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2"/>
  </p:notesMasterIdLst>
  <p:handoutMasterIdLst>
    <p:handoutMasterId r:id="rId13"/>
  </p:handoutMasterIdLst>
  <p:sldIdLst>
    <p:sldId id="356" r:id="rId2"/>
    <p:sldId id="258" r:id="rId3"/>
    <p:sldId id="259" r:id="rId4"/>
    <p:sldId id="261" r:id="rId5"/>
    <p:sldId id="262" r:id="rId6"/>
    <p:sldId id="358" r:id="rId7"/>
    <p:sldId id="359" r:id="rId8"/>
    <p:sldId id="266" r:id="rId9"/>
    <p:sldId id="267" r:id="rId10"/>
    <p:sldId id="265" r:id="rId11"/>
  </p:sldIdLst>
  <p:sldSz cx="9144000" cy="6858000" type="screen4x3"/>
  <p:notesSz cx="6797675" cy="9928225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ombs, Alan" initials="CA" lastIdx="1" clrIdx="0">
    <p:extLst>
      <p:ext uri="{19B8F6BF-5375-455C-9EA6-DF929625EA0E}">
        <p15:presenceInfo xmlns:p15="http://schemas.microsoft.com/office/powerpoint/2012/main" userId="S-1-5-21-2262691828-729075844-822471919-41425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DD0"/>
    <a:srgbClr val="EEDDFF"/>
    <a:srgbClr val="FBB615"/>
    <a:srgbClr val="F7981C"/>
    <a:srgbClr val="FCD01F"/>
    <a:srgbClr val="F8A61B"/>
    <a:srgbClr val="008000"/>
    <a:srgbClr val="FFE0E0"/>
    <a:srgbClr val="0000FF"/>
    <a:srgbClr val="FF8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1" d="100"/>
          <a:sy n="101" d="100"/>
        </p:scale>
        <p:origin x="1836" y="13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07D3D87-B4A8-485F-AF0E-B0AB6398E02E}" type="datetimeFigureOut">
              <a:rPr lang="en-GB" smtClean="0"/>
              <a:t>05/08/2026</a:t>
            </a:fld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9D6359-9698-4893-AC6A-3FCA77B8C9F1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8018455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A9D5096-D695-416D-BF36-6418F6C56BB7}" type="datetimeFigureOut">
              <a:rPr lang="en-GB" smtClean="0"/>
              <a:t>05/08/2026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65225" y="1241425"/>
            <a:ext cx="44672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450" y="4778375"/>
            <a:ext cx="5438775" cy="39084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975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49688" y="942975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8A3D05D-0F70-49A6-8C49-465402E7B407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6911485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77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0377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dirty="0"/>
          </a:p>
        </p:txBody>
      </p:sp>
      <p:sp>
        <p:nvSpPr>
          <p:cNvPr id="20378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rgbClr val="0000FF"/>
                </a:solidFill>
                <a:latin typeface="Trebuchet MS" panose="020B0603020202020204" pitchFamily="34" charset="0"/>
              </a:defRPr>
            </a:lvl1pPr>
            <a:lvl2pPr marL="737155" indent="-283521">
              <a:spcBef>
                <a:spcPct val="30000"/>
              </a:spcBef>
              <a:defRPr sz="1200">
                <a:solidFill>
                  <a:srgbClr val="0000FF"/>
                </a:solidFill>
                <a:latin typeface="Trebuchet MS" panose="020B0603020202020204" pitchFamily="34" charset="0"/>
              </a:defRPr>
            </a:lvl2pPr>
            <a:lvl3pPr marL="1134085" indent="-226817">
              <a:spcBef>
                <a:spcPct val="30000"/>
              </a:spcBef>
              <a:defRPr sz="1200">
                <a:solidFill>
                  <a:srgbClr val="0000FF"/>
                </a:solidFill>
                <a:latin typeface="Trebuchet MS" panose="020B0603020202020204" pitchFamily="34" charset="0"/>
              </a:defRPr>
            </a:lvl3pPr>
            <a:lvl4pPr marL="1587718" indent="-226817">
              <a:spcBef>
                <a:spcPct val="30000"/>
              </a:spcBef>
              <a:defRPr sz="1200">
                <a:solidFill>
                  <a:srgbClr val="0000FF"/>
                </a:solidFill>
                <a:latin typeface="Trebuchet MS" panose="020B0603020202020204" pitchFamily="34" charset="0"/>
              </a:defRPr>
            </a:lvl4pPr>
            <a:lvl5pPr marL="2041352" indent="-226817">
              <a:spcBef>
                <a:spcPct val="30000"/>
              </a:spcBef>
              <a:defRPr sz="1200">
                <a:solidFill>
                  <a:srgbClr val="0000FF"/>
                </a:solidFill>
                <a:latin typeface="Trebuchet MS" panose="020B0603020202020204" pitchFamily="34" charset="0"/>
              </a:defRPr>
            </a:lvl5pPr>
            <a:lvl6pPr marL="2494986" indent="-226817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rgbClr val="0000FF"/>
                </a:solidFill>
                <a:latin typeface="Trebuchet MS" panose="020B0603020202020204" pitchFamily="34" charset="0"/>
              </a:defRPr>
            </a:lvl6pPr>
            <a:lvl7pPr marL="2948620" indent="-226817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rgbClr val="0000FF"/>
                </a:solidFill>
                <a:latin typeface="Trebuchet MS" panose="020B0603020202020204" pitchFamily="34" charset="0"/>
              </a:defRPr>
            </a:lvl7pPr>
            <a:lvl8pPr marL="3402254" indent="-226817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rgbClr val="0000FF"/>
                </a:solidFill>
                <a:latin typeface="Trebuchet MS" panose="020B0603020202020204" pitchFamily="34" charset="0"/>
              </a:defRPr>
            </a:lvl8pPr>
            <a:lvl9pPr marL="3855888" indent="-226817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rgbClr val="0000FF"/>
                </a:solidFill>
                <a:latin typeface="Trebuchet MS" panose="020B0603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7B322C43-D4EB-4CC2-9E49-34B6987AC181}" type="slidenum">
              <a:rPr lang="en-GB" altLang="en-US" smtClean="0"/>
              <a:pPr>
                <a:spcBef>
                  <a:spcPct val="0"/>
                </a:spcBef>
              </a:pPr>
              <a:t>1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423410172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00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en-GB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0" y="6381750"/>
            <a:ext cx="1042988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E131BC8-DC5D-487C-A123-D521D998FB0D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9338541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588"/>
            <a:ext cx="9144000" cy="938212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939800"/>
            <a:ext cx="9143999" cy="544195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0" y="6381750"/>
            <a:ext cx="1042988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200DB7E-EAC8-425F-87F7-A21347A41A57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9837599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>
                <a:solidFill>
                  <a:srgbClr val="0000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rgbClr val="0000FF"/>
                </a:solidFill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0" y="6381750"/>
            <a:ext cx="1042988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82AD7CD-F667-490F-9A52-C15E4E0D8479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458811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588"/>
            <a:ext cx="9144000" cy="938212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95536" y="980728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16016" y="980728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0" y="6381750"/>
            <a:ext cx="1042988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F5A6C57-17D8-4A37-9D96-903A63D60EC1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3641118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588"/>
            <a:ext cx="9144000" cy="938212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7796" y="998190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7796" y="1637952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16016" y="998190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16016" y="1637952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Slide Number Placeholder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0" y="6381750"/>
            <a:ext cx="1042988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6584155-44A9-48EE-9527-D764A3EA77E6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2682980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588"/>
            <a:ext cx="9144000" cy="938212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0" y="6381750"/>
            <a:ext cx="1042988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E7C1938-C011-4257-A2FD-CD53F9C3EE2D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0235731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0" y="6381750"/>
            <a:ext cx="1042988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D59A389-A81F-46BA-B4E4-42967AA25EC6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4433302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DD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15DE15B9-05EA-4402-9960-5F690C4FD0EA}"/>
              </a:ext>
            </a:extLst>
          </p:cNvPr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 rot="-5400000">
            <a:off x="3677598" y="-4515478"/>
            <a:ext cx="1788801" cy="9144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D90A9DBB-CD1D-AFF6-3276-2E349A031E1F}"/>
              </a:ext>
            </a:extLst>
          </p:cNvPr>
          <p:cNvSpPr/>
          <p:nvPr userDrawn="1"/>
        </p:nvSpPr>
        <p:spPr>
          <a:xfrm>
            <a:off x="0" y="6213600"/>
            <a:ext cx="9144000" cy="644400"/>
          </a:xfrm>
          <a:prstGeom prst="rect">
            <a:avLst/>
          </a:prstGeom>
          <a:solidFill>
            <a:srgbClr val="F79D1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7" name="Rectangle 26">
            <a:extLst>
              <a:ext uri="{FF2B5EF4-FFF2-40B4-BE49-F238E27FC236}">
                <a16:creationId xmlns:a16="http://schemas.microsoft.com/office/drawing/2014/main" id="{793AFE24-2C2F-9AF7-11AF-E58D915AC9DE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0" y="6381750"/>
            <a:ext cx="9144000" cy="4762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>
              <a:defRPr/>
            </a:pPr>
            <a:r>
              <a:rPr lang="en-US" altLang="en-US" sz="1100" b="1" dirty="0">
                <a:solidFill>
                  <a:schemeClr val="bg1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  <a:cs typeface="Arial" charset="0"/>
              </a:rPr>
              <a:t>© Fiscal Publications – used with permission from Taxation, 45</a:t>
            </a:r>
            <a:r>
              <a:rPr lang="en-US" altLang="en-US" sz="1100" b="1" baseline="30000" dirty="0">
                <a:solidFill>
                  <a:schemeClr val="bg1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  <a:cs typeface="Arial" charset="0"/>
              </a:rPr>
              <a:t>th</a:t>
            </a:r>
            <a:r>
              <a:rPr lang="en-US" altLang="en-US" sz="1100" b="1" dirty="0">
                <a:solidFill>
                  <a:schemeClr val="bg1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  <a:cs typeface="Arial" charset="0"/>
              </a:rPr>
              <a:t> edition 2026/27 by Tutin and Tiller</a:t>
            </a:r>
          </a:p>
          <a:p>
            <a:pPr algn="r" eaLnBrk="1" hangingPunct="1">
              <a:defRPr/>
            </a:pPr>
            <a:r>
              <a:rPr lang="en-GB" altLang="en-US" sz="1100" b="1" dirty="0">
                <a:solidFill>
                  <a:schemeClr val="bg1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  <a:cs typeface="Arial" charset="0"/>
              </a:rPr>
              <a:t>https://www.fiscalpublications.com/tutinandtiller/2026</a:t>
            </a:r>
          </a:p>
        </p:txBody>
      </p:sp>
      <p:sp>
        <p:nvSpPr>
          <p:cNvPr id="8" name="Rectangle 2">
            <a:extLst>
              <a:ext uri="{FF2B5EF4-FFF2-40B4-BE49-F238E27FC236}">
                <a16:creationId xmlns:a16="http://schemas.microsoft.com/office/drawing/2014/main" id="{E4A618C2-66D8-3FEE-F3CA-76A8F6BFCB6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0" y="1588"/>
            <a:ext cx="9144000" cy="938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  <a:endParaRPr lang="en-GB" altLang="en-US" dirty="0"/>
          </a:p>
        </p:txBody>
      </p:sp>
      <p:sp>
        <p:nvSpPr>
          <p:cNvPr id="9" name="Rectangle 3">
            <a:extLst>
              <a:ext uri="{FF2B5EF4-FFF2-40B4-BE49-F238E27FC236}">
                <a16:creationId xmlns:a16="http://schemas.microsoft.com/office/drawing/2014/main" id="{8317CAF3-1166-0941-C16B-87EA86D3421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1" y="950924"/>
            <a:ext cx="9144000" cy="5441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0" name="Rectangle 6">
            <a:extLst>
              <a:ext uri="{FF2B5EF4-FFF2-40B4-BE49-F238E27FC236}">
                <a16:creationId xmlns:a16="http://schemas.microsoft.com/office/drawing/2014/main" id="{D28CEFE9-0EBC-7929-7BEA-6B8088FB036B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0" y="6381750"/>
            <a:ext cx="1042988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 smtClean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defRPr>
            </a:lvl1pPr>
          </a:lstStyle>
          <a:p>
            <a:pPr>
              <a:defRPr/>
            </a:pPr>
            <a:fld id="{036BD28B-EE39-4D9F-B68C-FCA00D5C770E}" type="slidenum">
              <a:rPr lang="en-US" altLang="en-US" smtClean="0"/>
              <a:pPr>
                <a:defRPr/>
              </a:pPr>
              <a:t>‹#›</a:t>
            </a:fld>
            <a:endParaRPr lang="en-US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</p:sldLayoutIdLst>
  <p:txStyles>
    <p:titleStyle>
      <a:lvl1pPr marL="268288" indent="-268288"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bg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Trebuchet MS" panose="020B0603020202020204" pitchFamily="34" charset="0"/>
          <a:ea typeface="+mj-ea"/>
          <a:cs typeface="+mj-cs"/>
        </a:defRPr>
      </a:lvl1pPr>
      <a:lvl2pPr marL="268288" indent="-268288"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bg1"/>
          </a:solidFill>
          <a:latin typeface="Trebuchet MS" panose="020B0603020202020204" pitchFamily="34" charset="0"/>
        </a:defRPr>
      </a:lvl2pPr>
      <a:lvl3pPr marL="268288" indent="-268288"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bg1"/>
          </a:solidFill>
          <a:latin typeface="Trebuchet MS" panose="020B0603020202020204" pitchFamily="34" charset="0"/>
        </a:defRPr>
      </a:lvl3pPr>
      <a:lvl4pPr marL="268288" indent="-268288"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bg1"/>
          </a:solidFill>
          <a:latin typeface="Trebuchet MS" panose="020B0603020202020204" pitchFamily="34" charset="0"/>
        </a:defRPr>
      </a:lvl4pPr>
      <a:lvl5pPr marL="268288" indent="-268288"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bg1"/>
          </a:solidFill>
          <a:latin typeface="Trebuchet MS" panose="020B060302020202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rgbClr val="0000FF"/>
          </a:solidFill>
          <a:latin typeface="Verdana" panose="020B0604030504040204" pitchFamily="34" charset="0"/>
          <a:ea typeface="Verdana" panose="020B0604030504040204" pitchFamily="34" charset="0"/>
          <a:cs typeface="+mn-cs"/>
        </a:defRPr>
      </a:lvl1pPr>
      <a:lvl2pPr marL="720725" indent="-360363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rgbClr val="0000FF"/>
          </a:solidFill>
          <a:latin typeface="Verdana" panose="020B0604030504040204" pitchFamily="34" charset="0"/>
          <a:ea typeface="Verdana" panose="020B0604030504040204" pitchFamily="34" charset="0"/>
        </a:defRPr>
      </a:lvl2pPr>
      <a:lvl3pPr marL="1073150" indent="-352425" algn="l" rtl="0" eaLnBrk="0" fontAlgn="base" hangingPunct="0">
        <a:spcBef>
          <a:spcPct val="20000"/>
        </a:spcBef>
        <a:spcAft>
          <a:spcPct val="0"/>
        </a:spcAft>
        <a:buChar char="•"/>
        <a:defRPr>
          <a:solidFill>
            <a:srgbClr val="0000FF"/>
          </a:solidFill>
          <a:latin typeface="Verdana" panose="020B0604030504040204" pitchFamily="34" charset="0"/>
          <a:ea typeface="Verdana" panose="020B0604030504040204" pitchFamily="34" charset="0"/>
        </a:defRPr>
      </a:lvl3pPr>
      <a:lvl4pPr marL="1435100" indent="-361950" algn="l" rtl="0" eaLnBrk="0" fontAlgn="base" hangingPunct="0">
        <a:spcBef>
          <a:spcPct val="20000"/>
        </a:spcBef>
        <a:spcAft>
          <a:spcPct val="0"/>
        </a:spcAft>
        <a:buChar char="–"/>
        <a:defRPr sz="1600">
          <a:solidFill>
            <a:srgbClr val="0000FF"/>
          </a:solidFill>
          <a:latin typeface="Verdana" panose="020B0604030504040204" pitchFamily="34" charset="0"/>
          <a:ea typeface="Verdana" panose="020B0604030504040204" pitchFamily="34" charset="0"/>
        </a:defRPr>
      </a:lvl4pPr>
      <a:lvl5pPr marL="1795463" indent="-360363" algn="l" rtl="0" eaLnBrk="0" fontAlgn="base" hangingPunct="0">
        <a:spcBef>
          <a:spcPct val="20000"/>
        </a:spcBef>
        <a:spcAft>
          <a:spcPct val="0"/>
        </a:spcAft>
        <a:buChar char="»"/>
        <a:defRPr sz="1600">
          <a:solidFill>
            <a:srgbClr val="0000FF"/>
          </a:solidFill>
          <a:latin typeface="Verdana" panose="020B0604030504040204" pitchFamily="34" charset="0"/>
          <a:ea typeface="Verdana" panose="020B0604030504040204" pitchFamily="34" charset="0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fiscalpublications.com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41"/>
          <p:cNvSpPr txBox="1">
            <a:spLocks noChangeArrowheads="1"/>
          </p:cNvSpPr>
          <p:nvPr/>
        </p:nvSpPr>
        <p:spPr bwMode="auto">
          <a:xfrm>
            <a:off x="3862800" y="936623"/>
            <a:ext cx="5281200" cy="5383441"/>
          </a:xfrm>
          <a:prstGeom prst="rect">
            <a:avLst/>
          </a:prstGeom>
          <a:ln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2858BB"/>
              </a:buClr>
              <a:buChar char="•"/>
              <a:defRPr sz="3200">
                <a:solidFill>
                  <a:srgbClr val="0000FF"/>
                </a:solidFill>
                <a:latin typeface="Trebuchet MS" panose="020B0603020202020204" pitchFamily="34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2858BB"/>
              </a:buClr>
              <a:buChar char="•"/>
              <a:defRPr sz="2800">
                <a:solidFill>
                  <a:srgbClr val="0000FF"/>
                </a:solidFill>
                <a:latin typeface="Trebuchet MS" panose="020B0603020202020204" pitchFamily="34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2858BB"/>
              </a:buClr>
              <a:buChar char="•"/>
              <a:defRPr sz="2400">
                <a:solidFill>
                  <a:srgbClr val="0000FF"/>
                </a:solidFill>
                <a:latin typeface="Trebuchet MS" panose="020B0603020202020204" pitchFamily="34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rgbClr val="0000FF"/>
                </a:solidFill>
                <a:latin typeface="Trebuchet MS" panose="020B0603020202020204" pitchFamily="34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FF"/>
                </a:solidFill>
                <a:latin typeface="Trebuchet MS" panose="020B0603020202020204" pitchFamily="34" charset="0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355600" indent="-355600">
              <a:tabLst>
                <a:tab pos="355600" algn="l"/>
              </a:tabLst>
              <a:defRPr/>
            </a:pPr>
            <a:endParaRPr lang="en-GB" altLang="en-US" sz="1800" b="1" i="1" kern="0" dirty="0">
              <a:solidFill>
                <a:srgbClr val="D57800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0" indent="0">
              <a:buFontTx/>
              <a:buNone/>
              <a:tabLst>
                <a:tab pos="355600" algn="l"/>
              </a:tabLst>
              <a:defRPr/>
            </a:pPr>
            <a:r>
              <a:rPr lang="en-GB" altLang="en-US" sz="2800" b="1" kern="0" dirty="0">
                <a:solidFill>
                  <a:srgbClr val="D578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Chapter 13</a:t>
            </a:r>
          </a:p>
          <a:p>
            <a:pPr marL="0" indent="0">
              <a:buNone/>
              <a:tabLst>
                <a:tab pos="355600" algn="l"/>
              </a:tabLst>
              <a:defRPr/>
            </a:pPr>
            <a:r>
              <a:rPr lang="en-GB" altLang="en-US" sz="2000" b="1" kern="0" dirty="0">
                <a:solidFill>
                  <a:srgbClr val="D578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Partnership taxation</a:t>
            </a:r>
          </a:p>
          <a:p>
            <a:pPr marL="0" indent="0">
              <a:buNone/>
              <a:tabLst>
                <a:tab pos="355600" algn="l"/>
              </a:tabLst>
              <a:defRPr/>
            </a:pPr>
            <a:endParaRPr lang="en-GB" altLang="en-US" sz="2000" b="1" kern="0" dirty="0">
              <a:solidFill>
                <a:srgbClr val="D57800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0" indent="0">
              <a:buFontTx/>
              <a:buNone/>
              <a:tabLst>
                <a:tab pos="355600" algn="l"/>
              </a:tabLst>
              <a:defRPr/>
            </a:pPr>
            <a:r>
              <a:rPr lang="en-GB" altLang="en-US" sz="1800" kern="0" dirty="0">
                <a:solidFill>
                  <a:srgbClr val="D578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Ricky Tutin and Stephanie Tiller</a:t>
            </a:r>
          </a:p>
          <a:p>
            <a:pPr marL="0" indent="0">
              <a:buFontTx/>
              <a:buNone/>
              <a:tabLst>
                <a:tab pos="355600" algn="l"/>
              </a:tabLst>
              <a:defRPr/>
            </a:pPr>
            <a:r>
              <a:rPr lang="en-GB" altLang="en-US" sz="1600" kern="0" dirty="0">
                <a:solidFill>
                  <a:srgbClr val="D578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‘Taxation: incorporating the 2026 Finance Act’</a:t>
            </a:r>
          </a:p>
          <a:p>
            <a:pPr marL="0" indent="0">
              <a:buFontTx/>
              <a:buNone/>
              <a:tabLst>
                <a:tab pos="355600" algn="l"/>
              </a:tabLst>
              <a:defRPr/>
            </a:pPr>
            <a:r>
              <a:rPr lang="en-GB" altLang="en-US" sz="1400" kern="0" dirty="0">
                <a:solidFill>
                  <a:srgbClr val="D578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45</a:t>
            </a:r>
            <a:r>
              <a:rPr lang="en-GB" altLang="en-US" sz="1400" kern="0" baseline="30000" dirty="0">
                <a:solidFill>
                  <a:srgbClr val="D578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th</a:t>
            </a:r>
            <a:r>
              <a:rPr lang="en-GB" altLang="en-US" sz="1400" kern="0" dirty="0">
                <a:solidFill>
                  <a:srgbClr val="D578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edition 2026/27</a:t>
            </a:r>
          </a:p>
          <a:p>
            <a:pPr marL="0" indent="0">
              <a:buFontTx/>
              <a:buNone/>
              <a:tabLst>
                <a:tab pos="355600" algn="l"/>
              </a:tabLst>
              <a:defRPr/>
            </a:pPr>
            <a:endParaRPr lang="en-GB" altLang="en-US" sz="1400" kern="0" dirty="0">
              <a:solidFill>
                <a:srgbClr val="D57800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0" indent="0">
              <a:buFontTx/>
              <a:buNone/>
              <a:tabLst>
                <a:tab pos="355600" algn="l"/>
              </a:tabLst>
              <a:defRPr/>
            </a:pPr>
            <a:r>
              <a:rPr lang="en-US" altLang="en-US" sz="1400" kern="0" dirty="0">
                <a:solidFill>
                  <a:srgbClr val="D57800"/>
                </a:solidFill>
                <a:latin typeface="Verdana" panose="020B0604030504040204" pitchFamily="34" charset="0"/>
                <a:ea typeface="Verdana" panose="020B0604030504040204" pitchFamily="34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http://www.fiscalpublications.com</a:t>
            </a:r>
            <a:endParaRPr lang="en-US" altLang="en-US" sz="1400" kern="0" dirty="0">
              <a:solidFill>
                <a:srgbClr val="D57800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1B1F7633-86A9-B0BD-C12B-C1F97842769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0000" y="1299600"/>
            <a:ext cx="3173705" cy="4554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47BF0B8A-4A18-FF6B-F859-E21F28CBF37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60000" y="3996682"/>
            <a:ext cx="3131840" cy="195259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05C0D973-708D-4400-582E-B75E645997B6}"/>
              </a:ext>
            </a:extLst>
          </p:cNvPr>
          <p:cNvSpPr/>
          <p:nvPr/>
        </p:nvSpPr>
        <p:spPr>
          <a:xfrm>
            <a:off x="0" y="5937000"/>
            <a:ext cx="9143999" cy="921000"/>
          </a:xfrm>
          <a:prstGeom prst="rect">
            <a:avLst/>
          </a:prstGeom>
          <a:solidFill>
            <a:srgbClr val="FAB11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r">
              <a:lnSpc>
                <a:spcPct val="120000"/>
              </a:lnSpc>
            </a:pPr>
            <a:r>
              <a:rPr lang="en-GB" sz="1200" b="1" dirty="0">
                <a:latin typeface="Verdana" panose="020B0604030504040204" pitchFamily="34" charset="0"/>
                <a:ea typeface="Verdana" panose="020B0604030504040204" pitchFamily="34" charset="0"/>
              </a:rPr>
              <a:t>AI-assisted artwork</a:t>
            </a:r>
            <a:r>
              <a:rPr lang="en-GB" sz="1200" dirty="0">
                <a:latin typeface="Verdana" panose="020B0604030504040204" pitchFamily="34" charset="0"/>
                <a:ea typeface="Verdana" panose="020B0604030504040204" pitchFamily="34" charset="0"/>
              </a:rPr>
              <a:t>:</a:t>
            </a:r>
          </a:p>
          <a:p>
            <a:pPr algn="r">
              <a:lnSpc>
                <a:spcPct val="120000"/>
              </a:lnSpc>
            </a:pPr>
            <a:r>
              <a:rPr lang="en-GB" sz="1200" dirty="0">
                <a:latin typeface="Verdana" panose="020B0604030504040204" pitchFamily="34" charset="0"/>
                <a:ea typeface="Verdana" panose="020B0604030504040204" pitchFamily="34" charset="0"/>
              </a:rPr>
              <a:t>Generated by Ricky Tutin with Google Gemini,</a:t>
            </a:r>
          </a:p>
          <a:p>
            <a:pPr algn="r">
              <a:lnSpc>
                <a:spcPct val="120000"/>
              </a:lnSpc>
            </a:pPr>
            <a:r>
              <a:rPr lang="en-GB" sz="1200" dirty="0">
                <a:latin typeface="Verdana" panose="020B0604030504040204" pitchFamily="34" charset="0"/>
                <a:ea typeface="Verdana" panose="020B0604030504040204" pitchFamily="34" charset="0"/>
              </a:rPr>
              <a:t>07-Jul-2025</a:t>
            </a:r>
          </a:p>
        </p:txBody>
      </p:sp>
    </p:spTree>
    <p:extLst>
      <p:ext uri="{BB962C8B-B14F-4D97-AF65-F5344CB8AC3E}">
        <p14:creationId xmlns:p14="http://schemas.microsoft.com/office/powerpoint/2010/main" val="3005345750"/>
      </p:ext>
    </p:extLst>
  </p:cSld>
  <p:clrMapOvr>
    <a:masterClrMapping/>
  </p:clrMapOvr>
  <p:transition>
    <p:cut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DD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indent="0" eaLnBrk="1" hangingPunct="1"/>
            <a:r>
              <a:rPr lang="en-GB" altLang="en-US" dirty="0"/>
              <a:t>Student questions</a:t>
            </a:r>
            <a:endParaRPr lang="en-US" altLang="en-US" dirty="0"/>
          </a:p>
        </p:txBody>
      </p:sp>
      <p:sp>
        <p:nvSpPr>
          <p:cNvPr id="1126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marL="630238" indent="-630238" eaLnBrk="1" hangingPunct="1">
              <a:tabLst>
                <a:tab pos="630238" algn="l"/>
              </a:tabLst>
            </a:pPr>
            <a:endParaRPr lang="en-GB" altLang="en-US" dirty="0">
              <a:solidFill>
                <a:schemeClr val="tx1"/>
              </a:solidFill>
            </a:endParaRPr>
          </a:p>
          <a:p>
            <a:pPr marL="630238" indent="-630238" eaLnBrk="1" hangingPunct="1">
              <a:tabLst>
                <a:tab pos="630238" algn="l"/>
              </a:tabLst>
            </a:pPr>
            <a:r>
              <a:rPr lang="en-GB" altLang="en-US" dirty="0">
                <a:solidFill>
                  <a:schemeClr val="tx1"/>
                </a:solidFill>
              </a:rPr>
              <a:t>Chapter 13 self-testing question</a:t>
            </a:r>
          </a:p>
          <a:p>
            <a:pPr marL="630238" indent="-630238" eaLnBrk="1" hangingPunct="1">
              <a:buFontTx/>
              <a:buNone/>
              <a:tabLst>
                <a:tab pos="630238" algn="l"/>
              </a:tabLst>
            </a:pPr>
            <a:r>
              <a:rPr lang="en-GB" altLang="en-US" dirty="0">
                <a:solidFill>
                  <a:schemeClr val="tx1"/>
                </a:solidFill>
              </a:rPr>
              <a:t>	Q13.1 Mars, Venus, and Pluto</a:t>
            </a:r>
          </a:p>
          <a:p>
            <a:pPr marL="630238" indent="-630238" eaLnBrk="1" hangingPunct="1">
              <a:tabLst>
                <a:tab pos="630238" algn="l"/>
              </a:tabLst>
            </a:pPr>
            <a:endParaRPr lang="en-GB" altLang="en-US" dirty="0">
              <a:solidFill>
                <a:schemeClr val="tx1"/>
              </a:solidFill>
            </a:endParaRPr>
          </a:p>
          <a:p>
            <a:pPr marL="630238" indent="-630238" eaLnBrk="1" hangingPunct="1">
              <a:tabLst>
                <a:tab pos="630238" algn="l"/>
              </a:tabLst>
            </a:pPr>
            <a:r>
              <a:rPr lang="en-GB" altLang="en-US" dirty="0">
                <a:solidFill>
                  <a:schemeClr val="tx1"/>
                </a:solidFill>
              </a:rPr>
              <a:t>Chapter 13 question without answer</a:t>
            </a:r>
          </a:p>
          <a:p>
            <a:pPr marL="630238" indent="-630238" eaLnBrk="1" hangingPunct="1">
              <a:buFontTx/>
              <a:buNone/>
              <a:tabLst>
                <a:tab pos="630238" algn="l"/>
              </a:tabLst>
            </a:pPr>
            <a:r>
              <a:rPr lang="en-GB" altLang="en-US" dirty="0">
                <a:solidFill>
                  <a:schemeClr val="tx1"/>
                </a:solidFill>
              </a:rPr>
              <a:t>	Q13.2 Vera, Jack, and Terry</a:t>
            </a:r>
          </a:p>
          <a:p>
            <a:pPr marL="630238" indent="-630238" eaLnBrk="1" hangingPunct="1">
              <a:tabLst>
                <a:tab pos="630238" algn="l"/>
              </a:tabLst>
            </a:pPr>
            <a:endParaRPr lang="en-US" altLang="en-US" dirty="0">
              <a:solidFill>
                <a:schemeClr val="tx1"/>
              </a:solidFill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CB3DD16D-4753-CACF-F2DD-40764BA5B70D}"/>
              </a:ext>
            </a:extLst>
          </p:cNvPr>
          <p:cNvSpPr/>
          <p:nvPr/>
        </p:nvSpPr>
        <p:spPr>
          <a:xfrm>
            <a:off x="0" y="5937000"/>
            <a:ext cx="9143999" cy="921000"/>
          </a:xfrm>
          <a:prstGeom prst="rect">
            <a:avLst/>
          </a:prstGeom>
          <a:solidFill>
            <a:srgbClr val="FAB11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r">
              <a:lnSpc>
                <a:spcPct val="120000"/>
              </a:lnSpc>
            </a:pPr>
            <a:r>
              <a:rPr lang="en-GB" sz="1200" b="1" dirty="0">
                <a:latin typeface="Verdana" panose="020B0604030504040204" pitchFamily="34" charset="0"/>
                <a:ea typeface="Verdana" panose="020B0604030504040204" pitchFamily="34" charset="0"/>
              </a:rPr>
              <a:t>AI-assisted artwork</a:t>
            </a:r>
            <a:r>
              <a:rPr lang="en-GB" sz="1200" dirty="0">
                <a:latin typeface="Verdana" panose="020B0604030504040204" pitchFamily="34" charset="0"/>
                <a:ea typeface="Verdana" panose="020B0604030504040204" pitchFamily="34" charset="0"/>
              </a:rPr>
              <a:t>:</a:t>
            </a:r>
          </a:p>
          <a:p>
            <a:pPr algn="r">
              <a:lnSpc>
                <a:spcPct val="120000"/>
              </a:lnSpc>
            </a:pPr>
            <a:r>
              <a:rPr lang="en-GB" sz="1200" dirty="0">
                <a:latin typeface="Verdana" panose="020B0604030504040204" pitchFamily="34" charset="0"/>
                <a:ea typeface="Verdana" panose="020B0604030504040204" pitchFamily="34" charset="0"/>
              </a:rPr>
              <a:t>Generated by Ricky Tutin with Google Gemini</a:t>
            </a:r>
          </a:p>
          <a:p>
            <a:pPr algn="r">
              <a:lnSpc>
                <a:spcPct val="120000"/>
              </a:lnSpc>
            </a:pPr>
            <a:r>
              <a:rPr lang="en-GB" sz="1200" dirty="0">
                <a:latin typeface="Verdana" panose="020B0604030504040204" pitchFamily="34" charset="0"/>
                <a:ea typeface="Verdana" panose="020B0604030504040204" pitchFamily="34" charset="0"/>
              </a:rPr>
              <a:t>25-Jun-2025</a:t>
            </a:r>
          </a:p>
        </p:txBody>
      </p:sp>
      <p:pic>
        <p:nvPicPr>
          <p:cNvPr id="5" name="Picture 4" descr="A business partnership of three people from diverse backgrounds, standing together with their arms on each others' shoulders.">
            <a:extLst>
              <a:ext uri="{FF2B5EF4-FFF2-40B4-BE49-F238E27FC236}">
                <a16:creationId xmlns:a16="http://schemas.microsoft.com/office/drawing/2014/main" id="{BDB0EC28-2C0B-4663-CEB2-B7EE1005559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9208" y="3068960"/>
            <a:ext cx="3314109" cy="321265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indent="0" eaLnBrk="1" hangingPunct="1"/>
            <a:r>
              <a:rPr lang="en-GB" altLang="en-US" b="1" dirty="0"/>
              <a:t>General provisions</a:t>
            </a:r>
            <a:endParaRPr lang="en-US" altLang="en-US" b="1" dirty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marL="630238" indent="-630238" eaLnBrk="1" hangingPunct="1">
              <a:spcBef>
                <a:spcPts val="0"/>
              </a:spcBef>
              <a:tabLst>
                <a:tab pos="630238" algn="l"/>
              </a:tabLst>
            </a:pPr>
            <a:endParaRPr lang="en-GB" altLang="en-US" dirty="0">
              <a:solidFill>
                <a:schemeClr val="tx1"/>
              </a:solidFill>
            </a:endParaRPr>
          </a:p>
          <a:p>
            <a:pPr marL="630238" indent="-630238" eaLnBrk="1" hangingPunct="1">
              <a:spcBef>
                <a:spcPts val="0"/>
              </a:spcBef>
              <a:tabLst>
                <a:tab pos="630238" algn="l"/>
              </a:tabLst>
            </a:pPr>
            <a:r>
              <a:rPr lang="en-GB" altLang="en-US" dirty="0">
                <a:solidFill>
                  <a:schemeClr val="tx1"/>
                </a:solidFill>
              </a:rPr>
              <a:t>partnership of two or more individuals is </a:t>
            </a:r>
            <a:r>
              <a:rPr lang="en-GB" altLang="en-US" b="1" dirty="0">
                <a:solidFill>
                  <a:schemeClr val="tx1"/>
                </a:solidFill>
              </a:rPr>
              <a:t>not</a:t>
            </a:r>
            <a:r>
              <a:rPr lang="en-GB" altLang="en-US" dirty="0">
                <a:solidFill>
                  <a:schemeClr val="tx1"/>
                </a:solidFill>
              </a:rPr>
              <a:t> treated as a separate legal entity;</a:t>
            </a:r>
          </a:p>
          <a:p>
            <a:pPr marL="630238" indent="-630238" eaLnBrk="1" hangingPunct="1">
              <a:spcBef>
                <a:spcPts val="0"/>
              </a:spcBef>
              <a:tabLst>
                <a:tab pos="630238" algn="l"/>
              </a:tabLst>
            </a:pPr>
            <a:endParaRPr lang="en-GB" altLang="en-US" dirty="0">
              <a:solidFill>
                <a:schemeClr val="tx1"/>
              </a:solidFill>
            </a:endParaRPr>
          </a:p>
          <a:p>
            <a:pPr marL="630238" indent="-630238" eaLnBrk="1" hangingPunct="1">
              <a:spcBef>
                <a:spcPts val="0"/>
              </a:spcBef>
              <a:tabLst>
                <a:tab pos="630238" algn="l"/>
              </a:tabLst>
            </a:pPr>
            <a:r>
              <a:rPr lang="en-GB" altLang="en-US" dirty="0">
                <a:solidFill>
                  <a:schemeClr val="tx1"/>
                </a:solidFill>
              </a:rPr>
              <a:t>each partner is assessed individually</a:t>
            </a:r>
            <a:r>
              <a:rPr lang="en-US" altLang="en-US" dirty="0">
                <a:solidFill>
                  <a:schemeClr val="tx1"/>
                </a:solidFill>
              </a:rPr>
              <a:t>;</a:t>
            </a:r>
          </a:p>
          <a:p>
            <a:pPr marL="630238" indent="-630238" eaLnBrk="1" hangingPunct="1">
              <a:spcBef>
                <a:spcPts val="0"/>
              </a:spcBef>
              <a:tabLst>
                <a:tab pos="630238" algn="l"/>
              </a:tabLst>
            </a:pPr>
            <a:endParaRPr lang="en-GB" altLang="en-US" dirty="0">
              <a:solidFill>
                <a:schemeClr val="tx1"/>
              </a:solidFill>
            </a:endParaRPr>
          </a:p>
          <a:p>
            <a:pPr marL="630238" indent="-630238" eaLnBrk="1" hangingPunct="1">
              <a:spcBef>
                <a:spcPts val="0"/>
              </a:spcBef>
              <a:tabLst>
                <a:tab pos="630238" algn="l"/>
              </a:tabLst>
            </a:pPr>
            <a:r>
              <a:rPr lang="en-GB" altLang="en-US" dirty="0">
                <a:solidFill>
                  <a:schemeClr val="tx1"/>
                </a:solidFill>
              </a:rPr>
              <a:t>profits calculated the same way as for a sole trader - expenses and Capital Allowances are given against the profits before allocation to the partners.</a:t>
            </a:r>
            <a:endParaRPr lang="en-US" altLang="en-US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0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0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0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5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indent="0" eaLnBrk="1" hangingPunct="1"/>
            <a:r>
              <a:rPr lang="en-GB" altLang="en-US" b="1" dirty="0"/>
              <a:t>Adjustment and allocation of profits</a:t>
            </a:r>
            <a:endParaRPr lang="en-US" altLang="en-US" b="1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marL="630238" indent="-630238" eaLnBrk="1" hangingPunct="1">
              <a:tabLst>
                <a:tab pos="630238" algn="l"/>
              </a:tabLst>
            </a:pPr>
            <a:endParaRPr lang="en-GB" altLang="en-US" dirty="0">
              <a:solidFill>
                <a:schemeClr val="tx1"/>
              </a:solidFill>
            </a:endParaRPr>
          </a:p>
          <a:p>
            <a:pPr marL="630238" indent="-630238" eaLnBrk="1" hangingPunct="1">
              <a:tabLst>
                <a:tab pos="630238" algn="l"/>
              </a:tabLst>
            </a:pPr>
            <a:r>
              <a:rPr lang="en-GB" altLang="en-US" dirty="0">
                <a:solidFill>
                  <a:schemeClr val="tx1"/>
                </a:solidFill>
              </a:rPr>
              <a:t>Adjusted partnership profit is reduced by any Capital Allowances before any allocation is made to the partners</a:t>
            </a:r>
            <a:r>
              <a:rPr lang="en-US" altLang="en-US" dirty="0">
                <a:solidFill>
                  <a:schemeClr val="tx1"/>
                </a:solidFill>
              </a:rPr>
              <a:t>;</a:t>
            </a:r>
          </a:p>
          <a:p>
            <a:pPr marL="630238" indent="-630238" eaLnBrk="1" hangingPunct="1">
              <a:tabLst>
                <a:tab pos="630238" algn="l"/>
              </a:tabLst>
            </a:pPr>
            <a:endParaRPr lang="en-GB" altLang="en-US" dirty="0">
              <a:solidFill>
                <a:schemeClr val="tx1"/>
              </a:solidFill>
            </a:endParaRPr>
          </a:p>
          <a:p>
            <a:pPr marL="630238" indent="-630238" eaLnBrk="1" hangingPunct="1">
              <a:tabLst>
                <a:tab pos="630238" algn="l"/>
              </a:tabLst>
            </a:pPr>
            <a:r>
              <a:rPr lang="en-GB" altLang="en-US" dirty="0">
                <a:solidFill>
                  <a:schemeClr val="tx1"/>
                </a:solidFill>
              </a:rPr>
              <a:t>Partners’ salaries, and interest on capital, paid to partners are allocated to each partner individually and the balance of profit allocated according to agreed profit-sharing ratios</a:t>
            </a:r>
            <a:r>
              <a:rPr lang="en-US" altLang="en-US" dirty="0">
                <a:solidFill>
                  <a:schemeClr val="tx1"/>
                </a:solidFill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0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9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EDD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indent="0" eaLnBrk="1" hangingPunct="1"/>
            <a:r>
              <a:rPr lang="en-GB" altLang="en-US" sz="3200" dirty="0"/>
              <a:t>Section 13.4 example Max, Fay and Caz</a:t>
            </a:r>
            <a:endParaRPr lang="en-US" altLang="en-US" sz="3200" dirty="0"/>
          </a:p>
        </p:txBody>
      </p:sp>
      <p:sp>
        <p:nvSpPr>
          <p:cNvPr id="6147" name="Rectangle 3"/>
          <p:cNvSpPr>
            <a:spLocks noGrp="1" noChangeArrowheads="1"/>
          </p:cNvSpPr>
          <p:nvPr>
            <p:ph idx="1"/>
          </p:nvPr>
        </p:nvSpPr>
        <p:spPr>
          <a:xfrm>
            <a:off x="0" y="939800"/>
            <a:ext cx="9143999" cy="5369520"/>
          </a:xfrm>
        </p:spPr>
        <p:txBody>
          <a:bodyPr/>
          <a:lstStyle/>
          <a:p>
            <a:pPr marL="0" indent="0" eaLnBrk="1" hangingPunct="1">
              <a:spcBef>
                <a:spcPct val="0"/>
              </a:spcBef>
              <a:buFontTx/>
              <a:buNone/>
              <a:tabLst>
                <a:tab pos="361950" algn="l"/>
                <a:tab pos="715963" algn="l"/>
                <a:tab pos="1077913" algn="l"/>
                <a:tab pos="8604250" algn="dec"/>
              </a:tabLst>
            </a:pPr>
            <a:r>
              <a:rPr lang="en-GB" altLang="en-US" sz="2000" dirty="0">
                <a:solidFill>
                  <a:schemeClr val="tx1"/>
                </a:solidFill>
              </a:rPr>
              <a:t>Max and Fay started in partnership on 1</a:t>
            </a:r>
            <a:r>
              <a:rPr lang="en-GB" altLang="en-US" sz="2000" baseline="30000" dirty="0">
                <a:solidFill>
                  <a:schemeClr val="tx1"/>
                </a:solidFill>
              </a:rPr>
              <a:t>st</a:t>
            </a:r>
            <a:r>
              <a:rPr lang="en-GB" altLang="en-US" sz="2000" dirty="0">
                <a:solidFill>
                  <a:schemeClr val="tx1"/>
                </a:solidFill>
              </a:rPr>
              <a:t> April 2019, sharing profits equally. Their accounts are made up to 31</a:t>
            </a:r>
            <a:r>
              <a:rPr lang="en-GB" altLang="en-US" sz="2000" baseline="30000" dirty="0">
                <a:solidFill>
                  <a:schemeClr val="tx1"/>
                </a:solidFill>
              </a:rPr>
              <a:t>st</a:t>
            </a:r>
            <a:r>
              <a:rPr lang="en-GB" altLang="en-US" sz="2000" dirty="0">
                <a:solidFill>
                  <a:schemeClr val="tx1"/>
                </a:solidFill>
              </a:rPr>
              <a:t> March each year. On    1</a:t>
            </a:r>
            <a:r>
              <a:rPr lang="en-GB" altLang="en-US" sz="2000" baseline="30000" dirty="0">
                <a:solidFill>
                  <a:schemeClr val="tx1"/>
                </a:solidFill>
              </a:rPr>
              <a:t>st</a:t>
            </a:r>
            <a:r>
              <a:rPr lang="en-GB" altLang="en-US" sz="2000" dirty="0">
                <a:solidFill>
                  <a:schemeClr val="tx1"/>
                </a:solidFill>
              </a:rPr>
              <a:t> April 2021, Caz was admitted as an equal partner, the profit-sharing ratio then becoming one-third each.</a:t>
            </a:r>
          </a:p>
          <a:p>
            <a:pPr marL="0" indent="0" eaLnBrk="1" hangingPunct="1">
              <a:spcBef>
                <a:spcPct val="0"/>
              </a:spcBef>
              <a:buFontTx/>
              <a:buNone/>
              <a:tabLst>
                <a:tab pos="361950" algn="l"/>
                <a:tab pos="715963" algn="l"/>
                <a:tab pos="1077913" algn="l"/>
                <a:tab pos="8604250" algn="dec"/>
              </a:tabLst>
            </a:pPr>
            <a:endParaRPr lang="en-GB" altLang="en-US" sz="2000" dirty="0">
              <a:solidFill>
                <a:schemeClr val="tx1"/>
              </a:solidFill>
            </a:endParaRPr>
          </a:p>
          <a:p>
            <a:pPr marL="0" indent="0" eaLnBrk="1" hangingPunct="1">
              <a:spcBef>
                <a:spcPct val="0"/>
              </a:spcBef>
              <a:buFontTx/>
              <a:buNone/>
              <a:tabLst>
                <a:tab pos="361950" algn="l"/>
                <a:tab pos="715963" algn="l"/>
                <a:tab pos="1077913" algn="l"/>
                <a:tab pos="8604250" algn="dec"/>
              </a:tabLst>
            </a:pPr>
            <a:r>
              <a:rPr lang="en-GB" altLang="en-US" sz="2000" dirty="0">
                <a:solidFill>
                  <a:schemeClr val="tx1"/>
                </a:solidFill>
              </a:rPr>
              <a:t>Profits for the years to 31</a:t>
            </a:r>
            <a:r>
              <a:rPr lang="en-GB" altLang="en-US" sz="2000" baseline="30000" dirty="0">
                <a:solidFill>
                  <a:schemeClr val="tx1"/>
                </a:solidFill>
              </a:rPr>
              <a:t>st</a:t>
            </a:r>
            <a:r>
              <a:rPr lang="en-GB" altLang="en-US" sz="2000" dirty="0">
                <a:solidFill>
                  <a:schemeClr val="tx1"/>
                </a:solidFill>
              </a:rPr>
              <a:t> March were as follows:</a:t>
            </a:r>
            <a:endParaRPr lang="en-GB" altLang="en-US" sz="2000" b="1" dirty="0">
              <a:solidFill>
                <a:schemeClr val="tx1"/>
              </a:solidFill>
            </a:endParaRPr>
          </a:p>
          <a:p>
            <a:pPr marL="0" indent="0" eaLnBrk="1" hangingPunct="1">
              <a:spcBef>
                <a:spcPct val="0"/>
              </a:spcBef>
              <a:buFontTx/>
              <a:buNone/>
              <a:tabLst>
                <a:tab pos="361950" algn="l"/>
                <a:tab pos="715963" algn="l"/>
                <a:tab pos="1077913" algn="l"/>
                <a:tab pos="6275388" algn="dec"/>
              </a:tabLst>
            </a:pPr>
            <a:r>
              <a:rPr lang="en-GB" altLang="en-US" sz="2000" b="1" dirty="0">
                <a:solidFill>
                  <a:schemeClr val="tx1"/>
                </a:solidFill>
              </a:rPr>
              <a:t>				</a:t>
            </a:r>
            <a:r>
              <a:rPr lang="en-GB" altLang="en-US" sz="2000" dirty="0">
                <a:solidFill>
                  <a:schemeClr val="tx1"/>
                </a:solidFill>
              </a:rPr>
              <a:t>£</a:t>
            </a:r>
          </a:p>
          <a:p>
            <a:pPr marL="0" indent="0" eaLnBrk="1" hangingPunct="1">
              <a:spcBef>
                <a:spcPct val="0"/>
              </a:spcBef>
              <a:buFontTx/>
              <a:buNone/>
              <a:tabLst>
                <a:tab pos="361950" algn="l"/>
                <a:tab pos="715963" algn="l"/>
                <a:tab pos="1077913" algn="l"/>
                <a:tab pos="6275388" algn="dec"/>
              </a:tabLst>
            </a:pPr>
            <a:r>
              <a:rPr lang="en-GB" altLang="en-US" sz="2000" dirty="0">
                <a:solidFill>
                  <a:schemeClr val="tx1"/>
                </a:solidFill>
              </a:rPr>
              <a:t>12 months to 31</a:t>
            </a:r>
            <a:r>
              <a:rPr lang="en-GB" altLang="en-US" sz="2000" baseline="30000" dirty="0">
                <a:solidFill>
                  <a:schemeClr val="tx1"/>
                </a:solidFill>
              </a:rPr>
              <a:t>st</a:t>
            </a:r>
            <a:r>
              <a:rPr lang="en-GB" altLang="en-US" sz="2000" dirty="0">
                <a:solidFill>
                  <a:schemeClr val="tx1"/>
                </a:solidFill>
              </a:rPr>
              <a:t> March 2020 	20,000</a:t>
            </a:r>
          </a:p>
          <a:p>
            <a:pPr marL="0" indent="0" eaLnBrk="1" hangingPunct="1">
              <a:spcBef>
                <a:spcPct val="0"/>
              </a:spcBef>
              <a:buFontTx/>
              <a:buNone/>
              <a:tabLst>
                <a:tab pos="361950" algn="l"/>
                <a:tab pos="715963" algn="l"/>
                <a:tab pos="1077913" algn="l"/>
                <a:tab pos="6275388" algn="dec"/>
              </a:tabLst>
            </a:pPr>
            <a:r>
              <a:rPr lang="en-GB" altLang="en-US" sz="2000" dirty="0">
                <a:solidFill>
                  <a:schemeClr val="tx1"/>
                </a:solidFill>
              </a:rPr>
              <a:t>12 months to 31</a:t>
            </a:r>
            <a:r>
              <a:rPr lang="en-GB" altLang="en-US" sz="2000" baseline="30000" dirty="0">
                <a:solidFill>
                  <a:schemeClr val="tx1"/>
                </a:solidFill>
              </a:rPr>
              <a:t>st</a:t>
            </a:r>
            <a:r>
              <a:rPr lang="en-GB" altLang="en-US" sz="2000" dirty="0">
                <a:solidFill>
                  <a:schemeClr val="tx1"/>
                </a:solidFill>
              </a:rPr>
              <a:t> March 2021	40,000</a:t>
            </a:r>
          </a:p>
          <a:p>
            <a:pPr marL="0" indent="0" eaLnBrk="1" hangingPunct="1">
              <a:spcBef>
                <a:spcPct val="0"/>
              </a:spcBef>
              <a:buFontTx/>
              <a:buNone/>
              <a:tabLst>
                <a:tab pos="361950" algn="l"/>
                <a:tab pos="715963" algn="l"/>
                <a:tab pos="1077913" algn="l"/>
                <a:tab pos="6275388" algn="dec"/>
              </a:tabLst>
            </a:pPr>
            <a:r>
              <a:rPr lang="en-GB" altLang="en-US" sz="2000" dirty="0">
                <a:solidFill>
                  <a:schemeClr val="tx1"/>
                </a:solidFill>
              </a:rPr>
              <a:t>12 months to 31</a:t>
            </a:r>
            <a:r>
              <a:rPr lang="en-GB" altLang="en-US" sz="2000" baseline="30000" dirty="0">
                <a:solidFill>
                  <a:schemeClr val="tx1"/>
                </a:solidFill>
              </a:rPr>
              <a:t>st</a:t>
            </a:r>
            <a:r>
              <a:rPr lang="en-GB" altLang="en-US" sz="2000" dirty="0">
                <a:solidFill>
                  <a:schemeClr val="tx1"/>
                </a:solidFill>
              </a:rPr>
              <a:t> March 2022	50,000</a:t>
            </a:r>
          </a:p>
          <a:p>
            <a:pPr marL="0" indent="0" eaLnBrk="1" hangingPunct="1">
              <a:spcBef>
                <a:spcPct val="0"/>
              </a:spcBef>
              <a:buFontTx/>
              <a:buNone/>
              <a:tabLst>
                <a:tab pos="361950" algn="l"/>
                <a:tab pos="715963" algn="l"/>
                <a:tab pos="1077913" algn="l"/>
                <a:tab pos="6275388" algn="dec"/>
              </a:tabLst>
            </a:pPr>
            <a:r>
              <a:rPr lang="en-GB" altLang="en-US" sz="2000" dirty="0">
                <a:solidFill>
                  <a:schemeClr val="tx1"/>
                </a:solidFill>
              </a:rPr>
              <a:t>12 months to 31</a:t>
            </a:r>
            <a:r>
              <a:rPr lang="en-GB" altLang="en-US" sz="2000" baseline="30000" dirty="0">
                <a:solidFill>
                  <a:schemeClr val="tx1"/>
                </a:solidFill>
              </a:rPr>
              <a:t>st</a:t>
            </a:r>
            <a:r>
              <a:rPr lang="en-GB" altLang="en-US" sz="2000" dirty="0">
                <a:solidFill>
                  <a:schemeClr val="tx1"/>
                </a:solidFill>
              </a:rPr>
              <a:t> March 2023	60,000</a:t>
            </a:r>
          </a:p>
          <a:p>
            <a:pPr marL="0" indent="0" eaLnBrk="1" hangingPunct="1">
              <a:spcBef>
                <a:spcPct val="0"/>
              </a:spcBef>
              <a:buFontTx/>
              <a:buNone/>
              <a:tabLst>
                <a:tab pos="361950" algn="l"/>
                <a:tab pos="715963" algn="l"/>
                <a:tab pos="1077913" algn="l"/>
                <a:tab pos="8604250" algn="dec"/>
              </a:tabLst>
            </a:pPr>
            <a:endParaRPr lang="en-GB" altLang="en-US" sz="2000" dirty="0">
              <a:solidFill>
                <a:schemeClr val="tx1"/>
              </a:solidFill>
            </a:endParaRPr>
          </a:p>
          <a:p>
            <a:pPr marL="0" indent="0" eaLnBrk="1" hangingPunct="1">
              <a:spcBef>
                <a:spcPct val="0"/>
              </a:spcBef>
              <a:buFontTx/>
              <a:buNone/>
              <a:tabLst>
                <a:tab pos="361950" algn="l"/>
                <a:tab pos="715963" algn="l"/>
                <a:tab pos="1077913" algn="l"/>
                <a:tab pos="8604250" algn="dec"/>
              </a:tabLst>
            </a:pPr>
            <a:r>
              <a:rPr lang="en-GB" altLang="en-US" sz="2000" b="1" dirty="0">
                <a:solidFill>
                  <a:schemeClr val="tx1"/>
                </a:solidFill>
              </a:rPr>
              <a:t>Required</a:t>
            </a:r>
          </a:p>
          <a:p>
            <a:pPr marL="0" indent="0" eaLnBrk="1" hangingPunct="1">
              <a:spcBef>
                <a:spcPct val="0"/>
              </a:spcBef>
              <a:buFontTx/>
              <a:buNone/>
              <a:tabLst>
                <a:tab pos="361950" algn="l"/>
                <a:tab pos="715963" algn="l"/>
                <a:tab pos="1077913" algn="l"/>
                <a:tab pos="8604250" algn="dec"/>
              </a:tabLst>
            </a:pPr>
            <a:endParaRPr lang="en-GB" altLang="en-US" sz="2000" dirty="0">
              <a:solidFill>
                <a:schemeClr val="tx1"/>
              </a:solidFill>
            </a:endParaRPr>
          </a:p>
          <a:p>
            <a:pPr marL="0" indent="0" eaLnBrk="1" hangingPunct="1">
              <a:spcBef>
                <a:spcPct val="0"/>
              </a:spcBef>
              <a:buFontTx/>
              <a:buNone/>
              <a:tabLst>
                <a:tab pos="361950" algn="l"/>
                <a:tab pos="715963" algn="l"/>
                <a:tab pos="1077913" algn="l"/>
                <a:tab pos="8604250" algn="dec"/>
              </a:tabLst>
            </a:pPr>
            <a:r>
              <a:rPr lang="en-GB" altLang="en-US" sz="2000" dirty="0">
                <a:solidFill>
                  <a:schemeClr val="tx1"/>
                </a:solidFill>
              </a:rPr>
              <a:t>Show the assessable trading profit of each</a:t>
            </a:r>
          </a:p>
          <a:p>
            <a:pPr marL="0" indent="0" eaLnBrk="1" hangingPunct="1">
              <a:spcBef>
                <a:spcPct val="0"/>
              </a:spcBef>
              <a:buFontTx/>
              <a:buNone/>
              <a:tabLst>
                <a:tab pos="361950" algn="l"/>
                <a:tab pos="715963" algn="l"/>
                <a:tab pos="1077913" algn="l"/>
                <a:tab pos="8604250" algn="dec"/>
              </a:tabLst>
            </a:pPr>
            <a:r>
              <a:rPr lang="en-GB" altLang="en-US" sz="2000" dirty="0">
                <a:solidFill>
                  <a:schemeClr val="tx1"/>
                </a:solidFill>
              </a:rPr>
              <a:t>partner for tax years 2019/2020 to 2022/2023.</a:t>
            </a:r>
            <a:endParaRPr lang="en-US" altLang="en-US" sz="2000" dirty="0">
              <a:solidFill>
                <a:schemeClr val="tx1"/>
              </a:solidFill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7414EC10-F019-1E7E-A829-620E031EF5E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25963" y="3314080"/>
            <a:ext cx="2718036" cy="26352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05AEDE97-35FD-F851-8C2F-6B4787C685E0}"/>
              </a:ext>
            </a:extLst>
          </p:cNvPr>
          <p:cNvSpPr/>
          <p:nvPr/>
        </p:nvSpPr>
        <p:spPr>
          <a:xfrm>
            <a:off x="0" y="5937000"/>
            <a:ext cx="9143999" cy="921000"/>
          </a:xfrm>
          <a:prstGeom prst="rect">
            <a:avLst/>
          </a:prstGeom>
          <a:solidFill>
            <a:srgbClr val="FAB11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r">
              <a:lnSpc>
                <a:spcPct val="120000"/>
              </a:lnSpc>
            </a:pPr>
            <a:r>
              <a:rPr lang="en-GB" sz="1200" b="1" dirty="0">
                <a:latin typeface="Verdana" panose="020B0604030504040204" pitchFamily="34" charset="0"/>
                <a:ea typeface="Verdana" panose="020B0604030504040204" pitchFamily="34" charset="0"/>
              </a:rPr>
              <a:t>AI-assisted artwork</a:t>
            </a:r>
            <a:r>
              <a:rPr lang="en-GB" sz="1200" dirty="0">
                <a:latin typeface="Verdana" panose="020B0604030504040204" pitchFamily="34" charset="0"/>
                <a:ea typeface="Verdana" panose="020B0604030504040204" pitchFamily="34" charset="0"/>
              </a:rPr>
              <a:t>:</a:t>
            </a:r>
          </a:p>
          <a:p>
            <a:pPr algn="r">
              <a:lnSpc>
                <a:spcPct val="120000"/>
              </a:lnSpc>
            </a:pPr>
            <a:r>
              <a:rPr lang="en-GB" sz="1200" dirty="0">
                <a:latin typeface="Verdana" panose="020B0604030504040204" pitchFamily="34" charset="0"/>
                <a:ea typeface="Verdana" panose="020B0604030504040204" pitchFamily="34" charset="0"/>
              </a:rPr>
              <a:t>Generated by Ricky Tutin with Microsoft Copilot</a:t>
            </a:r>
          </a:p>
          <a:p>
            <a:pPr algn="r">
              <a:lnSpc>
                <a:spcPct val="120000"/>
              </a:lnSpc>
            </a:pPr>
            <a:r>
              <a:rPr lang="en-GB" sz="1200" dirty="0">
                <a:latin typeface="Verdana" panose="020B0604030504040204" pitchFamily="34" charset="0"/>
                <a:ea typeface="Verdana" panose="020B0604030504040204" pitchFamily="34" charset="0"/>
              </a:rPr>
              <a:t>07-Jul-2025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solidFill>
          <a:srgbClr val="EEDD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indent="0" eaLnBrk="1" hangingPunct="1"/>
            <a:r>
              <a:rPr lang="en-GB" altLang="en-US" dirty="0"/>
              <a:t>Solution</a:t>
            </a:r>
            <a:endParaRPr lang="en-US" altLang="en-US" dirty="0"/>
          </a:p>
        </p:txBody>
      </p:sp>
      <p:sp>
        <p:nvSpPr>
          <p:cNvPr id="8195" name="Rectangle 3"/>
          <p:cNvSpPr>
            <a:spLocks noGrp="1" noChangeArrowheads="1"/>
          </p:cNvSpPr>
          <p:nvPr>
            <p:ph idx="1"/>
          </p:nvPr>
        </p:nvSpPr>
        <p:spPr>
          <a:xfrm>
            <a:off x="-3174" y="939800"/>
            <a:ext cx="9144000" cy="5441528"/>
          </a:xfrm>
        </p:spPr>
        <p:txBody>
          <a:bodyPr/>
          <a:lstStyle/>
          <a:p>
            <a:pPr marL="0" indent="0" eaLnBrk="1" hangingPunct="1">
              <a:lnSpc>
                <a:spcPct val="90000"/>
              </a:lnSpc>
              <a:buFontTx/>
              <a:buNone/>
              <a:tabLst>
                <a:tab pos="361950" algn="l"/>
                <a:tab pos="715963" algn="l"/>
                <a:tab pos="1077913" algn="l"/>
                <a:tab pos="4302125" algn="dec"/>
                <a:tab pos="5381625" algn="dec"/>
                <a:tab pos="6461125" algn="dec"/>
                <a:tab pos="7540625" algn="dec"/>
                <a:tab pos="8604250" algn="dec"/>
              </a:tabLst>
            </a:pPr>
            <a:endParaRPr lang="en-GB" altLang="en-US" sz="1600" dirty="0">
              <a:solidFill>
                <a:schemeClr val="tx1"/>
              </a:solidFill>
            </a:endParaRPr>
          </a:p>
          <a:p>
            <a:pPr marL="0" indent="0" eaLnBrk="1" hangingPunct="1">
              <a:lnSpc>
                <a:spcPct val="90000"/>
              </a:lnSpc>
              <a:buFontTx/>
              <a:buNone/>
              <a:tabLst>
                <a:tab pos="361950" algn="l"/>
                <a:tab pos="715963" algn="l"/>
                <a:tab pos="1077913" algn="l"/>
                <a:tab pos="4302125" algn="dec"/>
                <a:tab pos="5381625" algn="dec"/>
                <a:tab pos="6461125" algn="dec"/>
                <a:tab pos="7540625" algn="dec"/>
                <a:tab pos="8604250" algn="dec"/>
              </a:tabLst>
            </a:pPr>
            <a:r>
              <a:rPr lang="en-GB" altLang="en-US" sz="1600" dirty="0">
                <a:solidFill>
                  <a:schemeClr val="tx1"/>
                </a:solidFill>
              </a:rPr>
              <a:t>					Total	Max	Fay	Caz</a:t>
            </a:r>
          </a:p>
          <a:p>
            <a:pPr marL="0" indent="0" eaLnBrk="1" hangingPunct="1">
              <a:lnSpc>
                <a:spcPct val="90000"/>
              </a:lnSpc>
              <a:buFontTx/>
              <a:buNone/>
              <a:tabLst>
                <a:tab pos="361950" algn="l"/>
                <a:tab pos="715963" algn="l"/>
                <a:tab pos="1077913" algn="l"/>
                <a:tab pos="4302125" algn="dec"/>
                <a:tab pos="5381625" algn="dec"/>
                <a:tab pos="6461125" algn="dec"/>
                <a:tab pos="7540625" algn="dec"/>
                <a:tab pos="8604250" algn="dec"/>
              </a:tabLst>
            </a:pPr>
            <a:r>
              <a:rPr lang="en-GB" altLang="en-US" sz="1600" dirty="0">
                <a:solidFill>
                  <a:schemeClr val="tx1"/>
                </a:solidFill>
              </a:rPr>
              <a:t>					£	£	£	£</a:t>
            </a:r>
          </a:p>
          <a:p>
            <a:pPr marL="0" indent="0" eaLnBrk="1" hangingPunct="1">
              <a:lnSpc>
                <a:spcPct val="90000"/>
              </a:lnSpc>
              <a:buFontTx/>
              <a:buNone/>
              <a:tabLst>
                <a:tab pos="361950" algn="l"/>
                <a:tab pos="715963" algn="l"/>
                <a:tab pos="1077913" algn="l"/>
                <a:tab pos="4302125" algn="dec"/>
                <a:tab pos="5381625" algn="dec"/>
                <a:tab pos="6461125" algn="dec"/>
                <a:tab pos="7540625" algn="dec"/>
                <a:tab pos="8604250" algn="dec"/>
              </a:tabLst>
            </a:pPr>
            <a:endParaRPr lang="en-GB" altLang="en-US" sz="1600" dirty="0">
              <a:solidFill>
                <a:schemeClr val="tx1"/>
              </a:solidFill>
            </a:endParaRPr>
          </a:p>
          <a:p>
            <a:pPr marL="0" indent="0" eaLnBrk="1" hangingPunct="1">
              <a:lnSpc>
                <a:spcPct val="90000"/>
              </a:lnSpc>
              <a:buFontTx/>
              <a:buNone/>
              <a:tabLst>
                <a:tab pos="361950" algn="l"/>
                <a:tab pos="715963" algn="l"/>
                <a:tab pos="1077913" algn="l"/>
                <a:tab pos="4302125" algn="dec"/>
                <a:tab pos="5381625" algn="dec"/>
                <a:tab pos="6461125" algn="dec"/>
                <a:tab pos="7540625" algn="dec"/>
                <a:tab pos="8604250" algn="dec"/>
              </a:tabLst>
            </a:pPr>
            <a:r>
              <a:rPr lang="en-GB" altLang="en-US" sz="1600" dirty="0">
                <a:solidFill>
                  <a:schemeClr val="tx1"/>
                </a:solidFill>
              </a:rPr>
              <a:t>2019/2020		20,000	10,000	10,000	–</a:t>
            </a:r>
          </a:p>
          <a:p>
            <a:pPr marL="0" indent="0" eaLnBrk="1" hangingPunct="1">
              <a:lnSpc>
                <a:spcPct val="90000"/>
              </a:lnSpc>
              <a:buFontTx/>
              <a:buNone/>
              <a:tabLst>
                <a:tab pos="361950" algn="l"/>
                <a:tab pos="715963" algn="l"/>
                <a:tab pos="1077913" algn="l"/>
                <a:tab pos="4302125" algn="dec"/>
                <a:tab pos="5381625" algn="dec"/>
                <a:tab pos="6461125" algn="dec"/>
                <a:tab pos="7540625" algn="dec"/>
                <a:tab pos="8604250" algn="dec"/>
              </a:tabLst>
            </a:pPr>
            <a:r>
              <a:rPr lang="en-GB" altLang="en-US" sz="1600" dirty="0">
                <a:solidFill>
                  <a:schemeClr val="tx1"/>
                </a:solidFill>
              </a:rPr>
              <a:t>					</a:t>
            </a:r>
          </a:p>
          <a:p>
            <a:pPr marL="0" indent="0" eaLnBrk="1" hangingPunct="1">
              <a:lnSpc>
                <a:spcPct val="90000"/>
              </a:lnSpc>
              <a:buFontTx/>
              <a:buNone/>
              <a:tabLst>
                <a:tab pos="361950" algn="l"/>
                <a:tab pos="715963" algn="l"/>
                <a:tab pos="1077913" algn="l"/>
                <a:tab pos="4302125" algn="dec"/>
                <a:tab pos="5381625" algn="dec"/>
                <a:tab pos="6461125" algn="dec"/>
                <a:tab pos="7540625" algn="dec"/>
                <a:tab pos="8604250" algn="dec"/>
              </a:tabLst>
            </a:pPr>
            <a:r>
              <a:rPr lang="en-GB" altLang="en-US" sz="1600" dirty="0">
                <a:solidFill>
                  <a:schemeClr val="tx1"/>
                </a:solidFill>
              </a:rPr>
              <a:t>2020/2021		40,000	20,000	20,000	–</a:t>
            </a:r>
          </a:p>
          <a:p>
            <a:pPr marL="0" indent="0" eaLnBrk="1" hangingPunct="1">
              <a:lnSpc>
                <a:spcPct val="90000"/>
              </a:lnSpc>
              <a:buFontTx/>
              <a:buNone/>
              <a:tabLst>
                <a:tab pos="361950" algn="l"/>
                <a:tab pos="715963" algn="l"/>
                <a:tab pos="1077913" algn="l"/>
                <a:tab pos="4302125" algn="dec"/>
                <a:tab pos="5381625" algn="dec"/>
                <a:tab pos="6461125" algn="dec"/>
                <a:tab pos="7540625" algn="dec"/>
                <a:tab pos="8604250" algn="dec"/>
              </a:tabLst>
            </a:pPr>
            <a:endParaRPr lang="en-GB" altLang="en-US" sz="1600" dirty="0">
              <a:solidFill>
                <a:schemeClr val="tx1"/>
              </a:solidFill>
            </a:endParaRPr>
          </a:p>
          <a:p>
            <a:pPr marL="0" indent="0" eaLnBrk="1" hangingPunct="1">
              <a:lnSpc>
                <a:spcPct val="90000"/>
              </a:lnSpc>
              <a:buFontTx/>
              <a:buNone/>
              <a:tabLst>
                <a:tab pos="361950" algn="l"/>
                <a:tab pos="715963" algn="l"/>
                <a:tab pos="1077913" algn="l"/>
                <a:tab pos="4302125" algn="dec"/>
                <a:tab pos="5381625" algn="dec"/>
                <a:tab pos="6461125" algn="dec"/>
                <a:tab pos="7540625" algn="dec"/>
                <a:tab pos="8604250" algn="dec"/>
              </a:tabLst>
            </a:pPr>
            <a:r>
              <a:rPr lang="en-GB" altLang="en-US" sz="1600" dirty="0">
                <a:solidFill>
                  <a:schemeClr val="tx1"/>
                </a:solidFill>
              </a:rPr>
              <a:t>2021/2022		50,000	16,667	16,667	16,666</a:t>
            </a:r>
          </a:p>
          <a:p>
            <a:pPr marL="0" indent="0" eaLnBrk="1" hangingPunct="1">
              <a:lnSpc>
                <a:spcPct val="90000"/>
              </a:lnSpc>
              <a:buFontTx/>
              <a:buNone/>
              <a:tabLst>
                <a:tab pos="361950" algn="l"/>
                <a:tab pos="715963" algn="l"/>
                <a:tab pos="1077913" algn="l"/>
                <a:tab pos="4302125" algn="dec"/>
                <a:tab pos="5381625" algn="dec"/>
                <a:tab pos="6461125" algn="dec"/>
                <a:tab pos="7540625" algn="dec"/>
                <a:tab pos="8604250" algn="dec"/>
              </a:tabLst>
            </a:pPr>
            <a:endParaRPr lang="en-GB" altLang="en-US" sz="1600" u="sng" dirty="0">
              <a:solidFill>
                <a:schemeClr val="tx1"/>
              </a:solidFill>
            </a:endParaRPr>
          </a:p>
          <a:p>
            <a:pPr marL="0" indent="0" eaLnBrk="1" hangingPunct="1">
              <a:lnSpc>
                <a:spcPct val="90000"/>
              </a:lnSpc>
              <a:buFontTx/>
              <a:buNone/>
              <a:tabLst>
                <a:tab pos="361950" algn="l"/>
                <a:tab pos="715963" algn="l"/>
                <a:tab pos="1077913" algn="l"/>
                <a:tab pos="4302125" algn="dec"/>
                <a:tab pos="5381625" algn="dec"/>
                <a:tab pos="6461125" algn="dec"/>
                <a:tab pos="7540625" algn="dec"/>
                <a:tab pos="8604250" algn="dec"/>
              </a:tabLst>
            </a:pPr>
            <a:r>
              <a:rPr lang="en-GB" altLang="en-US" sz="1600" dirty="0">
                <a:solidFill>
                  <a:schemeClr val="tx1"/>
                </a:solidFill>
              </a:rPr>
              <a:t>2022/2023		60,000	20,000	20,000	20,000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69A73E91-83A9-631E-17A1-326B680E73AC}"/>
              </a:ext>
            </a:extLst>
          </p:cNvPr>
          <p:cNvSpPr/>
          <p:nvPr/>
        </p:nvSpPr>
        <p:spPr>
          <a:xfrm>
            <a:off x="0" y="5937000"/>
            <a:ext cx="9143999" cy="921000"/>
          </a:xfrm>
          <a:prstGeom prst="rect">
            <a:avLst/>
          </a:prstGeom>
          <a:solidFill>
            <a:srgbClr val="FAB11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r">
              <a:lnSpc>
                <a:spcPct val="120000"/>
              </a:lnSpc>
            </a:pPr>
            <a:r>
              <a:rPr lang="en-GB" sz="1200" b="1" dirty="0">
                <a:latin typeface="Verdana" panose="020B0604030504040204" pitchFamily="34" charset="0"/>
                <a:ea typeface="Verdana" panose="020B0604030504040204" pitchFamily="34" charset="0"/>
              </a:rPr>
              <a:t>AI-assisted artwork</a:t>
            </a:r>
            <a:r>
              <a:rPr lang="en-GB" sz="1200" dirty="0">
                <a:latin typeface="Verdana" panose="020B0604030504040204" pitchFamily="34" charset="0"/>
                <a:ea typeface="Verdana" panose="020B0604030504040204" pitchFamily="34" charset="0"/>
              </a:rPr>
              <a:t>:</a:t>
            </a:r>
          </a:p>
          <a:p>
            <a:pPr algn="r">
              <a:lnSpc>
                <a:spcPct val="120000"/>
              </a:lnSpc>
            </a:pPr>
            <a:r>
              <a:rPr lang="en-GB" sz="1200" dirty="0">
                <a:latin typeface="Verdana" panose="020B0604030504040204" pitchFamily="34" charset="0"/>
                <a:ea typeface="Verdana" panose="020B0604030504040204" pitchFamily="34" charset="0"/>
              </a:rPr>
              <a:t>Generated by Ricky Tutin with Microsoft Copilot</a:t>
            </a:r>
          </a:p>
          <a:p>
            <a:pPr algn="r">
              <a:lnSpc>
                <a:spcPct val="120000"/>
              </a:lnSpc>
            </a:pPr>
            <a:r>
              <a:rPr lang="en-GB" sz="1200" dirty="0">
                <a:latin typeface="Verdana" panose="020B0604030504040204" pitchFamily="34" charset="0"/>
                <a:ea typeface="Verdana" panose="020B0604030504040204" pitchFamily="34" charset="0"/>
              </a:rPr>
              <a:t>07-Jul-2025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5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EDDFF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9BFAD57-319A-1E3A-26DE-783C8020A52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>
            <a:extLst>
              <a:ext uri="{FF2B5EF4-FFF2-40B4-BE49-F238E27FC236}">
                <a16:creationId xmlns:a16="http://schemas.microsoft.com/office/drawing/2014/main" id="{128D21B8-507D-5E61-54C4-0E7E1A7F1B0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indent="0" eaLnBrk="1" hangingPunct="1"/>
            <a:r>
              <a:rPr lang="en-GB" altLang="en-US" sz="3200" dirty="0"/>
              <a:t>Section 13.4 example Max, Fay and Caz</a:t>
            </a:r>
            <a:endParaRPr lang="en-US" altLang="en-US" sz="3200" dirty="0"/>
          </a:p>
        </p:txBody>
      </p:sp>
      <p:sp>
        <p:nvSpPr>
          <p:cNvPr id="6147" name="Rectangle 3">
            <a:extLst>
              <a:ext uri="{FF2B5EF4-FFF2-40B4-BE49-F238E27FC236}">
                <a16:creationId xmlns:a16="http://schemas.microsoft.com/office/drawing/2014/main" id="{050CBBA4-4349-3ED7-56F4-667F93AFB5D5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marL="0" indent="0" eaLnBrk="1" hangingPunct="1">
              <a:spcBef>
                <a:spcPct val="0"/>
              </a:spcBef>
              <a:buFontTx/>
              <a:buNone/>
              <a:tabLst>
                <a:tab pos="361950" algn="l"/>
                <a:tab pos="715963" algn="l"/>
                <a:tab pos="1077913" algn="l"/>
                <a:tab pos="8604250" algn="dec"/>
              </a:tabLst>
            </a:pPr>
            <a:endParaRPr lang="en-GB" altLang="en-US" sz="2000" dirty="0">
              <a:solidFill>
                <a:schemeClr val="tx1"/>
              </a:solidFill>
            </a:endParaRPr>
          </a:p>
          <a:p>
            <a:pPr marL="0" indent="0" eaLnBrk="1" hangingPunct="1">
              <a:spcBef>
                <a:spcPct val="0"/>
              </a:spcBef>
              <a:buFontTx/>
              <a:buNone/>
              <a:tabLst>
                <a:tab pos="361950" algn="l"/>
                <a:tab pos="715963" algn="l"/>
                <a:tab pos="1077913" algn="l"/>
                <a:tab pos="8604250" algn="dec"/>
              </a:tabLst>
            </a:pPr>
            <a:r>
              <a:rPr lang="en-GB" altLang="en-US" sz="2000" dirty="0">
                <a:solidFill>
                  <a:schemeClr val="tx1"/>
                </a:solidFill>
              </a:rPr>
              <a:t>Using the previous data for Max, Fay and Caz, and the following further tax-adjusted results:					  £</a:t>
            </a:r>
          </a:p>
          <a:p>
            <a:pPr marL="0" indent="0" eaLnBrk="1" hangingPunct="1">
              <a:spcBef>
                <a:spcPct val="0"/>
              </a:spcBef>
              <a:buFontTx/>
              <a:buNone/>
              <a:tabLst>
                <a:tab pos="361950" algn="l"/>
                <a:tab pos="715963" algn="l"/>
                <a:tab pos="1077913" algn="l"/>
                <a:tab pos="8604250" algn="dec"/>
              </a:tabLst>
            </a:pPr>
            <a:r>
              <a:rPr lang="en-GB" altLang="en-US" sz="2000" dirty="0">
                <a:solidFill>
                  <a:schemeClr val="tx1"/>
                </a:solidFill>
              </a:rPr>
              <a:t>		12 months to 31</a:t>
            </a:r>
            <a:r>
              <a:rPr lang="en-GB" altLang="en-US" sz="2000" baseline="30000" dirty="0">
                <a:solidFill>
                  <a:schemeClr val="tx1"/>
                </a:solidFill>
              </a:rPr>
              <a:t>st</a:t>
            </a:r>
            <a:r>
              <a:rPr lang="en-GB" altLang="en-US" sz="2000" dirty="0">
                <a:solidFill>
                  <a:schemeClr val="tx1"/>
                </a:solidFill>
              </a:rPr>
              <a:t> March 2024	80,000</a:t>
            </a:r>
          </a:p>
          <a:p>
            <a:pPr marL="0" indent="0" eaLnBrk="1" hangingPunct="1">
              <a:spcBef>
                <a:spcPct val="0"/>
              </a:spcBef>
              <a:buFontTx/>
              <a:buNone/>
              <a:tabLst>
                <a:tab pos="361950" algn="l"/>
                <a:tab pos="715963" algn="l"/>
                <a:tab pos="1077913" algn="l"/>
                <a:tab pos="8604250" algn="dec"/>
              </a:tabLst>
            </a:pPr>
            <a:r>
              <a:rPr lang="en-GB" altLang="en-US" sz="2000" dirty="0">
                <a:solidFill>
                  <a:schemeClr val="tx1"/>
                </a:solidFill>
              </a:rPr>
              <a:t>		12 months to 31</a:t>
            </a:r>
            <a:r>
              <a:rPr lang="en-GB" altLang="en-US" sz="2000" baseline="30000" dirty="0">
                <a:solidFill>
                  <a:schemeClr val="tx1"/>
                </a:solidFill>
              </a:rPr>
              <a:t>st</a:t>
            </a:r>
            <a:r>
              <a:rPr lang="en-GB" altLang="en-US" sz="2000" dirty="0">
                <a:solidFill>
                  <a:schemeClr val="tx1"/>
                </a:solidFill>
              </a:rPr>
              <a:t> March 2025	90,000</a:t>
            </a:r>
          </a:p>
          <a:p>
            <a:pPr marL="0" indent="0" eaLnBrk="1" hangingPunct="1">
              <a:spcBef>
                <a:spcPct val="0"/>
              </a:spcBef>
              <a:buFontTx/>
              <a:buNone/>
              <a:tabLst>
                <a:tab pos="361950" algn="l"/>
                <a:tab pos="715963" algn="l"/>
                <a:tab pos="1077913" algn="l"/>
                <a:tab pos="8604250" algn="dec"/>
              </a:tabLst>
            </a:pPr>
            <a:r>
              <a:rPr lang="en-GB" altLang="en-US" sz="2000" dirty="0">
                <a:solidFill>
                  <a:schemeClr val="tx1"/>
                </a:solidFill>
              </a:rPr>
              <a:t>		12 months to 31</a:t>
            </a:r>
            <a:r>
              <a:rPr lang="en-GB" altLang="en-US" sz="2000" baseline="30000" dirty="0">
                <a:solidFill>
                  <a:schemeClr val="tx1"/>
                </a:solidFill>
              </a:rPr>
              <a:t>st</a:t>
            </a:r>
            <a:r>
              <a:rPr lang="en-GB" altLang="en-US" sz="2000" dirty="0">
                <a:solidFill>
                  <a:schemeClr val="tx1"/>
                </a:solidFill>
              </a:rPr>
              <a:t> March 2026	100,000</a:t>
            </a:r>
          </a:p>
          <a:p>
            <a:pPr marL="0" indent="0" eaLnBrk="1" hangingPunct="1">
              <a:spcBef>
                <a:spcPct val="0"/>
              </a:spcBef>
              <a:buFontTx/>
              <a:buNone/>
              <a:tabLst>
                <a:tab pos="361950" algn="l"/>
                <a:tab pos="715963" algn="l"/>
                <a:tab pos="1077913" algn="l"/>
                <a:tab pos="8604250" algn="dec"/>
              </a:tabLst>
            </a:pPr>
            <a:r>
              <a:rPr lang="en-GB" altLang="en-US" sz="2000" dirty="0">
                <a:solidFill>
                  <a:schemeClr val="tx1"/>
                </a:solidFill>
              </a:rPr>
              <a:t>		12 months to 31</a:t>
            </a:r>
            <a:r>
              <a:rPr lang="en-GB" altLang="en-US" sz="2000" baseline="30000" dirty="0">
                <a:solidFill>
                  <a:schemeClr val="tx1"/>
                </a:solidFill>
              </a:rPr>
              <a:t>st</a:t>
            </a:r>
            <a:r>
              <a:rPr lang="en-GB" altLang="en-US" sz="2000" dirty="0">
                <a:solidFill>
                  <a:schemeClr val="tx1"/>
                </a:solidFill>
              </a:rPr>
              <a:t> March 2027	140,000</a:t>
            </a:r>
          </a:p>
          <a:p>
            <a:pPr marL="0" indent="0" eaLnBrk="1" hangingPunct="1">
              <a:spcBef>
                <a:spcPct val="0"/>
              </a:spcBef>
              <a:buFontTx/>
              <a:buNone/>
              <a:tabLst>
                <a:tab pos="361950" algn="l"/>
                <a:tab pos="715963" algn="l"/>
                <a:tab pos="1077913" algn="l"/>
                <a:tab pos="8604250" algn="dec"/>
              </a:tabLst>
            </a:pPr>
            <a:endParaRPr lang="en-GB" altLang="en-US" sz="2000" dirty="0">
              <a:solidFill>
                <a:schemeClr val="tx1"/>
              </a:solidFill>
            </a:endParaRPr>
          </a:p>
          <a:p>
            <a:pPr marL="0" indent="0" eaLnBrk="1" hangingPunct="1">
              <a:spcBef>
                <a:spcPct val="0"/>
              </a:spcBef>
              <a:buFontTx/>
              <a:buNone/>
              <a:tabLst>
                <a:tab pos="361950" algn="l"/>
                <a:tab pos="715963" algn="l"/>
                <a:tab pos="1077913" algn="l"/>
                <a:tab pos="8604250" algn="dec"/>
              </a:tabLst>
            </a:pPr>
            <a:r>
              <a:rPr lang="en-GB" altLang="en-US" sz="2000" dirty="0">
                <a:solidFill>
                  <a:schemeClr val="tx1"/>
                </a:solidFill>
              </a:rPr>
              <a:t>Caz leaves the partnership on 30</a:t>
            </a:r>
            <a:r>
              <a:rPr lang="en-GB" altLang="en-US" sz="2000" baseline="30000" dirty="0">
                <a:solidFill>
                  <a:schemeClr val="tx1"/>
                </a:solidFill>
              </a:rPr>
              <a:t>th</a:t>
            </a:r>
            <a:r>
              <a:rPr lang="en-GB" altLang="en-US" sz="2000" dirty="0">
                <a:solidFill>
                  <a:schemeClr val="tx1"/>
                </a:solidFill>
              </a:rPr>
              <a:t> September 2025.</a:t>
            </a:r>
          </a:p>
          <a:p>
            <a:pPr marL="0" indent="0" eaLnBrk="1" hangingPunct="1">
              <a:spcBef>
                <a:spcPct val="0"/>
              </a:spcBef>
              <a:buFontTx/>
              <a:buNone/>
              <a:tabLst>
                <a:tab pos="361950" algn="l"/>
                <a:tab pos="715963" algn="l"/>
                <a:tab pos="1077913" algn="l"/>
                <a:tab pos="8604250" algn="dec"/>
              </a:tabLst>
            </a:pPr>
            <a:endParaRPr lang="en-GB" altLang="en-US" sz="2000" dirty="0">
              <a:solidFill>
                <a:schemeClr val="tx1"/>
              </a:solidFill>
            </a:endParaRPr>
          </a:p>
          <a:p>
            <a:pPr marL="0" indent="0" eaLnBrk="1" hangingPunct="1">
              <a:spcBef>
                <a:spcPct val="0"/>
              </a:spcBef>
              <a:buFontTx/>
              <a:buNone/>
              <a:tabLst>
                <a:tab pos="361950" algn="l"/>
                <a:tab pos="715963" algn="l"/>
                <a:tab pos="1077913" algn="l"/>
                <a:tab pos="8604250" algn="dec"/>
              </a:tabLst>
            </a:pPr>
            <a:r>
              <a:rPr lang="en-GB" altLang="en-US" sz="2000" b="1" dirty="0">
                <a:solidFill>
                  <a:schemeClr val="tx1"/>
                </a:solidFill>
              </a:rPr>
              <a:t>Show the assessable trade profits of the partners for all tax years.</a:t>
            </a:r>
          </a:p>
        </p:txBody>
      </p:sp>
    </p:spTree>
    <p:extLst>
      <p:ext uri="{BB962C8B-B14F-4D97-AF65-F5344CB8AC3E}">
        <p14:creationId xmlns:p14="http://schemas.microsoft.com/office/powerpoint/2010/main" val="265922436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solidFill>
          <a:srgbClr val="EEDDFF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70DAAA0-AE52-8960-E0F7-C3A7D6AB074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>
            <a:extLst>
              <a:ext uri="{FF2B5EF4-FFF2-40B4-BE49-F238E27FC236}">
                <a16:creationId xmlns:a16="http://schemas.microsoft.com/office/drawing/2014/main" id="{E9F0E74F-E2F1-ECA6-784B-36F5230C26D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indent="0" eaLnBrk="1" hangingPunct="1"/>
            <a:r>
              <a:rPr lang="en-GB" altLang="en-US" dirty="0"/>
              <a:t>Solution</a:t>
            </a:r>
            <a:endParaRPr lang="en-US" altLang="en-US" dirty="0"/>
          </a:p>
        </p:txBody>
      </p:sp>
      <p:sp>
        <p:nvSpPr>
          <p:cNvPr id="8195" name="Rectangle 3">
            <a:extLst>
              <a:ext uri="{FF2B5EF4-FFF2-40B4-BE49-F238E27FC236}">
                <a16:creationId xmlns:a16="http://schemas.microsoft.com/office/drawing/2014/main" id="{31E79299-78E1-7E4A-C1ED-7749D6AED805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-3174" y="939800"/>
            <a:ext cx="9144000" cy="5441528"/>
          </a:xfrm>
        </p:spPr>
        <p:txBody>
          <a:bodyPr/>
          <a:lstStyle/>
          <a:p>
            <a:pPr marL="0" indent="0" eaLnBrk="1" hangingPunct="1">
              <a:lnSpc>
                <a:spcPct val="90000"/>
              </a:lnSpc>
              <a:buFontTx/>
              <a:buNone/>
              <a:tabLst>
                <a:tab pos="361950" algn="l"/>
                <a:tab pos="715963" algn="l"/>
                <a:tab pos="1077913" algn="l"/>
                <a:tab pos="4302125" algn="dec"/>
                <a:tab pos="5381625" algn="dec"/>
                <a:tab pos="6461125" algn="dec"/>
                <a:tab pos="7540625" algn="dec"/>
                <a:tab pos="8604250" algn="dec"/>
              </a:tabLst>
            </a:pPr>
            <a:endParaRPr lang="en-GB" altLang="en-US" sz="1600" dirty="0">
              <a:solidFill>
                <a:schemeClr val="tx1"/>
              </a:solidFill>
            </a:endParaRPr>
          </a:p>
          <a:p>
            <a:pPr marL="0" indent="0" eaLnBrk="1" hangingPunct="1">
              <a:lnSpc>
                <a:spcPct val="90000"/>
              </a:lnSpc>
              <a:buFontTx/>
              <a:buNone/>
              <a:tabLst>
                <a:tab pos="361950" algn="l"/>
                <a:tab pos="715963" algn="l"/>
                <a:tab pos="1077913" algn="l"/>
                <a:tab pos="4302125" algn="dec"/>
                <a:tab pos="5381625" algn="dec"/>
                <a:tab pos="6461125" algn="dec"/>
                <a:tab pos="7540625" algn="dec"/>
                <a:tab pos="8604250" algn="dec"/>
              </a:tabLst>
            </a:pPr>
            <a:r>
              <a:rPr lang="en-GB" altLang="en-US" sz="1600" dirty="0">
                <a:solidFill>
                  <a:schemeClr val="tx1"/>
                </a:solidFill>
              </a:rPr>
              <a:t>					Total	Max	Fay	Caz</a:t>
            </a:r>
          </a:p>
          <a:p>
            <a:pPr marL="0" indent="0" eaLnBrk="1" hangingPunct="1">
              <a:lnSpc>
                <a:spcPct val="90000"/>
              </a:lnSpc>
              <a:buFontTx/>
              <a:buNone/>
              <a:tabLst>
                <a:tab pos="361950" algn="l"/>
                <a:tab pos="715963" algn="l"/>
                <a:tab pos="1077913" algn="l"/>
                <a:tab pos="4302125" algn="dec"/>
                <a:tab pos="5381625" algn="dec"/>
                <a:tab pos="6461125" algn="dec"/>
                <a:tab pos="7540625" algn="dec"/>
                <a:tab pos="8604250" algn="dec"/>
              </a:tabLst>
            </a:pPr>
            <a:r>
              <a:rPr lang="en-GB" altLang="en-US" sz="1600" dirty="0">
                <a:solidFill>
                  <a:schemeClr val="tx1"/>
                </a:solidFill>
              </a:rPr>
              <a:t>					£	£	£	£</a:t>
            </a:r>
          </a:p>
          <a:p>
            <a:pPr marL="0" indent="0" eaLnBrk="1" hangingPunct="1">
              <a:lnSpc>
                <a:spcPct val="90000"/>
              </a:lnSpc>
              <a:buFontTx/>
              <a:buNone/>
              <a:tabLst>
                <a:tab pos="361950" algn="l"/>
                <a:tab pos="715963" algn="l"/>
                <a:tab pos="1077913" algn="l"/>
                <a:tab pos="4302125" algn="dec"/>
                <a:tab pos="5381625" algn="dec"/>
                <a:tab pos="6461125" algn="dec"/>
                <a:tab pos="7540625" algn="dec"/>
                <a:tab pos="8604250" algn="dec"/>
              </a:tabLst>
            </a:pPr>
            <a:endParaRPr lang="en-GB" altLang="en-US" sz="1600" dirty="0">
              <a:solidFill>
                <a:schemeClr val="tx1"/>
              </a:solidFill>
            </a:endParaRPr>
          </a:p>
          <a:p>
            <a:pPr marL="0" indent="0" eaLnBrk="1" hangingPunct="1">
              <a:lnSpc>
                <a:spcPct val="90000"/>
              </a:lnSpc>
              <a:buFontTx/>
              <a:buNone/>
              <a:tabLst>
                <a:tab pos="361950" algn="l"/>
                <a:tab pos="715963" algn="l"/>
                <a:tab pos="1077913" algn="l"/>
                <a:tab pos="4302125" algn="dec"/>
                <a:tab pos="5381625" algn="dec"/>
                <a:tab pos="6461125" algn="dec"/>
                <a:tab pos="7540625" algn="dec"/>
                <a:tab pos="8604250" algn="dec"/>
              </a:tabLst>
            </a:pPr>
            <a:r>
              <a:rPr lang="en-GB" altLang="en-US" sz="1600" dirty="0">
                <a:solidFill>
                  <a:schemeClr val="tx1"/>
                </a:solidFill>
              </a:rPr>
              <a:t>2023/2024		80,000	26,667	26,667	26,666</a:t>
            </a:r>
          </a:p>
          <a:p>
            <a:pPr marL="0" indent="0" eaLnBrk="1" hangingPunct="1">
              <a:lnSpc>
                <a:spcPct val="90000"/>
              </a:lnSpc>
              <a:buFontTx/>
              <a:buNone/>
              <a:tabLst>
                <a:tab pos="361950" algn="l"/>
                <a:tab pos="715963" algn="l"/>
                <a:tab pos="1077913" algn="l"/>
                <a:tab pos="4302125" algn="dec"/>
                <a:tab pos="5381625" algn="dec"/>
                <a:tab pos="6461125" algn="dec"/>
                <a:tab pos="7540625" algn="dec"/>
                <a:tab pos="8604250" algn="dec"/>
              </a:tabLst>
            </a:pPr>
            <a:r>
              <a:rPr lang="en-GB" altLang="en-US" sz="1600" dirty="0">
                <a:solidFill>
                  <a:schemeClr val="tx1"/>
                </a:solidFill>
              </a:rPr>
              <a:t>					</a:t>
            </a:r>
          </a:p>
          <a:p>
            <a:pPr marL="0" indent="0" eaLnBrk="1" hangingPunct="1">
              <a:lnSpc>
                <a:spcPct val="90000"/>
              </a:lnSpc>
              <a:buFontTx/>
              <a:buNone/>
              <a:tabLst>
                <a:tab pos="361950" algn="l"/>
                <a:tab pos="715963" algn="l"/>
                <a:tab pos="1077913" algn="l"/>
                <a:tab pos="4302125" algn="dec"/>
                <a:tab pos="5381625" algn="dec"/>
                <a:tab pos="6461125" algn="dec"/>
                <a:tab pos="7540625" algn="dec"/>
                <a:tab pos="8604250" algn="dec"/>
              </a:tabLst>
            </a:pPr>
            <a:r>
              <a:rPr lang="en-GB" altLang="en-US" sz="1600" dirty="0">
                <a:solidFill>
                  <a:schemeClr val="tx1"/>
                </a:solidFill>
              </a:rPr>
              <a:t>2024/2025		90,000	30,000	30,000	30,000</a:t>
            </a:r>
          </a:p>
          <a:p>
            <a:pPr marL="0" indent="0" eaLnBrk="1" hangingPunct="1">
              <a:lnSpc>
                <a:spcPct val="90000"/>
              </a:lnSpc>
              <a:buFontTx/>
              <a:buNone/>
              <a:tabLst>
                <a:tab pos="361950" algn="l"/>
                <a:tab pos="715963" algn="l"/>
                <a:tab pos="1077913" algn="l"/>
                <a:tab pos="4302125" algn="dec"/>
                <a:tab pos="5381625" algn="dec"/>
                <a:tab pos="6461125" algn="dec"/>
                <a:tab pos="7540625" algn="dec"/>
                <a:tab pos="8604250" algn="dec"/>
              </a:tabLst>
            </a:pPr>
            <a:endParaRPr lang="en-GB" altLang="en-US" sz="1600" dirty="0">
              <a:solidFill>
                <a:schemeClr val="tx1"/>
              </a:solidFill>
            </a:endParaRPr>
          </a:p>
          <a:p>
            <a:pPr marL="0" indent="0" eaLnBrk="1" hangingPunct="1">
              <a:lnSpc>
                <a:spcPct val="90000"/>
              </a:lnSpc>
              <a:buFontTx/>
              <a:buNone/>
              <a:tabLst>
                <a:tab pos="361950" algn="l"/>
                <a:tab pos="715963" algn="l"/>
                <a:tab pos="1077913" algn="l"/>
                <a:tab pos="4302125" algn="dec"/>
                <a:tab pos="5381625" algn="dec"/>
                <a:tab pos="6461125" algn="dec"/>
                <a:tab pos="7540625" algn="dec"/>
                <a:tab pos="8604250" algn="dec"/>
              </a:tabLst>
            </a:pPr>
            <a:r>
              <a:rPr lang="en-GB" altLang="en-US" sz="1600" dirty="0">
                <a:solidFill>
                  <a:schemeClr val="tx1"/>
                </a:solidFill>
              </a:rPr>
              <a:t>2025/2006: Ratio changes when Caz leaves</a:t>
            </a:r>
          </a:p>
          <a:p>
            <a:pPr marL="0" indent="0" eaLnBrk="1" hangingPunct="1">
              <a:lnSpc>
                <a:spcPct val="90000"/>
              </a:lnSpc>
              <a:buFontTx/>
              <a:buNone/>
              <a:tabLst>
                <a:tab pos="361950" algn="l"/>
                <a:tab pos="715963" algn="l"/>
                <a:tab pos="1077913" algn="l"/>
                <a:tab pos="4302125" algn="dec"/>
                <a:tab pos="5381625" algn="dec"/>
                <a:tab pos="6461125" algn="dec"/>
                <a:tab pos="7540625" algn="dec"/>
                <a:tab pos="8604250" algn="dec"/>
              </a:tabLst>
            </a:pPr>
            <a:r>
              <a:rPr lang="en-GB" altLang="en-US" sz="1600" dirty="0">
                <a:solidFill>
                  <a:schemeClr val="tx1"/>
                </a:solidFill>
              </a:rPr>
              <a:t>	Apr-2025 to Sep-2025: </a:t>
            </a:r>
            <a:r>
              <a:rPr lang="en-GB" altLang="en-US" sz="1600" baseline="30000" dirty="0">
                <a:solidFill>
                  <a:schemeClr val="tx1"/>
                </a:solidFill>
              </a:rPr>
              <a:t>6</a:t>
            </a:r>
            <a:r>
              <a:rPr lang="en-GB" altLang="en-US" sz="1600" dirty="0">
                <a:solidFill>
                  <a:schemeClr val="tx1"/>
                </a:solidFill>
              </a:rPr>
              <a:t>/</a:t>
            </a:r>
            <a:r>
              <a:rPr lang="en-GB" altLang="en-US" sz="1600" baseline="-25000" dirty="0">
                <a:solidFill>
                  <a:schemeClr val="tx1"/>
                </a:solidFill>
              </a:rPr>
              <a:t>12</a:t>
            </a:r>
            <a:r>
              <a:rPr lang="en-GB" altLang="en-US" sz="1600" dirty="0">
                <a:solidFill>
                  <a:schemeClr val="tx1"/>
                </a:solidFill>
              </a:rPr>
              <a:t> </a:t>
            </a:r>
            <a:r>
              <a:rPr lang="en-GB" altLang="en-US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×</a:t>
            </a:r>
            <a:r>
              <a:rPr lang="en-GB" altLang="en-US" sz="1600" dirty="0">
                <a:solidFill>
                  <a:schemeClr val="tx1"/>
                </a:solidFill>
                <a:cs typeface="Arial" panose="020B0604020202020204" pitchFamily="34" charset="0"/>
              </a:rPr>
              <a:t> 100,000 =</a:t>
            </a:r>
            <a:r>
              <a:rPr lang="en-GB" altLang="en-US" sz="1600" dirty="0">
                <a:solidFill>
                  <a:schemeClr val="tx1"/>
                </a:solidFill>
              </a:rPr>
              <a:t>	50,000	16,667	16,667	16,666</a:t>
            </a:r>
          </a:p>
          <a:p>
            <a:pPr marL="0" indent="0" eaLnBrk="1" hangingPunct="1">
              <a:lnSpc>
                <a:spcPct val="90000"/>
              </a:lnSpc>
              <a:buFontTx/>
              <a:buNone/>
              <a:tabLst>
                <a:tab pos="361950" algn="l"/>
                <a:tab pos="715963" algn="l"/>
                <a:tab pos="1077913" algn="l"/>
                <a:tab pos="4302125" algn="dec"/>
                <a:tab pos="5381625" algn="dec"/>
                <a:tab pos="6461125" algn="dec"/>
                <a:tab pos="7540625" algn="dec"/>
                <a:tab pos="8604250" algn="dec"/>
              </a:tabLst>
            </a:pPr>
            <a:r>
              <a:rPr lang="en-GB" altLang="en-US" sz="1600" dirty="0">
                <a:solidFill>
                  <a:schemeClr val="tx1"/>
                </a:solidFill>
              </a:rPr>
              <a:t>	Oct-2025 to Mar-2026: </a:t>
            </a:r>
            <a:r>
              <a:rPr lang="en-GB" altLang="en-US" sz="1600" baseline="30000" dirty="0">
                <a:solidFill>
                  <a:schemeClr val="tx1"/>
                </a:solidFill>
              </a:rPr>
              <a:t>6</a:t>
            </a:r>
            <a:r>
              <a:rPr lang="en-GB" altLang="en-US" sz="1600" dirty="0">
                <a:solidFill>
                  <a:schemeClr val="tx1"/>
                </a:solidFill>
              </a:rPr>
              <a:t>/</a:t>
            </a:r>
            <a:r>
              <a:rPr lang="en-GB" altLang="en-US" sz="1600" baseline="-25000" dirty="0">
                <a:solidFill>
                  <a:schemeClr val="tx1"/>
                </a:solidFill>
              </a:rPr>
              <a:t>12</a:t>
            </a:r>
            <a:r>
              <a:rPr lang="en-GB" altLang="en-US" sz="1600" dirty="0">
                <a:solidFill>
                  <a:schemeClr val="tx1"/>
                </a:solidFill>
              </a:rPr>
              <a:t> </a:t>
            </a:r>
            <a:r>
              <a:rPr lang="en-GB" altLang="en-US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×</a:t>
            </a:r>
            <a:r>
              <a:rPr lang="en-GB" altLang="en-US" sz="1600" dirty="0">
                <a:solidFill>
                  <a:schemeClr val="tx1"/>
                </a:solidFill>
                <a:cs typeface="Arial" panose="020B0604020202020204" pitchFamily="34" charset="0"/>
              </a:rPr>
              <a:t> 100,000 =</a:t>
            </a:r>
            <a:r>
              <a:rPr lang="en-GB" altLang="en-US" sz="1600" dirty="0">
                <a:solidFill>
                  <a:schemeClr val="tx1"/>
                </a:solidFill>
              </a:rPr>
              <a:t>	50,000</a:t>
            </a:r>
            <a:r>
              <a:rPr lang="en-GB" altLang="en-US" sz="1600" u="sng" dirty="0">
                <a:solidFill>
                  <a:schemeClr val="tx1"/>
                </a:solidFill>
              </a:rPr>
              <a:t>	25,000	25,000	nil</a:t>
            </a:r>
          </a:p>
          <a:p>
            <a:pPr marL="0" indent="0" eaLnBrk="1" hangingPunct="1">
              <a:lnSpc>
                <a:spcPct val="90000"/>
              </a:lnSpc>
              <a:buFontTx/>
              <a:buNone/>
              <a:tabLst>
                <a:tab pos="361950" algn="l"/>
                <a:tab pos="715963" algn="l"/>
                <a:tab pos="1077913" algn="l"/>
                <a:tab pos="4302125" algn="dec"/>
                <a:tab pos="5381625" algn="dec"/>
                <a:tab pos="6461125" algn="dec"/>
                <a:tab pos="7540625" algn="dec"/>
                <a:tab pos="8604250" algn="dec"/>
              </a:tabLst>
            </a:pPr>
            <a:r>
              <a:rPr lang="en-GB" altLang="en-US" sz="1600" dirty="0">
                <a:solidFill>
                  <a:schemeClr val="tx1"/>
                </a:solidFill>
              </a:rPr>
              <a:t>	Assessable profit		</a:t>
            </a:r>
            <a:r>
              <a:rPr lang="en-GB" altLang="en-US" sz="1600" u="sng" dirty="0">
                <a:solidFill>
                  <a:schemeClr val="tx1"/>
                </a:solidFill>
              </a:rPr>
              <a:t>	41,667	41,667	16,666</a:t>
            </a:r>
          </a:p>
          <a:p>
            <a:pPr marL="0" indent="0" eaLnBrk="1" hangingPunct="1">
              <a:lnSpc>
                <a:spcPct val="90000"/>
              </a:lnSpc>
              <a:buFontTx/>
              <a:buNone/>
              <a:tabLst>
                <a:tab pos="361950" algn="l"/>
                <a:tab pos="715963" algn="l"/>
                <a:tab pos="1077913" algn="l"/>
                <a:tab pos="4302125" algn="dec"/>
                <a:tab pos="5381625" algn="dec"/>
                <a:tab pos="6461125" algn="dec"/>
                <a:tab pos="7540625" algn="dec"/>
                <a:tab pos="8604250" algn="dec"/>
              </a:tabLst>
            </a:pPr>
            <a:endParaRPr lang="en-GB" altLang="en-US" sz="1600" u="sng" dirty="0">
              <a:solidFill>
                <a:schemeClr val="tx1"/>
              </a:solidFill>
            </a:endParaRPr>
          </a:p>
          <a:p>
            <a:pPr marL="0" indent="0" eaLnBrk="1" hangingPunct="1">
              <a:lnSpc>
                <a:spcPct val="90000"/>
              </a:lnSpc>
              <a:buFontTx/>
              <a:buNone/>
              <a:tabLst>
                <a:tab pos="361950" algn="l"/>
                <a:tab pos="715963" algn="l"/>
                <a:tab pos="1077913" algn="l"/>
                <a:tab pos="4302125" algn="dec"/>
                <a:tab pos="5381625" algn="dec"/>
                <a:tab pos="6461125" algn="dec"/>
                <a:tab pos="7540625" algn="dec"/>
                <a:tab pos="8604250" algn="dec"/>
              </a:tabLst>
            </a:pPr>
            <a:r>
              <a:rPr lang="en-GB" altLang="en-US" sz="1600" dirty="0">
                <a:solidFill>
                  <a:schemeClr val="tx1"/>
                </a:solidFill>
              </a:rPr>
              <a:t>2026/2027		140,000	70,000	70,000</a:t>
            </a:r>
          </a:p>
        </p:txBody>
      </p:sp>
    </p:spTree>
    <p:extLst>
      <p:ext uri="{BB962C8B-B14F-4D97-AF65-F5344CB8AC3E}">
        <p14:creationId xmlns:p14="http://schemas.microsoft.com/office/powerpoint/2010/main" val="30938671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5" grpId="0" uiExpand="1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indent="0" eaLnBrk="1" hangingPunct="1"/>
            <a:r>
              <a:rPr lang="en-GB" altLang="en-US" dirty="0"/>
              <a:t>Partnership losses</a:t>
            </a:r>
            <a:endParaRPr lang="en-US" alt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marL="630238" indent="-630238" eaLnBrk="1" hangingPunct="1">
              <a:tabLst>
                <a:tab pos="630238" algn="l"/>
              </a:tabLst>
            </a:pPr>
            <a:endParaRPr lang="en-GB" altLang="en-US" dirty="0">
              <a:solidFill>
                <a:schemeClr val="tx1"/>
              </a:solidFill>
            </a:endParaRPr>
          </a:p>
          <a:p>
            <a:pPr marL="630238" indent="-630238" eaLnBrk="1" hangingPunct="1">
              <a:tabLst>
                <a:tab pos="630238" algn="l"/>
              </a:tabLst>
            </a:pPr>
            <a:r>
              <a:rPr lang="en-GB" altLang="en-US" dirty="0">
                <a:solidFill>
                  <a:schemeClr val="tx1"/>
                </a:solidFill>
              </a:rPr>
              <a:t>losses as computed for tax purposes are apportioned between the partners in the same proportion as they share profits</a:t>
            </a:r>
            <a:r>
              <a:rPr lang="en-US" altLang="en-US" dirty="0">
                <a:solidFill>
                  <a:schemeClr val="tx1"/>
                </a:solidFill>
              </a:rPr>
              <a:t>;</a:t>
            </a:r>
          </a:p>
          <a:p>
            <a:pPr marL="630238" indent="-630238" eaLnBrk="1" hangingPunct="1">
              <a:tabLst>
                <a:tab pos="630238" algn="l"/>
              </a:tabLst>
            </a:pPr>
            <a:endParaRPr lang="en-GB" altLang="en-US" dirty="0">
              <a:solidFill>
                <a:schemeClr val="tx1"/>
              </a:solidFill>
            </a:endParaRPr>
          </a:p>
          <a:p>
            <a:pPr marL="630238" indent="-630238" eaLnBrk="1" hangingPunct="1">
              <a:tabLst>
                <a:tab pos="630238" algn="l"/>
              </a:tabLst>
            </a:pPr>
            <a:r>
              <a:rPr lang="en-GB" altLang="en-US" dirty="0">
                <a:solidFill>
                  <a:schemeClr val="tx1"/>
                </a:solidFill>
              </a:rPr>
              <a:t>Where the business as a whole makes a profit but after allocation of prior claims (</a:t>
            </a:r>
            <a:r>
              <a:rPr lang="en-GB" altLang="en-US" i="1" dirty="0">
                <a:solidFill>
                  <a:schemeClr val="tx1"/>
                </a:solidFill>
              </a:rPr>
              <a:t>e.g. salaries</a:t>
            </a:r>
            <a:r>
              <a:rPr lang="en-GB" altLang="en-US" dirty="0">
                <a:solidFill>
                  <a:schemeClr val="tx1"/>
                </a:solidFill>
              </a:rPr>
              <a:t>) an individual partner makes a loss then this cannot be used for normal loss claim relief</a:t>
            </a:r>
            <a:r>
              <a:rPr lang="en-US" altLang="en-US" dirty="0">
                <a:solidFill>
                  <a:schemeClr val="tx1"/>
                </a:solidFill>
              </a:rPr>
              <a:t>.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indent="0" eaLnBrk="1" hangingPunct="1"/>
            <a:r>
              <a:rPr lang="en-GB" altLang="en-US" dirty="0"/>
              <a:t>Partnership losses</a:t>
            </a:r>
            <a:endParaRPr lang="en-US" altLang="en-US" dirty="0"/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marL="0" indent="0" eaLnBrk="1" hangingPunct="1">
              <a:buFontTx/>
              <a:buNone/>
            </a:pPr>
            <a:endParaRPr lang="en-GB" altLang="en-US" dirty="0">
              <a:solidFill>
                <a:schemeClr val="tx1"/>
              </a:solidFill>
            </a:endParaRPr>
          </a:p>
          <a:p>
            <a:pPr marL="0" indent="0" eaLnBrk="1" hangingPunct="1">
              <a:buFontTx/>
              <a:buNone/>
            </a:pPr>
            <a:r>
              <a:rPr lang="en-GB" altLang="en-US" dirty="0">
                <a:solidFill>
                  <a:schemeClr val="tx1"/>
                </a:solidFill>
              </a:rPr>
              <a:t>If the initial allocation using the commercial profit-sharing arrangement for all the partners produces a mixture of notional profits and losses, the actual partnership profit (</a:t>
            </a:r>
            <a:r>
              <a:rPr lang="en-GB" altLang="en-US" i="1" dirty="0">
                <a:solidFill>
                  <a:schemeClr val="tx1"/>
                </a:solidFill>
              </a:rPr>
              <a:t>or loss</a:t>
            </a:r>
            <a:r>
              <a:rPr lang="en-GB" altLang="en-US" dirty="0">
                <a:solidFill>
                  <a:schemeClr val="tx1"/>
                </a:solidFill>
              </a:rPr>
              <a:t>) must be re-allocated between the profit-making (</a:t>
            </a:r>
            <a:r>
              <a:rPr lang="en-GB" altLang="en-US" i="1" dirty="0">
                <a:solidFill>
                  <a:schemeClr val="tx1"/>
                </a:solidFill>
              </a:rPr>
              <a:t>or loss-making</a:t>
            </a:r>
            <a:r>
              <a:rPr lang="en-GB" altLang="en-US" dirty="0">
                <a:solidFill>
                  <a:schemeClr val="tx1"/>
                </a:solidFill>
              </a:rPr>
              <a:t>) partners alone. This re-allocation is made in proportion to the notional profit (</a:t>
            </a:r>
            <a:r>
              <a:rPr lang="en-GB" altLang="en-US" i="1" dirty="0">
                <a:solidFill>
                  <a:schemeClr val="tx1"/>
                </a:solidFill>
              </a:rPr>
              <a:t>or loss</a:t>
            </a:r>
            <a:r>
              <a:rPr lang="en-GB" altLang="en-US" dirty="0">
                <a:solidFill>
                  <a:schemeClr val="tx1"/>
                </a:solidFill>
              </a:rPr>
              <a:t>) initially allocated to those partners.</a:t>
            </a:r>
            <a:endParaRPr lang="en-US" altLang="en-US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Tax_blue_yellow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Tax_blue_yellow</Template>
  <TotalTime>841</TotalTime>
  <Words>723</Words>
  <Application>Microsoft Office PowerPoint</Application>
  <PresentationFormat>On-screen Show (4:3)</PresentationFormat>
  <Paragraphs>101</Paragraphs>
  <Slides>10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5" baseType="lpstr">
      <vt:lpstr>Arial</vt:lpstr>
      <vt:lpstr>Calibri</vt:lpstr>
      <vt:lpstr>Trebuchet MS</vt:lpstr>
      <vt:lpstr>Verdana</vt:lpstr>
      <vt:lpstr>Tax_blue_yellow</vt:lpstr>
      <vt:lpstr>PowerPoint Presentation</vt:lpstr>
      <vt:lpstr>General provisions</vt:lpstr>
      <vt:lpstr>Adjustment and allocation of profits</vt:lpstr>
      <vt:lpstr>Section 13.4 example Max, Fay and Caz</vt:lpstr>
      <vt:lpstr>Solution</vt:lpstr>
      <vt:lpstr>Section 13.4 example Max, Fay and Caz</vt:lpstr>
      <vt:lpstr>Solution</vt:lpstr>
      <vt:lpstr>Partnership losses</vt:lpstr>
      <vt:lpstr>Partnership losses</vt:lpstr>
      <vt:lpstr>Student questions</vt:lpstr>
    </vt:vector>
  </TitlesOfParts>
  <Company>Leeds Metropolitan University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15 Partnership taxation</dc:title>
  <dc:creator>csadm1n01</dc:creator>
  <cp:lastModifiedBy>Stephanie Tiller (Accounting)</cp:lastModifiedBy>
  <cp:revision>103</cp:revision>
  <cp:lastPrinted>2016-07-07T11:15:01Z</cp:lastPrinted>
  <dcterms:created xsi:type="dcterms:W3CDTF">2007-07-30T07:32:48Z</dcterms:created>
  <dcterms:modified xsi:type="dcterms:W3CDTF">2026-08-05T14:33:46Z</dcterms:modified>
</cp:coreProperties>
</file>