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microsoft.com/office/2020/02/relationships/classificationlabels" Target="docMetadata/LabelInfo.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6" r:id="rId1"/>
  </p:sldMasterIdLst>
  <p:notesMasterIdLst>
    <p:notesMasterId r:id="rId31"/>
  </p:notesMasterIdLst>
  <p:sldIdLst>
    <p:sldId id="327" r:id="rId2"/>
    <p:sldId id="340" r:id="rId3"/>
    <p:sldId id="369" r:id="rId4"/>
    <p:sldId id="342" r:id="rId5"/>
    <p:sldId id="343" r:id="rId6"/>
    <p:sldId id="597" r:id="rId7"/>
    <p:sldId id="344" r:id="rId8"/>
    <p:sldId id="348" r:id="rId9"/>
    <p:sldId id="349" r:id="rId10"/>
    <p:sldId id="350" r:id="rId11"/>
    <p:sldId id="351" r:id="rId12"/>
    <p:sldId id="352" r:id="rId13"/>
    <p:sldId id="353" r:id="rId14"/>
    <p:sldId id="354" r:id="rId15"/>
    <p:sldId id="598" r:id="rId16"/>
    <p:sldId id="355" r:id="rId17"/>
    <p:sldId id="356" r:id="rId18"/>
    <p:sldId id="357" r:id="rId19"/>
    <p:sldId id="358" r:id="rId20"/>
    <p:sldId id="359" r:id="rId21"/>
    <p:sldId id="360" r:id="rId22"/>
    <p:sldId id="361" r:id="rId23"/>
    <p:sldId id="362" r:id="rId24"/>
    <p:sldId id="363" r:id="rId25"/>
    <p:sldId id="364" r:id="rId26"/>
    <p:sldId id="365" r:id="rId27"/>
    <p:sldId id="366" r:id="rId28"/>
    <p:sldId id="367" r:id="rId29"/>
    <p:sldId id="368" r:id="rId30"/>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236082F-F4A7-6A2A-2FDE-706FEDACA2C1}" name="Ricky Tutin" initials="RT" userId="S::ecrpt@bristol.ac.uk::dd98c3f1-e76c-4dcf-8aff-a7016c9502dd" providerId="AD"/>
  <p188:author id="{5D6A8761-CAC6-BBA2-65DD-5DE5BB0DE0AD}" name="combsalanm@yahoo.com" initials="c" userId="3d8225f013933f72" providerId="Windows Live"/>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CBA128"/>
    <a:srgbClr val="BAA130"/>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0000" autoAdjust="0"/>
    <p:restoredTop sz="94660"/>
  </p:normalViewPr>
  <p:slideViewPr>
    <p:cSldViewPr snapToGrid="0">
      <p:cViewPr varScale="1">
        <p:scale>
          <a:sx n="107" d="100"/>
          <a:sy n="107" d="100"/>
        </p:scale>
        <p:origin x="1404" y="126"/>
      </p:cViewPr>
      <p:guideLst/>
    </p:cSldViewPr>
  </p:slideViewPr>
  <p:notesTextViewPr>
    <p:cViewPr>
      <p:scale>
        <a:sx n="1" d="1"/>
        <a:sy n="1" d="1"/>
      </p:scale>
      <p:origin x="0" y="0"/>
    </p:cViewPr>
  </p:notesTextViewPr>
  <p:sorterViewPr>
    <p:cViewPr varScale="1">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microsoft.com/office/2018/10/relationships/authors" Target="author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ableStyles" Target="tableStyles.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5B4E74D-BB28-4E50-B019-7700748F2AD4}" type="datetimeFigureOut">
              <a:rPr lang="en-GB" smtClean="0"/>
              <a:t>07/08/2026</a:t>
            </a:fld>
            <a:endParaRPr lang="en-GB"/>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60CFBFE-4919-4AF9-BC4A-10C4C6DBA266}" type="slidenum">
              <a:rPr lang="en-GB" smtClean="0"/>
              <a:t>‹#›</a:t>
            </a:fld>
            <a:endParaRPr lang="en-GB"/>
          </a:p>
        </p:txBody>
      </p:sp>
    </p:spTree>
    <p:extLst>
      <p:ext uri="{BB962C8B-B14F-4D97-AF65-F5344CB8AC3E}">
        <p14:creationId xmlns:p14="http://schemas.microsoft.com/office/powerpoint/2010/main" val="152125168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3778" name="Slide Image Placeholder 1"/>
          <p:cNvSpPr>
            <a:spLocks noGrp="1" noRot="1" noChangeAspect="1" noTextEdit="1"/>
          </p:cNvSpPr>
          <p:nvPr>
            <p:ph type="sldImg"/>
          </p:nvPr>
        </p:nvSpPr>
        <p:spPr>
          <a:ln/>
        </p:spPr>
      </p:sp>
      <p:sp>
        <p:nvSpPr>
          <p:cNvPr id="20377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p>
        </p:txBody>
      </p:sp>
      <p:sp>
        <p:nvSpPr>
          <p:cNvPr id="20378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rgbClr val="0000FF"/>
                </a:solidFill>
                <a:latin typeface="Trebuchet MS" panose="020B0603020202020204" pitchFamily="34" charset="0"/>
              </a:defRPr>
            </a:lvl1pPr>
            <a:lvl2pPr marL="737155" indent="-283521">
              <a:spcBef>
                <a:spcPct val="30000"/>
              </a:spcBef>
              <a:defRPr sz="1200">
                <a:solidFill>
                  <a:srgbClr val="0000FF"/>
                </a:solidFill>
                <a:latin typeface="Trebuchet MS" panose="020B0603020202020204" pitchFamily="34" charset="0"/>
              </a:defRPr>
            </a:lvl2pPr>
            <a:lvl3pPr marL="1134085" indent="-226817">
              <a:spcBef>
                <a:spcPct val="30000"/>
              </a:spcBef>
              <a:defRPr sz="1200">
                <a:solidFill>
                  <a:srgbClr val="0000FF"/>
                </a:solidFill>
                <a:latin typeface="Trebuchet MS" panose="020B0603020202020204" pitchFamily="34" charset="0"/>
              </a:defRPr>
            </a:lvl3pPr>
            <a:lvl4pPr marL="1587718" indent="-226817">
              <a:spcBef>
                <a:spcPct val="30000"/>
              </a:spcBef>
              <a:defRPr sz="1200">
                <a:solidFill>
                  <a:srgbClr val="0000FF"/>
                </a:solidFill>
                <a:latin typeface="Trebuchet MS" panose="020B0603020202020204" pitchFamily="34" charset="0"/>
              </a:defRPr>
            </a:lvl4pPr>
            <a:lvl5pPr marL="2041352" indent="-226817">
              <a:spcBef>
                <a:spcPct val="30000"/>
              </a:spcBef>
              <a:defRPr sz="1200">
                <a:solidFill>
                  <a:srgbClr val="0000FF"/>
                </a:solidFill>
                <a:latin typeface="Trebuchet MS" panose="020B0603020202020204" pitchFamily="34" charset="0"/>
              </a:defRPr>
            </a:lvl5pPr>
            <a:lvl6pPr marL="2494986" indent="-226817" eaLnBrk="0" fontAlgn="base" hangingPunct="0">
              <a:spcBef>
                <a:spcPct val="30000"/>
              </a:spcBef>
              <a:spcAft>
                <a:spcPct val="0"/>
              </a:spcAft>
              <a:defRPr sz="1200">
                <a:solidFill>
                  <a:srgbClr val="0000FF"/>
                </a:solidFill>
                <a:latin typeface="Trebuchet MS" panose="020B0603020202020204" pitchFamily="34" charset="0"/>
              </a:defRPr>
            </a:lvl6pPr>
            <a:lvl7pPr marL="2948620" indent="-226817" eaLnBrk="0" fontAlgn="base" hangingPunct="0">
              <a:spcBef>
                <a:spcPct val="30000"/>
              </a:spcBef>
              <a:spcAft>
                <a:spcPct val="0"/>
              </a:spcAft>
              <a:defRPr sz="1200">
                <a:solidFill>
                  <a:srgbClr val="0000FF"/>
                </a:solidFill>
                <a:latin typeface="Trebuchet MS" panose="020B0603020202020204" pitchFamily="34" charset="0"/>
              </a:defRPr>
            </a:lvl7pPr>
            <a:lvl8pPr marL="3402254" indent="-226817" eaLnBrk="0" fontAlgn="base" hangingPunct="0">
              <a:spcBef>
                <a:spcPct val="30000"/>
              </a:spcBef>
              <a:spcAft>
                <a:spcPct val="0"/>
              </a:spcAft>
              <a:defRPr sz="1200">
                <a:solidFill>
                  <a:srgbClr val="0000FF"/>
                </a:solidFill>
                <a:latin typeface="Trebuchet MS" panose="020B0603020202020204" pitchFamily="34" charset="0"/>
              </a:defRPr>
            </a:lvl8pPr>
            <a:lvl9pPr marL="3855888" indent="-226817" eaLnBrk="0" fontAlgn="base" hangingPunct="0">
              <a:spcBef>
                <a:spcPct val="30000"/>
              </a:spcBef>
              <a:spcAft>
                <a:spcPct val="0"/>
              </a:spcAft>
              <a:defRPr sz="1200">
                <a:solidFill>
                  <a:srgbClr val="0000FF"/>
                </a:solidFill>
                <a:latin typeface="Trebuchet MS" panose="020B0603020202020204" pitchFamily="34" charset="0"/>
              </a:defRPr>
            </a:lvl9pPr>
          </a:lstStyle>
          <a:p>
            <a:pPr>
              <a:spcBef>
                <a:spcPct val="0"/>
              </a:spcBef>
            </a:pPr>
            <a:fld id="{7B322C43-D4EB-4CC2-9E49-34B6987AC181}" type="slidenum">
              <a:rPr lang="en-GB" altLang="en-US" smtClean="0"/>
              <a:pPr>
                <a:spcBef>
                  <a:spcPct val="0"/>
                </a:spcBef>
              </a:pPr>
              <a:t>1</a:t>
            </a:fld>
            <a:endParaRPr lang="en-GB" altLang="en-US" dirty="0"/>
          </a:p>
        </p:txBody>
      </p:sp>
    </p:spTree>
    <p:extLst>
      <p:ext uri="{BB962C8B-B14F-4D97-AF65-F5344CB8AC3E}">
        <p14:creationId xmlns:p14="http://schemas.microsoft.com/office/powerpoint/2010/main" val="131683976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956414A1-27C1-704A-BD37-ACC6D368E109}" type="slidenum">
              <a:rPr lang="en-GB" smtClean="0"/>
              <a:t>6</a:t>
            </a:fld>
            <a:endParaRPr lang="en-GB"/>
          </a:p>
        </p:txBody>
      </p:sp>
    </p:spTree>
    <p:extLst>
      <p:ext uri="{BB962C8B-B14F-4D97-AF65-F5344CB8AC3E}">
        <p14:creationId xmlns:p14="http://schemas.microsoft.com/office/powerpoint/2010/main" val="64756719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lvl1pPr>
              <a:defRPr>
                <a:solidFill>
                  <a:srgbClr val="995511"/>
                </a:solidFill>
              </a:defRPr>
            </a:lvl1pPr>
          </a:lstStyle>
          <a:p>
            <a:r>
              <a:rPr lang="en-US" dirty="0"/>
              <a:t>Click to edit Master title style</a:t>
            </a:r>
            <a:endParaRPr lang="en-GB"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rgbClr val="995511"/>
                </a:solidFill>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endParaRPr lang="en-GB" dirty="0"/>
          </a:p>
        </p:txBody>
      </p:sp>
      <p:sp>
        <p:nvSpPr>
          <p:cNvPr id="4" name="Rectangle 6"/>
          <p:cNvSpPr>
            <a:spLocks noGrp="1" noChangeArrowheads="1"/>
          </p:cNvSpPr>
          <p:nvPr>
            <p:ph type="sldNum" sz="quarter" idx="10"/>
          </p:nvPr>
        </p:nvSpPr>
        <p:spPr>
          <a:ln/>
        </p:spPr>
        <p:txBody>
          <a:bodyPr/>
          <a:lstStyle>
            <a:lvl1pPr>
              <a:defRPr/>
            </a:lvl1pPr>
          </a:lstStyle>
          <a:p>
            <a:pPr>
              <a:defRPr/>
            </a:pPr>
            <a:fld id="{89F1EB1A-0B30-49F1-A44A-C0AD1FF5B470}" type="slidenum">
              <a:rPr lang="en-US" altLang="en-US"/>
              <a:pPr>
                <a:defRPr/>
              </a:pPr>
              <a:t>‹#›</a:t>
            </a:fld>
            <a:endParaRPr lang="en-US" altLang="en-US" dirty="0"/>
          </a:p>
        </p:txBody>
      </p:sp>
    </p:spTree>
    <p:extLst>
      <p:ext uri="{BB962C8B-B14F-4D97-AF65-F5344CB8AC3E}">
        <p14:creationId xmlns:p14="http://schemas.microsoft.com/office/powerpoint/2010/main" val="274179236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4" name="Rectangle 6"/>
          <p:cNvSpPr>
            <a:spLocks noGrp="1" noChangeArrowheads="1"/>
          </p:cNvSpPr>
          <p:nvPr>
            <p:ph type="sldNum" sz="quarter" idx="10"/>
          </p:nvPr>
        </p:nvSpPr>
        <p:spPr>
          <a:ln/>
        </p:spPr>
        <p:txBody>
          <a:bodyPr/>
          <a:lstStyle>
            <a:lvl1pPr>
              <a:defRPr/>
            </a:lvl1pPr>
          </a:lstStyle>
          <a:p>
            <a:pPr>
              <a:defRPr/>
            </a:pPr>
            <a:fld id="{40679F0A-45DF-49CC-9709-648BC9AAC9B3}" type="slidenum">
              <a:rPr lang="en-US" altLang="en-US"/>
              <a:pPr>
                <a:defRPr/>
              </a:pPr>
              <a:t>‹#›</a:t>
            </a:fld>
            <a:endParaRPr lang="en-US" altLang="en-US" dirty="0"/>
          </a:p>
        </p:txBody>
      </p:sp>
    </p:spTree>
    <p:extLst>
      <p:ext uri="{BB962C8B-B14F-4D97-AF65-F5344CB8AC3E}">
        <p14:creationId xmlns:p14="http://schemas.microsoft.com/office/powerpoint/2010/main" val="113663318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solidFill>
                  <a:srgbClr val="995511"/>
                </a:solidFill>
              </a:defRPr>
            </a:lvl1pPr>
          </a:lstStyle>
          <a:p>
            <a:r>
              <a:rPr lang="en-US"/>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rgbClr val="995511"/>
                </a:solidFill>
              </a:defRPr>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6"/>
          <p:cNvSpPr>
            <a:spLocks noGrp="1" noChangeArrowheads="1"/>
          </p:cNvSpPr>
          <p:nvPr>
            <p:ph type="sldNum" sz="quarter" idx="10"/>
          </p:nvPr>
        </p:nvSpPr>
        <p:spPr>
          <a:ln/>
        </p:spPr>
        <p:txBody>
          <a:bodyPr/>
          <a:lstStyle>
            <a:lvl1pPr>
              <a:defRPr/>
            </a:lvl1pPr>
          </a:lstStyle>
          <a:p>
            <a:pPr>
              <a:defRPr/>
            </a:pPr>
            <a:fld id="{EC3A0F63-1C69-471A-8820-F87B4B650738}" type="slidenum">
              <a:rPr lang="en-US" altLang="en-US"/>
              <a:pPr>
                <a:defRPr/>
              </a:pPr>
              <a:t>‹#›</a:t>
            </a:fld>
            <a:endParaRPr lang="en-US" altLang="en-US" dirty="0"/>
          </a:p>
        </p:txBody>
      </p:sp>
    </p:spTree>
    <p:extLst>
      <p:ext uri="{BB962C8B-B14F-4D97-AF65-F5344CB8AC3E}">
        <p14:creationId xmlns:p14="http://schemas.microsoft.com/office/powerpoint/2010/main" val="287988377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395536" y="980728"/>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716016" y="980728"/>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5" name="Rectangle 6"/>
          <p:cNvSpPr>
            <a:spLocks noGrp="1" noChangeArrowheads="1"/>
          </p:cNvSpPr>
          <p:nvPr>
            <p:ph type="sldNum" sz="quarter" idx="10"/>
          </p:nvPr>
        </p:nvSpPr>
        <p:spPr>
          <a:ln/>
        </p:spPr>
        <p:txBody>
          <a:bodyPr/>
          <a:lstStyle>
            <a:lvl1pPr>
              <a:defRPr/>
            </a:lvl1pPr>
          </a:lstStyle>
          <a:p>
            <a:pPr>
              <a:defRPr/>
            </a:pPr>
            <a:fld id="{B918C7F3-F7D5-4AE0-B18A-D867B470642A}" type="slidenum">
              <a:rPr lang="en-US" altLang="en-US"/>
              <a:pPr>
                <a:defRPr/>
              </a:pPr>
              <a:t>‹#›</a:t>
            </a:fld>
            <a:endParaRPr lang="en-US" altLang="en-US" dirty="0"/>
          </a:p>
        </p:txBody>
      </p:sp>
    </p:spTree>
    <p:extLst>
      <p:ext uri="{BB962C8B-B14F-4D97-AF65-F5344CB8AC3E}">
        <p14:creationId xmlns:p14="http://schemas.microsoft.com/office/powerpoint/2010/main" val="219415600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387796" y="998190"/>
            <a:ext cx="4040188" cy="639762"/>
          </a:xfr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387796" y="1637952"/>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5" name="Text Placeholder 4"/>
          <p:cNvSpPr>
            <a:spLocks noGrp="1"/>
          </p:cNvSpPr>
          <p:nvPr>
            <p:ph type="body" sz="quarter" idx="3"/>
          </p:nvPr>
        </p:nvSpPr>
        <p:spPr>
          <a:xfrm>
            <a:off x="4716016" y="998190"/>
            <a:ext cx="4041775" cy="639762"/>
          </a:xfr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716016" y="1637952"/>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Rectangle 6"/>
          <p:cNvSpPr>
            <a:spLocks noGrp="1" noChangeArrowheads="1"/>
          </p:cNvSpPr>
          <p:nvPr>
            <p:ph type="sldNum" sz="quarter" idx="10"/>
          </p:nvPr>
        </p:nvSpPr>
        <p:spPr>
          <a:ln/>
        </p:spPr>
        <p:txBody>
          <a:bodyPr/>
          <a:lstStyle>
            <a:lvl1pPr>
              <a:defRPr/>
            </a:lvl1pPr>
          </a:lstStyle>
          <a:p>
            <a:pPr>
              <a:defRPr/>
            </a:pPr>
            <a:fld id="{376F337A-0055-49DC-894C-398129A85306}" type="slidenum">
              <a:rPr lang="en-US" altLang="en-US"/>
              <a:pPr>
                <a:defRPr/>
              </a:pPr>
              <a:t>‹#›</a:t>
            </a:fld>
            <a:endParaRPr lang="en-US" altLang="en-US" dirty="0"/>
          </a:p>
        </p:txBody>
      </p:sp>
    </p:spTree>
    <p:extLst>
      <p:ext uri="{BB962C8B-B14F-4D97-AF65-F5344CB8AC3E}">
        <p14:creationId xmlns:p14="http://schemas.microsoft.com/office/powerpoint/2010/main" val="31282817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Rectangle 6"/>
          <p:cNvSpPr>
            <a:spLocks noGrp="1" noChangeArrowheads="1"/>
          </p:cNvSpPr>
          <p:nvPr>
            <p:ph type="sldNum" sz="quarter" idx="10"/>
          </p:nvPr>
        </p:nvSpPr>
        <p:spPr>
          <a:ln/>
        </p:spPr>
        <p:txBody>
          <a:bodyPr/>
          <a:lstStyle>
            <a:lvl1pPr>
              <a:defRPr/>
            </a:lvl1pPr>
          </a:lstStyle>
          <a:p>
            <a:pPr>
              <a:defRPr/>
            </a:pPr>
            <a:fld id="{39047B65-3F1E-4097-AD42-14D0BFE41D9E}" type="slidenum">
              <a:rPr lang="en-US" altLang="en-US"/>
              <a:pPr>
                <a:defRPr/>
              </a:pPr>
              <a:t>‹#›</a:t>
            </a:fld>
            <a:endParaRPr lang="en-US" altLang="en-US" dirty="0"/>
          </a:p>
        </p:txBody>
      </p:sp>
    </p:spTree>
    <p:extLst>
      <p:ext uri="{BB962C8B-B14F-4D97-AF65-F5344CB8AC3E}">
        <p14:creationId xmlns:p14="http://schemas.microsoft.com/office/powerpoint/2010/main" val="122670170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6"/>
          <p:cNvSpPr>
            <a:spLocks noGrp="1" noChangeArrowheads="1"/>
          </p:cNvSpPr>
          <p:nvPr>
            <p:ph type="sldNum" sz="quarter" idx="10"/>
          </p:nvPr>
        </p:nvSpPr>
        <p:spPr>
          <a:ln/>
        </p:spPr>
        <p:txBody>
          <a:bodyPr/>
          <a:lstStyle>
            <a:lvl1pPr>
              <a:defRPr/>
            </a:lvl1pPr>
          </a:lstStyle>
          <a:p>
            <a:pPr>
              <a:defRPr/>
            </a:pPr>
            <a:fld id="{F4B8556C-62CE-4192-9CCE-726350C81056}" type="slidenum">
              <a:rPr lang="en-US" altLang="en-US"/>
              <a:pPr>
                <a:defRPr/>
              </a:pPr>
              <a:t>‹#›</a:t>
            </a:fld>
            <a:endParaRPr lang="en-US" altLang="en-US" dirty="0"/>
          </a:p>
        </p:txBody>
      </p:sp>
    </p:spTree>
    <p:extLst>
      <p:ext uri="{BB962C8B-B14F-4D97-AF65-F5344CB8AC3E}">
        <p14:creationId xmlns:p14="http://schemas.microsoft.com/office/powerpoint/2010/main" val="292193153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FFFDD0"/>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131CF260-91F1-D227-94DE-71A91D1EA1AB}"/>
              </a:ext>
            </a:extLst>
          </p:cNvPr>
          <p:cNvPicPr>
            <a:picLocks noChangeAspect="1"/>
          </p:cNvPicPr>
          <p:nvPr userDrawn="1"/>
        </p:nvPicPr>
        <p:blipFill>
          <a:blip r:embed="rId9"/>
          <a:stretch>
            <a:fillRect/>
          </a:stretch>
        </p:blipFill>
        <p:spPr>
          <a:xfrm rot="-5400000">
            <a:off x="3677598" y="-4515478"/>
            <a:ext cx="1788801" cy="9144000"/>
          </a:xfrm>
          <a:prstGeom prst="rect">
            <a:avLst/>
          </a:prstGeom>
        </p:spPr>
      </p:pic>
      <p:sp>
        <p:nvSpPr>
          <p:cNvPr id="13" name="Rectangle 12">
            <a:extLst>
              <a:ext uri="{FF2B5EF4-FFF2-40B4-BE49-F238E27FC236}">
                <a16:creationId xmlns:a16="http://schemas.microsoft.com/office/drawing/2014/main" id="{F6E4FB39-86C8-A67C-6684-2FA5F2D41DFB}"/>
              </a:ext>
            </a:extLst>
          </p:cNvPr>
          <p:cNvSpPr/>
          <p:nvPr userDrawn="1"/>
        </p:nvSpPr>
        <p:spPr>
          <a:xfrm>
            <a:off x="0" y="6213600"/>
            <a:ext cx="9144000" cy="644400"/>
          </a:xfrm>
          <a:prstGeom prst="rect">
            <a:avLst/>
          </a:prstGeom>
          <a:solidFill>
            <a:srgbClr val="F79D1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4" name="Rectangle 26"/>
          <p:cNvSpPr>
            <a:spLocks noChangeArrowheads="1"/>
          </p:cNvSpPr>
          <p:nvPr userDrawn="1"/>
        </p:nvSpPr>
        <p:spPr bwMode="auto">
          <a:xfrm>
            <a:off x="0" y="6381750"/>
            <a:ext cx="9144000" cy="476250"/>
          </a:xfrm>
          <a:prstGeom prst="rect">
            <a:avLst/>
          </a:prstGeom>
          <a:noFill/>
          <a:ln w="9525" algn="ctr">
            <a:noFill/>
            <a:miter lim="800000"/>
            <a:headEnd/>
            <a:tailEnd/>
          </a:ln>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eaLnBrk="1" hangingPunct="1">
              <a:defRPr/>
            </a:pPr>
            <a:r>
              <a:rPr lang="en-US" altLang="en-US" sz="1100" b="1" dirty="0">
                <a:solidFill>
                  <a:schemeClr val="bg1"/>
                </a:solidFill>
                <a:effectLst/>
                <a:latin typeface="Verdana" panose="020B0604030504040204" pitchFamily="34" charset="0"/>
                <a:ea typeface="Verdana" panose="020B0604030504040204" pitchFamily="34" charset="0"/>
                <a:cs typeface="Arial" charset="0"/>
              </a:rPr>
              <a:t>© Fiscal Publications – used with permission from Taxation, 45</a:t>
            </a:r>
            <a:r>
              <a:rPr lang="en-US" altLang="en-US" sz="1100" b="1" baseline="30000" dirty="0">
                <a:solidFill>
                  <a:schemeClr val="bg1"/>
                </a:solidFill>
                <a:effectLst/>
                <a:latin typeface="Verdana" panose="020B0604030504040204" pitchFamily="34" charset="0"/>
                <a:ea typeface="Verdana" panose="020B0604030504040204" pitchFamily="34" charset="0"/>
                <a:cs typeface="Arial" charset="0"/>
              </a:rPr>
              <a:t>th</a:t>
            </a:r>
            <a:r>
              <a:rPr lang="en-US" altLang="en-US" sz="1100" b="1" dirty="0">
                <a:solidFill>
                  <a:schemeClr val="bg1"/>
                </a:solidFill>
                <a:effectLst/>
                <a:latin typeface="Verdana" panose="020B0604030504040204" pitchFamily="34" charset="0"/>
                <a:ea typeface="Verdana" panose="020B0604030504040204" pitchFamily="34" charset="0"/>
                <a:cs typeface="Arial" charset="0"/>
              </a:rPr>
              <a:t> edition 2026/27 by Tutin and Tiller</a:t>
            </a:r>
          </a:p>
          <a:p>
            <a:pPr algn="r" eaLnBrk="1" hangingPunct="1">
              <a:defRPr/>
            </a:pPr>
            <a:r>
              <a:rPr lang="en-GB" altLang="en-US" sz="1100" b="1" dirty="0">
                <a:solidFill>
                  <a:schemeClr val="bg1"/>
                </a:solidFill>
                <a:effectLst/>
                <a:latin typeface="Verdana" panose="020B0604030504040204" pitchFamily="34" charset="0"/>
                <a:ea typeface="Verdana" panose="020B0604030504040204" pitchFamily="34" charset="0"/>
                <a:cs typeface="Arial" charset="0"/>
              </a:rPr>
              <a:t>https://www.fiscalpublications.com/tutinandtiller/2026</a:t>
            </a:r>
          </a:p>
        </p:txBody>
      </p:sp>
      <p:sp>
        <p:nvSpPr>
          <p:cNvPr id="1027" name="Rectangle 2"/>
          <p:cNvSpPr>
            <a:spLocks noGrp="1" noChangeArrowheads="1"/>
          </p:cNvSpPr>
          <p:nvPr>
            <p:ph type="title"/>
          </p:nvPr>
        </p:nvSpPr>
        <p:spPr bwMode="auto">
          <a:xfrm>
            <a:off x="0" y="1588"/>
            <a:ext cx="9144000" cy="938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endParaRPr lang="en-GB" altLang="en-US" dirty="0"/>
          </a:p>
        </p:txBody>
      </p:sp>
      <p:sp>
        <p:nvSpPr>
          <p:cNvPr id="1028" name="Rectangle 3"/>
          <p:cNvSpPr>
            <a:spLocks noGrp="1" noChangeArrowheads="1"/>
          </p:cNvSpPr>
          <p:nvPr>
            <p:ph type="body" idx="1"/>
          </p:nvPr>
        </p:nvSpPr>
        <p:spPr bwMode="auto">
          <a:xfrm>
            <a:off x="1" y="950924"/>
            <a:ext cx="9144000" cy="5441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1030" name="Rectangle 6"/>
          <p:cNvSpPr>
            <a:spLocks noGrp="1" noChangeArrowheads="1"/>
          </p:cNvSpPr>
          <p:nvPr>
            <p:ph type="sldNum" sz="quarter" idx="4"/>
          </p:nvPr>
        </p:nvSpPr>
        <p:spPr bwMode="auto">
          <a:xfrm>
            <a:off x="0" y="6381750"/>
            <a:ext cx="1042988"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400" smtClean="0">
                <a:solidFill>
                  <a:schemeClr val="bg1"/>
                </a:solidFill>
                <a:latin typeface="Verdana" panose="020B0604030504040204" pitchFamily="34" charset="0"/>
                <a:ea typeface="Verdana" panose="020B0604030504040204" pitchFamily="34" charset="0"/>
              </a:defRPr>
            </a:lvl1pPr>
          </a:lstStyle>
          <a:p>
            <a:pPr>
              <a:defRPr/>
            </a:pPr>
            <a:fld id="{036BD28B-EE39-4D9F-B68C-FCA00D5C770E}" type="slidenum">
              <a:rPr lang="en-US" altLang="en-US" smtClean="0"/>
              <a:pPr>
                <a:defRPr/>
              </a:pPr>
              <a:t>‹#›</a:t>
            </a:fld>
            <a:endParaRPr lang="en-US" altLang="en-US" dirty="0"/>
          </a:p>
        </p:txBody>
      </p:sp>
    </p:spTree>
    <p:extLst>
      <p:ext uri="{BB962C8B-B14F-4D97-AF65-F5344CB8AC3E}">
        <p14:creationId xmlns:p14="http://schemas.microsoft.com/office/powerpoint/2010/main" val="3386113068"/>
      </p:ext>
    </p:extLst>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Lst>
  <p:txStyles>
    <p:titleStyle>
      <a:lvl1pPr marL="268288" indent="-268288" algn="l" rtl="0" eaLnBrk="0" fontAlgn="base" hangingPunct="0">
        <a:spcBef>
          <a:spcPct val="0"/>
        </a:spcBef>
        <a:spcAft>
          <a:spcPct val="0"/>
        </a:spcAft>
        <a:defRPr sz="4000">
          <a:solidFill>
            <a:schemeClr val="bg1"/>
          </a:solidFill>
          <a:effectLst>
            <a:outerShdw blurRad="38100" dist="38100" dir="2700000" algn="tl">
              <a:srgbClr val="000000">
                <a:alpha val="43137"/>
              </a:srgbClr>
            </a:outerShdw>
          </a:effectLst>
          <a:latin typeface="Verdana" panose="020B0604030504040204" pitchFamily="34" charset="0"/>
          <a:ea typeface="Verdana" panose="020B0604030504040204" pitchFamily="34" charset="0"/>
          <a:cs typeface="+mj-cs"/>
        </a:defRPr>
      </a:lvl1pPr>
      <a:lvl2pPr marL="268288" indent="-268288" algn="l" rtl="0" eaLnBrk="0" fontAlgn="base" hangingPunct="0">
        <a:spcBef>
          <a:spcPct val="0"/>
        </a:spcBef>
        <a:spcAft>
          <a:spcPct val="0"/>
        </a:spcAft>
        <a:defRPr sz="4000">
          <a:solidFill>
            <a:schemeClr val="bg1"/>
          </a:solidFill>
          <a:latin typeface="Trebuchet MS" panose="020B0603020202020204" pitchFamily="34" charset="0"/>
        </a:defRPr>
      </a:lvl2pPr>
      <a:lvl3pPr marL="268288" indent="-268288" algn="l" rtl="0" eaLnBrk="0" fontAlgn="base" hangingPunct="0">
        <a:spcBef>
          <a:spcPct val="0"/>
        </a:spcBef>
        <a:spcAft>
          <a:spcPct val="0"/>
        </a:spcAft>
        <a:defRPr sz="4000">
          <a:solidFill>
            <a:schemeClr val="bg1"/>
          </a:solidFill>
          <a:latin typeface="Trebuchet MS" panose="020B0603020202020204" pitchFamily="34" charset="0"/>
        </a:defRPr>
      </a:lvl3pPr>
      <a:lvl4pPr marL="268288" indent="-268288" algn="l" rtl="0" eaLnBrk="0" fontAlgn="base" hangingPunct="0">
        <a:spcBef>
          <a:spcPct val="0"/>
        </a:spcBef>
        <a:spcAft>
          <a:spcPct val="0"/>
        </a:spcAft>
        <a:defRPr sz="4000">
          <a:solidFill>
            <a:schemeClr val="bg1"/>
          </a:solidFill>
          <a:latin typeface="Trebuchet MS" panose="020B0603020202020204" pitchFamily="34" charset="0"/>
        </a:defRPr>
      </a:lvl4pPr>
      <a:lvl5pPr marL="268288" indent="-268288" algn="l" rtl="0" eaLnBrk="0" fontAlgn="base" hangingPunct="0">
        <a:spcBef>
          <a:spcPct val="0"/>
        </a:spcBef>
        <a:spcAft>
          <a:spcPct val="0"/>
        </a:spcAft>
        <a:defRPr sz="4000">
          <a:solidFill>
            <a:schemeClr val="bg1"/>
          </a:solidFill>
          <a:latin typeface="Trebuchet MS" panose="020B0603020202020204" pitchFamily="34" charset="0"/>
        </a:defRPr>
      </a:lvl5pPr>
      <a:lvl6pPr marL="457200" algn="ctr" rtl="0" eaLnBrk="1" fontAlgn="base" hangingPunct="1">
        <a:spcBef>
          <a:spcPct val="0"/>
        </a:spcBef>
        <a:spcAft>
          <a:spcPct val="0"/>
        </a:spcAft>
        <a:defRPr sz="4400">
          <a:solidFill>
            <a:schemeClr val="tx2"/>
          </a:solidFill>
          <a:latin typeface="Arial" charset="0"/>
        </a:defRPr>
      </a:lvl6pPr>
      <a:lvl7pPr marL="914400" algn="ctr" rtl="0" eaLnBrk="1" fontAlgn="base" hangingPunct="1">
        <a:spcBef>
          <a:spcPct val="0"/>
        </a:spcBef>
        <a:spcAft>
          <a:spcPct val="0"/>
        </a:spcAft>
        <a:defRPr sz="4400">
          <a:solidFill>
            <a:schemeClr val="tx2"/>
          </a:solidFill>
          <a:latin typeface="Arial" charset="0"/>
        </a:defRPr>
      </a:lvl7pPr>
      <a:lvl8pPr marL="1371600" algn="ctr" rtl="0" eaLnBrk="1" fontAlgn="base" hangingPunct="1">
        <a:spcBef>
          <a:spcPct val="0"/>
        </a:spcBef>
        <a:spcAft>
          <a:spcPct val="0"/>
        </a:spcAft>
        <a:defRPr sz="4400">
          <a:solidFill>
            <a:schemeClr val="tx2"/>
          </a:solidFill>
          <a:latin typeface="Arial" charset="0"/>
        </a:defRPr>
      </a:lvl8pPr>
      <a:lvl9pPr marL="1828800" algn="ctr" rtl="0" eaLnBrk="1" fontAlgn="base" hangingPunct="1">
        <a:spcBef>
          <a:spcPct val="0"/>
        </a:spcBef>
        <a:spcAft>
          <a:spcPct val="0"/>
        </a:spcAft>
        <a:defRPr sz="4400">
          <a:solidFill>
            <a:schemeClr val="tx2"/>
          </a:solidFill>
          <a:latin typeface="Arial" charset="0"/>
        </a:defRPr>
      </a:lvl9pPr>
    </p:titleStyle>
    <p:bodyStyle>
      <a:lvl1pPr marL="342900" indent="-342900" algn="l" rtl="0" eaLnBrk="0" fontAlgn="base" hangingPunct="0">
        <a:lnSpc>
          <a:spcPct val="120000"/>
        </a:lnSpc>
        <a:spcBef>
          <a:spcPts val="0"/>
        </a:spcBef>
        <a:spcAft>
          <a:spcPct val="0"/>
        </a:spcAft>
        <a:buChar char="•"/>
        <a:defRPr sz="2400">
          <a:solidFill>
            <a:srgbClr val="D57800"/>
          </a:solidFill>
          <a:latin typeface="Verdana" panose="020B0604030504040204" pitchFamily="34" charset="0"/>
          <a:ea typeface="Verdana" panose="020B0604030504040204" pitchFamily="34" charset="0"/>
          <a:cs typeface="+mn-cs"/>
        </a:defRPr>
      </a:lvl1pPr>
      <a:lvl2pPr marL="720725" indent="-360363" algn="l" rtl="0" eaLnBrk="0" fontAlgn="base" hangingPunct="0">
        <a:lnSpc>
          <a:spcPct val="120000"/>
        </a:lnSpc>
        <a:spcBef>
          <a:spcPts val="0"/>
        </a:spcBef>
        <a:spcAft>
          <a:spcPct val="0"/>
        </a:spcAft>
        <a:buChar char="–"/>
        <a:defRPr sz="2000">
          <a:solidFill>
            <a:srgbClr val="D57800"/>
          </a:solidFill>
          <a:latin typeface="Verdana" panose="020B0604030504040204" pitchFamily="34" charset="0"/>
          <a:ea typeface="Verdana" panose="020B0604030504040204" pitchFamily="34" charset="0"/>
        </a:defRPr>
      </a:lvl2pPr>
      <a:lvl3pPr marL="1073150" indent="-352425" algn="l" rtl="0" eaLnBrk="0" fontAlgn="base" hangingPunct="0">
        <a:lnSpc>
          <a:spcPct val="120000"/>
        </a:lnSpc>
        <a:spcBef>
          <a:spcPts val="0"/>
        </a:spcBef>
        <a:spcAft>
          <a:spcPct val="0"/>
        </a:spcAft>
        <a:buChar char="•"/>
        <a:defRPr>
          <a:solidFill>
            <a:srgbClr val="D57800"/>
          </a:solidFill>
          <a:latin typeface="Verdana" panose="020B0604030504040204" pitchFamily="34" charset="0"/>
          <a:ea typeface="Verdana" panose="020B0604030504040204" pitchFamily="34" charset="0"/>
        </a:defRPr>
      </a:lvl3pPr>
      <a:lvl4pPr marL="1435100" indent="-361950" algn="l" rtl="0" eaLnBrk="0" fontAlgn="base" hangingPunct="0">
        <a:lnSpc>
          <a:spcPct val="120000"/>
        </a:lnSpc>
        <a:spcBef>
          <a:spcPts val="0"/>
        </a:spcBef>
        <a:spcAft>
          <a:spcPct val="0"/>
        </a:spcAft>
        <a:buChar char="–"/>
        <a:defRPr sz="1600">
          <a:solidFill>
            <a:srgbClr val="D57800"/>
          </a:solidFill>
          <a:latin typeface="Verdana" panose="020B0604030504040204" pitchFamily="34" charset="0"/>
          <a:ea typeface="Verdana" panose="020B0604030504040204" pitchFamily="34" charset="0"/>
        </a:defRPr>
      </a:lvl4pPr>
      <a:lvl5pPr marL="1795463" indent="-360363" algn="l" rtl="0" eaLnBrk="0" fontAlgn="base" hangingPunct="0">
        <a:lnSpc>
          <a:spcPct val="120000"/>
        </a:lnSpc>
        <a:spcBef>
          <a:spcPts val="0"/>
        </a:spcBef>
        <a:spcAft>
          <a:spcPct val="0"/>
        </a:spcAft>
        <a:buChar char="»"/>
        <a:defRPr sz="1600">
          <a:solidFill>
            <a:srgbClr val="D57800"/>
          </a:solidFill>
          <a:latin typeface="Verdana" panose="020B0604030504040204" pitchFamily="34" charset="0"/>
          <a:ea typeface="Verdana" panose="020B0604030504040204" pitchFamily="34" charset="0"/>
        </a:defRPr>
      </a:lvl5pPr>
      <a:lvl6pPr marL="2514600" indent="-228600" algn="l" rtl="0" eaLnBrk="1" fontAlgn="base" hangingPunct="1">
        <a:spcBef>
          <a:spcPct val="20000"/>
        </a:spcBef>
        <a:spcAft>
          <a:spcPct val="0"/>
        </a:spcAft>
        <a:buChar char="»"/>
        <a:defRPr sz="2000">
          <a:solidFill>
            <a:schemeClr val="tx1"/>
          </a:solidFill>
          <a:latin typeface="+mn-lt"/>
        </a:defRPr>
      </a:lvl6pPr>
      <a:lvl7pPr marL="2971800" indent="-228600" algn="l" rtl="0" eaLnBrk="1" fontAlgn="base" hangingPunct="1">
        <a:spcBef>
          <a:spcPct val="20000"/>
        </a:spcBef>
        <a:spcAft>
          <a:spcPct val="0"/>
        </a:spcAft>
        <a:buChar char="»"/>
        <a:defRPr sz="2000">
          <a:solidFill>
            <a:schemeClr val="tx1"/>
          </a:solidFill>
          <a:latin typeface="+mn-lt"/>
        </a:defRPr>
      </a:lvl7pPr>
      <a:lvl8pPr marL="3429000" indent="-228600" algn="l" rtl="0" eaLnBrk="1" fontAlgn="base" hangingPunct="1">
        <a:spcBef>
          <a:spcPct val="20000"/>
        </a:spcBef>
        <a:spcAft>
          <a:spcPct val="0"/>
        </a:spcAft>
        <a:buChar char="»"/>
        <a:defRPr sz="2000">
          <a:solidFill>
            <a:schemeClr val="tx1"/>
          </a:solidFill>
          <a:latin typeface="+mn-lt"/>
        </a:defRPr>
      </a:lvl8pPr>
      <a:lvl9pPr marL="3886200" indent="-228600" algn="l" rtl="0" eaLnBrk="1" fontAlgn="base" hangingPunct="1">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www.fiscalpublications.com/" TargetMode="External"/><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4" name="Rectangle 41">
            <a:extLst>
              <a:ext uri="{FF2B5EF4-FFF2-40B4-BE49-F238E27FC236}">
                <a16:creationId xmlns:a16="http://schemas.microsoft.com/office/drawing/2014/main" id="{ACA75ADA-7332-94D9-AD95-62DBEEB16CAA}"/>
              </a:ext>
            </a:extLst>
          </p:cNvPr>
          <p:cNvSpPr txBox="1">
            <a:spLocks noChangeArrowheads="1"/>
          </p:cNvSpPr>
          <p:nvPr/>
        </p:nvSpPr>
        <p:spPr bwMode="auto">
          <a:xfrm>
            <a:off x="3862800" y="936624"/>
            <a:ext cx="5281200" cy="5383441"/>
          </a:xfrm>
          <a:prstGeom prst="rect">
            <a:avLst/>
          </a:prstGeom>
          <a:ln>
            <a:noFill/>
            <a:miter lim="800000"/>
            <a:headEnd/>
            <a:tailEnd/>
          </a:ln>
          <a:extLst>
            <a:ext uri="{909E8E84-426E-40DD-AFC4-6F175D3DCCD1}">
              <a14:hiddenFill xmlns:a14="http://schemas.microsoft.com/office/drawing/2010/main">
                <a:solidFill>
                  <a:srgbClr val="FFFFFF"/>
                </a:solidFill>
              </a14:hiddenFill>
            </a:ext>
          </a:extLst>
        </p:spPr>
        <p:txBody>
          <a:bodyPr/>
          <a:lstStyle>
            <a:lvl1pPr marL="342900" indent="-342900" algn="l" rtl="0" eaLnBrk="0" fontAlgn="base" hangingPunct="0">
              <a:spcBef>
                <a:spcPct val="20000"/>
              </a:spcBef>
              <a:spcAft>
                <a:spcPct val="0"/>
              </a:spcAft>
              <a:buClr>
                <a:srgbClr val="2858BB"/>
              </a:buClr>
              <a:buChar char="•"/>
              <a:defRPr sz="3200">
                <a:solidFill>
                  <a:srgbClr val="0000FF"/>
                </a:solidFill>
                <a:latin typeface="Trebuchet MS" panose="020B0603020202020204" pitchFamily="34" charset="0"/>
                <a:ea typeface="+mn-ea"/>
                <a:cs typeface="+mn-cs"/>
              </a:defRPr>
            </a:lvl1pPr>
            <a:lvl2pPr marL="742950" indent="-285750" algn="l" rtl="0" eaLnBrk="0" fontAlgn="base" hangingPunct="0">
              <a:spcBef>
                <a:spcPct val="20000"/>
              </a:spcBef>
              <a:spcAft>
                <a:spcPct val="0"/>
              </a:spcAft>
              <a:buClr>
                <a:srgbClr val="2858BB"/>
              </a:buClr>
              <a:buChar char="•"/>
              <a:defRPr sz="2800">
                <a:solidFill>
                  <a:srgbClr val="0000FF"/>
                </a:solidFill>
                <a:latin typeface="Trebuchet MS" panose="020B0603020202020204" pitchFamily="34" charset="0"/>
              </a:defRPr>
            </a:lvl2pPr>
            <a:lvl3pPr marL="1143000" indent="-228600" algn="l" rtl="0" eaLnBrk="0" fontAlgn="base" hangingPunct="0">
              <a:spcBef>
                <a:spcPct val="20000"/>
              </a:spcBef>
              <a:spcAft>
                <a:spcPct val="0"/>
              </a:spcAft>
              <a:buClr>
                <a:srgbClr val="2858BB"/>
              </a:buClr>
              <a:buChar char="•"/>
              <a:defRPr sz="2400">
                <a:solidFill>
                  <a:srgbClr val="0000FF"/>
                </a:solidFill>
                <a:latin typeface="Trebuchet MS" panose="020B0603020202020204" pitchFamily="34" charset="0"/>
              </a:defRPr>
            </a:lvl3pPr>
            <a:lvl4pPr marL="1600200" indent="-228600" algn="l" rtl="0" eaLnBrk="0" fontAlgn="base" hangingPunct="0">
              <a:spcBef>
                <a:spcPct val="20000"/>
              </a:spcBef>
              <a:spcAft>
                <a:spcPct val="0"/>
              </a:spcAft>
              <a:buChar char="–"/>
              <a:defRPr sz="2000">
                <a:solidFill>
                  <a:srgbClr val="0000FF"/>
                </a:solidFill>
                <a:latin typeface="Trebuchet MS" panose="020B0603020202020204" pitchFamily="34" charset="0"/>
              </a:defRPr>
            </a:lvl4pPr>
            <a:lvl5pPr marL="2057400" indent="-228600" algn="l" rtl="0" eaLnBrk="0" fontAlgn="base" hangingPunct="0">
              <a:spcBef>
                <a:spcPct val="20000"/>
              </a:spcBef>
              <a:spcAft>
                <a:spcPct val="0"/>
              </a:spcAft>
              <a:buChar char="»"/>
              <a:defRPr sz="2000">
                <a:solidFill>
                  <a:srgbClr val="0000FF"/>
                </a:solidFill>
                <a:latin typeface="Trebuchet MS" panose="020B0603020202020204" pitchFamily="34" charset="0"/>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a:lstStyle>
          <a:p>
            <a:pPr marL="355600" indent="-355600">
              <a:tabLst>
                <a:tab pos="355600" algn="l"/>
              </a:tabLst>
              <a:defRPr/>
            </a:pPr>
            <a:endParaRPr lang="en-GB" altLang="en-US" sz="1800" b="1" i="1" kern="0" dirty="0">
              <a:solidFill>
                <a:srgbClr val="D57800"/>
              </a:solidFill>
              <a:latin typeface="Verdana" panose="020B0604030504040204" pitchFamily="34" charset="0"/>
              <a:ea typeface="Verdana" panose="020B0604030504040204" pitchFamily="34" charset="0"/>
            </a:endParaRPr>
          </a:p>
          <a:p>
            <a:pPr marL="0" indent="0">
              <a:buFontTx/>
              <a:buNone/>
              <a:tabLst>
                <a:tab pos="355600" algn="l"/>
              </a:tabLst>
              <a:defRPr/>
            </a:pPr>
            <a:r>
              <a:rPr lang="en-GB" altLang="en-US" sz="2800" b="1" kern="0" dirty="0">
                <a:solidFill>
                  <a:srgbClr val="D57800"/>
                </a:solidFill>
                <a:latin typeface="Verdana" panose="020B0604030504040204" pitchFamily="34" charset="0"/>
                <a:ea typeface="Verdana" panose="020B0604030504040204" pitchFamily="34" charset="0"/>
              </a:rPr>
              <a:t>Chapter 18</a:t>
            </a:r>
          </a:p>
          <a:p>
            <a:pPr marL="0" indent="0">
              <a:buFontTx/>
              <a:buNone/>
              <a:tabLst>
                <a:tab pos="355600" algn="l"/>
              </a:tabLst>
              <a:defRPr/>
            </a:pPr>
            <a:r>
              <a:rPr lang="en-GB" altLang="en-US" sz="2400" b="1" kern="0" dirty="0">
                <a:solidFill>
                  <a:srgbClr val="D57800"/>
                </a:solidFill>
                <a:latin typeface="Verdana" panose="020B0604030504040204" pitchFamily="34" charset="0"/>
                <a:ea typeface="Verdana" panose="020B0604030504040204" pitchFamily="34" charset="0"/>
              </a:rPr>
              <a:t>Capital Allowances for companies</a:t>
            </a:r>
          </a:p>
          <a:p>
            <a:pPr marL="0" indent="0">
              <a:buFontTx/>
              <a:buNone/>
              <a:tabLst>
                <a:tab pos="355600" algn="l"/>
              </a:tabLst>
              <a:defRPr/>
            </a:pPr>
            <a:endParaRPr lang="en-GB" altLang="en-US" sz="1800" kern="0" dirty="0">
              <a:solidFill>
                <a:srgbClr val="D57800"/>
              </a:solidFill>
              <a:latin typeface="Verdana" panose="020B0604030504040204" pitchFamily="34" charset="0"/>
              <a:ea typeface="Verdana" panose="020B0604030504040204" pitchFamily="34" charset="0"/>
            </a:endParaRPr>
          </a:p>
          <a:p>
            <a:pPr marL="0" indent="0">
              <a:buFontTx/>
              <a:buNone/>
              <a:tabLst>
                <a:tab pos="355600" algn="l"/>
              </a:tabLst>
              <a:defRPr/>
            </a:pPr>
            <a:r>
              <a:rPr lang="en-GB" altLang="en-US" sz="1800" kern="0" dirty="0">
                <a:solidFill>
                  <a:srgbClr val="D57800"/>
                </a:solidFill>
                <a:latin typeface="Verdana" panose="020B0604030504040204" pitchFamily="34" charset="0"/>
                <a:ea typeface="Verdana" panose="020B0604030504040204" pitchFamily="34" charset="0"/>
              </a:rPr>
              <a:t>Ricky Tutin and Stephanie Tiller</a:t>
            </a:r>
          </a:p>
          <a:p>
            <a:pPr marL="0" indent="0">
              <a:buFontTx/>
              <a:buNone/>
              <a:tabLst>
                <a:tab pos="355600" algn="l"/>
              </a:tabLst>
              <a:defRPr/>
            </a:pPr>
            <a:r>
              <a:rPr lang="en-GB" altLang="en-US" sz="1600" kern="0" dirty="0">
                <a:solidFill>
                  <a:srgbClr val="D57800"/>
                </a:solidFill>
                <a:latin typeface="Verdana" panose="020B0604030504040204" pitchFamily="34" charset="0"/>
                <a:ea typeface="Verdana" panose="020B0604030504040204" pitchFamily="34" charset="0"/>
              </a:rPr>
              <a:t>‘Taxation: incorporating the 2026 Finance Act’</a:t>
            </a:r>
          </a:p>
          <a:p>
            <a:pPr marL="0" indent="0">
              <a:buFontTx/>
              <a:buNone/>
              <a:tabLst>
                <a:tab pos="355600" algn="l"/>
              </a:tabLst>
              <a:defRPr/>
            </a:pPr>
            <a:r>
              <a:rPr lang="en-GB" altLang="en-US" sz="1400" kern="0" dirty="0">
                <a:solidFill>
                  <a:srgbClr val="D57800"/>
                </a:solidFill>
                <a:latin typeface="Verdana" panose="020B0604030504040204" pitchFamily="34" charset="0"/>
                <a:ea typeface="Verdana" panose="020B0604030504040204" pitchFamily="34" charset="0"/>
              </a:rPr>
              <a:t>45</a:t>
            </a:r>
            <a:r>
              <a:rPr lang="en-GB" altLang="en-US" sz="1400" kern="0" baseline="30000" dirty="0">
                <a:solidFill>
                  <a:srgbClr val="D57800"/>
                </a:solidFill>
                <a:latin typeface="Verdana" panose="020B0604030504040204" pitchFamily="34" charset="0"/>
                <a:ea typeface="Verdana" panose="020B0604030504040204" pitchFamily="34" charset="0"/>
              </a:rPr>
              <a:t>th</a:t>
            </a:r>
            <a:r>
              <a:rPr lang="en-GB" altLang="en-US" sz="1400" kern="0" dirty="0">
                <a:solidFill>
                  <a:srgbClr val="D57800"/>
                </a:solidFill>
                <a:latin typeface="Verdana" panose="020B0604030504040204" pitchFamily="34" charset="0"/>
                <a:ea typeface="Verdana" panose="020B0604030504040204" pitchFamily="34" charset="0"/>
              </a:rPr>
              <a:t> edition 2026/27</a:t>
            </a:r>
          </a:p>
          <a:p>
            <a:pPr marL="0" indent="0">
              <a:buFontTx/>
              <a:buNone/>
              <a:tabLst>
                <a:tab pos="355600" algn="l"/>
              </a:tabLst>
              <a:defRPr/>
            </a:pPr>
            <a:endParaRPr lang="en-GB" altLang="en-US" sz="1400" kern="0" dirty="0">
              <a:solidFill>
                <a:srgbClr val="D57800"/>
              </a:solidFill>
              <a:latin typeface="Verdana" panose="020B0604030504040204" pitchFamily="34" charset="0"/>
              <a:ea typeface="Verdana" panose="020B0604030504040204" pitchFamily="34" charset="0"/>
            </a:endParaRPr>
          </a:p>
          <a:p>
            <a:pPr marL="0" indent="0">
              <a:buFontTx/>
              <a:buNone/>
              <a:tabLst>
                <a:tab pos="355600" algn="l"/>
              </a:tabLst>
              <a:defRPr/>
            </a:pPr>
            <a:r>
              <a:rPr lang="en-US" altLang="en-US" sz="1400" kern="0" dirty="0">
                <a:solidFill>
                  <a:srgbClr val="D57800"/>
                </a:solidFill>
                <a:latin typeface="Verdana" panose="020B0604030504040204" pitchFamily="34" charset="0"/>
                <a:ea typeface="Verdana" panose="020B0604030504040204" pitchFamily="34" charset="0"/>
                <a:hlinkClick r:id="rId3">
                  <a:extLst>
                    <a:ext uri="{A12FA001-AC4F-418D-AE19-62706E023703}">
                      <ahyp:hlinkClr xmlns:ahyp="http://schemas.microsoft.com/office/drawing/2018/hyperlinkcolor" val="tx"/>
                    </a:ext>
                  </a:extLst>
                </a:hlinkClick>
              </a:rPr>
              <a:t>http://www.fiscalpublications.com</a:t>
            </a:r>
            <a:endParaRPr lang="en-US" altLang="en-US" sz="1400" kern="0" dirty="0">
              <a:solidFill>
                <a:srgbClr val="D57800"/>
              </a:solidFill>
              <a:latin typeface="Verdana" panose="020B0604030504040204" pitchFamily="34" charset="0"/>
              <a:ea typeface="Verdana" panose="020B0604030504040204" pitchFamily="34" charset="0"/>
            </a:endParaRPr>
          </a:p>
        </p:txBody>
      </p:sp>
      <p:pic>
        <p:nvPicPr>
          <p:cNvPr id="3" name="Picture 2">
            <a:extLst>
              <a:ext uri="{FF2B5EF4-FFF2-40B4-BE49-F238E27FC236}">
                <a16:creationId xmlns:a16="http://schemas.microsoft.com/office/drawing/2014/main" id="{1F2935CE-0919-FC1B-F3A8-320BB07DA30C}"/>
              </a:ext>
            </a:extLst>
          </p:cNvPr>
          <p:cNvPicPr>
            <a:picLocks noChangeAspect="1"/>
          </p:cNvPicPr>
          <p:nvPr/>
        </p:nvPicPr>
        <p:blipFill>
          <a:blip r:embed="rId4"/>
          <a:stretch>
            <a:fillRect/>
          </a:stretch>
        </p:blipFill>
        <p:spPr>
          <a:xfrm>
            <a:off x="360000" y="1299600"/>
            <a:ext cx="3173705" cy="4554000"/>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1338741610"/>
      </p:ext>
    </p:extLst>
  </p:cSld>
  <p:clrMapOvr>
    <a:masterClrMapping/>
  </p:clrMapOvr>
  <p:transition>
    <p:cut/>
  </p:transition>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FFFDD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ltLang="en-US" sz="3200" dirty="0">
                <a:solidFill>
                  <a:srgbClr val="FFFFFF"/>
                </a:solidFill>
              </a:rPr>
              <a:t>Plant and machinery – short life assets </a:t>
            </a:r>
            <a:endParaRPr lang="en-GB" dirty="0"/>
          </a:p>
        </p:txBody>
      </p:sp>
      <p:sp>
        <p:nvSpPr>
          <p:cNvPr id="3" name="Content Placeholder 2"/>
          <p:cNvSpPr>
            <a:spLocks noGrp="1"/>
          </p:cNvSpPr>
          <p:nvPr>
            <p:ph idx="1"/>
          </p:nvPr>
        </p:nvSpPr>
        <p:spPr/>
        <p:txBody>
          <a:bodyPr/>
          <a:lstStyle/>
          <a:p>
            <a:pPr marL="444500" lvl="0" indent="-444500" eaLnBrk="1" hangingPunct="1">
              <a:lnSpc>
                <a:spcPct val="90000"/>
              </a:lnSpc>
              <a:tabLst>
                <a:tab pos="444500" algn="l"/>
              </a:tabLst>
            </a:pPr>
            <a:r>
              <a:rPr lang="en-GB" altLang="en-US" dirty="0">
                <a:solidFill>
                  <a:schemeClr val="tx2"/>
                </a:solidFill>
              </a:rPr>
              <a:t>Where the taxpayer expects to dispose of an item of plant or machinery at less than its tax written down value, within eight years of the end of the year of acquisition, then it can elect to have the item extracted from the general plant pool, and a separate short life asset pool created</a:t>
            </a:r>
            <a:r>
              <a:rPr lang="en-US" altLang="en-US" dirty="0">
                <a:solidFill>
                  <a:schemeClr val="tx2"/>
                </a:solidFill>
              </a:rPr>
              <a:t> </a:t>
            </a:r>
          </a:p>
          <a:p>
            <a:pPr marL="444500" lvl="0" indent="-444500" eaLnBrk="1" hangingPunct="1">
              <a:lnSpc>
                <a:spcPct val="90000"/>
              </a:lnSpc>
              <a:tabLst>
                <a:tab pos="444500" algn="l"/>
              </a:tabLst>
            </a:pPr>
            <a:endParaRPr lang="en-US" altLang="en-US" dirty="0">
              <a:solidFill>
                <a:schemeClr val="tx2"/>
              </a:solidFill>
            </a:endParaRPr>
          </a:p>
          <a:p>
            <a:pPr marL="444500" lvl="0" indent="-444500" eaLnBrk="1" hangingPunct="1">
              <a:lnSpc>
                <a:spcPct val="90000"/>
              </a:lnSpc>
              <a:tabLst>
                <a:tab pos="444500" algn="l"/>
              </a:tabLst>
            </a:pPr>
            <a:r>
              <a:rPr lang="en-GB" altLang="en-US" dirty="0">
                <a:solidFill>
                  <a:schemeClr val="tx2"/>
                </a:solidFill>
              </a:rPr>
              <a:t>Any balancing adjustment arising on scrapping /disposal is calculated separately</a:t>
            </a:r>
          </a:p>
          <a:p>
            <a:pPr marL="444500" lvl="0" indent="-444500" eaLnBrk="1" hangingPunct="1">
              <a:lnSpc>
                <a:spcPct val="90000"/>
              </a:lnSpc>
              <a:tabLst>
                <a:tab pos="444500" algn="l"/>
              </a:tabLst>
            </a:pPr>
            <a:endParaRPr lang="en-GB" altLang="en-US" dirty="0">
              <a:solidFill>
                <a:schemeClr val="tx2"/>
              </a:solidFill>
            </a:endParaRPr>
          </a:p>
          <a:p>
            <a:pPr marL="444500" lvl="0" indent="-444500" eaLnBrk="1" hangingPunct="1">
              <a:lnSpc>
                <a:spcPct val="90000"/>
              </a:lnSpc>
              <a:tabLst>
                <a:tab pos="444500" algn="l"/>
              </a:tabLst>
            </a:pPr>
            <a:r>
              <a:rPr lang="en-GB" altLang="en-US" dirty="0">
                <a:solidFill>
                  <a:schemeClr val="tx2"/>
                </a:solidFill>
              </a:rPr>
              <a:t>SLA de-pooled assets revert to the general pool in the AP of the ninth anniversary of acquisition if not disposed of/scrapped </a:t>
            </a:r>
            <a:r>
              <a:rPr lang="en-US" altLang="en-US" dirty="0">
                <a:solidFill>
                  <a:schemeClr val="tx2"/>
                </a:solidFill>
              </a:rPr>
              <a:t> by the end of that AP… </a:t>
            </a:r>
          </a:p>
          <a:p>
            <a:pPr marL="0" indent="0">
              <a:buNone/>
            </a:pPr>
            <a:endParaRPr lang="en-GB" dirty="0"/>
          </a:p>
        </p:txBody>
      </p:sp>
    </p:spTree>
    <p:extLst>
      <p:ext uri="{BB962C8B-B14F-4D97-AF65-F5344CB8AC3E}">
        <p14:creationId xmlns:p14="http://schemas.microsoft.com/office/powerpoint/2010/main" val="178134435"/>
      </p:ext>
    </p:extLst>
  </p:cSld>
  <p:clrMapOvr>
    <a:overrideClrMapping bg1="lt1" tx1="dk1" bg2="lt2" tx2="dk2" accent1="accent1" accent2="accent2" accent3="accent3" accent4="accent4" accent5="accent5" accent6="accent6" hlink="hlink" folHlink="folHlink"/>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FFFDD0"/>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F83B82-A696-4F22-A093-62BF8901850C}"/>
              </a:ext>
            </a:extLst>
          </p:cNvPr>
          <p:cNvSpPr>
            <a:spLocks noGrp="1"/>
          </p:cNvSpPr>
          <p:nvPr>
            <p:ph type="title"/>
          </p:nvPr>
        </p:nvSpPr>
        <p:spPr/>
        <p:txBody>
          <a:bodyPr/>
          <a:lstStyle/>
          <a:p>
            <a:r>
              <a:rPr lang="en-GB" dirty="0"/>
              <a:t>Structures and buildings allowance</a:t>
            </a:r>
          </a:p>
        </p:txBody>
      </p:sp>
      <p:sp>
        <p:nvSpPr>
          <p:cNvPr id="3" name="Content Placeholder 2">
            <a:extLst>
              <a:ext uri="{FF2B5EF4-FFF2-40B4-BE49-F238E27FC236}">
                <a16:creationId xmlns:a16="http://schemas.microsoft.com/office/drawing/2014/main" id="{B55BD380-587B-400C-A55F-6F6A03B56FF2}"/>
              </a:ext>
            </a:extLst>
          </p:cNvPr>
          <p:cNvSpPr>
            <a:spLocks noGrp="1"/>
          </p:cNvSpPr>
          <p:nvPr>
            <p:ph idx="1"/>
          </p:nvPr>
        </p:nvSpPr>
        <p:spPr/>
        <p:txBody>
          <a:bodyPr/>
          <a:lstStyle/>
          <a:p>
            <a:r>
              <a:rPr lang="en-GB" dirty="0">
                <a:solidFill>
                  <a:schemeClr val="tx2"/>
                </a:solidFill>
              </a:rPr>
              <a:t>Available on expenditure on structures and buildings.</a:t>
            </a:r>
          </a:p>
          <a:p>
            <a:r>
              <a:rPr lang="en-GB" dirty="0">
                <a:solidFill>
                  <a:schemeClr val="tx2"/>
                </a:solidFill>
              </a:rPr>
              <a:t>Rate of 3% straight line per year.</a:t>
            </a:r>
          </a:p>
          <a:p>
            <a:pPr lvl="1"/>
            <a:r>
              <a:rPr lang="en-GB" dirty="0">
                <a:solidFill>
                  <a:schemeClr val="tx2"/>
                </a:solidFill>
              </a:rPr>
              <a:t>May be claimed once the building or structure is brought into use.</a:t>
            </a:r>
          </a:p>
          <a:p>
            <a:pPr lvl="1"/>
            <a:r>
              <a:rPr lang="en-GB" dirty="0">
                <a:solidFill>
                  <a:schemeClr val="tx2"/>
                </a:solidFill>
              </a:rPr>
              <a:t>Reduced if the asset is only in qualifying use for part of a year.</a:t>
            </a:r>
          </a:p>
          <a:p>
            <a:r>
              <a:rPr lang="en-GB" dirty="0">
                <a:solidFill>
                  <a:schemeClr val="tx2"/>
                </a:solidFill>
              </a:rPr>
              <a:t>No balancing adjustment on disposal.</a:t>
            </a:r>
          </a:p>
          <a:p>
            <a:pPr lvl="1"/>
            <a:r>
              <a:rPr lang="en-GB" dirty="0">
                <a:solidFill>
                  <a:schemeClr val="tx2"/>
                </a:solidFill>
              </a:rPr>
              <a:t>The new owner “inherits” the seller’s tax position…</a:t>
            </a:r>
          </a:p>
        </p:txBody>
      </p:sp>
    </p:spTree>
    <p:extLst>
      <p:ext uri="{BB962C8B-B14F-4D97-AF65-F5344CB8AC3E}">
        <p14:creationId xmlns:p14="http://schemas.microsoft.com/office/powerpoint/2010/main" val="3475392078"/>
      </p:ext>
    </p:extLst>
  </p:cSld>
  <p:clrMapOvr>
    <a:overrideClrMapping bg1="lt1" tx1="dk1" bg2="lt2" tx2="dk2" accent1="accent1" accent2="accent2" accent3="accent3" accent4="accent4" accent5="accent5" accent6="accent6" hlink="hlink" folHlink="folHlink"/>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FFFDD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ltLang="en-US" dirty="0">
                <a:solidFill>
                  <a:srgbClr val="FFFFFF"/>
                </a:solidFill>
              </a:rPr>
              <a:t>Section 18.4 example Minty plc</a:t>
            </a:r>
            <a:endParaRPr lang="en-GB" dirty="0"/>
          </a:p>
        </p:txBody>
      </p:sp>
      <p:sp>
        <p:nvSpPr>
          <p:cNvPr id="3" name="Content Placeholder 2"/>
          <p:cNvSpPr>
            <a:spLocks noGrp="1"/>
          </p:cNvSpPr>
          <p:nvPr>
            <p:ph idx="1"/>
          </p:nvPr>
        </p:nvSpPr>
        <p:spPr/>
        <p:txBody>
          <a:bodyPr/>
          <a:lstStyle/>
          <a:p>
            <a:pPr marL="0" lvl="0" indent="0" eaLnBrk="1" hangingPunct="1">
              <a:buNone/>
            </a:pPr>
            <a:r>
              <a:rPr lang="en-GB" altLang="en-US" sz="2000" dirty="0">
                <a:solidFill>
                  <a:schemeClr val="tx2"/>
                </a:solidFill>
              </a:rPr>
              <a:t>Minty plc starts in business on 1 January 2026 making up accounts to 31</a:t>
            </a:r>
            <a:r>
              <a:rPr lang="en-GB" altLang="en-US" sz="2000" baseline="30000" dirty="0">
                <a:solidFill>
                  <a:schemeClr val="tx2"/>
                </a:solidFill>
              </a:rPr>
              <a:t>st</a:t>
            </a:r>
            <a:r>
              <a:rPr lang="en-GB" altLang="en-US" sz="2000" dirty="0">
                <a:solidFill>
                  <a:schemeClr val="tx2"/>
                </a:solidFill>
              </a:rPr>
              <a:t> August 2026. </a:t>
            </a:r>
          </a:p>
          <a:p>
            <a:pPr marL="0" lvl="0" indent="0" eaLnBrk="1" hangingPunct="1">
              <a:buNone/>
            </a:pPr>
            <a:r>
              <a:rPr lang="en-GB" altLang="en-US" sz="2000" dirty="0">
                <a:solidFill>
                  <a:schemeClr val="tx2"/>
                </a:solidFill>
              </a:rPr>
              <a:t>Additions to plant and machinery:				 £</a:t>
            </a:r>
          </a:p>
          <a:p>
            <a:pPr marL="0" lvl="0" indent="0" eaLnBrk="1" hangingPunct="1">
              <a:buNone/>
            </a:pPr>
            <a:endParaRPr lang="en-GB" altLang="en-US" sz="2000" dirty="0">
              <a:solidFill>
                <a:schemeClr val="tx2"/>
              </a:solidFill>
            </a:endParaRPr>
          </a:p>
          <a:p>
            <a:pPr marL="0" lvl="0" indent="0" eaLnBrk="1" hangingPunct="1">
              <a:buNone/>
            </a:pPr>
            <a:r>
              <a:rPr lang="en-GB" altLang="en-US" sz="2000" dirty="0">
                <a:solidFill>
                  <a:schemeClr val="tx2"/>
                </a:solidFill>
              </a:rPr>
              <a:t>1  Jan 2026 	White car CO</a:t>
            </a:r>
            <a:r>
              <a:rPr lang="en-GB" altLang="en-US" sz="2000" baseline="-25000" dirty="0">
                <a:solidFill>
                  <a:schemeClr val="tx2"/>
                </a:solidFill>
              </a:rPr>
              <a:t>2</a:t>
            </a:r>
            <a:r>
              <a:rPr lang="en-GB" altLang="en-US" sz="2000" dirty="0">
                <a:solidFill>
                  <a:schemeClr val="tx2"/>
                </a:solidFill>
              </a:rPr>
              <a:t> 45 g/km			 30,000</a:t>
            </a:r>
          </a:p>
          <a:p>
            <a:pPr marL="0" lvl="0" indent="0" eaLnBrk="1" hangingPunct="1">
              <a:buNone/>
            </a:pPr>
            <a:r>
              <a:rPr lang="en-GB" altLang="en-US" sz="2000" dirty="0">
                <a:solidFill>
                  <a:schemeClr val="tx2"/>
                </a:solidFill>
              </a:rPr>
              <a:t>5  Jan 2026 	New general plant and machinery		 12,000</a:t>
            </a:r>
          </a:p>
          <a:p>
            <a:pPr marL="0" lvl="0" indent="0" eaLnBrk="1" hangingPunct="1">
              <a:buNone/>
            </a:pPr>
            <a:r>
              <a:rPr lang="en-GB" altLang="en-US" sz="2000" dirty="0">
                <a:solidFill>
                  <a:schemeClr val="tx2"/>
                </a:solidFill>
              </a:rPr>
              <a:t>6  Jan 2026 	Second hand plant				 28,333</a:t>
            </a:r>
          </a:p>
          <a:p>
            <a:pPr marL="0" lvl="0" indent="0" eaLnBrk="1" hangingPunct="1">
              <a:buNone/>
            </a:pPr>
            <a:r>
              <a:rPr lang="en-GB" altLang="en-US" sz="2000" dirty="0">
                <a:solidFill>
                  <a:schemeClr val="tx2"/>
                </a:solidFill>
              </a:rPr>
              <a:t>9  Jan 2026 	New lift (feature integral to a building)	 70,000</a:t>
            </a:r>
          </a:p>
          <a:p>
            <a:pPr marL="0" lvl="0" indent="0" eaLnBrk="1" hangingPunct="1">
              <a:buNone/>
            </a:pPr>
            <a:r>
              <a:rPr lang="en-GB" altLang="en-US" sz="2000" dirty="0">
                <a:solidFill>
                  <a:schemeClr val="tx2"/>
                </a:solidFill>
              </a:rPr>
              <a:t>16 Mar 2026 	Red car CO</a:t>
            </a:r>
            <a:r>
              <a:rPr lang="en-GB" altLang="en-US" sz="2000" baseline="-25000" dirty="0">
                <a:solidFill>
                  <a:schemeClr val="tx2"/>
                </a:solidFill>
              </a:rPr>
              <a:t>2</a:t>
            </a:r>
            <a:r>
              <a:rPr lang="en-GB" altLang="en-US" sz="2000" dirty="0">
                <a:solidFill>
                  <a:schemeClr val="tx2"/>
                </a:solidFill>
              </a:rPr>
              <a:t> 210g/km		 	 53,333</a:t>
            </a:r>
          </a:p>
          <a:p>
            <a:pPr marL="0" lvl="0" indent="0" eaLnBrk="1" hangingPunct="1">
              <a:buNone/>
            </a:pPr>
            <a:r>
              <a:rPr lang="en-GB" altLang="en-US" sz="2000" dirty="0">
                <a:solidFill>
                  <a:schemeClr val="tx2"/>
                </a:solidFill>
              </a:rPr>
              <a:t>10 May 2026 	Yellow car CO</a:t>
            </a:r>
            <a:r>
              <a:rPr lang="en-GB" altLang="en-US" sz="2000" baseline="-25000" dirty="0">
                <a:solidFill>
                  <a:schemeClr val="tx2"/>
                </a:solidFill>
              </a:rPr>
              <a:t>2</a:t>
            </a:r>
            <a:r>
              <a:rPr lang="en-GB" altLang="en-US" sz="2000" dirty="0">
                <a:solidFill>
                  <a:schemeClr val="tx2"/>
                </a:solidFill>
              </a:rPr>
              <a:t> 190 g/km		 	 16,000</a:t>
            </a:r>
          </a:p>
          <a:p>
            <a:pPr marL="0" lvl="0" indent="0" eaLnBrk="1" hangingPunct="1">
              <a:buNone/>
            </a:pPr>
            <a:endParaRPr lang="en-GB" altLang="en-US" sz="2000" dirty="0">
              <a:solidFill>
                <a:schemeClr val="tx2"/>
              </a:solidFill>
            </a:endParaRPr>
          </a:p>
          <a:p>
            <a:pPr marL="0" lvl="0" indent="0" eaLnBrk="1" hangingPunct="1">
              <a:buNone/>
            </a:pPr>
            <a:r>
              <a:rPr lang="en-GB" altLang="en-US" sz="2000" b="1" dirty="0">
                <a:solidFill>
                  <a:schemeClr val="tx2"/>
                </a:solidFill>
              </a:rPr>
              <a:t>Required: Calculate maximum capital allowances for the accounting period 1 Jan to 31</a:t>
            </a:r>
            <a:r>
              <a:rPr lang="en-GB" altLang="en-US" sz="2000" b="1" baseline="30000" dirty="0">
                <a:solidFill>
                  <a:schemeClr val="tx2"/>
                </a:solidFill>
              </a:rPr>
              <a:t>st</a:t>
            </a:r>
            <a:r>
              <a:rPr lang="en-GB" altLang="en-US" sz="2000" b="1" dirty="0">
                <a:solidFill>
                  <a:schemeClr val="tx2"/>
                </a:solidFill>
              </a:rPr>
              <a:t> August 2026…</a:t>
            </a:r>
            <a:endParaRPr lang="en-GB" altLang="en-US" sz="2000" dirty="0">
              <a:solidFill>
                <a:schemeClr val="tx2"/>
              </a:solidFill>
            </a:endParaRPr>
          </a:p>
          <a:p>
            <a:pPr marL="0" indent="0">
              <a:buNone/>
            </a:pPr>
            <a:endParaRPr lang="en-GB" dirty="0"/>
          </a:p>
        </p:txBody>
      </p:sp>
    </p:spTree>
    <p:extLst>
      <p:ext uri="{BB962C8B-B14F-4D97-AF65-F5344CB8AC3E}">
        <p14:creationId xmlns:p14="http://schemas.microsoft.com/office/powerpoint/2010/main" val="1386270595"/>
      </p:ext>
    </p:extLst>
  </p:cSld>
  <p:clrMapOvr>
    <a:overrideClrMapping bg1="lt1" tx1="dk1" bg2="lt2" tx2="dk2" accent1="accent1" accent2="accent2" accent3="accent3" accent4="accent4" accent5="accent5" accent6="accent6" hlink="hlink" folHlink="folHlink"/>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FFFDD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ltLang="en-US" sz="3600" dirty="0">
                <a:solidFill>
                  <a:srgbClr val="FFFFFF"/>
                </a:solidFill>
              </a:rPr>
              <a:t>Minty plc</a:t>
            </a:r>
            <a:endParaRPr lang="en-GB" dirty="0"/>
          </a:p>
        </p:txBody>
      </p:sp>
      <p:sp>
        <p:nvSpPr>
          <p:cNvPr id="3" name="Content Placeholder 2"/>
          <p:cNvSpPr>
            <a:spLocks noGrp="1"/>
          </p:cNvSpPr>
          <p:nvPr>
            <p:ph idx="1"/>
          </p:nvPr>
        </p:nvSpPr>
        <p:spPr/>
        <p:txBody>
          <a:bodyPr/>
          <a:lstStyle/>
          <a:p>
            <a:pPr marL="0" indent="0" eaLnBrk="1" hangingPunct="1">
              <a:buNone/>
            </a:pPr>
            <a:r>
              <a:rPr lang="en-GB" dirty="0"/>
              <a:t>	</a:t>
            </a:r>
            <a:r>
              <a:rPr lang="en-GB" sz="2000" dirty="0">
                <a:solidFill>
                  <a:schemeClr val="tx2"/>
                </a:solidFill>
              </a:rPr>
              <a:t>	Workings	Main		Special  Allowances</a:t>
            </a:r>
          </a:p>
          <a:p>
            <a:pPr marL="0" indent="0" eaLnBrk="1" hangingPunct="1">
              <a:buNone/>
            </a:pPr>
            <a:r>
              <a:rPr lang="en-GB" sz="2000" dirty="0">
                <a:solidFill>
                  <a:schemeClr val="tx2"/>
                </a:solidFill>
              </a:rPr>
              <a:t>				pool		rate pool</a:t>
            </a:r>
          </a:p>
          <a:p>
            <a:pPr marL="0" lvl="0" indent="0" eaLnBrk="1" hangingPunct="1">
              <a:buNone/>
            </a:pPr>
            <a:r>
              <a:rPr lang="en-GB" sz="2000" dirty="0">
                <a:solidFill>
                  <a:schemeClr val="tx2"/>
                </a:solidFill>
              </a:rPr>
              <a:t>			£ 	£ 		£ 		£</a:t>
            </a:r>
          </a:p>
          <a:p>
            <a:pPr marL="0" lvl="0" indent="0" eaLnBrk="1" hangingPunct="1">
              <a:buNone/>
            </a:pPr>
            <a:r>
              <a:rPr lang="en-GB" sz="2000" dirty="0">
                <a:solidFill>
                  <a:schemeClr val="tx2"/>
                </a:solidFill>
              </a:rPr>
              <a:t>Additions not for FYA or AIA:</a:t>
            </a:r>
          </a:p>
          <a:p>
            <a:pPr marL="0" lvl="0" indent="0" eaLnBrk="1" hangingPunct="1">
              <a:buNone/>
            </a:pPr>
            <a:endParaRPr lang="en-GB" sz="2000" dirty="0">
              <a:solidFill>
                <a:schemeClr val="tx2"/>
              </a:solidFill>
            </a:endParaRPr>
          </a:p>
          <a:p>
            <a:pPr marL="0" lvl="0" indent="0" eaLnBrk="1" hangingPunct="1">
              <a:buNone/>
            </a:pPr>
            <a:r>
              <a:rPr lang="en-GB" sz="2000" dirty="0">
                <a:solidFill>
                  <a:schemeClr val="tx2"/>
                </a:solidFill>
              </a:rPr>
              <a:t>		 		</a:t>
            </a:r>
            <a:r>
              <a:rPr lang="en-GB" sz="2000" u="sng" dirty="0">
                <a:solidFill>
                  <a:schemeClr val="tx2"/>
                </a:solidFill>
              </a:rPr>
              <a:t>			</a:t>
            </a:r>
          </a:p>
          <a:p>
            <a:pPr marL="0" lvl="0" indent="0" eaLnBrk="1" hangingPunct="1">
              <a:buNone/>
            </a:pPr>
            <a:r>
              <a:rPr lang="en-GB" sz="2000" dirty="0">
                <a:solidFill>
                  <a:schemeClr val="tx2"/>
                </a:solidFill>
              </a:rPr>
              <a:t>Subtotals 			</a:t>
            </a:r>
          </a:p>
          <a:p>
            <a:pPr marL="0" lvl="0" indent="0" eaLnBrk="1" hangingPunct="1">
              <a:buNone/>
            </a:pPr>
            <a:r>
              <a:rPr lang="en-GB" sz="2000" dirty="0">
                <a:solidFill>
                  <a:schemeClr val="tx2"/>
                </a:solidFill>
              </a:rPr>
              <a:t>WDA @ *%</a:t>
            </a:r>
          </a:p>
          <a:p>
            <a:pPr marL="0" lvl="0" indent="0" eaLnBrk="1" hangingPunct="1">
              <a:buNone/>
            </a:pPr>
            <a:r>
              <a:rPr lang="en-GB" sz="2000" dirty="0">
                <a:solidFill>
                  <a:schemeClr val="tx2"/>
                </a:solidFill>
              </a:rPr>
              <a:t>WDA @ 6% 			</a:t>
            </a:r>
            <a:r>
              <a:rPr lang="en-GB" sz="2000" u="sng" dirty="0">
                <a:solidFill>
                  <a:schemeClr val="tx2"/>
                </a:solidFill>
              </a:rPr>
              <a:t>			</a:t>
            </a:r>
            <a:r>
              <a:rPr lang="en-GB" sz="2000" dirty="0">
                <a:solidFill>
                  <a:schemeClr val="tx2"/>
                </a:solidFill>
              </a:rPr>
              <a:t>	</a:t>
            </a:r>
          </a:p>
          <a:p>
            <a:pPr marL="0" lvl="0" indent="0" eaLnBrk="1" hangingPunct="1">
              <a:buNone/>
            </a:pPr>
            <a:r>
              <a:rPr lang="en-GB" sz="2000" dirty="0">
                <a:solidFill>
                  <a:schemeClr val="tx2"/>
                </a:solidFill>
              </a:rPr>
              <a:t>				</a:t>
            </a:r>
          </a:p>
          <a:p>
            <a:pPr marL="0" lvl="0" indent="0" eaLnBrk="1" hangingPunct="1">
              <a:buNone/>
            </a:pPr>
            <a:r>
              <a:rPr lang="en-GB" sz="2000" dirty="0">
                <a:solidFill>
                  <a:schemeClr val="tx2"/>
                </a:solidFill>
              </a:rPr>
              <a:t>* WDA rate for main pool assets changed to 14% from 1 April 2026 (previously 18%). Any accounting periods which span this date will have a hybrid WDA%.</a:t>
            </a:r>
          </a:p>
        </p:txBody>
      </p:sp>
    </p:spTree>
    <p:extLst>
      <p:ext uri="{BB962C8B-B14F-4D97-AF65-F5344CB8AC3E}">
        <p14:creationId xmlns:p14="http://schemas.microsoft.com/office/powerpoint/2010/main" val="394870689"/>
      </p:ext>
    </p:extLst>
  </p:cSld>
  <p:clrMapOvr>
    <a:overrideClrMapping bg1="lt1" tx1="dk1" bg2="lt2" tx2="dk2" accent1="accent1" accent2="accent2" accent3="accent3" accent4="accent4" accent5="accent5" accent6="accent6" hlink="hlink" folHlink="folHlink"/>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FFFDD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ltLang="en-US" sz="3600" dirty="0">
                <a:solidFill>
                  <a:srgbClr val="FFFFFF"/>
                </a:solidFill>
              </a:rPr>
              <a:t>Minty plc</a:t>
            </a:r>
            <a:endParaRPr lang="en-GB" dirty="0"/>
          </a:p>
        </p:txBody>
      </p:sp>
      <p:sp>
        <p:nvSpPr>
          <p:cNvPr id="3" name="Content Placeholder 2"/>
          <p:cNvSpPr>
            <a:spLocks noGrp="1"/>
          </p:cNvSpPr>
          <p:nvPr>
            <p:ph idx="1"/>
          </p:nvPr>
        </p:nvSpPr>
        <p:spPr>
          <a:xfrm>
            <a:off x="1" y="950924"/>
            <a:ext cx="9144000" cy="5208336"/>
          </a:xfrm>
        </p:spPr>
        <p:txBody>
          <a:bodyPr/>
          <a:lstStyle/>
          <a:p>
            <a:pPr marL="0" indent="0" eaLnBrk="1" hangingPunct="1">
              <a:buNone/>
            </a:pPr>
            <a:r>
              <a:rPr lang="en-GB" dirty="0"/>
              <a:t>	</a:t>
            </a:r>
            <a:r>
              <a:rPr lang="en-GB" sz="2000" dirty="0">
                <a:solidFill>
                  <a:schemeClr val="tx2"/>
                </a:solidFill>
              </a:rPr>
              <a:t>	Workings	Main		Special  Allowances</a:t>
            </a:r>
          </a:p>
          <a:p>
            <a:pPr marL="0" indent="0" eaLnBrk="1" hangingPunct="1">
              <a:buNone/>
            </a:pPr>
            <a:r>
              <a:rPr lang="en-GB" sz="2000" dirty="0">
                <a:solidFill>
                  <a:schemeClr val="tx2"/>
                </a:solidFill>
              </a:rPr>
              <a:t>				pool		rate pool</a:t>
            </a:r>
          </a:p>
          <a:p>
            <a:pPr marL="0" lvl="0" indent="0" eaLnBrk="1" hangingPunct="1">
              <a:buNone/>
            </a:pPr>
            <a:r>
              <a:rPr lang="en-GB" sz="2000" dirty="0">
                <a:solidFill>
                  <a:schemeClr val="tx2"/>
                </a:solidFill>
              </a:rPr>
              <a:t>			£ 	£ 		£ 		£</a:t>
            </a:r>
          </a:p>
          <a:p>
            <a:pPr marL="0" lvl="0" indent="0" eaLnBrk="1" hangingPunct="1">
              <a:buNone/>
            </a:pPr>
            <a:r>
              <a:rPr lang="en-GB" sz="2000" dirty="0">
                <a:solidFill>
                  <a:schemeClr val="tx2"/>
                </a:solidFill>
              </a:rPr>
              <a:t>Additions not for FYA or AIA:</a:t>
            </a:r>
          </a:p>
          <a:p>
            <a:pPr marL="0" lvl="0" indent="0" eaLnBrk="1" hangingPunct="1">
              <a:buNone/>
            </a:pPr>
            <a:r>
              <a:rPr lang="en-GB" sz="2000" dirty="0">
                <a:solidFill>
                  <a:schemeClr val="tx1"/>
                </a:solidFill>
              </a:rPr>
              <a:t>White car &lt;50g/km 		30,000</a:t>
            </a:r>
          </a:p>
          <a:p>
            <a:pPr marL="0" lvl="0" indent="0" eaLnBrk="1" hangingPunct="1">
              <a:buNone/>
            </a:pPr>
            <a:r>
              <a:rPr lang="en-GB" sz="2000" dirty="0">
                <a:solidFill>
                  <a:schemeClr val="tx1"/>
                </a:solidFill>
              </a:rPr>
              <a:t>Red car &gt;50g/km 				53,333</a:t>
            </a:r>
          </a:p>
          <a:p>
            <a:pPr marL="0" lvl="0" indent="0" eaLnBrk="1" hangingPunct="1">
              <a:buNone/>
            </a:pPr>
            <a:r>
              <a:rPr lang="en-GB" sz="2000" dirty="0">
                <a:solidFill>
                  <a:schemeClr val="tx1"/>
                </a:solidFill>
              </a:rPr>
              <a:t>Yellow car &gt;50g/km 		</a:t>
            </a:r>
            <a:r>
              <a:rPr lang="en-GB" sz="2000" u="sng" dirty="0">
                <a:solidFill>
                  <a:schemeClr val="tx1"/>
                </a:solidFill>
              </a:rPr>
              <a:t>		16,000</a:t>
            </a:r>
          </a:p>
          <a:p>
            <a:pPr marL="0" lvl="0" indent="0" eaLnBrk="1" hangingPunct="1">
              <a:buNone/>
            </a:pPr>
            <a:r>
              <a:rPr lang="en-GB" sz="2000" dirty="0">
                <a:solidFill>
                  <a:schemeClr val="tx1"/>
                </a:solidFill>
              </a:rPr>
              <a:t>Subtotals 			30,000 	69,333</a:t>
            </a:r>
          </a:p>
          <a:p>
            <a:pPr marL="0" lvl="0" indent="0" eaLnBrk="1" hangingPunct="1">
              <a:buNone/>
            </a:pPr>
            <a:r>
              <a:rPr lang="en-GB" sz="2000" dirty="0">
                <a:solidFill>
                  <a:schemeClr val="tx1"/>
                </a:solidFill>
              </a:rPr>
              <a:t>WDA @ 15.49%* x 30,000  (4,647) 			4,647</a:t>
            </a:r>
          </a:p>
          <a:p>
            <a:pPr marL="0" lvl="0" indent="0" eaLnBrk="1" hangingPunct="1">
              <a:buNone/>
            </a:pPr>
            <a:r>
              <a:rPr lang="en-GB" sz="2000" dirty="0">
                <a:solidFill>
                  <a:schemeClr val="tx1"/>
                </a:solidFill>
              </a:rPr>
              <a:t>WDA @ 6% 4,160 × 8/12 	</a:t>
            </a:r>
            <a:r>
              <a:rPr lang="en-GB" sz="2000" u="sng" dirty="0">
                <a:solidFill>
                  <a:schemeClr val="tx1"/>
                </a:solidFill>
              </a:rPr>
              <a:t>		(2,773) </a:t>
            </a:r>
            <a:r>
              <a:rPr lang="en-GB" sz="2000" dirty="0">
                <a:solidFill>
                  <a:schemeClr val="tx1"/>
                </a:solidFill>
              </a:rPr>
              <a:t>	2,773</a:t>
            </a:r>
          </a:p>
          <a:p>
            <a:pPr marL="0" lvl="0" indent="0" eaLnBrk="1" hangingPunct="1">
              <a:buNone/>
            </a:pPr>
            <a:r>
              <a:rPr lang="en-GB" sz="2000" dirty="0">
                <a:solidFill>
                  <a:schemeClr val="tx1"/>
                </a:solidFill>
              </a:rPr>
              <a:t>				25,353 	66,560</a:t>
            </a:r>
          </a:p>
          <a:p>
            <a:pPr marL="0" lvl="0" indent="0" eaLnBrk="1" hangingPunct="1">
              <a:buNone/>
            </a:pPr>
            <a:endParaRPr lang="en-GB" sz="1600" dirty="0">
              <a:solidFill>
                <a:schemeClr val="bg2">
                  <a:lumMod val="50000"/>
                </a:schemeClr>
              </a:solidFill>
            </a:endParaRPr>
          </a:p>
          <a:p>
            <a:pPr marL="0" lvl="0" indent="0" eaLnBrk="1" hangingPunct="1">
              <a:buNone/>
            </a:pPr>
            <a:r>
              <a:rPr lang="en-GB" sz="1700" i="1" dirty="0">
                <a:solidFill>
                  <a:schemeClr val="bg2">
                    <a:lumMod val="50000"/>
                  </a:schemeClr>
                </a:solidFill>
              </a:rPr>
              <a:t>*Hybrid rate – see next slide for calculation. This rate already reflects that the chargeable period is only 8 months long, so we do not need to </a:t>
            </a:r>
            <a:r>
              <a:rPr lang="en-GB" sz="1700" i="1" dirty="0" err="1">
                <a:solidFill>
                  <a:schemeClr val="bg2">
                    <a:lumMod val="50000"/>
                  </a:schemeClr>
                </a:solidFill>
              </a:rPr>
              <a:t>prorata</a:t>
            </a:r>
            <a:r>
              <a:rPr lang="en-GB" sz="1700" i="1" dirty="0">
                <a:solidFill>
                  <a:schemeClr val="bg2">
                    <a:lumMod val="50000"/>
                  </a:schemeClr>
                </a:solidFill>
              </a:rPr>
              <a:t> again…</a:t>
            </a:r>
          </a:p>
          <a:p>
            <a:pPr marL="0" lvl="0" indent="0" eaLnBrk="1" hangingPunct="1">
              <a:buNone/>
            </a:pPr>
            <a:endParaRPr lang="en-GB" sz="2000" dirty="0">
              <a:solidFill>
                <a:schemeClr val="bg2">
                  <a:lumMod val="50000"/>
                </a:schemeClr>
              </a:solidFill>
            </a:endParaRPr>
          </a:p>
        </p:txBody>
      </p:sp>
    </p:spTree>
    <p:extLst>
      <p:ext uri="{BB962C8B-B14F-4D97-AF65-F5344CB8AC3E}">
        <p14:creationId xmlns:p14="http://schemas.microsoft.com/office/powerpoint/2010/main" val="111708846"/>
      </p:ext>
    </p:extLst>
  </p:cSld>
  <p:clrMapOvr>
    <a:overrideClrMapping bg1="lt1" tx1="dk1" bg2="lt2" tx2="dk2" accent1="accent1" accent2="accent2" accent3="accent3" accent4="accent4" accent5="accent5" accent6="accent6" hlink="hlink" folHlink="folHlink"/>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809DD1-CF49-51EC-CF26-11D24BCFC475}"/>
              </a:ext>
            </a:extLst>
          </p:cNvPr>
          <p:cNvSpPr>
            <a:spLocks noGrp="1"/>
          </p:cNvSpPr>
          <p:nvPr>
            <p:ph type="title"/>
          </p:nvPr>
        </p:nvSpPr>
        <p:spPr/>
        <p:txBody>
          <a:bodyPr/>
          <a:lstStyle/>
          <a:p>
            <a:r>
              <a:rPr lang="en-GB" dirty="0"/>
              <a:t>Minty plc</a:t>
            </a:r>
          </a:p>
        </p:txBody>
      </p:sp>
      <p:sp>
        <p:nvSpPr>
          <p:cNvPr id="3" name="Content Placeholder 2">
            <a:extLst>
              <a:ext uri="{FF2B5EF4-FFF2-40B4-BE49-F238E27FC236}">
                <a16:creationId xmlns:a16="http://schemas.microsoft.com/office/drawing/2014/main" id="{80E13D29-CFC8-8CFA-6467-894183A9EF27}"/>
              </a:ext>
            </a:extLst>
          </p:cNvPr>
          <p:cNvSpPr>
            <a:spLocks noGrp="1"/>
          </p:cNvSpPr>
          <p:nvPr>
            <p:ph idx="1"/>
          </p:nvPr>
        </p:nvSpPr>
        <p:spPr/>
        <p:txBody>
          <a:bodyPr/>
          <a:lstStyle/>
          <a:p>
            <a:pPr marL="0" indent="0">
              <a:buNone/>
            </a:pPr>
            <a:r>
              <a:rPr lang="en-GB" dirty="0">
                <a:solidFill>
                  <a:schemeClr val="tx1"/>
                </a:solidFill>
              </a:rPr>
              <a:t>Calculation of the Hybrid WDA Rate</a:t>
            </a:r>
          </a:p>
          <a:p>
            <a:pPr marL="0" indent="0">
              <a:buNone/>
            </a:pPr>
            <a:r>
              <a:rPr lang="en-GB" dirty="0">
                <a:solidFill>
                  <a:schemeClr val="tx1"/>
                </a:solidFill>
              </a:rPr>
              <a:t>The period is 1 January 2026 to 31 August 2026:</a:t>
            </a:r>
          </a:p>
          <a:p>
            <a:pPr marL="0" indent="0">
              <a:buNone/>
            </a:pPr>
            <a:r>
              <a:rPr lang="en-GB" dirty="0">
                <a:solidFill>
                  <a:schemeClr val="tx1"/>
                </a:solidFill>
              </a:rPr>
              <a:t>The WDA rate changed on 1 April 2026</a:t>
            </a:r>
          </a:p>
          <a:p>
            <a:pPr marL="0" indent="0">
              <a:buNone/>
            </a:pPr>
            <a:r>
              <a:rPr lang="en-GB" dirty="0">
                <a:solidFill>
                  <a:schemeClr val="tx1"/>
                </a:solidFill>
              </a:rPr>
              <a:t>  total days = 243</a:t>
            </a:r>
          </a:p>
          <a:p>
            <a:pPr marL="0" indent="0">
              <a:buNone/>
            </a:pPr>
            <a:r>
              <a:rPr lang="en-GB" dirty="0">
                <a:solidFill>
                  <a:schemeClr val="tx1"/>
                </a:solidFill>
              </a:rPr>
              <a:t>  days before 1 April 2026 = 90</a:t>
            </a:r>
          </a:p>
          <a:p>
            <a:pPr marL="0" indent="0">
              <a:buNone/>
            </a:pPr>
            <a:r>
              <a:rPr lang="en-GB" dirty="0">
                <a:solidFill>
                  <a:schemeClr val="tx1"/>
                </a:solidFill>
              </a:rPr>
              <a:t>  days on/after 1 April 2026 = 153</a:t>
            </a:r>
          </a:p>
          <a:p>
            <a:pPr marL="0" indent="0">
              <a:buNone/>
            </a:pPr>
            <a:endParaRPr lang="en-GB" dirty="0">
              <a:solidFill>
                <a:schemeClr val="tx1"/>
              </a:solidFill>
            </a:endParaRPr>
          </a:p>
          <a:p>
            <a:pPr marL="0" indent="0">
              <a:buNone/>
            </a:pPr>
            <a:r>
              <a:rPr lang="en-GB" dirty="0">
                <a:solidFill>
                  <a:schemeClr val="tx1"/>
                </a:solidFill>
              </a:rPr>
              <a:t>Hybrid rate:</a:t>
            </a:r>
          </a:p>
          <a:p>
            <a:pPr marL="0" indent="0">
              <a:buNone/>
            </a:pPr>
            <a:r>
              <a:rPr lang="en-GB" dirty="0">
                <a:solidFill>
                  <a:schemeClr val="tx1"/>
                </a:solidFill>
              </a:rPr>
              <a:t>  90/243 × 18% = 6.6667%</a:t>
            </a:r>
          </a:p>
          <a:p>
            <a:pPr marL="0" indent="0">
              <a:buNone/>
            </a:pPr>
            <a:r>
              <a:rPr lang="en-GB" dirty="0">
                <a:solidFill>
                  <a:schemeClr val="tx1"/>
                </a:solidFill>
              </a:rPr>
              <a:t>  153/243 × 14% = 8.8148%</a:t>
            </a:r>
          </a:p>
          <a:p>
            <a:pPr marL="0" indent="0">
              <a:buNone/>
            </a:pPr>
            <a:r>
              <a:rPr lang="en-GB" dirty="0">
                <a:solidFill>
                  <a:schemeClr val="tx1"/>
                </a:solidFill>
              </a:rPr>
              <a:t>  Total = 15.4815%, rounded up to 15.49%</a:t>
            </a:r>
          </a:p>
          <a:p>
            <a:endParaRPr lang="en-GB" dirty="0"/>
          </a:p>
        </p:txBody>
      </p:sp>
    </p:spTree>
    <p:extLst>
      <p:ext uri="{BB962C8B-B14F-4D97-AF65-F5344CB8AC3E}">
        <p14:creationId xmlns:p14="http://schemas.microsoft.com/office/powerpoint/2010/main" val="289178002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FFFDD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ltLang="en-US" sz="3600" dirty="0">
                <a:solidFill>
                  <a:srgbClr val="FFFFFF"/>
                </a:solidFill>
              </a:rPr>
              <a:t>Minty plc</a:t>
            </a:r>
            <a:endParaRPr lang="en-GB" dirty="0"/>
          </a:p>
        </p:txBody>
      </p:sp>
      <p:sp>
        <p:nvSpPr>
          <p:cNvPr id="3" name="Content Placeholder 2"/>
          <p:cNvSpPr>
            <a:spLocks noGrp="1"/>
          </p:cNvSpPr>
          <p:nvPr>
            <p:ph idx="1"/>
          </p:nvPr>
        </p:nvSpPr>
        <p:spPr/>
        <p:txBody>
          <a:bodyPr/>
          <a:lstStyle/>
          <a:p>
            <a:pPr marL="0" indent="0" eaLnBrk="1" hangingPunct="1">
              <a:buNone/>
            </a:pPr>
            <a:r>
              <a:rPr lang="en-GB" dirty="0"/>
              <a:t>	</a:t>
            </a:r>
            <a:r>
              <a:rPr lang="en-GB" sz="2000" dirty="0">
                <a:solidFill>
                  <a:schemeClr val="tx1"/>
                </a:solidFill>
              </a:rPr>
              <a:t>	Workings	Main		Special  Allowances</a:t>
            </a:r>
          </a:p>
          <a:p>
            <a:pPr marL="0" indent="0" eaLnBrk="1" hangingPunct="1">
              <a:buNone/>
            </a:pPr>
            <a:r>
              <a:rPr lang="en-GB" sz="2000" dirty="0">
                <a:solidFill>
                  <a:schemeClr val="tx1"/>
                </a:solidFill>
              </a:rPr>
              <a:t>				pool		rate pool</a:t>
            </a:r>
          </a:p>
          <a:p>
            <a:pPr marL="0" lvl="0" indent="0" eaLnBrk="1" hangingPunct="1">
              <a:buNone/>
            </a:pPr>
            <a:r>
              <a:rPr lang="en-GB" sz="2000" dirty="0">
                <a:solidFill>
                  <a:schemeClr val="tx1"/>
                </a:solidFill>
              </a:rPr>
              <a:t>			£ 	£ 		£ 		£</a:t>
            </a:r>
          </a:p>
          <a:p>
            <a:pPr marL="0" lvl="0" indent="0" eaLnBrk="1" hangingPunct="1">
              <a:buNone/>
            </a:pPr>
            <a:r>
              <a:rPr lang="en-GB" sz="2000" dirty="0">
                <a:solidFill>
                  <a:schemeClr val="tx1"/>
                </a:solidFill>
              </a:rPr>
              <a:t>				25,353		66,560		  7,420</a:t>
            </a:r>
          </a:p>
          <a:p>
            <a:pPr marL="0" lvl="0" indent="0" eaLnBrk="1" hangingPunct="1">
              <a:buNone/>
            </a:pPr>
            <a:r>
              <a:rPr lang="en-GB" sz="2000" dirty="0">
                <a:solidFill>
                  <a:schemeClr val="tx1"/>
                </a:solidFill>
              </a:rPr>
              <a:t>Additions for AIA:</a:t>
            </a:r>
          </a:p>
          <a:p>
            <a:pPr marL="0" lvl="0" indent="0" eaLnBrk="1" hangingPunct="1">
              <a:buNone/>
            </a:pPr>
            <a:endParaRPr lang="en-GB" sz="2000" dirty="0">
              <a:solidFill>
                <a:schemeClr val="tx1"/>
              </a:solidFill>
            </a:endParaRPr>
          </a:p>
          <a:p>
            <a:pPr marL="0" lvl="0" indent="0" eaLnBrk="1" hangingPunct="1">
              <a:buNone/>
            </a:pPr>
            <a:endParaRPr lang="en-GB" sz="2000" dirty="0">
              <a:solidFill>
                <a:schemeClr val="tx2"/>
              </a:solidFill>
            </a:endParaRPr>
          </a:p>
          <a:p>
            <a:pPr marL="0" lvl="0" indent="0" eaLnBrk="1" hangingPunct="1">
              <a:buNone/>
            </a:pPr>
            <a:r>
              <a:rPr lang="en-GB" sz="2000" dirty="0">
                <a:solidFill>
                  <a:schemeClr val="tx2"/>
                </a:solidFill>
              </a:rPr>
              <a:t>		</a:t>
            </a:r>
          </a:p>
          <a:p>
            <a:pPr marL="0" lvl="0" indent="0" eaLnBrk="1" hangingPunct="1">
              <a:buNone/>
            </a:pPr>
            <a:endParaRPr lang="en-GB" sz="2000" dirty="0">
              <a:solidFill>
                <a:schemeClr val="tx2"/>
              </a:solidFill>
            </a:endParaRPr>
          </a:p>
          <a:p>
            <a:pPr marL="0" lvl="0" indent="0" eaLnBrk="1" hangingPunct="1">
              <a:buNone/>
            </a:pPr>
            <a:endParaRPr lang="en-GB" sz="2000" dirty="0">
              <a:solidFill>
                <a:schemeClr val="tx2"/>
              </a:solidFill>
            </a:endParaRPr>
          </a:p>
          <a:p>
            <a:pPr marL="0" lvl="0" indent="0" eaLnBrk="1" hangingPunct="1">
              <a:buNone/>
            </a:pPr>
            <a:endParaRPr lang="en-GB" sz="2000" dirty="0">
              <a:solidFill>
                <a:schemeClr val="tx2"/>
              </a:solidFill>
            </a:endParaRPr>
          </a:p>
          <a:p>
            <a:pPr marL="0" lvl="0" indent="0" eaLnBrk="1" hangingPunct="1">
              <a:buNone/>
            </a:pPr>
            <a:r>
              <a:rPr lang="en-GB" sz="2000" dirty="0">
                <a:solidFill>
                  <a:schemeClr val="tx2"/>
                </a:solidFill>
              </a:rPr>
              <a:t>		</a:t>
            </a:r>
          </a:p>
          <a:p>
            <a:pPr marL="0" lvl="0" indent="0" eaLnBrk="1" hangingPunct="1">
              <a:buNone/>
            </a:pPr>
            <a:r>
              <a:rPr lang="en-GB" sz="2000" dirty="0">
                <a:solidFill>
                  <a:schemeClr val="tx2"/>
                </a:solidFill>
              </a:rPr>
              <a:t>AIA…	</a:t>
            </a:r>
            <a:r>
              <a:rPr lang="en-GB" sz="2000" dirty="0"/>
              <a:t>	</a:t>
            </a:r>
          </a:p>
        </p:txBody>
      </p:sp>
    </p:spTree>
    <p:extLst>
      <p:ext uri="{BB962C8B-B14F-4D97-AF65-F5344CB8AC3E}">
        <p14:creationId xmlns:p14="http://schemas.microsoft.com/office/powerpoint/2010/main" val="1813048959"/>
      </p:ext>
    </p:extLst>
  </p:cSld>
  <p:clrMapOvr>
    <a:overrideClrMapping bg1="lt1" tx1="dk1" bg2="lt2" tx2="dk2" accent1="accent1" accent2="accent2" accent3="accent3" accent4="accent4" accent5="accent5" accent6="accent6" hlink="hlink" folHlink="folHlink"/>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FFFDD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ltLang="en-US" sz="3600" dirty="0">
                <a:solidFill>
                  <a:srgbClr val="FFFFFF"/>
                </a:solidFill>
              </a:rPr>
              <a:t>Minty plc</a:t>
            </a:r>
            <a:endParaRPr lang="en-GB" dirty="0"/>
          </a:p>
        </p:txBody>
      </p:sp>
      <p:sp>
        <p:nvSpPr>
          <p:cNvPr id="3" name="Content Placeholder 2"/>
          <p:cNvSpPr>
            <a:spLocks noGrp="1"/>
          </p:cNvSpPr>
          <p:nvPr>
            <p:ph idx="1"/>
          </p:nvPr>
        </p:nvSpPr>
        <p:spPr/>
        <p:txBody>
          <a:bodyPr/>
          <a:lstStyle/>
          <a:p>
            <a:pPr marL="0" indent="0" eaLnBrk="1" hangingPunct="1">
              <a:buNone/>
              <a:tabLst>
                <a:tab pos="2873375" algn="dec"/>
                <a:tab pos="4667250" algn="dec"/>
                <a:tab pos="6461125" algn="dec"/>
                <a:tab pos="8255000" algn="dec"/>
              </a:tabLst>
            </a:pPr>
            <a:r>
              <a:rPr lang="en-GB" sz="2000" dirty="0">
                <a:solidFill>
                  <a:schemeClr val="tx2"/>
                </a:solidFill>
              </a:rPr>
              <a:t>	Workings	Main	Special	Allowances</a:t>
            </a:r>
          </a:p>
          <a:p>
            <a:pPr marL="0" indent="0" eaLnBrk="1" hangingPunct="1">
              <a:buNone/>
              <a:tabLst>
                <a:tab pos="2873375" algn="dec"/>
                <a:tab pos="4667250" algn="dec"/>
                <a:tab pos="6461125" algn="dec"/>
                <a:tab pos="8255000" algn="dec"/>
              </a:tabLst>
            </a:pPr>
            <a:r>
              <a:rPr lang="en-GB" sz="2000" dirty="0">
                <a:solidFill>
                  <a:schemeClr val="tx2"/>
                </a:solidFill>
              </a:rPr>
              <a:t>		pool	rate pool</a:t>
            </a:r>
          </a:p>
          <a:p>
            <a:pPr marL="0" lvl="0" indent="0" eaLnBrk="1" hangingPunct="1">
              <a:buNone/>
              <a:tabLst>
                <a:tab pos="2873375" algn="dec"/>
                <a:tab pos="4667250" algn="dec"/>
                <a:tab pos="6461125" algn="dec"/>
                <a:tab pos="8255000" algn="dec"/>
              </a:tabLst>
            </a:pPr>
            <a:r>
              <a:rPr lang="en-GB" sz="2000" dirty="0">
                <a:solidFill>
                  <a:schemeClr val="tx2"/>
                </a:solidFill>
              </a:rPr>
              <a:t>	£ 	£ 	£ 	£</a:t>
            </a:r>
          </a:p>
          <a:p>
            <a:pPr marL="0" lvl="0" indent="0" eaLnBrk="1" hangingPunct="1">
              <a:buNone/>
              <a:tabLst>
                <a:tab pos="2873375" algn="dec"/>
                <a:tab pos="4667250" algn="dec"/>
                <a:tab pos="6461125" algn="dec"/>
                <a:tab pos="8255000" algn="dec"/>
              </a:tabLst>
            </a:pPr>
            <a:r>
              <a:rPr lang="en-GB" sz="2000" dirty="0">
                <a:solidFill>
                  <a:schemeClr val="tx1"/>
                </a:solidFill>
              </a:rPr>
              <a:t>		25,353	66,560	  7,420</a:t>
            </a:r>
          </a:p>
          <a:p>
            <a:pPr marL="0" lvl="0" indent="0" eaLnBrk="1" hangingPunct="1">
              <a:buNone/>
              <a:tabLst>
                <a:tab pos="2873375" algn="dec"/>
                <a:tab pos="4667250" algn="dec"/>
                <a:tab pos="6461125" algn="dec"/>
                <a:tab pos="8255000" algn="dec"/>
              </a:tabLst>
            </a:pPr>
            <a:r>
              <a:rPr lang="en-GB" sz="2000" dirty="0">
                <a:solidFill>
                  <a:schemeClr val="tx1"/>
                </a:solidFill>
              </a:rPr>
              <a:t>Additions for AIA:</a:t>
            </a:r>
          </a:p>
          <a:p>
            <a:pPr marL="0" lvl="0" indent="0" eaLnBrk="1" hangingPunct="1">
              <a:buNone/>
              <a:tabLst>
                <a:tab pos="2873375" algn="dec"/>
                <a:tab pos="4667250" algn="dec"/>
                <a:tab pos="6461125" algn="dec"/>
                <a:tab pos="8255000" algn="dec"/>
              </a:tabLst>
            </a:pPr>
            <a:r>
              <a:rPr lang="en-GB" sz="2000" dirty="0">
                <a:solidFill>
                  <a:schemeClr val="tx1"/>
                </a:solidFill>
              </a:rPr>
              <a:t>Second hand general</a:t>
            </a:r>
          </a:p>
          <a:p>
            <a:pPr marL="0" lvl="0" indent="0" eaLnBrk="1" hangingPunct="1">
              <a:buNone/>
              <a:tabLst>
                <a:tab pos="2873375" algn="dec"/>
                <a:tab pos="4667250" algn="dec"/>
                <a:tab pos="6461125" algn="dec"/>
                <a:tab pos="8255000" algn="dec"/>
              </a:tabLst>
            </a:pPr>
            <a:r>
              <a:rPr lang="en-GB" sz="2000" dirty="0">
                <a:solidFill>
                  <a:schemeClr val="tx1"/>
                </a:solidFill>
              </a:rPr>
              <a:t>plant and machinery</a:t>
            </a:r>
          </a:p>
          <a:p>
            <a:pPr marL="0" lvl="0" indent="0" eaLnBrk="1" hangingPunct="1">
              <a:buNone/>
              <a:tabLst>
                <a:tab pos="2873375" algn="dec"/>
                <a:tab pos="4667250" algn="dec"/>
                <a:tab pos="6461125" algn="dec"/>
                <a:tab pos="8255000" algn="dec"/>
              </a:tabLst>
            </a:pPr>
            <a:r>
              <a:rPr lang="en-GB" sz="2000" dirty="0">
                <a:solidFill>
                  <a:schemeClr val="tx1"/>
                </a:solidFill>
              </a:rPr>
              <a:t>	28,333</a:t>
            </a:r>
          </a:p>
          <a:p>
            <a:pPr marL="0" lvl="0" indent="0" eaLnBrk="1" hangingPunct="1">
              <a:buNone/>
              <a:tabLst>
                <a:tab pos="2873375" algn="dec"/>
                <a:tab pos="4667250" algn="dec"/>
                <a:tab pos="6461125" algn="dec"/>
                <a:tab pos="8255000" algn="dec"/>
              </a:tabLst>
            </a:pPr>
            <a:r>
              <a:rPr lang="en-GB" sz="2000" dirty="0">
                <a:solidFill>
                  <a:schemeClr val="tx1"/>
                </a:solidFill>
              </a:rPr>
              <a:t>Feature integral to a</a:t>
            </a:r>
          </a:p>
          <a:p>
            <a:pPr marL="0" lvl="0" indent="0" eaLnBrk="1" hangingPunct="1">
              <a:buNone/>
              <a:tabLst>
                <a:tab pos="2873375" algn="dec"/>
                <a:tab pos="4667250" algn="dec"/>
                <a:tab pos="6461125" algn="dec"/>
                <a:tab pos="8255000" algn="dec"/>
              </a:tabLst>
            </a:pPr>
            <a:r>
              <a:rPr lang="en-GB" sz="2000" dirty="0">
                <a:solidFill>
                  <a:schemeClr val="tx1"/>
                </a:solidFill>
              </a:rPr>
              <a:t>building:</a:t>
            </a:r>
          </a:p>
          <a:p>
            <a:pPr marL="0" lvl="0" indent="0" eaLnBrk="1" hangingPunct="1">
              <a:buNone/>
              <a:tabLst>
                <a:tab pos="2873375" algn="dec"/>
                <a:tab pos="4667250" algn="dec"/>
                <a:tab pos="6461125" algn="dec"/>
                <a:tab pos="8255000" algn="dec"/>
              </a:tabLst>
            </a:pPr>
            <a:r>
              <a:rPr lang="en-GB" sz="2000" dirty="0">
                <a:solidFill>
                  <a:schemeClr val="tx1"/>
                </a:solidFill>
              </a:rPr>
              <a:t>Lift 	</a:t>
            </a:r>
            <a:r>
              <a:rPr lang="en-GB" sz="2000" u="sng" dirty="0">
                <a:solidFill>
                  <a:schemeClr val="tx1"/>
                </a:solidFill>
              </a:rPr>
              <a:t>70,000</a:t>
            </a:r>
          </a:p>
          <a:p>
            <a:pPr marL="0" lvl="0" indent="0" eaLnBrk="1" hangingPunct="1">
              <a:buNone/>
              <a:tabLst>
                <a:tab pos="2873375" algn="dec"/>
                <a:tab pos="4667250" algn="dec"/>
                <a:tab pos="6461125" algn="dec"/>
                <a:tab pos="8255000" algn="dec"/>
              </a:tabLst>
            </a:pPr>
            <a:r>
              <a:rPr lang="en-GB" sz="2000" dirty="0">
                <a:solidFill>
                  <a:schemeClr val="tx1"/>
                </a:solidFill>
              </a:rPr>
              <a:t>	98,333</a:t>
            </a:r>
          </a:p>
          <a:p>
            <a:pPr marL="0" lvl="0" indent="0" eaLnBrk="1" hangingPunct="1">
              <a:buNone/>
              <a:tabLst>
                <a:tab pos="2873375" algn="dec"/>
                <a:tab pos="4667250" algn="dec"/>
                <a:tab pos="6461125" algn="dec"/>
                <a:tab pos="8255000" algn="dec"/>
              </a:tabLst>
            </a:pPr>
            <a:r>
              <a:rPr lang="en-GB" sz="2000" dirty="0">
                <a:solidFill>
                  <a:schemeClr val="tx1"/>
                </a:solidFill>
              </a:rPr>
              <a:t>AIA	</a:t>
            </a:r>
            <a:r>
              <a:rPr lang="en-GB" sz="2000" u="sng" dirty="0">
                <a:solidFill>
                  <a:schemeClr val="tx1"/>
                </a:solidFill>
              </a:rPr>
              <a:t>(98,333) 	0 	0 	98,333</a:t>
            </a:r>
            <a:r>
              <a:rPr lang="en-GB" sz="2000" dirty="0">
                <a:solidFill>
                  <a:schemeClr val="tx1"/>
                </a:solidFill>
              </a:rPr>
              <a:t>		25,353	66,560	105,753</a:t>
            </a:r>
          </a:p>
        </p:txBody>
      </p:sp>
    </p:spTree>
    <p:extLst>
      <p:ext uri="{BB962C8B-B14F-4D97-AF65-F5344CB8AC3E}">
        <p14:creationId xmlns:p14="http://schemas.microsoft.com/office/powerpoint/2010/main" val="3826482586"/>
      </p:ext>
    </p:extLst>
  </p:cSld>
  <p:clrMapOvr>
    <a:overrideClrMapping bg1="lt1" tx1="dk1" bg2="lt2" tx2="dk2" accent1="accent1" accent2="accent2" accent3="accent3" accent4="accent4" accent5="accent5" accent6="accent6" hlink="hlink" folHlink="folHlink"/>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FFFDD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ltLang="en-US" sz="3600" dirty="0">
                <a:solidFill>
                  <a:srgbClr val="FFFFFF"/>
                </a:solidFill>
              </a:rPr>
              <a:t>Minty plc</a:t>
            </a:r>
            <a:endParaRPr lang="en-GB" dirty="0"/>
          </a:p>
        </p:txBody>
      </p:sp>
      <p:sp>
        <p:nvSpPr>
          <p:cNvPr id="3" name="Content Placeholder 2"/>
          <p:cNvSpPr>
            <a:spLocks noGrp="1"/>
          </p:cNvSpPr>
          <p:nvPr>
            <p:ph idx="1"/>
          </p:nvPr>
        </p:nvSpPr>
        <p:spPr/>
        <p:txBody>
          <a:bodyPr/>
          <a:lstStyle/>
          <a:p>
            <a:pPr marL="0" indent="0" eaLnBrk="1" hangingPunct="1">
              <a:buNone/>
            </a:pPr>
            <a:r>
              <a:rPr lang="en-GB" dirty="0"/>
              <a:t>	</a:t>
            </a:r>
            <a:r>
              <a:rPr lang="en-GB" sz="2000" dirty="0">
                <a:solidFill>
                  <a:schemeClr val="tx2"/>
                </a:solidFill>
              </a:rPr>
              <a:t>	Workings	Main		Special  Allowances</a:t>
            </a:r>
          </a:p>
          <a:p>
            <a:pPr marL="0" indent="0" eaLnBrk="1" hangingPunct="1">
              <a:buNone/>
            </a:pPr>
            <a:r>
              <a:rPr lang="en-GB" sz="2000" dirty="0">
                <a:solidFill>
                  <a:schemeClr val="tx2"/>
                </a:solidFill>
              </a:rPr>
              <a:t>				pool		rate pool</a:t>
            </a:r>
          </a:p>
          <a:p>
            <a:pPr marL="0" lvl="0" indent="0" eaLnBrk="1" hangingPunct="1">
              <a:buNone/>
            </a:pPr>
            <a:r>
              <a:rPr lang="en-GB" sz="2000" dirty="0">
                <a:solidFill>
                  <a:schemeClr val="tx2"/>
                </a:solidFill>
              </a:rPr>
              <a:t>			£ 	£ 		£ 		£</a:t>
            </a:r>
          </a:p>
          <a:p>
            <a:pPr marL="0" lvl="0" indent="0" eaLnBrk="1" hangingPunct="1">
              <a:buNone/>
            </a:pPr>
            <a:r>
              <a:rPr lang="en-GB" sz="2000" dirty="0">
                <a:solidFill>
                  <a:schemeClr val="tx2"/>
                </a:solidFill>
              </a:rPr>
              <a:t>				</a:t>
            </a:r>
            <a:r>
              <a:rPr lang="en-GB" sz="2000" dirty="0">
                <a:solidFill>
                  <a:schemeClr val="bg2">
                    <a:lumMod val="50000"/>
                  </a:schemeClr>
                </a:solidFill>
              </a:rPr>
              <a:t>25,353		66,560		105,753</a:t>
            </a:r>
          </a:p>
          <a:p>
            <a:pPr marL="0" lvl="0" indent="0" eaLnBrk="1" hangingPunct="1">
              <a:buNone/>
            </a:pPr>
            <a:r>
              <a:rPr lang="en-GB" sz="2000" dirty="0">
                <a:solidFill>
                  <a:schemeClr val="tx2"/>
                </a:solidFill>
              </a:rPr>
              <a:t>Additions for “full-expensing” :</a:t>
            </a:r>
          </a:p>
          <a:p>
            <a:pPr marL="0" lvl="0" indent="0" eaLnBrk="1" hangingPunct="1">
              <a:buNone/>
            </a:pPr>
            <a:endParaRPr lang="en-GB" sz="2000" dirty="0">
              <a:solidFill>
                <a:schemeClr val="tx2"/>
              </a:solidFill>
            </a:endParaRPr>
          </a:p>
          <a:p>
            <a:pPr marL="0" lvl="0" indent="0" eaLnBrk="1" hangingPunct="1">
              <a:buNone/>
            </a:pPr>
            <a:endParaRPr lang="en-GB" sz="2000" dirty="0">
              <a:solidFill>
                <a:schemeClr val="tx2"/>
              </a:solidFill>
            </a:endParaRPr>
          </a:p>
          <a:p>
            <a:pPr marL="0" lvl="0" indent="0" eaLnBrk="1" hangingPunct="1">
              <a:buNone/>
            </a:pPr>
            <a:r>
              <a:rPr lang="en-GB" sz="2000" dirty="0">
                <a:solidFill>
                  <a:schemeClr val="tx2"/>
                </a:solidFill>
              </a:rPr>
              <a:t>		</a:t>
            </a:r>
          </a:p>
          <a:p>
            <a:pPr marL="0" lvl="0" indent="0" eaLnBrk="1" hangingPunct="1">
              <a:buNone/>
            </a:pPr>
            <a:r>
              <a:rPr lang="en-GB" sz="2000" dirty="0">
                <a:solidFill>
                  <a:schemeClr val="tx2"/>
                </a:solidFill>
              </a:rPr>
              <a:t>FYA 100% 	</a:t>
            </a:r>
            <a:endParaRPr lang="en-GB" sz="2000" u="sng" dirty="0">
              <a:solidFill>
                <a:schemeClr val="tx2"/>
              </a:solidFill>
            </a:endParaRPr>
          </a:p>
          <a:p>
            <a:pPr marL="0" lvl="0" indent="0" eaLnBrk="1" hangingPunct="1">
              <a:buNone/>
            </a:pPr>
            <a:r>
              <a:rPr lang="en-GB" sz="2000" dirty="0">
                <a:solidFill>
                  <a:schemeClr val="tx2"/>
                </a:solidFill>
              </a:rPr>
              <a:t>Total allowances claimed 					</a:t>
            </a:r>
            <a:endParaRPr lang="en-GB" sz="2000" u="sng" dirty="0">
              <a:solidFill>
                <a:schemeClr val="tx2"/>
              </a:solidFill>
            </a:endParaRPr>
          </a:p>
          <a:p>
            <a:pPr marL="0" lvl="0" indent="0" eaLnBrk="1" hangingPunct="1">
              <a:buNone/>
            </a:pPr>
            <a:r>
              <a:rPr lang="en-GB" sz="2000" dirty="0">
                <a:solidFill>
                  <a:schemeClr val="tx2"/>
                </a:solidFill>
              </a:rPr>
              <a:t>WDV carried forward </a:t>
            </a:r>
          </a:p>
          <a:p>
            <a:pPr marL="0" lvl="0" indent="0" eaLnBrk="1" hangingPunct="1">
              <a:buNone/>
            </a:pPr>
            <a:r>
              <a:rPr lang="en-GB" sz="2000" dirty="0">
                <a:solidFill>
                  <a:schemeClr val="tx2"/>
                </a:solidFill>
              </a:rPr>
              <a:t>at 31/08/2026… 	</a:t>
            </a:r>
          </a:p>
          <a:p>
            <a:pPr marL="0" lvl="0" indent="0" eaLnBrk="1" hangingPunct="1">
              <a:buNone/>
            </a:pPr>
            <a:endParaRPr lang="en-GB" sz="2000" dirty="0">
              <a:solidFill>
                <a:schemeClr val="tx2"/>
              </a:solidFill>
            </a:endParaRPr>
          </a:p>
          <a:p>
            <a:pPr marL="0" lvl="0" indent="0" eaLnBrk="1" hangingPunct="1">
              <a:buNone/>
            </a:pPr>
            <a:r>
              <a:rPr lang="en-GB" sz="2000" dirty="0"/>
              <a:t>	</a:t>
            </a:r>
          </a:p>
        </p:txBody>
      </p:sp>
    </p:spTree>
    <p:extLst>
      <p:ext uri="{BB962C8B-B14F-4D97-AF65-F5344CB8AC3E}">
        <p14:creationId xmlns:p14="http://schemas.microsoft.com/office/powerpoint/2010/main" val="3716312922"/>
      </p:ext>
    </p:extLst>
  </p:cSld>
  <p:clrMapOvr>
    <a:overrideClrMapping bg1="lt1" tx1="dk1" bg2="lt2" tx2="dk2" accent1="accent1" accent2="accent2" accent3="accent3" accent4="accent4" accent5="accent5" accent6="accent6" hlink="hlink" folHlink="folHlink"/>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rgbClr val="FFFDD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ltLang="en-US" sz="3600" dirty="0">
                <a:solidFill>
                  <a:srgbClr val="FFFFFF"/>
                </a:solidFill>
              </a:rPr>
              <a:t>Minty plc</a:t>
            </a:r>
            <a:endParaRPr lang="en-GB" dirty="0"/>
          </a:p>
        </p:txBody>
      </p:sp>
      <p:sp>
        <p:nvSpPr>
          <p:cNvPr id="3" name="Content Placeholder 2"/>
          <p:cNvSpPr>
            <a:spLocks noGrp="1"/>
          </p:cNvSpPr>
          <p:nvPr>
            <p:ph idx="1"/>
          </p:nvPr>
        </p:nvSpPr>
        <p:spPr/>
        <p:txBody>
          <a:bodyPr/>
          <a:lstStyle/>
          <a:p>
            <a:pPr marL="0" indent="0" eaLnBrk="1" hangingPunct="1">
              <a:buNone/>
            </a:pPr>
            <a:r>
              <a:rPr lang="en-GB" dirty="0">
                <a:solidFill>
                  <a:schemeClr val="tx2"/>
                </a:solidFill>
              </a:rPr>
              <a:t>	</a:t>
            </a:r>
            <a:r>
              <a:rPr lang="en-GB" sz="2000" dirty="0">
                <a:solidFill>
                  <a:schemeClr val="tx2"/>
                </a:solidFill>
              </a:rPr>
              <a:t>	Workings	Main		Special  Allowances</a:t>
            </a:r>
          </a:p>
          <a:p>
            <a:pPr marL="0" indent="0" eaLnBrk="1" hangingPunct="1">
              <a:buNone/>
            </a:pPr>
            <a:r>
              <a:rPr lang="en-GB" sz="2000" dirty="0">
                <a:solidFill>
                  <a:schemeClr val="tx2"/>
                </a:solidFill>
              </a:rPr>
              <a:t>				pool		rate pool</a:t>
            </a:r>
          </a:p>
          <a:p>
            <a:pPr marL="0" lvl="0" indent="0" eaLnBrk="1" hangingPunct="1">
              <a:buNone/>
            </a:pPr>
            <a:r>
              <a:rPr lang="en-GB" sz="2000" dirty="0">
                <a:solidFill>
                  <a:schemeClr val="tx2"/>
                </a:solidFill>
              </a:rPr>
              <a:t>			£ 	£ 		£ 		£</a:t>
            </a:r>
          </a:p>
          <a:p>
            <a:pPr marL="0" lvl="0" indent="0" eaLnBrk="1" hangingPunct="1">
              <a:buNone/>
            </a:pPr>
            <a:r>
              <a:rPr lang="en-GB" sz="2000" dirty="0">
                <a:solidFill>
                  <a:schemeClr val="tx2"/>
                </a:solidFill>
              </a:rPr>
              <a:t>		</a:t>
            </a:r>
            <a:r>
              <a:rPr lang="en-GB" sz="2000" dirty="0">
                <a:solidFill>
                  <a:schemeClr val="tx1"/>
                </a:solidFill>
              </a:rPr>
              <a:t>		25,353		66,560		105,753</a:t>
            </a:r>
          </a:p>
          <a:p>
            <a:pPr marL="0" lvl="0" indent="0" eaLnBrk="1" hangingPunct="1">
              <a:buNone/>
            </a:pPr>
            <a:r>
              <a:rPr lang="en-GB" sz="2000" dirty="0">
                <a:solidFill>
                  <a:schemeClr val="tx1"/>
                </a:solidFill>
              </a:rPr>
              <a:t>Additions for “full-expensing”:</a:t>
            </a:r>
          </a:p>
          <a:p>
            <a:pPr marL="0" lvl="0" indent="0" eaLnBrk="1" hangingPunct="1">
              <a:buNone/>
            </a:pPr>
            <a:r>
              <a:rPr lang="en-GB" sz="2000" dirty="0">
                <a:solidFill>
                  <a:schemeClr val="tx1"/>
                </a:solidFill>
              </a:rPr>
              <a:t>New general plant and</a:t>
            </a:r>
          </a:p>
          <a:p>
            <a:pPr marL="0" lvl="0" indent="0" eaLnBrk="1" hangingPunct="1">
              <a:buNone/>
            </a:pPr>
            <a:r>
              <a:rPr lang="en-GB" sz="2000" dirty="0">
                <a:solidFill>
                  <a:schemeClr val="tx1"/>
                </a:solidFill>
              </a:rPr>
              <a:t>machinery</a:t>
            </a:r>
          </a:p>
          <a:p>
            <a:pPr marL="0" lvl="0" indent="0" eaLnBrk="1" hangingPunct="1">
              <a:buNone/>
            </a:pPr>
            <a:r>
              <a:rPr lang="en-GB" sz="2000" dirty="0">
                <a:solidFill>
                  <a:schemeClr val="tx1"/>
                </a:solidFill>
              </a:rPr>
              <a:t>		12,000</a:t>
            </a:r>
          </a:p>
          <a:p>
            <a:pPr marL="0" lvl="0" indent="0" eaLnBrk="1" hangingPunct="1">
              <a:buNone/>
            </a:pPr>
            <a:r>
              <a:rPr lang="en-GB" sz="2000" dirty="0">
                <a:solidFill>
                  <a:schemeClr val="tx1"/>
                </a:solidFill>
              </a:rPr>
              <a:t>FYA 100% 	(12,000) 	n/a 				</a:t>
            </a:r>
            <a:r>
              <a:rPr lang="en-GB" sz="2000" u="sng" dirty="0">
                <a:solidFill>
                  <a:schemeClr val="tx1"/>
                </a:solidFill>
              </a:rPr>
              <a:t>12,000</a:t>
            </a:r>
          </a:p>
          <a:p>
            <a:pPr marL="0" lvl="0" indent="0" eaLnBrk="1" hangingPunct="1">
              <a:buNone/>
            </a:pPr>
            <a:r>
              <a:rPr lang="en-GB" sz="2000" dirty="0">
                <a:solidFill>
                  <a:schemeClr val="tx1"/>
                </a:solidFill>
              </a:rPr>
              <a:t>Total allowances claimed 					</a:t>
            </a:r>
            <a:r>
              <a:rPr lang="en-GB" sz="2000" u="sng" dirty="0">
                <a:solidFill>
                  <a:schemeClr val="tx1"/>
                </a:solidFill>
              </a:rPr>
              <a:t>£117,753</a:t>
            </a:r>
          </a:p>
          <a:p>
            <a:pPr marL="0" lvl="0" indent="0" eaLnBrk="1" hangingPunct="1">
              <a:buNone/>
            </a:pPr>
            <a:r>
              <a:rPr lang="en-GB" sz="2000" dirty="0">
                <a:solidFill>
                  <a:schemeClr val="tx1"/>
                </a:solidFill>
              </a:rPr>
              <a:t>WDV carried forward </a:t>
            </a:r>
          </a:p>
          <a:p>
            <a:pPr marL="0" lvl="0" indent="0" eaLnBrk="1" hangingPunct="1">
              <a:buNone/>
            </a:pPr>
            <a:r>
              <a:rPr lang="en-GB" sz="2000" dirty="0">
                <a:solidFill>
                  <a:schemeClr val="tx1"/>
                </a:solidFill>
              </a:rPr>
              <a:t>at 31/08/2026 		25,353 	66,560</a:t>
            </a:r>
          </a:p>
          <a:p>
            <a:pPr marL="0" lvl="0" indent="0" eaLnBrk="1" hangingPunct="1">
              <a:buNone/>
            </a:pPr>
            <a:r>
              <a:rPr lang="en-GB" sz="2000" dirty="0">
                <a:solidFill>
                  <a:schemeClr val="tx2"/>
                </a:solidFill>
              </a:rPr>
              <a:t>	</a:t>
            </a:r>
          </a:p>
          <a:p>
            <a:pPr marL="0" lvl="0" indent="0" eaLnBrk="1" hangingPunct="1">
              <a:buNone/>
            </a:pPr>
            <a:r>
              <a:rPr lang="en-GB" sz="2000" dirty="0"/>
              <a:t>	</a:t>
            </a:r>
          </a:p>
          <a:p>
            <a:pPr marL="0" lvl="0" indent="0" eaLnBrk="1" hangingPunct="1">
              <a:buNone/>
            </a:pPr>
            <a:endParaRPr lang="en-GB" sz="2000" dirty="0">
              <a:solidFill>
                <a:schemeClr val="tx2"/>
              </a:solidFill>
            </a:endParaRPr>
          </a:p>
        </p:txBody>
      </p:sp>
    </p:spTree>
    <p:extLst>
      <p:ext uri="{BB962C8B-B14F-4D97-AF65-F5344CB8AC3E}">
        <p14:creationId xmlns:p14="http://schemas.microsoft.com/office/powerpoint/2010/main" val="2098952319"/>
      </p:ext>
    </p:extLst>
  </p:cSld>
  <p:clrMapOvr>
    <a:overrideClrMapping bg1="lt1" tx1="dk1" bg2="lt2" tx2="dk2" accent1="accent1" accent2="accent2" accent3="accent3" accent4="accent4" accent5="accent5" accent6="accent6" hlink="hlink" folHlink="folHlink"/>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FFFDD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ltLang="en-US" b="1" dirty="0">
                <a:solidFill>
                  <a:srgbClr val="FFFFFF"/>
                </a:solidFill>
              </a:rPr>
              <a:t>Allowances available</a:t>
            </a:r>
            <a:endParaRPr lang="en-GB" dirty="0"/>
          </a:p>
        </p:txBody>
      </p:sp>
      <p:sp>
        <p:nvSpPr>
          <p:cNvPr id="3" name="Content Placeholder 2"/>
          <p:cNvSpPr>
            <a:spLocks noGrp="1"/>
          </p:cNvSpPr>
          <p:nvPr>
            <p:ph idx="1"/>
          </p:nvPr>
        </p:nvSpPr>
        <p:spPr/>
        <p:txBody>
          <a:bodyPr/>
          <a:lstStyle/>
          <a:p>
            <a:pPr marL="0" lvl="0" indent="0" eaLnBrk="1" hangingPunct="1">
              <a:lnSpc>
                <a:spcPct val="90000"/>
              </a:lnSpc>
              <a:buNone/>
            </a:pPr>
            <a:r>
              <a:rPr lang="en-GB" altLang="en-US" dirty="0">
                <a:solidFill>
                  <a:schemeClr val="tx2"/>
                </a:solidFill>
              </a:rPr>
              <a:t>The allowances which can be claimed in respect of expenditure on plant or machinery are:</a:t>
            </a:r>
          </a:p>
          <a:p>
            <a:pPr eaLnBrk="1" hangingPunct="1">
              <a:lnSpc>
                <a:spcPct val="90000"/>
              </a:lnSpc>
              <a:buFont typeface="Arial" panose="020B0604020202020204" pitchFamily="34" charset="0"/>
              <a:buChar char="•"/>
            </a:pPr>
            <a:r>
              <a:rPr lang="en-GB" altLang="en-US" dirty="0">
                <a:solidFill>
                  <a:schemeClr val="tx2"/>
                </a:solidFill>
              </a:rPr>
              <a:t>“full expensing relief” first year allowance (FYA)</a:t>
            </a:r>
          </a:p>
          <a:p>
            <a:pPr lvl="0" eaLnBrk="1" hangingPunct="1">
              <a:lnSpc>
                <a:spcPct val="90000"/>
              </a:lnSpc>
              <a:buFont typeface="Arial" panose="020B0604020202020204" pitchFamily="34" charset="0"/>
              <a:buChar char="•"/>
            </a:pPr>
            <a:r>
              <a:rPr lang="en-GB" altLang="en-US" dirty="0">
                <a:solidFill>
                  <a:schemeClr val="tx2"/>
                </a:solidFill>
              </a:rPr>
              <a:t>Annual Investment Allowance (AIA)</a:t>
            </a:r>
          </a:p>
          <a:p>
            <a:pPr lvl="0" eaLnBrk="1" hangingPunct="1">
              <a:lnSpc>
                <a:spcPct val="90000"/>
              </a:lnSpc>
              <a:buFont typeface="Arial" panose="020B0604020202020204" pitchFamily="34" charset="0"/>
              <a:buChar char="•"/>
            </a:pPr>
            <a:r>
              <a:rPr lang="en-GB" altLang="en-US" dirty="0">
                <a:solidFill>
                  <a:schemeClr val="tx2"/>
                </a:solidFill>
              </a:rPr>
              <a:t>First Year Allowance (FYA)</a:t>
            </a:r>
          </a:p>
          <a:p>
            <a:pPr lvl="0" eaLnBrk="1" hangingPunct="1">
              <a:lnSpc>
                <a:spcPct val="90000"/>
              </a:lnSpc>
              <a:buFont typeface="Arial" panose="020B0604020202020204" pitchFamily="34" charset="0"/>
              <a:buChar char="•"/>
            </a:pPr>
            <a:r>
              <a:rPr lang="en-GB" altLang="en-US" dirty="0">
                <a:solidFill>
                  <a:schemeClr val="tx2"/>
                </a:solidFill>
              </a:rPr>
              <a:t>Writing Down Allowance (WDA)</a:t>
            </a:r>
          </a:p>
          <a:p>
            <a:pPr lvl="0" eaLnBrk="1" hangingPunct="1">
              <a:lnSpc>
                <a:spcPct val="90000"/>
              </a:lnSpc>
              <a:buFont typeface="Arial" panose="020B0604020202020204" pitchFamily="34" charset="0"/>
              <a:buChar char="•"/>
            </a:pPr>
            <a:r>
              <a:rPr lang="en-GB" altLang="en-US" dirty="0">
                <a:solidFill>
                  <a:schemeClr val="tx2"/>
                </a:solidFill>
              </a:rPr>
              <a:t>Balancing Allowance on disposal (BA)</a:t>
            </a:r>
          </a:p>
          <a:p>
            <a:pPr marL="0" lvl="0" indent="0" eaLnBrk="1" hangingPunct="1">
              <a:lnSpc>
                <a:spcPct val="90000"/>
              </a:lnSpc>
              <a:buNone/>
            </a:pPr>
            <a:r>
              <a:rPr lang="en-GB" altLang="en-US" dirty="0">
                <a:solidFill>
                  <a:schemeClr val="tx2"/>
                </a:solidFill>
              </a:rPr>
              <a:t>	(or Balancing Charge - if applicable) </a:t>
            </a:r>
          </a:p>
          <a:p>
            <a:pPr lvl="0" eaLnBrk="1" hangingPunct="1">
              <a:lnSpc>
                <a:spcPct val="90000"/>
              </a:lnSpc>
              <a:buFont typeface="Arial" panose="020B0604020202020204" pitchFamily="34" charset="0"/>
              <a:buChar char="•"/>
            </a:pPr>
            <a:r>
              <a:rPr lang="en-GB" altLang="en-US" dirty="0">
                <a:solidFill>
                  <a:schemeClr val="tx2"/>
                </a:solidFill>
              </a:rPr>
              <a:t>Structures and Buildings Allowance (SBA)…</a:t>
            </a:r>
            <a:endParaRPr lang="en-US" altLang="en-US" dirty="0">
              <a:solidFill>
                <a:schemeClr val="tx2"/>
              </a:solidFill>
            </a:endParaRPr>
          </a:p>
          <a:p>
            <a:pPr marL="0" indent="0">
              <a:buNone/>
            </a:pPr>
            <a:endParaRPr lang="en-GB" dirty="0"/>
          </a:p>
        </p:txBody>
      </p:sp>
    </p:spTree>
    <p:extLst>
      <p:ext uri="{BB962C8B-B14F-4D97-AF65-F5344CB8AC3E}">
        <p14:creationId xmlns:p14="http://schemas.microsoft.com/office/powerpoint/2010/main" val="1160757301"/>
      </p:ext>
    </p:extLst>
  </p:cSld>
  <p:clrMapOvr>
    <a:overrideClrMapping bg1="lt1" tx1="dk1" bg2="lt2" tx2="dk2" accent1="accent1" accent2="accent2" accent3="accent3" accent4="accent4" accent5="accent5" accent6="accent6" hlink="hlink" folHlink="folHlink"/>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rgbClr val="FFFDD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ltLang="en-US" sz="3600" dirty="0">
                <a:solidFill>
                  <a:srgbClr val="FFFFFF"/>
                </a:solidFill>
              </a:rPr>
              <a:t>Minty plc</a:t>
            </a:r>
            <a:endParaRPr lang="en-GB" dirty="0"/>
          </a:p>
        </p:txBody>
      </p:sp>
      <p:sp>
        <p:nvSpPr>
          <p:cNvPr id="3" name="Content Placeholder 2"/>
          <p:cNvSpPr>
            <a:spLocks noGrp="1"/>
          </p:cNvSpPr>
          <p:nvPr>
            <p:ph idx="1"/>
          </p:nvPr>
        </p:nvSpPr>
        <p:spPr/>
        <p:txBody>
          <a:bodyPr/>
          <a:lstStyle/>
          <a:p>
            <a:pPr marL="0" lvl="0" indent="0" eaLnBrk="1" hangingPunct="1">
              <a:buNone/>
            </a:pPr>
            <a:r>
              <a:rPr lang="en-GB" dirty="0">
                <a:solidFill>
                  <a:schemeClr val="tx1"/>
                </a:solidFill>
              </a:rPr>
              <a:t>(the same company) has the following disposals of plant and machinery for the year to 31</a:t>
            </a:r>
            <a:r>
              <a:rPr lang="en-GB" baseline="30000" dirty="0">
                <a:solidFill>
                  <a:schemeClr val="tx1"/>
                </a:solidFill>
              </a:rPr>
              <a:t>st</a:t>
            </a:r>
            <a:r>
              <a:rPr lang="en-GB" dirty="0">
                <a:solidFill>
                  <a:schemeClr val="tx1"/>
                </a:solidFill>
              </a:rPr>
              <a:t> August 2027:</a:t>
            </a:r>
          </a:p>
          <a:p>
            <a:pPr marL="0" lvl="0" indent="0" eaLnBrk="1" hangingPunct="1">
              <a:buNone/>
            </a:pPr>
            <a:endParaRPr lang="en-GB" dirty="0">
              <a:solidFill>
                <a:schemeClr val="tx1"/>
              </a:solidFill>
            </a:endParaRPr>
          </a:p>
          <a:p>
            <a:pPr marL="0" lvl="0" indent="0" eaLnBrk="1" hangingPunct="1">
              <a:buNone/>
            </a:pPr>
            <a:r>
              <a:rPr lang="en-GB" sz="2000" dirty="0">
                <a:solidFill>
                  <a:schemeClr val="tx1"/>
                </a:solidFill>
              </a:rPr>
              <a:t>1</a:t>
            </a:r>
            <a:r>
              <a:rPr lang="en-GB" sz="2000" baseline="30000" dirty="0">
                <a:solidFill>
                  <a:schemeClr val="tx1"/>
                </a:solidFill>
              </a:rPr>
              <a:t>st</a:t>
            </a:r>
            <a:r>
              <a:rPr lang="en-GB" sz="2000" dirty="0">
                <a:solidFill>
                  <a:schemeClr val="tx1"/>
                </a:solidFill>
              </a:rPr>
              <a:t> October 2026	Yellow car (cost £16,000) 	£12,000</a:t>
            </a:r>
          </a:p>
          <a:p>
            <a:pPr marL="0" lvl="0" indent="0" eaLnBrk="1" hangingPunct="1">
              <a:buNone/>
            </a:pPr>
            <a:endParaRPr lang="en-GB" sz="2000" dirty="0">
              <a:solidFill>
                <a:schemeClr val="tx1"/>
              </a:solidFill>
            </a:endParaRPr>
          </a:p>
          <a:p>
            <a:pPr marL="0" lvl="0" indent="0" eaLnBrk="1" hangingPunct="1">
              <a:buNone/>
            </a:pPr>
            <a:r>
              <a:rPr lang="en-GB" sz="2000" dirty="0">
                <a:solidFill>
                  <a:schemeClr val="tx1"/>
                </a:solidFill>
              </a:rPr>
              <a:t>10</a:t>
            </a:r>
            <a:r>
              <a:rPr lang="en-GB" sz="2000" baseline="30000" dirty="0">
                <a:solidFill>
                  <a:schemeClr val="tx1"/>
                </a:solidFill>
              </a:rPr>
              <a:t>th</a:t>
            </a:r>
            <a:r>
              <a:rPr lang="en-GB" sz="2000" dirty="0">
                <a:solidFill>
                  <a:schemeClr val="tx1"/>
                </a:solidFill>
              </a:rPr>
              <a:t> August 2027	Some of the second-hand plant</a:t>
            </a:r>
          </a:p>
          <a:p>
            <a:pPr marL="0" lvl="0" indent="0" eaLnBrk="1" hangingPunct="1">
              <a:buNone/>
            </a:pPr>
            <a:r>
              <a:rPr lang="en-GB" sz="2000" dirty="0">
                <a:solidFill>
                  <a:schemeClr val="tx1"/>
                </a:solidFill>
              </a:rPr>
              <a:t>			(which had cost £7,000)	£ 9,000</a:t>
            </a:r>
          </a:p>
          <a:p>
            <a:pPr marL="0" lvl="0" indent="0" eaLnBrk="1" hangingPunct="1">
              <a:buNone/>
            </a:pPr>
            <a:endParaRPr lang="en-GB" sz="2000" dirty="0">
              <a:solidFill>
                <a:schemeClr val="tx1"/>
              </a:solidFill>
            </a:endParaRPr>
          </a:p>
          <a:p>
            <a:pPr marL="0" lvl="0" indent="0" eaLnBrk="1" hangingPunct="1">
              <a:buNone/>
            </a:pPr>
            <a:r>
              <a:rPr lang="en-GB" b="1" dirty="0">
                <a:solidFill>
                  <a:schemeClr val="tx1"/>
                </a:solidFill>
              </a:rPr>
              <a:t>Required: Calculate maximum capital allowances for the year to 31</a:t>
            </a:r>
            <a:r>
              <a:rPr lang="en-GB" b="1" baseline="30000" dirty="0">
                <a:solidFill>
                  <a:schemeClr val="tx1"/>
                </a:solidFill>
              </a:rPr>
              <a:t>st</a:t>
            </a:r>
            <a:r>
              <a:rPr lang="en-GB" b="1" dirty="0">
                <a:solidFill>
                  <a:schemeClr val="tx1"/>
                </a:solidFill>
              </a:rPr>
              <a:t> August 2027…</a:t>
            </a:r>
          </a:p>
        </p:txBody>
      </p:sp>
    </p:spTree>
    <p:extLst>
      <p:ext uri="{BB962C8B-B14F-4D97-AF65-F5344CB8AC3E}">
        <p14:creationId xmlns:p14="http://schemas.microsoft.com/office/powerpoint/2010/main" val="2788696707"/>
      </p:ext>
    </p:extLst>
  </p:cSld>
  <p:clrMapOvr>
    <a:overrideClrMapping bg1="lt1" tx1="dk1" bg2="lt2" tx2="dk2" accent1="accent1" accent2="accent2" accent3="accent3" accent4="accent4" accent5="accent5" accent6="accent6" hlink="hlink" folHlink="folHlink"/>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rgbClr val="FFFDD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ltLang="en-US" sz="3600" dirty="0">
                <a:solidFill>
                  <a:srgbClr val="FFFFFF"/>
                </a:solidFill>
              </a:rPr>
              <a:t>Minty plc</a:t>
            </a:r>
            <a:endParaRPr lang="en-GB" dirty="0"/>
          </a:p>
        </p:txBody>
      </p:sp>
      <p:sp>
        <p:nvSpPr>
          <p:cNvPr id="3" name="Content Placeholder 2"/>
          <p:cNvSpPr>
            <a:spLocks noGrp="1"/>
          </p:cNvSpPr>
          <p:nvPr>
            <p:ph idx="1"/>
          </p:nvPr>
        </p:nvSpPr>
        <p:spPr/>
        <p:txBody>
          <a:bodyPr/>
          <a:lstStyle/>
          <a:p>
            <a:pPr marL="0" indent="0" eaLnBrk="1" hangingPunct="1">
              <a:buNone/>
            </a:pPr>
            <a:r>
              <a:rPr lang="en-GB" dirty="0">
                <a:solidFill>
                  <a:schemeClr val="tx1"/>
                </a:solidFill>
              </a:rPr>
              <a:t>			</a:t>
            </a:r>
            <a:r>
              <a:rPr lang="en-GB" sz="2000" dirty="0">
                <a:solidFill>
                  <a:schemeClr val="tx1"/>
                </a:solidFill>
              </a:rPr>
              <a:t>Main		Special rate	 Allowances</a:t>
            </a:r>
          </a:p>
          <a:p>
            <a:pPr marL="0" indent="0" eaLnBrk="1" hangingPunct="1">
              <a:buNone/>
            </a:pPr>
            <a:r>
              <a:rPr lang="en-GB" sz="2000" dirty="0">
                <a:solidFill>
                  <a:schemeClr val="tx1"/>
                </a:solidFill>
              </a:rPr>
              <a:t>			pool		pool</a:t>
            </a:r>
          </a:p>
          <a:p>
            <a:pPr marL="0" lvl="0" indent="0" eaLnBrk="1" hangingPunct="1">
              <a:buNone/>
            </a:pPr>
            <a:r>
              <a:rPr lang="en-GB" sz="2000" dirty="0">
                <a:solidFill>
                  <a:schemeClr val="tx1"/>
                </a:solidFill>
              </a:rPr>
              <a:t>			£ 		£ 		£</a:t>
            </a:r>
          </a:p>
          <a:p>
            <a:pPr marL="0" lvl="0" indent="0" eaLnBrk="1" hangingPunct="1">
              <a:buNone/>
            </a:pPr>
            <a:r>
              <a:rPr lang="en-GB" sz="2000" dirty="0">
                <a:solidFill>
                  <a:schemeClr val="tx1"/>
                </a:solidFill>
              </a:rPr>
              <a:t>WDV brought forward at</a:t>
            </a:r>
          </a:p>
          <a:p>
            <a:pPr marL="0" lvl="0" indent="0" eaLnBrk="1" hangingPunct="1">
              <a:buNone/>
            </a:pPr>
            <a:r>
              <a:rPr lang="en-GB" sz="2000" dirty="0">
                <a:solidFill>
                  <a:schemeClr val="tx1"/>
                </a:solidFill>
              </a:rPr>
              <a:t>01/09/2026		25,353 	66,560</a:t>
            </a:r>
          </a:p>
          <a:p>
            <a:pPr marL="0" lvl="0" indent="0" eaLnBrk="1" hangingPunct="1">
              <a:buNone/>
            </a:pPr>
            <a:r>
              <a:rPr lang="en-GB" sz="2000" dirty="0">
                <a:solidFill>
                  <a:schemeClr val="tx1"/>
                </a:solidFill>
              </a:rPr>
              <a:t>Disposals:</a:t>
            </a:r>
          </a:p>
          <a:p>
            <a:pPr marL="0" lvl="0" indent="0" eaLnBrk="1" hangingPunct="1">
              <a:buNone/>
            </a:pPr>
            <a:endParaRPr lang="en-GB" sz="2000" dirty="0">
              <a:solidFill>
                <a:schemeClr val="tx1"/>
              </a:solidFill>
            </a:endParaRPr>
          </a:p>
          <a:p>
            <a:pPr marL="0" lvl="0" indent="0" eaLnBrk="1" hangingPunct="1">
              <a:buNone/>
            </a:pPr>
            <a:endParaRPr lang="en-GB" sz="2000" dirty="0">
              <a:solidFill>
                <a:schemeClr val="tx1"/>
              </a:solidFill>
            </a:endParaRPr>
          </a:p>
          <a:p>
            <a:pPr marL="0" lvl="0" indent="0" eaLnBrk="1" hangingPunct="1">
              <a:buNone/>
            </a:pPr>
            <a:r>
              <a:rPr lang="en-GB" sz="2000" dirty="0">
                <a:solidFill>
                  <a:schemeClr val="tx1"/>
                </a:solidFill>
              </a:rPr>
              <a:t>	</a:t>
            </a:r>
          </a:p>
          <a:p>
            <a:pPr marL="0" lvl="0" indent="0" eaLnBrk="1" hangingPunct="1">
              <a:buNone/>
            </a:pPr>
            <a:r>
              <a:rPr lang="en-GB" sz="2000" dirty="0">
                <a:solidFill>
                  <a:schemeClr val="tx1"/>
                </a:solidFill>
              </a:rPr>
              <a:t>			</a:t>
            </a:r>
            <a:r>
              <a:rPr lang="en-GB" sz="2000" u="sng" dirty="0">
                <a:solidFill>
                  <a:schemeClr val="tx1"/>
                </a:solidFill>
              </a:rPr>
              <a:t>			</a:t>
            </a:r>
          </a:p>
          <a:p>
            <a:pPr marL="0" lvl="0" indent="0" eaLnBrk="1" hangingPunct="1">
              <a:buNone/>
            </a:pPr>
            <a:r>
              <a:rPr lang="en-GB" sz="2000" dirty="0">
                <a:solidFill>
                  <a:schemeClr val="tx1"/>
                </a:solidFill>
              </a:rPr>
              <a:t>Subtotals 		</a:t>
            </a:r>
          </a:p>
        </p:txBody>
      </p:sp>
    </p:spTree>
    <p:extLst>
      <p:ext uri="{BB962C8B-B14F-4D97-AF65-F5344CB8AC3E}">
        <p14:creationId xmlns:p14="http://schemas.microsoft.com/office/powerpoint/2010/main" val="3251348964"/>
      </p:ext>
    </p:extLst>
  </p:cSld>
  <p:clrMapOvr>
    <a:overrideClrMapping bg1="lt1" tx1="dk1" bg2="lt2" tx2="dk2" accent1="accent1" accent2="accent2" accent3="accent3" accent4="accent4" accent5="accent5" accent6="accent6" hlink="hlink" folHlink="folHlink"/>
  </p:clrMapOvr>
</p:sld>
</file>

<file path=ppt/slides/slide22.xml><?xml version="1.0" encoding="utf-8"?>
<p:sld xmlns:a="http://schemas.openxmlformats.org/drawingml/2006/main" xmlns:r="http://schemas.openxmlformats.org/officeDocument/2006/relationships" xmlns:p="http://schemas.openxmlformats.org/presentationml/2006/main">
  <p:cSld>
    <p:bg>
      <p:bgPr>
        <a:solidFill>
          <a:srgbClr val="FFFDD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ltLang="en-US" sz="3600" dirty="0">
                <a:solidFill>
                  <a:srgbClr val="FFFFFF"/>
                </a:solidFill>
              </a:rPr>
              <a:t>Minty plc</a:t>
            </a:r>
            <a:endParaRPr lang="en-GB" dirty="0"/>
          </a:p>
        </p:txBody>
      </p:sp>
      <p:sp>
        <p:nvSpPr>
          <p:cNvPr id="3" name="Content Placeholder 2"/>
          <p:cNvSpPr>
            <a:spLocks noGrp="1"/>
          </p:cNvSpPr>
          <p:nvPr>
            <p:ph idx="1"/>
          </p:nvPr>
        </p:nvSpPr>
        <p:spPr/>
        <p:txBody>
          <a:bodyPr/>
          <a:lstStyle/>
          <a:p>
            <a:pPr marL="0" indent="0" eaLnBrk="1" hangingPunct="1">
              <a:buNone/>
            </a:pPr>
            <a:r>
              <a:rPr lang="en-GB" dirty="0"/>
              <a:t>	</a:t>
            </a:r>
            <a:r>
              <a:rPr lang="en-GB" dirty="0">
                <a:solidFill>
                  <a:schemeClr val="tx1"/>
                </a:solidFill>
              </a:rPr>
              <a:t>		</a:t>
            </a:r>
            <a:r>
              <a:rPr lang="en-GB" sz="2000" dirty="0">
                <a:solidFill>
                  <a:schemeClr val="tx1"/>
                </a:solidFill>
              </a:rPr>
              <a:t>Main		Special rate	 Allowances</a:t>
            </a:r>
          </a:p>
          <a:p>
            <a:pPr marL="0" indent="0" eaLnBrk="1" hangingPunct="1">
              <a:buNone/>
            </a:pPr>
            <a:r>
              <a:rPr lang="en-GB" sz="2000" dirty="0">
                <a:solidFill>
                  <a:schemeClr val="tx1"/>
                </a:solidFill>
              </a:rPr>
              <a:t>			pool		pool</a:t>
            </a:r>
          </a:p>
          <a:p>
            <a:pPr marL="0" lvl="0" indent="0" eaLnBrk="1" hangingPunct="1">
              <a:buNone/>
            </a:pPr>
            <a:r>
              <a:rPr lang="en-GB" sz="2000" dirty="0">
                <a:solidFill>
                  <a:schemeClr val="tx1"/>
                </a:solidFill>
              </a:rPr>
              <a:t>			£ 		£ 		£</a:t>
            </a:r>
          </a:p>
          <a:p>
            <a:pPr marL="0" lvl="0" indent="0" eaLnBrk="1" hangingPunct="1">
              <a:buNone/>
            </a:pPr>
            <a:r>
              <a:rPr lang="en-GB" sz="2000" dirty="0">
                <a:solidFill>
                  <a:schemeClr val="tx1"/>
                </a:solidFill>
              </a:rPr>
              <a:t>WDV brought forward at</a:t>
            </a:r>
          </a:p>
          <a:p>
            <a:pPr marL="0" lvl="0" indent="0" eaLnBrk="1" hangingPunct="1">
              <a:buNone/>
            </a:pPr>
            <a:r>
              <a:rPr lang="en-GB" sz="2000" dirty="0">
                <a:solidFill>
                  <a:schemeClr val="tx1"/>
                </a:solidFill>
              </a:rPr>
              <a:t>01/09/2026		25,353 	66,560</a:t>
            </a:r>
          </a:p>
          <a:p>
            <a:pPr marL="0" lvl="0" indent="0" eaLnBrk="1" hangingPunct="1">
              <a:buNone/>
            </a:pPr>
            <a:r>
              <a:rPr lang="en-GB" sz="2000" dirty="0">
                <a:solidFill>
                  <a:schemeClr val="tx1"/>
                </a:solidFill>
              </a:rPr>
              <a:t>Disposals:</a:t>
            </a:r>
          </a:p>
          <a:p>
            <a:pPr marL="0" lvl="0" indent="0" eaLnBrk="1" hangingPunct="1">
              <a:buNone/>
            </a:pPr>
            <a:r>
              <a:rPr lang="en-GB" sz="2000" dirty="0">
                <a:solidFill>
                  <a:schemeClr val="tx1"/>
                </a:solidFill>
              </a:rPr>
              <a:t>Yellow car proceeds 			(12,000)</a:t>
            </a:r>
          </a:p>
          <a:p>
            <a:pPr marL="0" lvl="0" indent="0" eaLnBrk="1" hangingPunct="1">
              <a:buNone/>
            </a:pPr>
            <a:r>
              <a:rPr lang="en-GB" sz="2000" dirty="0">
                <a:solidFill>
                  <a:schemeClr val="tx1"/>
                </a:solidFill>
              </a:rPr>
              <a:t>Second hand plant</a:t>
            </a:r>
          </a:p>
          <a:p>
            <a:pPr marL="0" indent="0" eaLnBrk="1" hangingPunct="1">
              <a:buNone/>
            </a:pPr>
            <a:r>
              <a:rPr lang="en-GB" sz="2000" dirty="0">
                <a:solidFill>
                  <a:schemeClr val="tx1"/>
                </a:solidFill>
              </a:rPr>
              <a:t>Proceeds 9,000	</a:t>
            </a:r>
          </a:p>
          <a:p>
            <a:pPr marL="0" lvl="0" indent="0" eaLnBrk="1" hangingPunct="1">
              <a:buNone/>
            </a:pPr>
            <a:r>
              <a:rPr lang="en-GB" sz="2000" dirty="0">
                <a:solidFill>
                  <a:schemeClr val="tx1"/>
                </a:solidFill>
              </a:rPr>
              <a:t>limit=cost		</a:t>
            </a:r>
            <a:r>
              <a:rPr lang="en-GB" sz="2000" u="sng" dirty="0">
                <a:solidFill>
                  <a:schemeClr val="tx1"/>
                </a:solidFill>
              </a:rPr>
              <a:t>(7,000)		</a:t>
            </a:r>
          </a:p>
          <a:p>
            <a:pPr marL="0" lvl="0" indent="0" eaLnBrk="1" hangingPunct="1">
              <a:buNone/>
            </a:pPr>
            <a:r>
              <a:rPr lang="en-GB" sz="2000" dirty="0">
                <a:solidFill>
                  <a:schemeClr val="tx1"/>
                </a:solidFill>
              </a:rPr>
              <a:t>Subtotals 		18,353 	54,560</a:t>
            </a:r>
          </a:p>
        </p:txBody>
      </p:sp>
    </p:spTree>
    <p:extLst>
      <p:ext uri="{BB962C8B-B14F-4D97-AF65-F5344CB8AC3E}">
        <p14:creationId xmlns:p14="http://schemas.microsoft.com/office/powerpoint/2010/main" val="2788514125"/>
      </p:ext>
    </p:extLst>
  </p:cSld>
  <p:clrMapOvr>
    <a:overrideClrMapping bg1="lt1" tx1="dk1" bg2="lt2" tx2="dk2" accent1="accent1" accent2="accent2" accent3="accent3" accent4="accent4" accent5="accent5" accent6="accent6" hlink="hlink" folHlink="folHlink"/>
  </p:clrMapOvr>
</p:sld>
</file>

<file path=ppt/slides/slide23.xml><?xml version="1.0" encoding="utf-8"?>
<p:sld xmlns:a="http://schemas.openxmlformats.org/drawingml/2006/main" xmlns:r="http://schemas.openxmlformats.org/officeDocument/2006/relationships" xmlns:p="http://schemas.openxmlformats.org/presentationml/2006/main">
  <p:cSld>
    <p:bg>
      <p:bgPr>
        <a:solidFill>
          <a:srgbClr val="FFFDD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ltLang="en-US" sz="3600" dirty="0">
                <a:solidFill>
                  <a:srgbClr val="FFFFFF"/>
                </a:solidFill>
              </a:rPr>
              <a:t>Minty plc</a:t>
            </a:r>
            <a:endParaRPr lang="en-GB" dirty="0"/>
          </a:p>
        </p:txBody>
      </p:sp>
      <p:sp>
        <p:nvSpPr>
          <p:cNvPr id="3" name="Content Placeholder 2"/>
          <p:cNvSpPr>
            <a:spLocks noGrp="1"/>
          </p:cNvSpPr>
          <p:nvPr>
            <p:ph idx="1"/>
          </p:nvPr>
        </p:nvSpPr>
        <p:spPr/>
        <p:txBody>
          <a:bodyPr/>
          <a:lstStyle/>
          <a:p>
            <a:pPr marL="0" indent="0" eaLnBrk="1" hangingPunct="1">
              <a:buNone/>
            </a:pPr>
            <a:r>
              <a:rPr lang="en-GB" dirty="0"/>
              <a:t>		</a:t>
            </a:r>
            <a:r>
              <a:rPr lang="en-GB" dirty="0">
                <a:solidFill>
                  <a:schemeClr val="tx1"/>
                </a:solidFill>
              </a:rPr>
              <a:t>	</a:t>
            </a:r>
            <a:r>
              <a:rPr lang="en-GB" sz="2000" dirty="0">
                <a:solidFill>
                  <a:schemeClr val="tx1"/>
                </a:solidFill>
              </a:rPr>
              <a:t>Main		Special rate	 Allowances</a:t>
            </a:r>
          </a:p>
          <a:p>
            <a:pPr marL="0" indent="0" eaLnBrk="1" hangingPunct="1">
              <a:buNone/>
            </a:pPr>
            <a:r>
              <a:rPr lang="en-GB" sz="2000" dirty="0">
                <a:solidFill>
                  <a:schemeClr val="tx1"/>
                </a:solidFill>
              </a:rPr>
              <a:t>			pool		pool</a:t>
            </a:r>
          </a:p>
          <a:p>
            <a:pPr marL="0" lvl="0" indent="0" eaLnBrk="1" hangingPunct="1">
              <a:buNone/>
            </a:pPr>
            <a:r>
              <a:rPr lang="en-GB" sz="2000" dirty="0">
                <a:solidFill>
                  <a:schemeClr val="tx1"/>
                </a:solidFill>
              </a:rPr>
              <a:t>			£ 		£ 		£</a:t>
            </a:r>
          </a:p>
          <a:p>
            <a:pPr marL="0" lvl="0" indent="0" eaLnBrk="1" hangingPunct="1">
              <a:buNone/>
            </a:pPr>
            <a:r>
              <a:rPr lang="en-GB" sz="2000" dirty="0">
                <a:solidFill>
                  <a:schemeClr val="tx1"/>
                </a:solidFill>
              </a:rPr>
              <a:t>WDV brought forward</a:t>
            </a:r>
          </a:p>
          <a:p>
            <a:pPr marL="0" lvl="0" indent="0" eaLnBrk="1" hangingPunct="1">
              <a:buNone/>
            </a:pPr>
            <a:r>
              <a:rPr lang="en-GB" sz="2000" dirty="0"/>
              <a:t>			</a:t>
            </a:r>
            <a:r>
              <a:rPr lang="en-GB" sz="2000" dirty="0">
                <a:solidFill>
                  <a:schemeClr val="tx1"/>
                </a:solidFill>
              </a:rPr>
              <a:t>18,353 	54,560</a:t>
            </a:r>
          </a:p>
        </p:txBody>
      </p:sp>
    </p:spTree>
    <p:extLst>
      <p:ext uri="{BB962C8B-B14F-4D97-AF65-F5344CB8AC3E}">
        <p14:creationId xmlns:p14="http://schemas.microsoft.com/office/powerpoint/2010/main" val="1870927850"/>
      </p:ext>
    </p:extLst>
  </p:cSld>
  <p:clrMapOvr>
    <a:overrideClrMapping bg1="lt1" tx1="dk1" bg2="lt2" tx2="dk2" accent1="accent1" accent2="accent2" accent3="accent3" accent4="accent4" accent5="accent5" accent6="accent6" hlink="hlink" folHlink="folHlink"/>
  </p:clrMapOvr>
</p:sld>
</file>

<file path=ppt/slides/slide24.xml><?xml version="1.0" encoding="utf-8"?>
<p:sld xmlns:a="http://schemas.openxmlformats.org/drawingml/2006/main" xmlns:r="http://schemas.openxmlformats.org/officeDocument/2006/relationships" xmlns:p="http://schemas.openxmlformats.org/presentationml/2006/main">
  <p:cSld>
    <p:bg>
      <p:bgPr>
        <a:solidFill>
          <a:srgbClr val="FFFDD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ltLang="en-US" sz="3600" dirty="0">
                <a:solidFill>
                  <a:srgbClr val="FFFFFF"/>
                </a:solidFill>
              </a:rPr>
              <a:t>Minty plc</a:t>
            </a:r>
            <a:endParaRPr lang="en-GB" dirty="0"/>
          </a:p>
        </p:txBody>
      </p:sp>
      <p:sp>
        <p:nvSpPr>
          <p:cNvPr id="3" name="Content Placeholder 2"/>
          <p:cNvSpPr>
            <a:spLocks noGrp="1"/>
          </p:cNvSpPr>
          <p:nvPr>
            <p:ph idx="1"/>
          </p:nvPr>
        </p:nvSpPr>
        <p:spPr/>
        <p:txBody>
          <a:bodyPr/>
          <a:lstStyle/>
          <a:p>
            <a:pPr marL="0" indent="0" eaLnBrk="1" hangingPunct="1">
              <a:buNone/>
            </a:pPr>
            <a:r>
              <a:rPr lang="en-GB" dirty="0"/>
              <a:t>			</a:t>
            </a:r>
            <a:r>
              <a:rPr lang="en-GB" sz="2000" dirty="0">
                <a:solidFill>
                  <a:schemeClr val="tx1"/>
                </a:solidFill>
              </a:rPr>
              <a:t>Main		Special rate	 Allowances</a:t>
            </a:r>
          </a:p>
          <a:p>
            <a:pPr marL="0" indent="0" eaLnBrk="1" hangingPunct="1">
              <a:buNone/>
            </a:pPr>
            <a:r>
              <a:rPr lang="en-GB" sz="2000" dirty="0">
                <a:solidFill>
                  <a:schemeClr val="tx1"/>
                </a:solidFill>
              </a:rPr>
              <a:t>			pool		pool</a:t>
            </a:r>
          </a:p>
          <a:p>
            <a:pPr marL="0" lvl="0" indent="0" eaLnBrk="1" hangingPunct="1">
              <a:buNone/>
            </a:pPr>
            <a:r>
              <a:rPr lang="en-GB" sz="2000" dirty="0">
                <a:solidFill>
                  <a:schemeClr val="tx1"/>
                </a:solidFill>
              </a:rPr>
              <a:t>			£ 		£ 		£</a:t>
            </a:r>
          </a:p>
          <a:p>
            <a:pPr marL="0" lvl="0" indent="0" eaLnBrk="1" hangingPunct="1">
              <a:buNone/>
            </a:pPr>
            <a:r>
              <a:rPr lang="en-GB" sz="2000" dirty="0">
                <a:solidFill>
                  <a:schemeClr val="tx1"/>
                </a:solidFill>
              </a:rPr>
              <a:t>WDV brought forward</a:t>
            </a:r>
          </a:p>
          <a:p>
            <a:pPr marL="0" lvl="0" indent="0" eaLnBrk="1" hangingPunct="1">
              <a:buNone/>
            </a:pPr>
            <a:r>
              <a:rPr lang="en-GB" sz="2000" dirty="0"/>
              <a:t>		</a:t>
            </a:r>
            <a:r>
              <a:rPr lang="en-GB" sz="2000" dirty="0">
                <a:solidFill>
                  <a:schemeClr val="tx1"/>
                </a:solidFill>
              </a:rPr>
              <a:t>	   18,353 	54,560</a:t>
            </a:r>
          </a:p>
          <a:p>
            <a:pPr marL="0" lvl="0" indent="0" eaLnBrk="1" hangingPunct="1">
              <a:buNone/>
            </a:pPr>
            <a:r>
              <a:rPr lang="en-GB" sz="2000" dirty="0">
                <a:solidFill>
                  <a:schemeClr val="tx1"/>
                </a:solidFill>
              </a:rPr>
              <a:t>WDA @14% (full year) (2,569) 			2,569</a:t>
            </a:r>
          </a:p>
          <a:p>
            <a:pPr marL="0" lvl="0" indent="0" eaLnBrk="1" hangingPunct="1">
              <a:buNone/>
            </a:pPr>
            <a:r>
              <a:rPr lang="en-GB" sz="2000" dirty="0">
                <a:solidFill>
                  <a:schemeClr val="tx1"/>
                </a:solidFill>
              </a:rPr>
              <a:t>WDA @6% (full year) 		(3,274) 	</a:t>
            </a:r>
            <a:r>
              <a:rPr lang="en-GB" sz="2000" u="sng" dirty="0">
                <a:solidFill>
                  <a:schemeClr val="tx1"/>
                </a:solidFill>
              </a:rPr>
              <a:t>3,274</a:t>
            </a:r>
          </a:p>
          <a:p>
            <a:pPr marL="0" lvl="0" indent="0" eaLnBrk="1" hangingPunct="1">
              <a:buNone/>
            </a:pPr>
            <a:r>
              <a:rPr lang="en-GB" sz="2000" dirty="0">
                <a:solidFill>
                  <a:schemeClr val="tx1"/>
                </a:solidFill>
              </a:rPr>
              <a:t>Total allowances claimed 				£5,843</a:t>
            </a:r>
          </a:p>
          <a:p>
            <a:pPr marL="0" lvl="0" indent="0" eaLnBrk="1" hangingPunct="1">
              <a:buNone/>
            </a:pPr>
            <a:r>
              <a:rPr lang="en-GB" sz="2000" dirty="0">
                <a:solidFill>
                  <a:schemeClr val="tx1"/>
                </a:solidFill>
              </a:rPr>
              <a:t>WDV carried forward at</a:t>
            </a:r>
            <a:r>
              <a:rPr lang="en-GB" sz="2000" u="sng" dirty="0">
                <a:solidFill>
                  <a:schemeClr val="tx1"/>
                </a:solidFill>
              </a:rPr>
              <a:t>			</a:t>
            </a:r>
          </a:p>
          <a:p>
            <a:pPr marL="0" lvl="0" indent="0" eaLnBrk="1" hangingPunct="1">
              <a:buNone/>
            </a:pPr>
            <a:r>
              <a:rPr lang="en-GB" sz="2000" dirty="0">
                <a:solidFill>
                  <a:schemeClr val="tx1"/>
                </a:solidFill>
              </a:rPr>
              <a:t>31/08/2027		   15,784 	51,286…</a:t>
            </a:r>
          </a:p>
        </p:txBody>
      </p:sp>
    </p:spTree>
    <p:extLst>
      <p:ext uri="{BB962C8B-B14F-4D97-AF65-F5344CB8AC3E}">
        <p14:creationId xmlns:p14="http://schemas.microsoft.com/office/powerpoint/2010/main" val="2486899758"/>
      </p:ext>
    </p:extLst>
  </p:cSld>
  <p:clrMapOvr>
    <a:overrideClrMapping bg1="lt1" tx1="dk1" bg2="lt2" tx2="dk2" accent1="accent1" accent2="accent2" accent3="accent3" accent4="accent4" accent5="accent5" accent6="accent6" hlink="hlink" folHlink="folHlink"/>
  </p:clrMapOvr>
</p:sld>
</file>

<file path=ppt/slides/slide25.xml><?xml version="1.0" encoding="utf-8"?>
<p:sld xmlns:a="http://schemas.openxmlformats.org/drawingml/2006/main" xmlns:r="http://schemas.openxmlformats.org/officeDocument/2006/relationships" xmlns:p="http://schemas.openxmlformats.org/presentationml/2006/main">
  <p:cSld>
    <p:bg>
      <p:bgPr>
        <a:solidFill>
          <a:srgbClr val="FFFDD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ltLang="en-US" sz="3600" dirty="0">
                <a:solidFill>
                  <a:srgbClr val="FFFFFF"/>
                </a:solidFill>
              </a:rPr>
              <a:t>Chapter 18 Self-test Q1 Iwi Limited</a:t>
            </a:r>
            <a:endParaRPr lang="en-GB" dirty="0"/>
          </a:p>
        </p:txBody>
      </p:sp>
      <p:sp>
        <p:nvSpPr>
          <p:cNvPr id="3" name="Content Placeholder 2"/>
          <p:cNvSpPr>
            <a:spLocks noGrp="1"/>
          </p:cNvSpPr>
          <p:nvPr>
            <p:ph idx="1"/>
          </p:nvPr>
        </p:nvSpPr>
        <p:spPr/>
        <p:txBody>
          <a:bodyPr/>
          <a:lstStyle/>
          <a:p>
            <a:pPr marL="0" lvl="0" indent="0" eaLnBrk="1" hangingPunct="1">
              <a:buNone/>
            </a:pPr>
            <a:r>
              <a:rPr lang="en-GB" altLang="en-US" sz="2000" dirty="0">
                <a:solidFill>
                  <a:schemeClr val="tx1"/>
                </a:solidFill>
              </a:rPr>
              <a:t>Iwi Ltd has a Main Pool balance brought forward of £1,138 on 1</a:t>
            </a:r>
            <a:r>
              <a:rPr lang="en-GB" altLang="en-US" sz="2000" baseline="30000" dirty="0">
                <a:solidFill>
                  <a:schemeClr val="tx1"/>
                </a:solidFill>
              </a:rPr>
              <a:t>st</a:t>
            </a:r>
            <a:r>
              <a:rPr lang="en-GB" altLang="en-US" sz="2000" dirty="0">
                <a:solidFill>
                  <a:schemeClr val="tx1"/>
                </a:solidFill>
              </a:rPr>
              <a:t> May 2026 and prepares its accounts to 30</a:t>
            </a:r>
            <a:r>
              <a:rPr lang="en-GB" altLang="en-US" sz="2000" baseline="30000" dirty="0">
                <a:solidFill>
                  <a:schemeClr val="tx1"/>
                </a:solidFill>
              </a:rPr>
              <a:t>th</a:t>
            </a:r>
            <a:r>
              <a:rPr lang="en-GB" altLang="en-US" sz="2000" dirty="0">
                <a:solidFill>
                  <a:schemeClr val="tx1"/>
                </a:solidFill>
              </a:rPr>
              <a:t> April each year.</a:t>
            </a:r>
          </a:p>
          <a:p>
            <a:pPr marL="0" lvl="0" indent="0" eaLnBrk="1" hangingPunct="1">
              <a:buNone/>
            </a:pPr>
            <a:r>
              <a:rPr lang="en-GB" altLang="en-US" sz="2000" dirty="0">
                <a:solidFill>
                  <a:schemeClr val="tx1"/>
                </a:solidFill>
              </a:rPr>
              <a:t>On 5</a:t>
            </a:r>
            <a:r>
              <a:rPr lang="en-GB" altLang="en-US" sz="2000" baseline="30000" dirty="0">
                <a:solidFill>
                  <a:schemeClr val="tx1"/>
                </a:solidFill>
              </a:rPr>
              <a:t>th</a:t>
            </a:r>
            <a:r>
              <a:rPr lang="en-GB" altLang="en-US" sz="2000" dirty="0">
                <a:solidFill>
                  <a:schemeClr val="tx1"/>
                </a:solidFill>
              </a:rPr>
              <a:t> June 2026, the company buys a laser cutter costing £195,000.</a:t>
            </a:r>
          </a:p>
          <a:p>
            <a:pPr marL="0" lvl="0" indent="0" eaLnBrk="1" hangingPunct="1">
              <a:buNone/>
            </a:pPr>
            <a:r>
              <a:rPr lang="en-GB" altLang="en-US" sz="2000" dirty="0">
                <a:solidFill>
                  <a:schemeClr val="tx1"/>
                </a:solidFill>
              </a:rPr>
              <a:t>On 1</a:t>
            </a:r>
            <a:r>
              <a:rPr lang="en-GB" altLang="en-US" sz="2000" baseline="30000" dirty="0">
                <a:solidFill>
                  <a:schemeClr val="tx1"/>
                </a:solidFill>
              </a:rPr>
              <a:t>st</a:t>
            </a:r>
            <a:r>
              <a:rPr lang="en-GB" altLang="en-US" sz="2000" dirty="0">
                <a:solidFill>
                  <a:schemeClr val="tx1"/>
                </a:solidFill>
              </a:rPr>
              <a:t> October 2026, the company buys a car with CO</a:t>
            </a:r>
            <a:r>
              <a:rPr lang="en-GB" altLang="en-US" sz="2000" baseline="-25000" dirty="0">
                <a:solidFill>
                  <a:schemeClr val="tx1"/>
                </a:solidFill>
              </a:rPr>
              <a:t>2</a:t>
            </a:r>
            <a:r>
              <a:rPr lang="en-GB" altLang="en-US" sz="2000" dirty="0">
                <a:solidFill>
                  <a:schemeClr val="tx1"/>
                </a:solidFill>
              </a:rPr>
              <a:t> emissions of 160g/km for £70,000.</a:t>
            </a:r>
          </a:p>
          <a:p>
            <a:pPr marL="0" lvl="0" indent="0" eaLnBrk="1" hangingPunct="1">
              <a:buNone/>
            </a:pPr>
            <a:r>
              <a:rPr lang="en-GB" altLang="en-US" sz="2000" dirty="0">
                <a:solidFill>
                  <a:schemeClr val="tx1"/>
                </a:solidFill>
              </a:rPr>
              <a:t>On 30</a:t>
            </a:r>
            <a:r>
              <a:rPr lang="en-GB" altLang="en-US" sz="2000" baseline="30000" dirty="0">
                <a:solidFill>
                  <a:schemeClr val="tx1"/>
                </a:solidFill>
              </a:rPr>
              <a:t>th</a:t>
            </a:r>
            <a:r>
              <a:rPr lang="en-GB" altLang="en-US" sz="2000" dirty="0">
                <a:solidFill>
                  <a:schemeClr val="tx1"/>
                </a:solidFill>
              </a:rPr>
              <a:t> September 2028, the laser cutter is sold for £120,000.</a:t>
            </a:r>
          </a:p>
          <a:p>
            <a:pPr marL="0" lvl="0" indent="0" eaLnBrk="1" hangingPunct="1">
              <a:buNone/>
            </a:pPr>
            <a:endParaRPr lang="en-GB" altLang="en-US" sz="2000" dirty="0">
              <a:solidFill>
                <a:schemeClr val="tx1"/>
              </a:solidFill>
            </a:endParaRPr>
          </a:p>
          <a:p>
            <a:pPr marL="0" lvl="0" indent="0" eaLnBrk="1" hangingPunct="1">
              <a:buNone/>
            </a:pPr>
            <a:r>
              <a:rPr lang="en-GB" altLang="en-US" sz="2000" b="1" dirty="0">
                <a:solidFill>
                  <a:schemeClr val="tx1"/>
                </a:solidFill>
              </a:rPr>
              <a:t>Required: Calculate capital allowances for the years to </a:t>
            </a:r>
          </a:p>
          <a:p>
            <a:pPr marL="0" lvl="0" indent="0" eaLnBrk="1" hangingPunct="1">
              <a:buNone/>
            </a:pPr>
            <a:r>
              <a:rPr lang="en-GB" altLang="en-US" sz="2000" b="1" dirty="0">
                <a:solidFill>
                  <a:schemeClr val="tx1"/>
                </a:solidFill>
              </a:rPr>
              <a:t>30</a:t>
            </a:r>
            <a:r>
              <a:rPr lang="en-GB" altLang="en-US" sz="2000" b="1" baseline="30000" dirty="0">
                <a:solidFill>
                  <a:schemeClr val="tx1"/>
                </a:solidFill>
              </a:rPr>
              <a:t>th</a:t>
            </a:r>
            <a:r>
              <a:rPr lang="en-GB" altLang="en-US" sz="2000" b="1" dirty="0">
                <a:solidFill>
                  <a:schemeClr val="tx1"/>
                </a:solidFill>
              </a:rPr>
              <a:t> April 2027, 2028, and 2029…</a:t>
            </a:r>
            <a:endParaRPr lang="en-US" altLang="en-US" sz="2000" b="1" dirty="0">
              <a:solidFill>
                <a:schemeClr val="tx1"/>
              </a:solidFill>
            </a:endParaRPr>
          </a:p>
          <a:p>
            <a:pPr marL="0" indent="0">
              <a:buNone/>
            </a:pPr>
            <a:endParaRPr lang="en-GB" dirty="0"/>
          </a:p>
        </p:txBody>
      </p:sp>
    </p:spTree>
    <p:extLst>
      <p:ext uri="{BB962C8B-B14F-4D97-AF65-F5344CB8AC3E}">
        <p14:creationId xmlns:p14="http://schemas.microsoft.com/office/powerpoint/2010/main" val="2001759368"/>
      </p:ext>
    </p:extLst>
  </p:cSld>
  <p:clrMapOvr>
    <a:overrideClrMapping bg1="lt1" tx1="dk1" bg2="lt2" tx2="dk2" accent1="accent1" accent2="accent2" accent3="accent3" accent4="accent4" accent5="accent5" accent6="accent6" hlink="hlink" folHlink="folHlink"/>
  </p:clrMapOvr>
</p:sld>
</file>

<file path=ppt/slides/slide26.xml><?xml version="1.0" encoding="utf-8"?>
<p:sld xmlns:a="http://schemas.openxmlformats.org/drawingml/2006/main" xmlns:r="http://schemas.openxmlformats.org/officeDocument/2006/relationships" xmlns:p="http://schemas.openxmlformats.org/presentationml/2006/main">
  <p:cSld>
    <p:bg>
      <p:bgPr>
        <a:solidFill>
          <a:srgbClr val="FFFDD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ltLang="en-US" dirty="0">
                <a:solidFill>
                  <a:srgbClr val="FFFFFF"/>
                </a:solidFill>
              </a:rPr>
              <a:t>Iwi Limited</a:t>
            </a:r>
            <a:endParaRPr lang="en-GB" dirty="0"/>
          </a:p>
        </p:txBody>
      </p:sp>
      <p:sp>
        <p:nvSpPr>
          <p:cNvPr id="3" name="Content Placeholder 2"/>
          <p:cNvSpPr>
            <a:spLocks noGrp="1"/>
          </p:cNvSpPr>
          <p:nvPr>
            <p:ph idx="1"/>
          </p:nvPr>
        </p:nvSpPr>
        <p:spPr/>
        <p:txBody>
          <a:bodyPr/>
          <a:lstStyle/>
          <a:p>
            <a:pPr marL="0" lvl="0" indent="0" eaLnBrk="1" hangingPunct="1">
              <a:buNone/>
            </a:pPr>
            <a:r>
              <a:rPr lang="en-GB" altLang="en-US" sz="2000" dirty="0">
                <a:solidFill>
                  <a:schemeClr val="tx1"/>
                </a:solidFill>
              </a:rPr>
              <a:t>y/e 30/04/27		</a:t>
            </a:r>
            <a:r>
              <a:rPr lang="en-GB" altLang="en-US" sz="2000" u="sng" dirty="0">
                <a:solidFill>
                  <a:schemeClr val="tx1"/>
                </a:solidFill>
              </a:rPr>
              <a:t>Main pool</a:t>
            </a:r>
            <a:r>
              <a:rPr lang="en-GB" altLang="en-US" sz="2000" dirty="0">
                <a:solidFill>
                  <a:schemeClr val="tx1"/>
                </a:solidFill>
              </a:rPr>
              <a:t>	</a:t>
            </a:r>
          </a:p>
          <a:p>
            <a:pPr marL="0" lvl="0" indent="0" eaLnBrk="1" hangingPunct="1">
              <a:buNone/>
            </a:pPr>
            <a:endParaRPr lang="en-GB" altLang="en-US" sz="2000" dirty="0">
              <a:solidFill>
                <a:schemeClr val="tx1"/>
              </a:solidFill>
            </a:endParaRPr>
          </a:p>
          <a:p>
            <a:pPr marL="0" lvl="0" indent="0" eaLnBrk="1" hangingPunct="1">
              <a:buNone/>
            </a:pPr>
            <a:r>
              <a:rPr lang="en-GB" altLang="en-US" sz="2000" dirty="0">
                <a:solidFill>
                  <a:schemeClr val="tx1"/>
                </a:solidFill>
              </a:rPr>
              <a:t>WDV </a:t>
            </a:r>
            <a:r>
              <a:rPr lang="en-GB" altLang="en-US" sz="2000" dirty="0" err="1">
                <a:solidFill>
                  <a:schemeClr val="tx1"/>
                </a:solidFill>
              </a:rPr>
              <a:t>b/f</a:t>
            </a:r>
            <a:r>
              <a:rPr lang="en-GB" altLang="en-US" dirty="0"/>
              <a:t>		</a:t>
            </a:r>
            <a:endParaRPr lang="en-GB" dirty="0"/>
          </a:p>
        </p:txBody>
      </p:sp>
    </p:spTree>
    <p:extLst>
      <p:ext uri="{BB962C8B-B14F-4D97-AF65-F5344CB8AC3E}">
        <p14:creationId xmlns:p14="http://schemas.microsoft.com/office/powerpoint/2010/main" val="1108805553"/>
      </p:ext>
    </p:extLst>
  </p:cSld>
  <p:clrMapOvr>
    <a:overrideClrMapping bg1="lt1" tx1="dk1" bg2="lt2" tx2="dk2" accent1="accent1" accent2="accent2" accent3="accent3" accent4="accent4" accent5="accent5" accent6="accent6" hlink="hlink" folHlink="folHlink"/>
  </p:clrMapOvr>
</p:sld>
</file>

<file path=ppt/slides/slide27.xml><?xml version="1.0" encoding="utf-8"?>
<p:sld xmlns:a="http://schemas.openxmlformats.org/drawingml/2006/main" xmlns:r="http://schemas.openxmlformats.org/officeDocument/2006/relationships" xmlns:p="http://schemas.openxmlformats.org/presentationml/2006/main">
  <p:cSld>
    <p:bg>
      <p:bgPr>
        <a:solidFill>
          <a:srgbClr val="FFFDD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ltLang="en-US" dirty="0">
                <a:solidFill>
                  <a:srgbClr val="FFFFFF"/>
                </a:solidFill>
              </a:rPr>
              <a:t>Iwi Limited</a:t>
            </a:r>
            <a:endParaRPr lang="en-GB" dirty="0"/>
          </a:p>
        </p:txBody>
      </p:sp>
      <p:sp>
        <p:nvSpPr>
          <p:cNvPr id="3" name="Content Placeholder 2"/>
          <p:cNvSpPr>
            <a:spLocks noGrp="1"/>
          </p:cNvSpPr>
          <p:nvPr>
            <p:ph idx="1"/>
          </p:nvPr>
        </p:nvSpPr>
        <p:spPr/>
        <p:txBody>
          <a:bodyPr/>
          <a:lstStyle/>
          <a:p>
            <a:pPr marL="0" lvl="0" indent="0" eaLnBrk="1" hangingPunct="1">
              <a:buNone/>
            </a:pPr>
            <a:r>
              <a:rPr lang="en-GB" altLang="en-US" sz="2000" dirty="0">
                <a:solidFill>
                  <a:schemeClr val="tx1"/>
                </a:solidFill>
              </a:rPr>
              <a:t>y/e 30/04/27		Main pool	Special rate pool Total allowances</a:t>
            </a:r>
          </a:p>
          <a:p>
            <a:pPr marL="0" lvl="0" indent="0" eaLnBrk="1" hangingPunct="1">
              <a:buNone/>
            </a:pPr>
            <a:r>
              <a:rPr lang="en-GB" altLang="en-US" sz="2000" dirty="0">
                <a:solidFill>
                  <a:schemeClr val="tx1"/>
                </a:solidFill>
              </a:rPr>
              <a:t>WDV </a:t>
            </a:r>
            <a:r>
              <a:rPr lang="en-GB" altLang="en-US" sz="2000" dirty="0" err="1">
                <a:solidFill>
                  <a:schemeClr val="tx1"/>
                </a:solidFill>
              </a:rPr>
              <a:t>b/f</a:t>
            </a:r>
            <a:r>
              <a:rPr lang="en-GB" altLang="en-US" sz="2000" dirty="0">
                <a:solidFill>
                  <a:schemeClr val="tx1"/>
                </a:solidFill>
              </a:rPr>
              <a:t>		    1,138</a:t>
            </a:r>
          </a:p>
          <a:p>
            <a:pPr marL="0" lvl="0" indent="0" eaLnBrk="1" hangingPunct="1">
              <a:buNone/>
            </a:pPr>
            <a:r>
              <a:rPr lang="en-GB" altLang="en-US" sz="2000" dirty="0">
                <a:solidFill>
                  <a:schemeClr val="tx1"/>
                </a:solidFill>
              </a:rPr>
              <a:t>Additions - Car 			70,000</a:t>
            </a:r>
          </a:p>
          <a:p>
            <a:pPr marL="0" lvl="0" indent="0" eaLnBrk="1" hangingPunct="1">
              <a:buNone/>
            </a:pPr>
            <a:r>
              <a:rPr lang="en-GB" altLang="en-US" sz="2000" dirty="0">
                <a:solidFill>
                  <a:schemeClr val="tx1"/>
                </a:solidFill>
              </a:rPr>
              <a:t>- Cutter  195,000</a:t>
            </a:r>
          </a:p>
          <a:p>
            <a:pPr marL="0" lvl="0" indent="0" eaLnBrk="1" hangingPunct="1">
              <a:buNone/>
            </a:pPr>
            <a:r>
              <a:rPr lang="en-GB" altLang="en-US" sz="2000" dirty="0">
                <a:solidFill>
                  <a:schemeClr val="tx1"/>
                </a:solidFill>
              </a:rPr>
              <a:t>Full expensing relief</a:t>
            </a:r>
          </a:p>
          <a:p>
            <a:pPr marL="0" lvl="0" indent="0" eaLnBrk="1" hangingPunct="1">
              <a:buNone/>
            </a:pPr>
            <a:r>
              <a:rPr lang="en-GB" altLang="en-US" sz="2000" dirty="0">
                <a:solidFill>
                  <a:schemeClr val="tx1"/>
                </a:solidFill>
              </a:rPr>
              <a:t>100%	 </a:t>
            </a:r>
            <a:r>
              <a:rPr lang="en-GB" altLang="en-US" sz="2000" u="sng" dirty="0">
                <a:solidFill>
                  <a:schemeClr val="tx1"/>
                </a:solidFill>
              </a:rPr>
              <a:t>(195,000)</a:t>
            </a:r>
            <a:r>
              <a:rPr lang="en-GB" altLang="en-US" sz="2000" dirty="0">
                <a:solidFill>
                  <a:schemeClr val="tx1"/>
                </a:solidFill>
              </a:rPr>
              <a:t>	        n/a			   195,000</a:t>
            </a:r>
          </a:p>
          <a:p>
            <a:pPr marL="0" lvl="0" indent="0" eaLnBrk="1" hangingPunct="1">
              <a:buNone/>
            </a:pPr>
            <a:r>
              <a:rPr lang="en-GB" altLang="en-US" sz="2000" dirty="0">
                <a:solidFill>
                  <a:schemeClr val="tx1"/>
                </a:solidFill>
              </a:rPr>
              <a:t>WDA 14%  		(      159)			         159</a:t>
            </a:r>
          </a:p>
          <a:p>
            <a:pPr marL="0" lvl="0" indent="0" eaLnBrk="1" hangingPunct="1">
              <a:buNone/>
            </a:pPr>
            <a:r>
              <a:rPr lang="en-GB" altLang="en-US" sz="2000" dirty="0">
                <a:solidFill>
                  <a:schemeClr val="tx1"/>
                </a:solidFill>
              </a:rPr>
              <a:t>WDA 6%				( 4,200)	    </a:t>
            </a:r>
            <a:r>
              <a:rPr lang="en-GB" altLang="en-US" sz="2000" u="sng" dirty="0">
                <a:solidFill>
                  <a:schemeClr val="tx1"/>
                </a:solidFill>
              </a:rPr>
              <a:t>  4,200</a:t>
            </a:r>
          </a:p>
          <a:p>
            <a:pPr marL="0" lvl="0" indent="0" eaLnBrk="1" hangingPunct="1">
              <a:buNone/>
            </a:pPr>
            <a:r>
              <a:rPr lang="en-GB" altLang="en-US" sz="2000" dirty="0">
                <a:solidFill>
                  <a:schemeClr val="tx1"/>
                </a:solidFill>
              </a:rPr>
              <a:t>			</a:t>
            </a:r>
            <a:r>
              <a:rPr lang="en-GB" altLang="en-US" sz="2000" u="sng" dirty="0">
                <a:solidFill>
                  <a:schemeClr val="tx1"/>
                </a:solidFill>
              </a:rPr>
              <a:t>	</a:t>
            </a:r>
            <a:r>
              <a:rPr lang="en-GB" altLang="en-US" sz="2000" dirty="0">
                <a:solidFill>
                  <a:schemeClr val="tx1"/>
                </a:solidFill>
              </a:rPr>
              <a:t>	</a:t>
            </a:r>
            <a:r>
              <a:rPr lang="en-GB" altLang="en-US" sz="2000" u="sng" dirty="0">
                <a:solidFill>
                  <a:schemeClr val="tx1"/>
                </a:solidFill>
              </a:rPr>
              <a:t>	</a:t>
            </a:r>
            <a:r>
              <a:rPr lang="en-GB" altLang="en-US" sz="2000" dirty="0">
                <a:solidFill>
                  <a:schemeClr val="tx1"/>
                </a:solidFill>
              </a:rPr>
              <a:t>	   </a:t>
            </a:r>
            <a:r>
              <a:rPr lang="en-GB" altLang="en-US" sz="2000" u="sng" dirty="0">
                <a:solidFill>
                  <a:schemeClr val="tx1"/>
                </a:solidFill>
              </a:rPr>
              <a:t>199,359</a:t>
            </a:r>
          </a:p>
          <a:p>
            <a:pPr marL="0" lvl="0" indent="0" eaLnBrk="1" hangingPunct="1">
              <a:buNone/>
            </a:pPr>
            <a:r>
              <a:rPr lang="en-GB" altLang="en-US" sz="2000" dirty="0">
                <a:solidFill>
                  <a:schemeClr val="tx1"/>
                </a:solidFill>
              </a:rPr>
              <a:t>y/e 30/04/28 </a:t>
            </a:r>
            <a:r>
              <a:rPr lang="en-GB" altLang="en-US" sz="2000" dirty="0" err="1">
                <a:solidFill>
                  <a:schemeClr val="tx1"/>
                </a:solidFill>
              </a:rPr>
              <a:t>b/f</a:t>
            </a:r>
            <a:r>
              <a:rPr lang="en-GB" altLang="en-US" sz="2000" dirty="0">
                <a:solidFill>
                  <a:schemeClr val="tx1"/>
                </a:solidFill>
              </a:rPr>
              <a:t>	      979	65,800</a:t>
            </a:r>
          </a:p>
          <a:p>
            <a:pPr marL="0" lvl="0" indent="0" eaLnBrk="1" hangingPunct="1">
              <a:buNone/>
            </a:pPr>
            <a:r>
              <a:rPr lang="en-GB" altLang="en-US" sz="2000" dirty="0">
                <a:solidFill>
                  <a:schemeClr val="tx1"/>
                </a:solidFill>
              </a:rPr>
              <a:t>Small pool		(    979)			         979</a:t>
            </a:r>
          </a:p>
          <a:p>
            <a:pPr marL="0" lvl="0" indent="0" eaLnBrk="1" hangingPunct="1">
              <a:buNone/>
            </a:pPr>
            <a:r>
              <a:rPr lang="en-GB" altLang="en-US" sz="2000" dirty="0">
                <a:solidFill>
                  <a:schemeClr val="tx1"/>
                </a:solidFill>
              </a:rPr>
              <a:t>WDA 6%		</a:t>
            </a:r>
            <a:r>
              <a:rPr lang="en-GB" altLang="en-US" sz="2000" i="1" u="sng" dirty="0">
                <a:solidFill>
                  <a:schemeClr val="tx1"/>
                </a:solidFill>
              </a:rPr>
              <a:t>	</a:t>
            </a:r>
            <a:r>
              <a:rPr lang="en-GB" altLang="en-US" sz="2000" u="sng" dirty="0">
                <a:solidFill>
                  <a:schemeClr val="tx1"/>
                </a:solidFill>
              </a:rPr>
              <a:t> </a:t>
            </a:r>
            <a:r>
              <a:rPr lang="en-GB" altLang="en-US" sz="2000" dirty="0">
                <a:solidFill>
                  <a:schemeClr val="tx1"/>
                </a:solidFill>
              </a:rPr>
              <a:t>         	</a:t>
            </a:r>
            <a:r>
              <a:rPr lang="en-GB" altLang="en-US" sz="2000" u="sng" dirty="0">
                <a:solidFill>
                  <a:schemeClr val="tx1"/>
                </a:solidFill>
              </a:rPr>
              <a:t>(  3,948) </a:t>
            </a:r>
            <a:r>
              <a:rPr lang="en-GB" altLang="en-US" sz="2000" dirty="0">
                <a:solidFill>
                  <a:schemeClr val="tx1"/>
                </a:solidFill>
              </a:rPr>
              <a:t>	   </a:t>
            </a:r>
            <a:r>
              <a:rPr lang="en-GB" altLang="en-US" sz="2000" u="sng" dirty="0">
                <a:solidFill>
                  <a:schemeClr val="tx1"/>
                </a:solidFill>
              </a:rPr>
              <a:t>    3,948</a:t>
            </a:r>
          </a:p>
          <a:p>
            <a:pPr marL="0" lvl="0" indent="0" eaLnBrk="1" hangingPunct="1">
              <a:buNone/>
            </a:pPr>
            <a:r>
              <a:rPr lang="en-GB" altLang="en-US" sz="2000" dirty="0">
                <a:solidFill>
                  <a:schemeClr val="tx1"/>
                </a:solidFill>
              </a:rPr>
              <a:t>				-	 61,852</a:t>
            </a:r>
            <a:r>
              <a:rPr lang="en-GB" altLang="en-US" dirty="0">
                <a:solidFill>
                  <a:schemeClr val="tx1"/>
                </a:solidFill>
              </a:rPr>
              <a:t>	   </a:t>
            </a:r>
          </a:p>
          <a:p>
            <a:pPr marL="0" lvl="0" indent="0" eaLnBrk="1" hangingPunct="1">
              <a:buNone/>
            </a:pPr>
            <a:r>
              <a:rPr lang="en-GB" altLang="en-US" sz="2000" dirty="0">
                <a:solidFill>
                  <a:schemeClr val="tx1"/>
                </a:solidFill>
              </a:rPr>
              <a:t>							    __</a:t>
            </a:r>
            <a:r>
              <a:rPr lang="en-GB" altLang="en-US" sz="2000" u="sng" dirty="0">
                <a:solidFill>
                  <a:schemeClr val="tx1"/>
                </a:solidFill>
              </a:rPr>
              <a:t>4,927</a:t>
            </a:r>
            <a:endParaRPr lang="en-GB" sz="2000" dirty="0">
              <a:solidFill>
                <a:schemeClr val="tx1"/>
              </a:solidFill>
            </a:endParaRPr>
          </a:p>
        </p:txBody>
      </p:sp>
    </p:spTree>
    <p:extLst>
      <p:ext uri="{BB962C8B-B14F-4D97-AF65-F5344CB8AC3E}">
        <p14:creationId xmlns:p14="http://schemas.microsoft.com/office/powerpoint/2010/main" val="1181022954"/>
      </p:ext>
    </p:extLst>
  </p:cSld>
  <p:clrMapOvr>
    <a:overrideClrMapping bg1="lt1" tx1="dk1" bg2="lt2" tx2="dk2" accent1="accent1" accent2="accent2" accent3="accent3" accent4="accent4" accent5="accent5" accent6="accent6" hlink="hlink" folHlink="folHlink"/>
  </p:clrMapOvr>
</p:sld>
</file>

<file path=ppt/slides/slide28.xml><?xml version="1.0" encoding="utf-8"?>
<p:sld xmlns:a="http://schemas.openxmlformats.org/drawingml/2006/main" xmlns:r="http://schemas.openxmlformats.org/officeDocument/2006/relationships" xmlns:p="http://schemas.openxmlformats.org/presentationml/2006/main">
  <p:cSld>
    <p:bg>
      <p:bgPr>
        <a:solidFill>
          <a:srgbClr val="FFFDD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ltLang="en-US" dirty="0">
                <a:solidFill>
                  <a:srgbClr val="FFFFFF"/>
                </a:solidFill>
              </a:rPr>
              <a:t>Iwi Limited</a:t>
            </a:r>
            <a:endParaRPr lang="en-GB" dirty="0"/>
          </a:p>
        </p:txBody>
      </p:sp>
      <p:sp>
        <p:nvSpPr>
          <p:cNvPr id="3" name="Content Placeholder 2"/>
          <p:cNvSpPr>
            <a:spLocks noGrp="1"/>
          </p:cNvSpPr>
          <p:nvPr>
            <p:ph idx="1"/>
          </p:nvPr>
        </p:nvSpPr>
        <p:spPr/>
        <p:txBody>
          <a:bodyPr/>
          <a:lstStyle/>
          <a:p>
            <a:pPr marL="0" lvl="0" indent="0" eaLnBrk="1" hangingPunct="1">
              <a:buNone/>
            </a:pPr>
            <a:r>
              <a:rPr lang="en-GB" altLang="en-US" dirty="0">
                <a:solidFill>
                  <a:schemeClr val="tx1"/>
                </a:solidFill>
              </a:rPr>
              <a:t>y/e 30/04/29	Main pool	 	Special</a:t>
            </a:r>
          </a:p>
          <a:p>
            <a:pPr marL="0" lvl="0" indent="0" eaLnBrk="1" hangingPunct="1">
              <a:buNone/>
            </a:pPr>
            <a:r>
              <a:rPr lang="en-GB" altLang="en-US" dirty="0">
                <a:solidFill>
                  <a:schemeClr val="tx1"/>
                </a:solidFill>
              </a:rPr>
              <a:t>			</a:t>
            </a:r>
            <a:r>
              <a:rPr lang="en-GB" altLang="en-US" u="sng" dirty="0">
                <a:solidFill>
                  <a:schemeClr val="tx1"/>
                </a:solidFill>
              </a:rPr>
              <a:t>			rate pool</a:t>
            </a:r>
            <a:endParaRPr lang="en-GB" altLang="en-US" dirty="0">
              <a:solidFill>
                <a:schemeClr val="tx1"/>
              </a:solidFill>
            </a:endParaRPr>
          </a:p>
          <a:p>
            <a:pPr marL="0" lvl="0" indent="0" eaLnBrk="1" hangingPunct="1">
              <a:buNone/>
            </a:pPr>
            <a:r>
              <a:rPr lang="en-GB" altLang="en-US" dirty="0">
                <a:solidFill>
                  <a:schemeClr val="tx1"/>
                </a:solidFill>
              </a:rPr>
              <a:t>WDV </a:t>
            </a:r>
            <a:r>
              <a:rPr lang="en-GB" altLang="en-US" dirty="0" err="1">
                <a:solidFill>
                  <a:schemeClr val="tx1"/>
                </a:solidFill>
              </a:rPr>
              <a:t>b/f</a:t>
            </a:r>
            <a:r>
              <a:rPr lang="en-GB" altLang="en-US" dirty="0">
                <a:solidFill>
                  <a:schemeClr val="tx1"/>
                </a:solidFill>
              </a:rPr>
              <a:t>		 		 	61,852…</a:t>
            </a:r>
          </a:p>
          <a:p>
            <a:pPr marL="0" indent="0">
              <a:buNone/>
            </a:pPr>
            <a:endParaRPr lang="en-GB" dirty="0"/>
          </a:p>
        </p:txBody>
      </p:sp>
    </p:spTree>
    <p:extLst>
      <p:ext uri="{BB962C8B-B14F-4D97-AF65-F5344CB8AC3E}">
        <p14:creationId xmlns:p14="http://schemas.microsoft.com/office/powerpoint/2010/main" val="2453305857"/>
      </p:ext>
    </p:extLst>
  </p:cSld>
  <p:clrMapOvr>
    <a:overrideClrMapping bg1="lt1" tx1="dk1" bg2="lt2" tx2="dk2" accent1="accent1" accent2="accent2" accent3="accent3" accent4="accent4" accent5="accent5" accent6="accent6" hlink="hlink" folHlink="folHlink"/>
  </p:clrMapOvr>
</p:sld>
</file>

<file path=ppt/slides/slide29.xml><?xml version="1.0" encoding="utf-8"?>
<p:sld xmlns:a="http://schemas.openxmlformats.org/drawingml/2006/main" xmlns:r="http://schemas.openxmlformats.org/officeDocument/2006/relationships" xmlns:p="http://schemas.openxmlformats.org/presentationml/2006/main">
  <p:cSld>
    <p:bg>
      <p:bgPr>
        <a:solidFill>
          <a:srgbClr val="FFFDD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ltLang="en-US" dirty="0">
                <a:solidFill>
                  <a:srgbClr val="FFFFFF"/>
                </a:solidFill>
              </a:rPr>
              <a:t>Iwi Limited</a:t>
            </a:r>
            <a:endParaRPr lang="en-GB" dirty="0"/>
          </a:p>
        </p:txBody>
      </p:sp>
      <p:sp>
        <p:nvSpPr>
          <p:cNvPr id="3" name="Content Placeholder 2"/>
          <p:cNvSpPr>
            <a:spLocks noGrp="1"/>
          </p:cNvSpPr>
          <p:nvPr>
            <p:ph idx="1"/>
          </p:nvPr>
        </p:nvSpPr>
        <p:spPr/>
        <p:txBody>
          <a:bodyPr/>
          <a:lstStyle/>
          <a:p>
            <a:pPr marL="0" lvl="0" indent="0" eaLnBrk="1" hangingPunct="1">
              <a:buNone/>
            </a:pPr>
            <a:r>
              <a:rPr lang="en-GB" altLang="en-US" dirty="0">
                <a:solidFill>
                  <a:schemeClr val="tx2"/>
                </a:solidFill>
              </a:rPr>
              <a:t>y/e 30/04/29	Main Pool		 Special        Total</a:t>
            </a:r>
          </a:p>
          <a:p>
            <a:pPr marL="0" lvl="0" indent="0" eaLnBrk="1" hangingPunct="1">
              <a:buNone/>
            </a:pPr>
            <a:r>
              <a:rPr lang="en-GB" altLang="en-US" dirty="0">
                <a:solidFill>
                  <a:schemeClr val="tx2"/>
                </a:solidFill>
              </a:rPr>
              <a:t>			</a:t>
            </a:r>
            <a:r>
              <a:rPr lang="en-GB" altLang="en-US" u="sng" dirty="0">
                <a:solidFill>
                  <a:schemeClr val="tx2"/>
                </a:solidFill>
              </a:rPr>
              <a:t>			Rate Pool   Allowances</a:t>
            </a:r>
            <a:endParaRPr lang="en-GB" altLang="en-US" dirty="0">
              <a:solidFill>
                <a:schemeClr val="tx2"/>
              </a:solidFill>
            </a:endParaRPr>
          </a:p>
          <a:p>
            <a:pPr marL="0" lvl="0" indent="0" eaLnBrk="1" hangingPunct="1">
              <a:buNone/>
            </a:pPr>
            <a:r>
              <a:rPr lang="en-GB" altLang="en-US" dirty="0">
                <a:solidFill>
                  <a:schemeClr val="tx2"/>
                </a:solidFill>
              </a:rPr>
              <a:t>WDV </a:t>
            </a:r>
            <a:r>
              <a:rPr lang="en-GB" altLang="en-US" dirty="0" err="1">
                <a:solidFill>
                  <a:schemeClr val="tx2"/>
                </a:solidFill>
              </a:rPr>
              <a:t>b/f</a:t>
            </a:r>
            <a:r>
              <a:rPr lang="en-GB" altLang="en-US" dirty="0">
                <a:solidFill>
                  <a:schemeClr val="tx2"/>
                </a:solidFill>
              </a:rPr>
              <a:t>	</a:t>
            </a:r>
            <a:r>
              <a:rPr lang="en-GB" altLang="en-US" dirty="0">
                <a:solidFill>
                  <a:schemeClr val="tx1"/>
                </a:solidFill>
              </a:rPr>
              <a:t>	 		 	61,852</a:t>
            </a:r>
          </a:p>
          <a:p>
            <a:pPr marL="0" lvl="0" indent="0" eaLnBrk="1" hangingPunct="1">
              <a:buNone/>
            </a:pPr>
            <a:r>
              <a:rPr lang="en-GB" altLang="en-US" dirty="0">
                <a:solidFill>
                  <a:schemeClr val="tx1"/>
                </a:solidFill>
              </a:rPr>
              <a:t>Disposal proceeds (120,000)</a:t>
            </a:r>
          </a:p>
          <a:p>
            <a:pPr marL="0" lvl="0" indent="0" eaLnBrk="1" hangingPunct="1">
              <a:buNone/>
            </a:pPr>
            <a:r>
              <a:rPr lang="en-GB" altLang="en-US" dirty="0">
                <a:solidFill>
                  <a:schemeClr val="tx1"/>
                </a:solidFill>
              </a:rPr>
              <a:t>Balancing charge	  120,000				(120,000) </a:t>
            </a:r>
          </a:p>
          <a:p>
            <a:pPr marL="0" lvl="0" indent="0" eaLnBrk="1" hangingPunct="1">
              <a:buNone/>
            </a:pPr>
            <a:r>
              <a:rPr lang="en-GB" altLang="en-US" dirty="0">
                <a:solidFill>
                  <a:schemeClr val="tx1"/>
                </a:solidFill>
              </a:rPr>
              <a:t>WDA 6%					(  3,711)	</a:t>
            </a:r>
            <a:r>
              <a:rPr lang="en-GB" altLang="en-US" u="sng" dirty="0">
                <a:solidFill>
                  <a:schemeClr val="tx1"/>
                </a:solidFill>
              </a:rPr>
              <a:t>    3,711</a:t>
            </a:r>
            <a:r>
              <a:rPr lang="en-GB" altLang="en-US" dirty="0">
                <a:solidFill>
                  <a:schemeClr val="tx1"/>
                </a:solidFill>
              </a:rPr>
              <a:t>				</a:t>
            </a:r>
            <a:r>
              <a:rPr lang="en-GB" altLang="en-US" u="sng" dirty="0">
                <a:solidFill>
                  <a:schemeClr val="tx1"/>
                </a:solidFill>
              </a:rPr>
              <a:t>				(116,289)</a:t>
            </a:r>
          </a:p>
          <a:p>
            <a:pPr marL="0" lvl="0" indent="0" eaLnBrk="1" hangingPunct="1">
              <a:buNone/>
            </a:pPr>
            <a:r>
              <a:rPr lang="en-GB" altLang="en-US" dirty="0">
                <a:solidFill>
                  <a:schemeClr val="tx1"/>
                </a:solidFill>
              </a:rPr>
              <a:t>WDV c/f				 	58,141…</a:t>
            </a:r>
          </a:p>
          <a:p>
            <a:pPr marL="0" indent="0">
              <a:buNone/>
            </a:pPr>
            <a:endParaRPr lang="en-GB" dirty="0"/>
          </a:p>
        </p:txBody>
      </p:sp>
    </p:spTree>
    <p:extLst>
      <p:ext uri="{BB962C8B-B14F-4D97-AF65-F5344CB8AC3E}">
        <p14:creationId xmlns:p14="http://schemas.microsoft.com/office/powerpoint/2010/main" val="3360184292"/>
      </p:ext>
    </p:extLst>
  </p:cSld>
  <p:clrMapOvr>
    <a:overrideClrMapping bg1="lt1" tx1="dk1" bg2="lt2" tx2="dk2" accent1="accent1" accent2="accent2" accent3="accent3" accent4="accent4" accent5="accent5" accent6="accent6" hlink="hlink" folHlink="folHlink"/>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FFFDD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ltLang="en-US" sz="3200" b="1" dirty="0">
                <a:solidFill>
                  <a:srgbClr val="FFFFFF"/>
                </a:solidFill>
              </a:rPr>
              <a:t>P&amp;M first year allowances</a:t>
            </a:r>
            <a:endParaRPr lang="en-GB" sz="3200" dirty="0"/>
          </a:p>
        </p:txBody>
      </p:sp>
      <p:sp>
        <p:nvSpPr>
          <p:cNvPr id="3" name="Content Placeholder 2"/>
          <p:cNvSpPr>
            <a:spLocks noGrp="1"/>
          </p:cNvSpPr>
          <p:nvPr>
            <p:ph idx="1"/>
          </p:nvPr>
        </p:nvSpPr>
        <p:spPr/>
        <p:txBody>
          <a:bodyPr/>
          <a:lstStyle/>
          <a:p>
            <a:pPr marL="0" lvl="0" indent="0" eaLnBrk="1" hangingPunct="1">
              <a:buNone/>
            </a:pPr>
            <a:r>
              <a:rPr lang="en-GB" altLang="en-US" u="sng" dirty="0">
                <a:solidFill>
                  <a:schemeClr val="tx2"/>
                </a:solidFill>
                <a:ea typeface="+mj-ea"/>
                <a:cs typeface="+mj-cs"/>
              </a:rPr>
              <a:t>Full expensing relief</a:t>
            </a:r>
          </a:p>
          <a:p>
            <a:pPr marL="0" lvl="0" indent="0" eaLnBrk="1" hangingPunct="1">
              <a:buNone/>
            </a:pPr>
            <a:r>
              <a:rPr lang="en-GB" altLang="en-US" sz="2800" b="1" dirty="0">
                <a:solidFill>
                  <a:schemeClr val="tx2"/>
                </a:solidFill>
                <a:ea typeface="+mj-ea"/>
                <a:cs typeface="+mj-cs"/>
              </a:rPr>
              <a:t>100% </a:t>
            </a:r>
            <a:r>
              <a:rPr lang="en-GB" altLang="en-US" dirty="0">
                <a:solidFill>
                  <a:schemeClr val="tx2"/>
                </a:solidFill>
              </a:rPr>
              <a:t>of expenditure on </a:t>
            </a:r>
            <a:r>
              <a:rPr lang="en-GB" altLang="en-US" b="1" dirty="0">
                <a:solidFill>
                  <a:schemeClr val="tx2"/>
                </a:solidFill>
              </a:rPr>
              <a:t>new</a:t>
            </a:r>
            <a:r>
              <a:rPr lang="en-GB" altLang="en-US" dirty="0">
                <a:solidFill>
                  <a:schemeClr val="tx2"/>
                </a:solidFill>
              </a:rPr>
              <a:t> items of general plant and machinery other than cars. </a:t>
            </a:r>
          </a:p>
          <a:p>
            <a:pPr marL="0" lvl="0" indent="0" eaLnBrk="1" hangingPunct="1">
              <a:spcBef>
                <a:spcPts val="0"/>
              </a:spcBef>
              <a:buNone/>
            </a:pPr>
            <a:endParaRPr lang="en-GB" altLang="en-US" sz="1500" dirty="0">
              <a:solidFill>
                <a:schemeClr val="tx2"/>
              </a:solidFill>
            </a:endParaRPr>
          </a:p>
          <a:p>
            <a:pPr marL="0" indent="0" eaLnBrk="1" hangingPunct="1">
              <a:buNone/>
            </a:pPr>
            <a:endParaRPr lang="en-GB" altLang="en-US" u="sng" dirty="0">
              <a:solidFill>
                <a:schemeClr val="tx2"/>
              </a:solidFill>
              <a:ea typeface="+mj-ea"/>
              <a:cs typeface="+mj-cs"/>
            </a:endParaRPr>
          </a:p>
          <a:p>
            <a:pPr marL="0" indent="0" eaLnBrk="1" hangingPunct="1">
              <a:buNone/>
            </a:pPr>
            <a:r>
              <a:rPr lang="en-GB" altLang="en-US" u="sng" dirty="0">
                <a:solidFill>
                  <a:schemeClr val="tx2"/>
                </a:solidFill>
                <a:ea typeface="+mj-ea"/>
                <a:cs typeface="+mj-cs"/>
              </a:rPr>
              <a:t>Special rate relief</a:t>
            </a:r>
          </a:p>
          <a:p>
            <a:pPr marL="0" lvl="0" indent="0" eaLnBrk="1" hangingPunct="1">
              <a:buNone/>
            </a:pPr>
            <a:r>
              <a:rPr lang="en-GB" altLang="en-US" dirty="0">
                <a:solidFill>
                  <a:schemeClr val="tx2"/>
                </a:solidFill>
              </a:rPr>
              <a:t>First year allowance </a:t>
            </a:r>
            <a:r>
              <a:rPr lang="en-GB" altLang="en-US" sz="2800" b="1" dirty="0">
                <a:solidFill>
                  <a:schemeClr val="tx2"/>
                </a:solidFill>
              </a:rPr>
              <a:t>50%</a:t>
            </a:r>
            <a:r>
              <a:rPr lang="en-GB" altLang="en-US" dirty="0">
                <a:solidFill>
                  <a:schemeClr val="tx2"/>
                </a:solidFill>
              </a:rPr>
              <a:t> of expenditure </a:t>
            </a:r>
            <a:r>
              <a:rPr kumimoji="0" lang="en-GB" altLang="en-US" b="0" i="0" u="none" strike="noStrike" kern="0" cap="none" spc="0" normalizeH="0" baseline="0" noProof="0" dirty="0">
                <a:ln>
                  <a:noFill/>
                </a:ln>
                <a:solidFill>
                  <a:schemeClr val="tx2"/>
                </a:solidFill>
                <a:effectLst/>
                <a:uLnTx/>
                <a:uFillTx/>
                <a:latin typeface="Verdana" panose="020B0604030504040204" pitchFamily="34" charset="0"/>
                <a:ea typeface="Verdana" panose="020B0604030504040204" pitchFamily="34" charset="0"/>
                <a:cs typeface="+mn-cs"/>
              </a:rPr>
              <a:t>on </a:t>
            </a:r>
            <a:r>
              <a:rPr kumimoji="0" lang="en-GB" altLang="en-US" b="1" i="0" u="none" strike="noStrike" kern="0" cap="none" spc="0" normalizeH="0" baseline="0" noProof="0" dirty="0">
                <a:ln>
                  <a:noFill/>
                </a:ln>
                <a:solidFill>
                  <a:schemeClr val="tx2"/>
                </a:solidFill>
                <a:effectLst/>
                <a:uLnTx/>
                <a:uFillTx/>
                <a:latin typeface="Verdana" panose="020B0604030504040204" pitchFamily="34" charset="0"/>
                <a:ea typeface="Verdana" panose="020B0604030504040204" pitchFamily="34" charset="0"/>
                <a:cs typeface="+mn-cs"/>
              </a:rPr>
              <a:t>new</a:t>
            </a:r>
            <a:r>
              <a:rPr kumimoji="0" lang="en-GB" altLang="en-US" b="0" i="0" u="none" strike="noStrike" kern="0" cap="none" spc="0" normalizeH="0" baseline="0" noProof="0" dirty="0">
                <a:ln>
                  <a:noFill/>
                </a:ln>
                <a:solidFill>
                  <a:schemeClr val="tx2"/>
                </a:solidFill>
                <a:effectLst/>
                <a:uLnTx/>
                <a:uFillTx/>
                <a:latin typeface="Verdana" panose="020B0604030504040204" pitchFamily="34" charset="0"/>
                <a:ea typeface="Verdana" panose="020B0604030504040204" pitchFamily="34" charset="0"/>
                <a:cs typeface="+mn-cs"/>
              </a:rPr>
              <a:t> items of plant and machinery</a:t>
            </a:r>
            <a:r>
              <a:rPr lang="en-GB" altLang="en-US" dirty="0">
                <a:solidFill>
                  <a:schemeClr val="tx2"/>
                </a:solidFill>
              </a:rPr>
              <a:t> to which the special rate of writing down allowance would normally apply, excluding cars.</a:t>
            </a:r>
          </a:p>
        </p:txBody>
      </p:sp>
    </p:spTree>
    <p:extLst>
      <p:ext uri="{BB962C8B-B14F-4D97-AF65-F5344CB8AC3E}">
        <p14:creationId xmlns:p14="http://schemas.microsoft.com/office/powerpoint/2010/main" val="3594977129"/>
      </p:ext>
    </p:extLst>
  </p:cSld>
  <p:clrMapOvr>
    <a:overrideClrMapping bg1="lt1" tx1="dk1" bg2="lt2" tx2="dk2" accent1="accent1" accent2="accent2" accent3="accent3" accent4="accent4" accent5="accent5" accent6="accent6" hlink="hlink" folHlink="folHlink"/>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FFFDD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ltLang="en-US" b="1" dirty="0">
                <a:solidFill>
                  <a:srgbClr val="FFFFFF"/>
                </a:solidFill>
              </a:rPr>
              <a:t>Annual investment allowance</a:t>
            </a:r>
            <a:endParaRPr lang="en-GB" dirty="0"/>
          </a:p>
        </p:txBody>
      </p:sp>
      <p:sp>
        <p:nvSpPr>
          <p:cNvPr id="3" name="Content Placeholder 2"/>
          <p:cNvSpPr>
            <a:spLocks noGrp="1"/>
          </p:cNvSpPr>
          <p:nvPr>
            <p:ph idx="1"/>
          </p:nvPr>
        </p:nvSpPr>
        <p:spPr/>
        <p:txBody>
          <a:bodyPr/>
          <a:lstStyle/>
          <a:p>
            <a:pPr marL="0" lvl="0" indent="0" eaLnBrk="1" hangingPunct="1">
              <a:buNone/>
            </a:pPr>
            <a:r>
              <a:rPr lang="en-GB" altLang="en-US" sz="4000" b="1" dirty="0">
                <a:solidFill>
                  <a:srgbClr val="000000"/>
                </a:solidFill>
                <a:ea typeface="+mj-ea"/>
                <a:cs typeface="+mj-cs"/>
              </a:rPr>
              <a:t>£1,000,000 </a:t>
            </a:r>
            <a:endParaRPr lang="en-GB" altLang="en-US" sz="2800" dirty="0"/>
          </a:p>
          <a:p>
            <a:pPr marL="0" lvl="0" indent="0" eaLnBrk="1" hangingPunct="1">
              <a:buNone/>
            </a:pPr>
            <a:r>
              <a:rPr lang="en-GB" altLang="en-US" sz="2800" dirty="0">
                <a:solidFill>
                  <a:schemeClr val="tx2"/>
                </a:solidFill>
              </a:rPr>
              <a:t>Annual investment allowance, on any category of plant and machinery other than cars: </a:t>
            </a:r>
          </a:p>
          <a:p>
            <a:pPr marL="0" lvl="0" indent="0" eaLnBrk="1" hangingPunct="1">
              <a:buNone/>
            </a:pPr>
            <a:r>
              <a:rPr lang="en-GB" altLang="en-US" sz="2800" dirty="0">
                <a:solidFill>
                  <a:schemeClr val="tx2"/>
                </a:solidFill>
              </a:rPr>
              <a:t>100% of expenditure up to £1million a year</a:t>
            </a:r>
          </a:p>
          <a:p>
            <a:pPr marL="0" lvl="0" indent="0" eaLnBrk="1" hangingPunct="1">
              <a:buNone/>
            </a:pPr>
            <a:endParaRPr lang="en-GB" altLang="en-US" sz="1200" dirty="0">
              <a:solidFill>
                <a:schemeClr val="tx2"/>
              </a:solidFill>
            </a:endParaRPr>
          </a:p>
          <a:p>
            <a:pPr marL="0" lvl="0" indent="0" eaLnBrk="1" hangingPunct="1">
              <a:buNone/>
            </a:pPr>
            <a:r>
              <a:rPr lang="en-GB" altLang="en-US" sz="2800" dirty="0">
                <a:solidFill>
                  <a:schemeClr val="tx2"/>
                </a:solidFill>
              </a:rPr>
              <a:t>Companies in the same group and industry share one AIA - can allocate it as they like</a:t>
            </a:r>
          </a:p>
          <a:p>
            <a:pPr marL="0" lvl="0" indent="0" eaLnBrk="1" hangingPunct="1">
              <a:buNone/>
            </a:pPr>
            <a:endParaRPr lang="en-GB" altLang="en-US" sz="1400" dirty="0">
              <a:solidFill>
                <a:schemeClr val="tx2"/>
              </a:solidFill>
            </a:endParaRPr>
          </a:p>
          <a:p>
            <a:pPr marL="0" lvl="0" indent="0" eaLnBrk="1" hangingPunct="1">
              <a:buNone/>
            </a:pPr>
            <a:r>
              <a:rPr lang="en-GB" altLang="en-US" sz="2800" dirty="0">
                <a:solidFill>
                  <a:schemeClr val="tx2"/>
                </a:solidFill>
              </a:rPr>
              <a:t>Remember, full expensing relief is only for </a:t>
            </a:r>
            <a:r>
              <a:rPr lang="en-GB" altLang="en-US" sz="2800" b="1" dirty="0">
                <a:solidFill>
                  <a:schemeClr val="tx2"/>
                </a:solidFill>
              </a:rPr>
              <a:t>new</a:t>
            </a:r>
            <a:r>
              <a:rPr lang="en-GB" altLang="en-US" sz="2800" dirty="0">
                <a:solidFill>
                  <a:schemeClr val="tx2"/>
                </a:solidFill>
              </a:rPr>
              <a:t> plant, but AIA is available for second hand assets…</a:t>
            </a:r>
          </a:p>
          <a:p>
            <a:pPr marL="0" lvl="0" indent="0" eaLnBrk="1" hangingPunct="1">
              <a:buNone/>
            </a:pPr>
            <a:endParaRPr lang="en-GB" altLang="en-US" sz="2800" dirty="0"/>
          </a:p>
          <a:p>
            <a:pPr marL="0" indent="0">
              <a:buNone/>
            </a:pPr>
            <a:endParaRPr lang="en-GB" dirty="0"/>
          </a:p>
        </p:txBody>
      </p:sp>
    </p:spTree>
    <p:extLst>
      <p:ext uri="{BB962C8B-B14F-4D97-AF65-F5344CB8AC3E}">
        <p14:creationId xmlns:p14="http://schemas.microsoft.com/office/powerpoint/2010/main" val="1288958055"/>
      </p:ext>
    </p:extLst>
  </p:cSld>
  <p:clrMapOvr>
    <a:overrideClrMapping bg1="lt1" tx1="dk1" bg2="lt2" tx2="dk2" accent1="accent1" accent2="accent2" accent3="accent3" accent4="accent4" accent5="accent5" accent6="accent6" hlink="hlink" folHlink="folHlink"/>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FFFDD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ltLang="en-US" b="1" dirty="0">
                <a:solidFill>
                  <a:srgbClr val="FFFFFF"/>
                </a:solidFill>
              </a:rPr>
              <a:t>Other first year allowances</a:t>
            </a:r>
            <a:endParaRPr lang="en-GB" dirty="0"/>
          </a:p>
        </p:txBody>
      </p:sp>
      <p:sp>
        <p:nvSpPr>
          <p:cNvPr id="3" name="Content Placeholder 2"/>
          <p:cNvSpPr>
            <a:spLocks noGrp="1"/>
          </p:cNvSpPr>
          <p:nvPr>
            <p:ph idx="1"/>
          </p:nvPr>
        </p:nvSpPr>
        <p:spPr/>
        <p:txBody>
          <a:bodyPr/>
          <a:lstStyle/>
          <a:p>
            <a:pPr marL="0" lvl="0" indent="0" eaLnBrk="1" hangingPunct="1">
              <a:buNone/>
            </a:pPr>
            <a:r>
              <a:rPr lang="en-GB" altLang="en-US" dirty="0">
                <a:solidFill>
                  <a:schemeClr val="tx2"/>
                </a:solidFill>
              </a:rPr>
              <a:t>A first year allowance of </a:t>
            </a:r>
            <a:r>
              <a:rPr lang="en-GB" altLang="en-US" sz="2800" b="1" dirty="0">
                <a:solidFill>
                  <a:schemeClr val="tx2"/>
                </a:solidFill>
              </a:rPr>
              <a:t>100%</a:t>
            </a:r>
            <a:r>
              <a:rPr lang="en-GB" altLang="en-US" dirty="0">
                <a:solidFill>
                  <a:schemeClr val="tx2"/>
                </a:solidFill>
              </a:rPr>
              <a:t> is available in respect of qualifying first year expenditure on plant and machinery as follows:</a:t>
            </a:r>
          </a:p>
          <a:p>
            <a:pPr eaLnBrk="1" hangingPunct="1"/>
            <a:r>
              <a:rPr lang="en-GB" altLang="en-US" sz="2200" dirty="0">
                <a:solidFill>
                  <a:schemeClr val="tx2"/>
                </a:solidFill>
              </a:rPr>
              <a:t>Electric charge-points</a:t>
            </a:r>
          </a:p>
          <a:p>
            <a:pPr eaLnBrk="1" hangingPunct="1"/>
            <a:r>
              <a:rPr lang="en-GB" altLang="en-US" sz="2200" dirty="0">
                <a:solidFill>
                  <a:schemeClr val="tx2"/>
                </a:solidFill>
              </a:rPr>
              <a:t>Zero-emission cars and goods vehicles</a:t>
            </a:r>
          </a:p>
          <a:p>
            <a:pPr eaLnBrk="1" hangingPunct="1"/>
            <a:r>
              <a:rPr lang="en-GB" altLang="en-US" sz="2200" dirty="0">
                <a:solidFill>
                  <a:schemeClr val="tx2"/>
                </a:solidFill>
              </a:rPr>
              <a:t>Plant or machinery for use in designated assisted areas</a:t>
            </a:r>
          </a:p>
          <a:p>
            <a:pPr eaLnBrk="1" hangingPunct="1"/>
            <a:r>
              <a:rPr lang="en-GB" altLang="en-US" sz="2200" dirty="0">
                <a:solidFill>
                  <a:schemeClr val="tx2"/>
                </a:solidFill>
              </a:rPr>
              <a:t>Plant or machinery installed at a gas refuelling station to refuel vehicles with natural gas, biogas or hydrogen fuel; and</a:t>
            </a:r>
          </a:p>
          <a:p>
            <a:pPr eaLnBrk="1" hangingPunct="1"/>
            <a:r>
              <a:rPr lang="en-GB" altLang="en-US" sz="2200" dirty="0">
                <a:solidFill>
                  <a:schemeClr val="tx2"/>
                </a:solidFill>
              </a:rPr>
              <a:t>Plant or machinery for use wholly in a North Sea ring fence trade</a:t>
            </a:r>
          </a:p>
          <a:p>
            <a:pPr eaLnBrk="1" hangingPunct="1"/>
            <a:r>
              <a:rPr lang="en-GB" altLang="en-US" sz="2200" dirty="0">
                <a:solidFill>
                  <a:schemeClr val="tx2"/>
                </a:solidFill>
              </a:rPr>
              <a:t>Remember, full expensing is not available for </a:t>
            </a:r>
            <a:r>
              <a:rPr lang="en-GB" altLang="en-US" sz="2200" b="1" dirty="0">
                <a:solidFill>
                  <a:schemeClr val="tx2"/>
                </a:solidFill>
              </a:rPr>
              <a:t>cars</a:t>
            </a:r>
            <a:r>
              <a:rPr lang="en-GB" altLang="en-US" sz="2200" dirty="0">
                <a:solidFill>
                  <a:schemeClr val="tx2"/>
                </a:solidFill>
              </a:rPr>
              <a:t> …</a:t>
            </a:r>
          </a:p>
          <a:p>
            <a:pPr marL="0" indent="0">
              <a:buNone/>
            </a:pPr>
            <a:endParaRPr lang="en-GB" dirty="0"/>
          </a:p>
        </p:txBody>
      </p:sp>
    </p:spTree>
    <p:extLst>
      <p:ext uri="{BB962C8B-B14F-4D97-AF65-F5344CB8AC3E}">
        <p14:creationId xmlns:p14="http://schemas.microsoft.com/office/powerpoint/2010/main" val="1063882934"/>
      </p:ext>
    </p:extLst>
  </p:cSld>
  <p:clrMapOvr>
    <a:overrideClrMapping bg1="lt1" tx1="dk1" bg2="lt2" tx2="dk2" accent1="accent1" accent2="accent2" accent3="accent3" accent4="accent4" accent5="accent5" accent6="accent6" hlink="hlink" folHlink="folHlink"/>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46E0B2-27FE-4655-86F9-69251984333D}"/>
              </a:ext>
            </a:extLst>
          </p:cNvPr>
          <p:cNvSpPr>
            <a:spLocks noGrp="1"/>
          </p:cNvSpPr>
          <p:nvPr>
            <p:ph type="title"/>
          </p:nvPr>
        </p:nvSpPr>
        <p:spPr>
          <a:xfrm>
            <a:off x="457200" y="-90264"/>
            <a:ext cx="8229600" cy="1143000"/>
          </a:xfrm>
        </p:spPr>
        <p:txBody>
          <a:bodyPr anchor="ctr">
            <a:normAutofit/>
          </a:bodyPr>
          <a:lstStyle/>
          <a:p>
            <a:pPr algn="l"/>
            <a:r>
              <a:rPr lang="en-GB" dirty="0"/>
              <a:t>Main and Special Rate Pools</a:t>
            </a:r>
          </a:p>
        </p:txBody>
      </p:sp>
      <p:graphicFrame>
        <p:nvGraphicFramePr>
          <p:cNvPr id="4" name="Table 3">
            <a:extLst>
              <a:ext uri="{FF2B5EF4-FFF2-40B4-BE49-F238E27FC236}">
                <a16:creationId xmlns:a16="http://schemas.microsoft.com/office/drawing/2014/main" id="{C0C01D20-EBB7-4AB0-A956-FBCD04B171D0}"/>
              </a:ext>
            </a:extLst>
          </p:cNvPr>
          <p:cNvGraphicFramePr>
            <a:graphicFrameLocks noGrp="1"/>
          </p:cNvGraphicFramePr>
          <p:nvPr>
            <p:extLst>
              <p:ext uri="{D42A27DB-BD31-4B8C-83A1-F6EECF244321}">
                <p14:modId xmlns:p14="http://schemas.microsoft.com/office/powerpoint/2010/main" val="4199012821"/>
              </p:ext>
            </p:extLst>
          </p:nvPr>
        </p:nvGraphicFramePr>
        <p:xfrm>
          <a:off x="457199" y="1041593"/>
          <a:ext cx="8229601" cy="5179488"/>
        </p:xfrm>
        <a:graphic>
          <a:graphicData uri="http://schemas.openxmlformats.org/drawingml/2006/table">
            <a:tbl>
              <a:tblPr firstRow="1" bandRow="1">
                <a:tableStyleId>{00A15C55-8517-42AA-B614-E9B94910E393}</a:tableStyleId>
              </a:tblPr>
              <a:tblGrid>
                <a:gridCol w="3220586">
                  <a:extLst>
                    <a:ext uri="{9D8B030D-6E8A-4147-A177-3AD203B41FA5}">
                      <a16:colId xmlns:a16="http://schemas.microsoft.com/office/drawing/2014/main" val="3604829136"/>
                    </a:ext>
                  </a:extLst>
                </a:gridCol>
                <a:gridCol w="5009015">
                  <a:extLst>
                    <a:ext uri="{9D8B030D-6E8A-4147-A177-3AD203B41FA5}">
                      <a16:colId xmlns:a16="http://schemas.microsoft.com/office/drawing/2014/main" val="2498546348"/>
                    </a:ext>
                  </a:extLst>
                </a:gridCol>
              </a:tblGrid>
              <a:tr h="437351">
                <a:tc>
                  <a:txBody>
                    <a:bodyPr/>
                    <a:lstStyle/>
                    <a:p>
                      <a:r>
                        <a:rPr lang="en-GB" sz="1800" dirty="0"/>
                        <a:t>Main pool</a:t>
                      </a:r>
                    </a:p>
                  </a:txBody>
                  <a:tcPr marL="101792" marR="101792" marT="50896" marB="50896"/>
                </a:tc>
                <a:tc>
                  <a:txBody>
                    <a:bodyPr/>
                    <a:lstStyle/>
                    <a:p>
                      <a:r>
                        <a:rPr lang="en-GB" sz="1800" dirty="0"/>
                        <a:t>Special rate pool</a:t>
                      </a:r>
                    </a:p>
                  </a:txBody>
                  <a:tcPr marL="101792" marR="101792" marT="50896" marB="50896"/>
                </a:tc>
                <a:extLst>
                  <a:ext uri="{0D108BD9-81ED-4DB2-BD59-A6C34878D82A}">
                    <a16:rowId xmlns:a16="http://schemas.microsoft.com/office/drawing/2014/main" val="656884306"/>
                  </a:ext>
                </a:extLst>
              </a:tr>
              <a:tr h="3075711">
                <a:tc>
                  <a:txBody>
                    <a:bodyPr/>
                    <a:lstStyle/>
                    <a:p>
                      <a:r>
                        <a:rPr lang="en-GB" sz="1800" dirty="0"/>
                        <a:t>All plant &amp; machinery </a:t>
                      </a:r>
                    </a:p>
                    <a:p>
                      <a:endParaRPr lang="en-GB" sz="1800" dirty="0"/>
                    </a:p>
                    <a:p>
                      <a:r>
                        <a:rPr lang="en-GB" sz="1800" b="1" u="sng" dirty="0"/>
                        <a:t>Except for:</a:t>
                      </a:r>
                      <a:r>
                        <a:rPr lang="en-GB" sz="1800" b="1" dirty="0"/>
                        <a:t> </a:t>
                      </a:r>
                    </a:p>
                    <a:p>
                      <a:pPr marL="342900" indent="-342900">
                        <a:buFont typeface="Arial" panose="020B0604020202020204" pitchFamily="34" charset="0"/>
                        <a:buChar char="•"/>
                      </a:pPr>
                      <a:r>
                        <a:rPr lang="en-GB" sz="1800" b="0" dirty="0"/>
                        <a:t>Special rate pool assets</a:t>
                      </a:r>
                    </a:p>
                    <a:p>
                      <a:pPr marL="342900" indent="-342900">
                        <a:buFont typeface="Arial" panose="020B0604020202020204" pitchFamily="34" charset="0"/>
                        <a:buChar char="•"/>
                      </a:pPr>
                      <a:r>
                        <a:rPr lang="en-GB" sz="1800" b="0" dirty="0"/>
                        <a:t>Zero emission cars  (eligible for 100% FYA)</a:t>
                      </a:r>
                      <a:endParaRPr lang="en-GB" sz="1800" dirty="0"/>
                    </a:p>
                  </a:txBody>
                  <a:tcPr marL="101792" marR="101792" marT="50896" marB="50896"/>
                </a:tc>
                <a:tc>
                  <a:txBody>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800" dirty="0"/>
                        <a:t>Cars with emissions which exceed 50g/km</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800" dirty="0"/>
                        <a:t>Integral features of a building (electrical systems, water systems, heating &amp; cooling systems, lifts and escalators/moving walkways)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800" dirty="0"/>
                        <a:t>Thermal insulation and solar panels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800" dirty="0"/>
                        <a:t>Long life assets (useful life 25 years or more) with a cost of over £100,000 per annum</a:t>
                      </a:r>
                    </a:p>
                  </a:txBody>
                  <a:tcPr marL="101792" marR="101792" marT="50896" marB="50896"/>
                </a:tc>
                <a:extLst>
                  <a:ext uri="{0D108BD9-81ED-4DB2-BD59-A6C34878D82A}">
                    <a16:rowId xmlns:a16="http://schemas.microsoft.com/office/drawing/2014/main" val="2082883618"/>
                  </a:ext>
                </a:extLst>
              </a:tr>
              <a:tr h="1033739">
                <a:tc>
                  <a:txBody>
                    <a:bodyPr/>
                    <a:lstStyle/>
                    <a:p>
                      <a:r>
                        <a:rPr lang="en-GB" sz="1800" dirty="0"/>
                        <a:t>Writing Down Allowances (WDA) =</a:t>
                      </a:r>
                      <a:r>
                        <a:rPr lang="en-GB" sz="1800" b="1" kern="1200" dirty="0">
                          <a:solidFill>
                            <a:srgbClr val="0070C0"/>
                          </a:solidFill>
                          <a:latin typeface="+mn-lt"/>
                          <a:ea typeface="+mn-ea"/>
                          <a:cs typeface="+mn-cs"/>
                        </a:rPr>
                        <a:t> 14% from 1 April 2026 (previously 18%) </a:t>
                      </a:r>
                      <a:r>
                        <a:rPr lang="en-GB" sz="1800" dirty="0"/>
                        <a:t>per annum </a:t>
                      </a:r>
                      <a:r>
                        <a:rPr lang="en-GB" sz="1800" b="1" dirty="0"/>
                        <a:t>reducing balance</a:t>
                      </a:r>
                      <a:r>
                        <a:rPr lang="en-GB" sz="1800" dirty="0"/>
                        <a:t> </a:t>
                      </a:r>
                    </a:p>
                  </a:txBody>
                  <a:tcPr marL="101792" marR="101792" marT="50896" marB="50896"/>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t>Writing Down Allowances (WDA) = </a:t>
                      </a:r>
                      <a:r>
                        <a:rPr lang="en-GB" sz="1800" b="1" dirty="0">
                          <a:solidFill>
                            <a:srgbClr val="0070C0"/>
                          </a:solidFill>
                        </a:rPr>
                        <a:t>6%</a:t>
                      </a:r>
                      <a:r>
                        <a:rPr lang="en-GB" sz="1800" b="1" dirty="0"/>
                        <a:t> </a:t>
                      </a:r>
                      <a:r>
                        <a:rPr lang="en-GB" sz="1800" dirty="0"/>
                        <a:t>per annum </a:t>
                      </a:r>
                      <a:r>
                        <a:rPr lang="en-GB" sz="1800" b="1" dirty="0"/>
                        <a:t>reducing balance</a:t>
                      </a:r>
                      <a:r>
                        <a:rPr lang="en-GB" sz="1800" dirty="0"/>
                        <a:t> </a:t>
                      </a:r>
                    </a:p>
                  </a:txBody>
                  <a:tcPr marL="101792" marR="101792" marT="50896" marB="50896"/>
                </a:tc>
                <a:extLst>
                  <a:ext uri="{0D108BD9-81ED-4DB2-BD59-A6C34878D82A}">
                    <a16:rowId xmlns:a16="http://schemas.microsoft.com/office/drawing/2014/main" val="3653633555"/>
                  </a:ext>
                </a:extLst>
              </a:tr>
              <a:tr h="467354">
                <a:tc gridSpan="2">
                  <a:txBody>
                    <a:bodyPr/>
                    <a:lstStyle/>
                    <a:p>
                      <a:pPr algn="ctr"/>
                      <a:r>
                        <a:rPr lang="en-GB" sz="1800" dirty="0"/>
                        <a:t>Not Available in the same year as FYA or AIA</a:t>
                      </a:r>
                    </a:p>
                  </a:txBody>
                  <a:tcPr marL="101792" marR="101792" marT="50896" marB="50896"/>
                </a:tc>
                <a:tc hMerge="1">
                  <a:txBody>
                    <a:bodyPr/>
                    <a:lstStyle/>
                    <a:p>
                      <a:endParaRPr dirty="0"/>
                    </a:p>
                  </a:txBody>
                  <a:tcPr marL="101792" marR="101792" marT="50896" marB="50896"/>
                </a:tc>
                <a:extLst>
                  <a:ext uri="{0D108BD9-81ED-4DB2-BD59-A6C34878D82A}">
                    <a16:rowId xmlns:a16="http://schemas.microsoft.com/office/drawing/2014/main" val="1874240907"/>
                  </a:ext>
                </a:extLst>
              </a:tr>
            </a:tbl>
          </a:graphicData>
        </a:graphic>
      </p:graphicFrame>
    </p:spTree>
    <p:extLst>
      <p:ext uri="{BB962C8B-B14F-4D97-AF65-F5344CB8AC3E}">
        <p14:creationId xmlns:p14="http://schemas.microsoft.com/office/powerpoint/2010/main" val="415198304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FFFDD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ltLang="en-US" dirty="0">
                <a:solidFill>
                  <a:srgbClr val="FFFFFF"/>
                </a:solidFill>
              </a:rPr>
              <a:t>Disposals</a:t>
            </a:r>
            <a:endParaRPr lang="en-GB" dirty="0"/>
          </a:p>
        </p:txBody>
      </p:sp>
      <p:sp>
        <p:nvSpPr>
          <p:cNvPr id="3" name="Content Placeholder 2"/>
          <p:cNvSpPr>
            <a:spLocks noGrp="1"/>
          </p:cNvSpPr>
          <p:nvPr>
            <p:ph idx="1"/>
          </p:nvPr>
        </p:nvSpPr>
        <p:spPr/>
        <p:txBody>
          <a:bodyPr/>
          <a:lstStyle/>
          <a:p>
            <a:pPr marL="0" lvl="0" indent="0" eaLnBrk="1" hangingPunct="1">
              <a:buNone/>
              <a:tabLst>
                <a:tab pos="355600" algn="l"/>
              </a:tabLst>
            </a:pPr>
            <a:endParaRPr lang="en-GB" altLang="en-US" strike="sngStrike" dirty="0">
              <a:solidFill>
                <a:schemeClr val="tx2"/>
              </a:solidFill>
            </a:endParaRPr>
          </a:p>
          <a:p>
            <a:pPr marL="355600" lvl="0" indent="-355600" eaLnBrk="1" hangingPunct="1">
              <a:tabLst>
                <a:tab pos="355600" algn="l"/>
              </a:tabLst>
            </a:pPr>
            <a:r>
              <a:rPr lang="en-GB" altLang="en-US" dirty="0">
                <a:solidFill>
                  <a:schemeClr val="tx2"/>
                </a:solidFill>
              </a:rPr>
              <a:t>Disposal proceeds limited to cost</a:t>
            </a:r>
          </a:p>
          <a:p>
            <a:pPr marL="355600" lvl="0" indent="-355600" eaLnBrk="1" hangingPunct="1">
              <a:tabLst>
                <a:tab pos="355600" algn="l"/>
              </a:tabLst>
            </a:pPr>
            <a:r>
              <a:rPr lang="en-GB" altLang="en-US" dirty="0">
                <a:solidFill>
                  <a:schemeClr val="tx2"/>
                </a:solidFill>
              </a:rPr>
              <a:t>Disposal may create a balancing allowance or balancing charge</a:t>
            </a:r>
            <a:endParaRPr lang="en-GB" strike="sngStrike" dirty="0"/>
          </a:p>
        </p:txBody>
      </p:sp>
    </p:spTree>
    <p:extLst>
      <p:ext uri="{BB962C8B-B14F-4D97-AF65-F5344CB8AC3E}">
        <p14:creationId xmlns:p14="http://schemas.microsoft.com/office/powerpoint/2010/main" val="3184309295"/>
      </p:ext>
    </p:extLst>
  </p:cSld>
  <p:clrMapOvr>
    <a:overrideClrMapping bg1="lt1" tx1="dk1" bg2="lt2" tx2="dk2" accent1="accent1" accent2="accent2" accent3="accent3" accent4="accent4" accent5="accent5" accent6="accent6" hlink="hlink" folHlink="folHlink"/>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FFFDD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ltLang="en-US" sz="3200" b="1" dirty="0">
                <a:solidFill>
                  <a:srgbClr val="FFFFFF"/>
                </a:solidFill>
              </a:rPr>
              <a:t>Capital allowances and accounts</a:t>
            </a:r>
            <a:endParaRPr lang="en-GB" sz="3200" dirty="0"/>
          </a:p>
        </p:txBody>
      </p:sp>
      <p:sp>
        <p:nvSpPr>
          <p:cNvPr id="3" name="Content Placeholder 2"/>
          <p:cNvSpPr>
            <a:spLocks noGrp="1"/>
          </p:cNvSpPr>
          <p:nvPr>
            <p:ph idx="1"/>
          </p:nvPr>
        </p:nvSpPr>
        <p:spPr/>
        <p:txBody>
          <a:bodyPr/>
          <a:lstStyle/>
          <a:p>
            <a:pPr marL="355600" lvl="0" indent="-355600" eaLnBrk="1" hangingPunct="1">
              <a:lnSpc>
                <a:spcPct val="80000"/>
              </a:lnSpc>
              <a:tabLst>
                <a:tab pos="355600" algn="l"/>
              </a:tabLst>
            </a:pPr>
            <a:r>
              <a:rPr lang="en-GB" altLang="en-US" dirty="0">
                <a:solidFill>
                  <a:schemeClr val="tx2"/>
                </a:solidFill>
              </a:rPr>
              <a:t>For </a:t>
            </a:r>
            <a:r>
              <a:rPr lang="en-GB" altLang="en-US" b="1" dirty="0">
                <a:solidFill>
                  <a:schemeClr val="tx2"/>
                </a:solidFill>
              </a:rPr>
              <a:t>companies only</a:t>
            </a:r>
            <a:endParaRPr lang="en-GB" altLang="en-US" dirty="0">
              <a:solidFill>
                <a:schemeClr val="tx2"/>
              </a:solidFill>
            </a:endParaRPr>
          </a:p>
          <a:p>
            <a:pPr marL="355600" lvl="0" indent="-355600" eaLnBrk="1" hangingPunct="1">
              <a:lnSpc>
                <a:spcPct val="80000"/>
              </a:lnSpc>
              <a:tabLst>
                <a:tab pos="355600" algn="l"/>
              </a:tabLst>
            </a:pPr>
            <a:endParaRPr lang="en-GB" altLang="en-US" dirty="0">
              <a:solidFill>
                <a:schemeClr val="tx2"/>
              </a:solidFill>
            </a:endParaRPr>
          </a:p>
          <a:p>
            <a:pPr marL="355600" lvl="0" indent="-355600" eaLnBrk="1" hangingPunct="1">
              <a:lnSpc>
                <a:spcPct val="80000"/>
              </a:lnSpc>
              <a:tabLst>
                <a:tab pos="355600" algn="l"/>
              </a:tabLst>
            </a:pPr>
            <a:r>
              <a:rPr lang="en-GB" altLang="en-US" dirty="0">
                <a:solidFill>
                  <a:schemeClr val="tx2"/>
                </a:solidFill>
              </a:rPr>
              <a:t>If </a:t>
            </a:r>
            <a:r>
              <a:rPr lang="en-GB" altLang="en-US" b="1" dirty="0">
                <a:solidFill>
                  <a:schemeClr val="tx2"/>
                </a:solidFill>
              </a:rPr>
              <a:t>a company</a:t>
            </a:r>
            <a:r>
              <a:rPr lang="en-GB" altLang="en-US" dirty="0">
                <a:solidFill>
                  <a:schemeClr val="tx2"/>
                </a:solidFill>
              </a:rPr>
              <a:t> has a period of account of more than 12 months, then this is split into one accounting period of 12 months and another accounting period of all the remaining months</a:t>
            </a:r>
          </a:p>
          <a:p>
            <a:pPr marL="355600" lvl="0" indent="-355600" eaLnBrk="1" hangingPunct="1">
              <a:lnSpc>
                <a:spcPct val="80000"/>
              </a:lnSpc>
              <a:tabLst>
                <a:tab pos="355600" algn="l"/>
              </a:tabLst>
            </a:pPr>
            <a:endParaRPr lang="en-GB" altLang="en-US" dirty="0">
              <a:solidFill>
                <a:schemeClr val="tx2"/>
              </a:solidFill>
            </a:endParaRPr>
          </a:p>
          <a:p>
            <a:pPr marL="355600" lvl="0" indent="-355600" eaLnBrk="1" hangingPunct="1">
              <a:lnSpc>
                <a:spcPct val="80000"/>
              </a:lnSpc>
              <a:tabLst>
                <a:tab pos="355600" algn="l"/>
              </a:tabLst>
            </a:pPr>
            <a:r>
              <a:rPr lang="en-GB" altLang="en-US" dirty="0">
                <a:solidFill>
                  <a:schemeClr val="tx2"/>
                </a:solidFill>
              </a:rPr>
              <a:t>For example, if a company has a period of account 18 months, then this is split into one chargeable period of 12 months and another of 6 months</a:t>
            </a:r>
            <a:r>
              <a:rPr lang="en-GB" altLang="en-US" sz="2800" dirty="0">
                <a:solidFill>
                  <a:schemeClr val="tx2"/>
                </a:solidFill>
              </a:rPr>
              <a:t>…</a:t>
            </a:r>
          </a:p>
          <a:p>
            <a:pPr marL="0" indent="0">
              <a:buNone/>
            </a:pPr>
            <a:endParaRPr lang="en-GB" dirty="0"/>
          </a:p>
        </p:txBody>
      </p:sp>
    </p:spTree>
    <p:extLst>
      <p:ext uri="{BB962C8B-B14F-4D97-AF65-F5344CB8AC3E}">
        <p14:creationId xmlns:p14="http://schemas.microsoft.com/office/powerpoint/2010/main" val="4216050891"/>
      </p:ext>
    </p:extLst>
  </p:cSld>
  <p:clrMapOvr>
    <a:overrideClrMapping bg1="lt1" tx1="dk1" bg2="lt2" tx2="dk2" accent1="accent1" accent2="accent2" accent3="accent3" accent4="accent4" accent5="accent5" accent6="accent6" hlink="hlink" folHlink="folHlink"/>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FFFDD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ltLang="en-US" sz="2400" dirty="0">
                <a:solidFill>
                  <a:srgbClr val="FFFFFF"/>
                </a:solidFill>
              </a:rPr>
              <a:t>Company capital allowances and long periods of account</a:t>
            </a:r>
            <a:endParaRPr lang="en-GB" dirty="0"/>
          </a:p>
        </p:txBody>
      </p:sp>
      <p:sp>
        <p:nvSpPr>
          <p:cNvPr id="3" name="Content Placeholder 2"/>
          <p:cNvSpPr>
            <a:spLocks noGrp="1"/>
          </p:cNvSpPr>
          <p:nvPr>
            <p:ph idx="1"/>
          </p:nvPr>
        </p:nvSpPr>
        <p:spPr/>
        <p:txBody>
          <a:bodyPr/>
          <a:lstStyle/>
          <a:p>
            <a:pPr marL="444500" lvl="0" indent="-444500" eaLnBrk="1" hangingPunct="1">
              <a:lnSpc>
                <a:spcPct val="90000"/>
              </a:lnSpc>
              <a:buNone/>
              <a:tabLst>
                <a:tab pos="444500" algn="l"/>
              </a:tabLst>
            </a:pPr>
            <a:r>
              <a:rPr lang="en-GB" altLang="en-US" dirty="0">
                <a:solidFill>
                  <a:schemeClr val="tx2"/>
                </a:solidFill>
              </a:rPr>
              <a:t>(1) A company’s adjusted trading profits are computed by adjusting the whole accounting profits for the whole period of account,  and then dividing the adjusted trading profit pro rata by time between the accounting periods into which that period of account is split for CT purposes</a:t>
            </a:r>
          </a:p>
          <a:p>
            <a:pPr marL="444500" lvl="0" indent="-444500" eaLnBrk="1" hangingPunct="1">
              <a:lnSpc>
                <a:spcPct val="90000"/>
              </a:lnSpc>
              <a:buNone/>
              <a:tabLst>
                <a:tab pos="444500" algn="l"/>
              </a:tabLst>
            </a:pPr>
            <a:endParaRPr lang="en-GB" altLang="en-US" dirty="0">
              <a:solidFill>
                <a:schemeClr val="tx2"/>
              </a:solidFill>
            </a:endParaRPr>
          </a:p>
          <a:p>
            <a:pPr marL="444500" lvl="0" indent="-444500" eaLnBrk="1" hangingPunct="1">
              <a:lnSpc>
                <a:spcPct val="90000"/>
              </a:lnSpc>
              <a:buNone/>
              <a:tabLst>
                <a:tab pos="444500" algn="l"/>
              </a:tabLst>
            </a:pPr>
            <a:r>
              <a:rPr lang="en-GB" altLang="en-US" dirty="0">
                <a:solidFill>
                  <a:schemeClr val="tx2"/>
                </a:solidFill>
              </a:rPr>
              <a:t>(2) Capital allowances are computed separately for each accounting period and then deducted from the apportioned trading profit of the relevant accounting period…</a:t>
            </a:r>
          </a:p>
          <a:p>
            <a:pPr marL="0" indent="0">
              <a:buNone/>
            </a:pPr>
            <a:endParaRPr lang="en-GB" dirty="0"/>
          </a:p>
        </p:txBody>
      </p:sp>
    </p:spTree>
    <p:extLst>
      <p:ext uri="{BB962C8B-B14F-4D97-AF65-F5344CB8AC3E}">
        <p14:creationId xmlns:p14="http://schemas.microsoft.com/office/powerpoint/2010/main" val="1830720514"/>
      </p:ext>
    </p:extLst>
  </p:cSld>
  <p:clrMapOvr>
    <a:overrideClrMapping bg1="lt1" tx1="dk1" bg2="lt2" tx2="dk2" accent1="accent1" accent2="accent2" accent3="accent3" accent4="accent4" accent5="accent5" accent6="accent6" hlink="hlink" folHlink="folHlink"/>
  </p:clrMapOvr>
</p:sld>
</file>

<file path=ppt/theme/theme1.xml><?xml version="1.0" encoding="utf-8"?>
<a:theme xmlns:a="http://schemas.openxmlformats.org/drawingml/2006/main" name="1_Tax_blue_yellow">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Metadata/LabelInfo.xml><?xml version="1.0" encoding="utf-8"?>
<clbl:labelList xmlns:clbl="http://schemas.microsoft.com/office/2020/mipLabelMetadata">
  <clbl:label id="{912a5d77-fb98-4eee-af32-1334d8f04a53}" enabled="0" method="" siteId="{912a5d77-fb98-4eee-af32-1334d8f04a53}" removed="1"/>
</clbl:labelList>
</file>

<file path=docProps/app.xml><?xml version="1.0" encoding="utf-8"?>
<Properties xmlns="http://schemas.openxmlformats.org/officeDocument/2006/extended-properties" xmlns:vt="http://schemas.openxmlformats.org/officeDocument/2006/docPropsVTypes">
  <Template/>
  <TotalTime>137</TotalTime>
  <Words>2267</Words>
  <Application>Microsoft Office PowerPoint</Application>
  <PresentationFormat>On-screen Show (4:3)</PresentationFormat>
  <Paragraphs>282</Paragraphs>
  <Slides>29</Slides>
  <Notes>2</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29</vt:i4>
      </vt:variant>
    </vt:vector>
  </HeadingPairs>
  <TitlesOfParts>
    <vt:vector size="34" baseType="lpstr">
      <vt:lpstr>Arial</vt:lpstr>
      <vt:lpstr>Calibri</vt:lpstr>
      <vt:lpstr>Trebuchet MS</vt:lpstr>
      <vt:lpstr>Verdana</vt:lpstr>
      <vt:lpstr>1_Tax_blue_yellow</vt:lpstr>
      <vt:lpstr>PowerPoint Presentation</vt:lpstr>
      <vt:lpstr>Allowances available</vt:lpstr>
      <vt:lpstr>P&amp;M first year allowances</vt:lpstr>
      <vt:lpstr>Annual investment allowance</vt:lpstr>
      <vt:lpstr>Other first year allowances</vt:lpstr>
      <vt:lpstr>Main and Special Rate Pools</vt:lpstr>
      <vt:lpstr>Disposals</vt:lpstr>
      <vt:lpstr>Capital allowances and accounts</vt:lpstr>
      <vt:lpstr>Company capital allowances and long periods of account</vt:lpstr>
      <vt:lpstr>Plant and machinery – short life assets </vt:lpstr>
      <vt:lpstr>Structures and buildings allowance</vt:lpstr>
      <vt:lpstr>Section 18.4 example Minty plc</vt:lpstr>
      <vt:lpstr>Minty plc</vt:lpstr>
      <vt:lpstr>Minty plc</vt:lpstr>
      <vt:lpstr>Minty plc</vt:lpstr>
      <vt:lpstr>Minty plc</vt:lpstr>
      <vt:lpstr>Minty plc</vt:lpstr>
      <vt:lpstr>Minty plc</vt:lpstr>
      <vt:lpstr>Minty plc</vt:lpstr>
      <vt:lpstr>Minty plc</vt:lpstr>
      <vt:lpstr>Minty plc</vt:lpstr>
      <vt:lpstr>Minty plc</vt:lpstr>
      <vt:lpstr>Minty plc</vt:lpstr>
      <vt:lpstr>Minty plc</vt:lpstr>
      <vt:lpstr>Chapter 18 Self-test Q1 Iwi Limited</vt:lpstr>
      <vt:lpstr>Iwi Limited</vt:lpstr>
      <vt:lpstr>Iwi Limited</vt:lpstr>
      <vt:lpstr>Iwi Limited</vt:lpstr>
      <vt:lpstr>Iwi Limited</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combsalanm@yahoo.com</dc:creator>
  <cp:lastModifiedBy>Ricky Tutin</cp:lastModifiedBy>
  <cp:revision>55</cp:revision>
  <dcterms:created xsi:type="dcterms:W3CDTF">2021-07-11T20:26:23Z</dcterms:created>
  <dcterms:modified xsi:type="dcterms:W3CDTF">2026-08-07T14:33:48Z</dcterms:modified>
</cp:coreProperties>
</file>