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handoutMasterIdLst>
    <p:handoutMasterId r:id="rId11"/>
  </p:handoutMasterIdLst>
  <p:sldIdLst>
    <p:sldId id="357" r:id="rId2"/>
    <p:sldId id="268" r:id="rId3"/>
    <p:sldId id="264" r:id="rId4"/>
    <p:sldId id="303" r:id="rId5"/>
    <p:sldId id="266" r:id="rId6"/>
    <p:sldId id="270" r:id="rId7"/>
    <p:sldId id="262" r:id="rId8"/>
    <p:sldId id="263" r:id="rId9"/>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89C598-6653-978F-AF69-C348EDFD18A8}" name="Thomas, Nicky" initials="TN" userId="S::Nicky.Thomas@exeter.ac.uk::3baa1e1a-3bb4-4fbc-a934-c2c91b50b84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FF"/>
    <a:srgbClr val="FF8000"/>
    <a:srgbClr val="FFFDD0"/>
    <a:srgbClr val="800000"/>
    <a:srgbClr val="FFFAFA"/>
    <a:srgbClr val="0080FF"/>
    <a:srgbClr val="FFF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10" autoAdjust="0"/>
  </p:normalViewPr>
  <p:slideViewPr>
    <p:cSldViewPr>
      <p:cViewPr varScale="1">
        <p:scale>
          <a:sx n="101" d="100"/>
          <a:sy n="101" d="100"/>
        </p:scale>
        <p:origin x="183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C08BEF87-6DBB-4794-BD13-5086B17FB7E2}" type="datetimeFigureOut">
              <a:rPr lang="en-GB" smtClean="0"/>
              <a:t>05/08/2026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61BAD9BB-16FF-4397-8EF5-484E14C59554}" type="slidenum">
              <a:rPr lang="en-GB" smtClean="0"/>
              <a:t>‹#›</a:t>
            </a:fld>
            <a:endParaRPr lang="en-GB" dirty="0"/>
          </a:p>
        </p:txBody>
      </p:sp>
    </p:spTree>
    <p:extLst>
      <p:ext uri="{BB962C8B-B14F-4D97-AF65-F5344CB8AC3E}">
        <p14:creationId xmlns:p14="http://schemas.microsoft.com/office/powerpoint/2010/main" val="3072702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58124400-1824-4E98-B36D-E22AA2954323}" type="datetimeFigureOut">
              <a:rPr lang="en-GB" smtClean="0"/>
              <a:t>05/08/2026</a:t>
            </a:fld>
            <a:endParaRPr lang="en-GB" dirty="0"/>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3C794D21-8BCB-49AC-943E-4AC7574B465C}" type="slidenum">
              <a:rPr lang="en-GB" smtClean="0"/>
              <a:t>‹#›</a:t>
            </a:fld>
            <a:endParaRPr lang="en-GB" dirty="0"/>
          </a:p>
        </p:txBody>
      </p:sp>
    </p:spTree>
    <p:extLst>
      <p:ext uri="{BB962C8B-B14F-4D97-AF65-F5344CB8AC3E}">
        <p14:creationId xmlns:p14="http://schemas.microsoft.com/office/powerpoint/2010/main" val="3752988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548992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8D9BED0A-C7CE-4029-A16C-2ED491ECF7FA}" type="slidenum">
              <a:rPr lang="en-US" altLang="en-US"/>
              <a:pPr/>
              <a:t>‹#›</a:t>
            </a:fld>
            <a:endParaRPr lang="en-US" altLang="en-US" dirty="0"/>
          </a:p>
        </p:txBody>
      </p:sp>
    </p:spTree>
    <p:extLst>
      <p:ext uri="{BB962C8B-B14F-4D97-AF65-F5344CB8AC3E}">
        <p14:creationId xmlns:p14="http://schemas.microsoft.com/office/powerpoint/2010/main" val="3649144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effectLst>
                  <a:outerShdw blurRad="38100" dist="38100" dir="2700000" algn="tl">
                    <a:srgbClr val="000000">
                      <a:alpha val="43137"/>
                    </a:srgbClr>
                  </a:outerShdw>
                </a:effectLst>
              </a:defRPr>
            </a:lvl1p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lvl1pPr>
              <a:defRPr>
                <a:solidFill>
                  <a:srgbClr val="0000FF"/>
                </a:solidFill>
              </a:defRPr>
            </a:lvl1pPr>
            <a:lvl2pPr>
              <a:defRPr>
                <a:solidFill>
                  <a:srgbClr val="0000FF"/>
                </a:solidFill>
              </a:defRPr>
            </a:lvl2pPr>
            <a:lvl3pPr>
              <a:defRPr>
                <a:solidFill>
                  <a:srgbClr val="0000FF"/>
                </a:solidFill>
              </a:defRPr>
            </a:lvl3pPr>
            <a:lvl4pPr>
              <a:defRPr>
                <a:solidFill>
                  <a:srgbClr val="0000FF"/>
                </a:solidFill>
              </a:defRPr>
            </a:lvl4pPr>
            <a:lvl5pPr>
              <a:defRPr>
                <a:solidFill>
                  <a:srgbClr val="0000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75009C22-A54C-41A1-A713-BF229359A0CD}" type="slidenum">
              <a:rPr lang="en-US" altLang="en-US"/>
              <a:pPr/>
              <a:t>‹#›</a:t>
            </a:fld>
            <a:endParaRPr lang="en-US" altLang="en-US" dirty="0"/>
          </a:p>
        </p:txBody>
      </p:sp>
    </p:spTree>
    <p:extLst>
      <p:ext uri="{BB962C8B-B14F-4D97-AF65-F5344CB8AC3E}">
        <p14:creationId xmlns:p14="http://schemas.microsoft.com/office/powerpoint/2010/main" val="500592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29FDE13E-2997-4167-B881-74C214D7E9A7}" type="slidenum">
              <a:rPr lang="en-US" altLang="en-US"/>
              <a:pPr/>
              <a:t>‹#›</a:t>
            </a:fld>
            <a:endParaRPr lang="en-US" altLang="en-US" dirty="0"/>
          </a:p>
        </p:txBody>
      </p:sp>
    </p:spTree>
    <p:extLst>
      <p:ext uri="{BB962C8B-B14F-4D97-AF65-F5344CB8AC3E}">
        <p14:creationId xmlns:p14="http://schemas.microsoft.com/office/powerpoint/2010/main" val="1131958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B6522372-B38E-4996-8D1B-B3F281F3C539}" type="slidenum">
              <a:rPr lang="en-US" altLang="en-US"/>
              <a:pPr/>
              <a:t>‹#›</a:t>
            </a:fld>
            <a:endParaRPr lang="en-US" altLang="en-US" dirty="0"/>
          </a:p>
        </p:txBody>
      </p:sp>
    </p:spTree>
    <p:extLst>
      <p:ext uri="{BB962C8B-B14F-4D97-AF65-F5344CB8AC3E}">
        <p14:creationId xmlns:p14="http://schemas.microsoft.com/office/powerpoint/2010/main" val="245170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8D025996-E14B-4A5C-A12F-173085B7F162}" type="slidenum">
              <a:rPr lang="en-US" altLang="en-US"/>
              <a:pPr/>
              <a:t>‹#›</a:t>
            </a:fld>
            <a:endParaRPr lang="en-US" altLang="en-US" dirty="0"/>
          </a:p>
        </p:txBody>
      </p:sp>
    </p:spTree>
    <p:extLst>
      <p:ext uri="{BB962C8B-B14F-4D97-AF65-F5344CB8AC3E}">
        <p14:creationId xmlns:p14="http://schemas.microsoft.com/office/powerpoint/2010/main" val="1045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89B997A8-9531-4305-BB5A-3157684AEDCE}" type="slidenum">
              <a:rPr lang="en-US" altLang="en-US"/>
              <a:pPr/>
              <a:t>‹#›</a:t>
            </a:fld>
            <a:endParaRPr lang="en-US" altLang="en-US" dirty="0"/>
          </a:p>
        </p:txBody>
      </p:sp>
    </p:spTree>
    <p:extLst>
      <p:ext uri="{BB962C8B-B14F-4D97-AF65-F5344CB8AC3E}">
        <p14:creationId xmlns:p14="http://schemas.microsoft.com/office/powerpoint/2010/main" val="3937142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5FD583A7-03CB-4382-80FD-97C9ED79B5BD}" type="slidenum">
              <a:rPr lang="en-US" altLang="en-US"/>
              <a:pPr/>
              <a:t>‹#›</a:t>
            </a:fld>
            <a:endParaRPr lang="en-US" altLang="en-US" dirty="0"/>
          </a:p>
        </p:txBody>
      </p:sp>
    </p:spTree>
    <p:extLst>
      <p:ext uri="{BB962C8B-B14F-4D97-AF65-F5344CB8AC3E}">
        <p14:creationId xmlns:p14="http://schemas.microsoft.com/office/powerpoint/2010/main" val="3774071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AD8B36-E618-2B38-A22C-6C4719022FC7}"/>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A3161264-1DF1-AE5C-E8F3-CB45948C4AEE}"/>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D2D0118D-C136-AD86-CAFA-4AD5E8D35096}"/>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3B1C9456-2CE8-470C-50BC-CEFC6C7CA176}"/>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1FE67791-2B18-F6C0-11CE-B699545B916F}"/>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31A7F7D9-D4E9-0648-59DB-2A710FFF52F8}"/>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0" fontAlgn="base" hangingPunct="0">
        <a:spcBef>
          <a:spcPct val="20000"/>
        </a:spcBef>
        <a:spcAft>
          <a:spcPct val="0"/>
        </a:spcAft>
        <a:buChar char="–"/>
        <a:defRPr sz="2000">
          <a:solidFill>
            <a:srgbClr val="0000FF"/>
          </a:solidFill>
          <a:latin typeface="Verdana" panose="020B0604030504040204" pitchFamily="34" charset="0"/>
          <a:ea typeface="Verdana" panose="020B0604030504040204" pitchFamily="34" charset="0"/>
        </a:defRPr>
      </a:lvl2pPr>
      <a:lvl3pPr marL="1073150" indent="-352425" algn="l" rtl="0" eaLnBrk="0" fontAlgn="base" hangingPunct="0">
        <a:spcBef>
          <a:spcPct val="20000"/>
        </a:spcBef>
        <a:spcAft>
          <a:spcPct val="0"/>
        </a:spcAft>
        <a:buChar char="•"/>
        <a:defRPr>
          <a:solidFill>
            <a:srgbClr val="0000FF"/>
          </a:solidFill>
          <a:latin typeface="Verdana" panose="020B0604030504040204" pitchFamily="34" charset="0"/>
          <a:ea typeface="Verdana" panose="020B0604030504040204" pitchFamily="34" charset="0"/>
        </a:defRPr>
      </a:lvl3pPr>
      <a:lvl4pPr marL="1435100" indent="-361950"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4pPr>
      <a:lvl5pPr marL="1795463" indent="-360363"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3"/>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14</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Personal investment – pensions</a:t>
            </a: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CE68A2F8-4E6B-C860-8DE8-86B9AAE62E9E}"/>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ADCB76E4-3BE9-1899-2F66-AD5725788406}"/>
              </a:ext>
            </a:extLst>
          </p:cNvPr>
          <p:cNvPicPr>
            <a:picLocks noChangeAspect="1"/>
          </p:cNvPicPr>
          <p:nvPr/>
        </p:nvPicPr>
        <p:blipFill>
          <a:blip r:embed="rId5"/>
          <a:stretch>
            <a:fillRect/>
          </a:stretch>
        </p:blipFill>
        <p:spPr>
          <a:xfrm>
            <a:off x="5683918" y="3573016"/>
            <a:ext cx="3848078" cy="2565386"/>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51D3DA85-AE52-29F8-CCFD-4F12DC274BA6}"/>
              </a:ext>
            </a:extLst>
          </p:cNvPr>
          <p:cNvSpPr/>
          <p:nvPr/>
        </p:nvSpPr>
        <p:spPr>
          <a:xfrm>
            <a:off x="0" y="6138402"/>
            <a:ext cx="9143999" cy="719598"/>
          </a:xfrm>
          <a:prstGeom prst="rect">
            <a:avLst/>
          </a:prstGeom>
          <a:solidFill>
            <a:srgbClr val="FAB1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a:t>
            </a:r>
          </a:p>
          <a:p>
            <a:pPr algn="r">
              <a:lnSpc>
                <a:spcPct val="120000"/>
              </a:lnSpc>
            </a:pPr>
            <a:r>
              <a:rPr lang="en-GB" sz="1200" dirty="0">
                <a:latin typeface="Verdana" panose="020B0604030504040204" pitchFamily="34" charset="0"/>
                <a:ea typeface="Verdana" panose="020B0604030504040204" pitchFamily="34" charset="0"/>
              </a:rPr>
              <a:t>Generated by Ricky Tutin with getimg.ai, Model: FLUX.1 [schnell],</a:t>
            </a:r>
          </a:p>
          <a:p>
            <a:pPr algn="r">
              <a:lnSpc>
                <a:spcPct val="120000"/>
              </a:lnSpc>
            </a:pPr>
            <a:r>
              <a:rPr lang="en-GB" sz="1200" dirty="0">
                <a:latin typeface="Verdana" panose="020B0604030504040204" pitchFamily="34" charset="0"/>
                <a:ea typeface="Verdana" panose="020B0604030504040204" pitchFamily="34" charset="0"/>
              </a:rPr>
              <a:t>03-Sep-2025</a:t>
            </a:r>
          </a:p>
        </p:txBody>
      </p:sp>
    </p:spTree>
    <p:extLst>
      <p:ext uri="{BB962C8B-B14F-4D97-AF65-F5344CB8AC3E}">
        <p14:creationId xmlns:p14="http://schemas.microsoft.com/office/powerpoint/2010/main" val="42448676"/>
      </p:ext>
    </p:ext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0" y="939800"/>
            <a:ext cx="9144000"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400" dirty="0">
              <a:latin typeface="Trebuchet MS" panose="020B0603020202020204" pitchFamily="34" charset="0"/>
              <a:ea typeface="Verdana" panose="020B0604030504040204" pitchFamily="34" charset="0"/>
            </a:endParaRPr>
          </a:p>
          <a:p>
            <a:pPr eaLnBrk="1" hangingPunct="1">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400" dirty="0">
                <a:latin typeface="Verdana" panose="020B0604030504040204" pitchFamily="34" charset="0"/>
                <a:ea typeface="Verdana" panose="020B0604030504040204" pitchFamily="34" charset="0"/>
              </a:rPr>
              <a:t>All employers must provide a workplace pension scheme, into which they must automatically enrol their workers aged between 22 and state pension age, earning more than £10,000;</a:t>
            </a:r>
          </a:p>
          <a:p>
            <a:pPr eaLnBrk="1" hangingPunct="1">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400" dirty="0">
              <a:latin typeface="Verdana" panose="020B0604030504040204" pitchFamily="34" charset="0"/>
              <a:ea typeface="Verdana" panose="020B0604030504040204" pitchFamily="34" charset="0"/>
            </a:endParaRPr>
          </a:p>
          <a:p>
            <a:pPr marL="0" indent="0">
              <a:buNone/>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400" dirty="0">
                <a:latin typeface="Verdana" panose="020B0604030504040204" pitchFamily="34" charset="0"/>
                <a:ea typeface="Verdana" panose="020B0604030504040204" pitchFamily="34" charset="0"/>
              </a:rPr>
              <a:t>The minimum contributions are:</a:t>
            </a:r>
          </a:p>
          <a:p>
            <a:pPr marL="0" indent="0">
              <a:buNone/>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400" dirty="0">
              <a:latin typeface="Verdana" panose="020B0604030504040204" pitchFamily="34" charset="0"/>
              <a:ea typeface="Verdana" panose="020B0604030504040204" pitchFamily="34" charset="0"/>
            </a:endParaRPr>
          </a:p>
          <a:p>
            <a:pPr lvl="1" indent="0">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400" dirty="0">
                <a:latin typeface="Verdana" panose="020B0604030504040204" pitchFamily="34" charset="0"/>
                <a:ea typeface="Verdana" panose="020B0604030504040204" pitchFamily="34" charset="0"/>
              </a:rPr>
              <a:t>Employer:	3%...</a:t>
            </a:r>
          </a:p>
          <a:p>
            <a:pPr lvl="2" indent="0">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400" dirty="0">
                <a:latin typeface="Verdana" panose="020B0604030504040204" pitchFamily="34" charset="0"/>
                <a:ea typeface="Verdana" panose="020B0604030504040204" pitchFamily="34" charset="0"/>
              </a:rPr>
              <a:t>Worker:	5%...</a:t>
            </a:r>
          </a:p>
          <a:p>
            <a:pPr marL="0" indent="0">
              <a:buNone/>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400" dirty="0">
              <a:latin typeface="Verdana" panose="020B0604030504040204" pitchFamily="34" charset="0"/>
              <a:ea typeface="Verdana" panose="020B0604030504040204" pitchFamily="34" charset="0"/>
            </a:endParaRPr>
          </a:p>
          <a:p>
            <a:pPr marL="0" indent="0">
              <a:buNone/>
              <a:tabLst>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400" dirty="0">
                <a:latin typeface="Verdana" panose="020B0604030504040204" pitchFamily="34" charset="0"/>
                <a:ea typeface="Verdana" panose="020B0604030504040204" pitchFamily="34" charset="0"/>
              </a:rPr>
              <a:t>…of “qualifying earnings” between £6,240 and £50,270.</a:t>
            </a:r>
            <a:endParaRPr lang="en-US" altLang="en-US" sz="2400" dirty="0">
              <a:latin typeface="Verdana" panose="020B0604030504040204" pitchFamily="34" charset="0"/>
              <a:ea typeface="Verdana" panose="020B0604030504040204" pitchFamily="34" charset="0"/>
            </a:endParaRP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r>
              <a:rPr lang="en-GB" altLang="en-US" sz="2000" b="1" kern="0" dirty="0">
                <a:effectLst>
                  <a:outerShdw blurRad="38100" dist="38100" dir="2700000" algn="tl">
                    <a:srgbClr val="000000">
                      <a:alpha val="43137"/>
                    </a:srgbClr>
                  </a:outerShdw>
                </a:effectLst>
              </a:rPr>
              <a:t>Automatic enrolment into a workplace pension scheme</a:t>
            </a:r>
          </a:p>
        </p:txBody>
      </p:sp>
    </p:spTree>
    <p:extLst>
      <p:ext uri="{BB962C8B-B14F-4D97-AF65-F5344CB8AC3E}">
        <p14:creationId xmlns:p14="http://schemas.microsoft.com/office/powerpoint/2010/main" val="1192873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dirty="0"/>
              <a:t>Workplace pension schemes</a:t>
            </a:r>
          </a:p>
        </p:txBody>
      </p:sp>
      <p:sp>
        <p:nvSpPr>
          <p:cNvPr id="110" name="Rectangle 109"/>
          <p:cNvSpPr/>
          <p:nvPr/>
        </p:nvSpPr>
        <p:spPr>
          <a:xfrm>
            <a:off x="0" y="939600"/>
            <a:ext cx="9140826"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3590925" algn="l"/>
              </a:tabLst>
            </a:pPr>
            <a:endParaRPr lang="en-GB" dirty="0">
              <a:solidFill>
                <a:schemeClr val="tx1"/>
              </a:solidFill>
              <a:latin typeface="Verdana" panose="020B0604030504040204" pitchFamily="34" charset="0"/>
              <a:ea typeface="Verdana" panose="020B0604030504040204" pitchFamily="34" charset="0"/>
            </a:endParaRPr>
          </a:p>
          <a:p>
            <a:pPr marL="342900" indent="-342900">
              <a:buFont typeface="Arial" panose="020B0604020202020204" pitchFamily="34" charset="0"/>
              <a:buChar char="•"/>
              <a:tabLst>
                <a:tab pos="3232150" algn="l"/>
                <a:tab pos="3590925" algn="l"/>
              </a:tabLst>
            </a:pPr>
            <a:r>
              <a:rPr lang="en-GB" dirty="0">
                <a:solidFill>
                  <a:schemeClr val="tx1"/>
                </a:solidFill>
                <a:latin typeface="Verdana" panose="020B0604030504040204" pitchFamily="34" charset="0"/>
                <a:ea typeface="Verdana" panose="020B0604030504040204" pitchFamily="34" charset="0"/>
              </a:rPr>
              <a:t>DA (Defined Ambition): 		sets your pension income (as a target)*;</a:t>
            </a:r>
          </a:p>
          <a:p>
            <a:pPr marL="342900" indent="-342900">
              <a:buFont typeface="Arial" panose="020B0604020202020204" pitchFamily="34" charset="0"/>
              <a:buChar char="•"/>
              <a:tabLst>
                <a:tab pos="3590925" algn="l"/>
              </a:tabLst>
            </a:pPr>
            <a:endParaRPr lang="en-GB" dirty="0">
              <a:solidFill>
                <a:schemeClr val="tx1"/>
              </a:solidFill>
              <a:latin typeface="Verdana" panose="020B0604030504040204" pitchFamily="34" charset="0"/>
              <a:ea typeface="Verdana" panose="020B0604030504040204" pitchFamily="34" charset="0"/>
            </a:endParaRPr>
          </a:p>
          <a:p>
            <a:pPr marL="342900" indent="-342900">
              <a:buFont typeface="Arial" panose="020B0604020202020204" pitchFamily="34" charset="0"/>
              <a:buChar char="•"/>
              <a:tabLst>
                <a:tab pos="3140075" algn="l"/>
                <a:tab pos="3590925" algn="l"/>
              </a:tabLst>
            </a:pPr>
            <a:r>
              <a:rPr lang="en-GB" dirty="0">
                <a:solidFill>
                  <a:schemeClr val="tx1"/>
                </a:solidFill>
                <a:latin typeface="Verdana" panose="020B0604030504040204" pitchFamily="34" charset="0"/>
                <a:ea typeface="Verdana" panose="020B0604030504040204" pitchFamily="34" charset="0"/>
              </a:rPr>
              <a:t>DB (Defined Benefit): 		sets your pension income (as a promise, 		contributions are then adjusted to meet that 		promise);</a:t>
            </a:r>
          </a:p>
          <a:p>
            <a:pPr marL="342900" indent="-342900">
              <a:buFont typeface="Arial" panose="020B0604020202020204" pitchFamily="34" charset="0"/>
              <a:buChar char="•"/>
              <a:tabLst>
                <a:tab pos="3590925" algn="l"/>
              </a:tabLst>
            </a:pPr>
            <a:endParaRPr lang="en-GB" dirty="0">
              <a:solidFill>
                <a:schemeClr val="tx1"/>
              </a:solidFill>
              <a:latin typeface="Verdana" panose="020B0604030504040204" pitchFamily="34" charset="0"/>
              <a:ea typeface="Verdana" panose="020B0604030504040204" pitchFamily="34" charset="0"/>
            </a:endParaRPr>
          </a:p>
          <a:p>
            <a:pPr marL="342900" indent="-342900">
              <a:buFont typeface="Arial" panose="020B0604020202020204" pitchFamily="34" charset="0"/>
              <a:buChar char="•"/>
              <a:tabLst>
                <a:tab pos="3316288" algn="l"/>
                <a:tab pos="3590925" algn="l"/>
              </a:tabLst>
            </a:pPr>
            <a:r>
              <a:rPr lang="en-GB" dirty="0">
                <a:solidFill>
                  <a:schemeClr val="tx1"/>
                </a:solidFill>
                <a:latin typeface="Verdana" panose="020B0604030504040204" pitchFamily="34" charset="0"/>
                <a:ea typeface="Verdana" panose="020B0604030504040204" pitchFamily="34" charset="0"/>
              </a:rPr>
              <a:t>DC (Defined Contribution):	sets what you put in;</a:t>
            </a:r>
          </a:p>
          <a:p>
            <a:pPr marL="342900" indent="-342900">
              <a:buFont typeface="Arial" panose="020B0604020202020204" pitchFamily="34" charset="0"/>
              <a:buChar char="•"/>
              <a:tabLst>
                <a:tab pos="3590925" algn="l"/>
              </a:tabLst>
            </a:pPr>
            <a:endParaRPr lang="en-GB" dirty="0">
              <a:solidFill>
                <a:schemeClr val="tx1"/>
              </a:solidFill>
              <a:latin typeface="Verdana" panose="020B0604030504040204" pitchFamily="34" charset="0"/>
              <a:ea typeface="Verdana" panose="020B0604030504040204" pitchFamily="34" charset="0"/>
            </a:endParaRPr>
          </a:p>
          <a:p>
            <a:pPr marL="342900" indent="-342900">
              <a:buFont typeface="Arial" panose="020B0604020202020204" pitchFamily="34" charset="0"/>
              <a:buChar char="•"/>
              <a:tabLst>
                <a:tab pos="3590925" algn="l"/>
              </a:tabLst>
            </a:pPr>
            <a:endParaRPr lang="en-GB" dirty="0">
              <a:solidFill>
                <a:schemeClr val="tx1"/>
              </a:solidFill>
              <a:latin typeface="Verdana" panose="020B0604030504040204" pitchFamily="34" charset="0"/>
              <a:ea typeface="Verdana" panose="020B0604030504040204" pitchFamily="34" charset="0"/>
            </a:endParaRPr>
          </a:p>
          <a:p>
            <a:pPr marL="342900" indent="-342900">
              <a:buFont typeface="Arial" panose="020B0604020202020204" pitchFamily="34" charset="0"/>
              <a:buChar char="•"/>
              <a:tabLst>
                <a:tab pos="3590925" algn="l"/>
              </a:tabLst>
            </a:pPr>
            <a:endParaRPr lang="en-GB" dirty="0">
              <a:solidFill>
                <a:schemeClr val="tx1"/>
              </a:solidFill>
              <a:latin typeface="Verdana" panose="020B0604030504040204" pitchFamily="34" charset="0"/>
              <a:ea typeface="Verdana" panose="020B0604030504040204" pitchFamily="34" charset="0"/>
            </a:endParaRPr>
          </a:p>
          <a:p>
            <a:pPr marL="361950" indent="-361950" eaLnBrk="1" hangingPunct="1">
              <a:tabLst>
                <a:tab pos="361950" algn="l"/>
                <a:tab pos="720725"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dirty="0">
                <a:solidFill>
                  <a:schemeClr val="tx1"/>
                </a:solidFill>
                <a:latin typeface="Verdana" panose="020B0604030504040204" pitchFamily="34" charset="0"/>
                <a:ea typeface="Verdana" panose="020B0604030504040204" pitchFamily="34" charset="0"/>
                <a:cs typeface="Arial" panose="020B0604020202020204" pitchFamily="34" charset="0"/>
              </a:rPr>
              <a:t>*	Properly called CDC 	(“Collective Defined Contribution”, now allowed in the UK by Pension Schemes Act 2021)</a:t>
            </a:r>
          </a:p>
        </p:txBody>
      </p:sp>
    </p:spTree>
    <p:extLst>
      <p:ext uri="{BB962C8B-B14F-4D97-AF65-F5344CB8AC3E}">
        <p14:creationId xmlns:p14="http://schemas.microsoft.com/office/powerpoint/2010/main" val="1484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3" end="3"/>
                                            </p:txEl>
                                          </p:spTgt>
                                        </p:tgtEl>
                                        <p:attrNameLst>
                                          <p:attrName>style.visibility</p:attrName>
                                        </p:attrNameLst>
                                      </p:cBhvr>
                                      <p:to>
                                        <p:strVal val="visible"/>
                                      </p:to>
                                    </p:set>
                                    <p:animEffect transition="in" filter="wipe(left)">
                                      <p:cBhvr>
                                        <p:cTn id="12" dur="500"/>
                                        <p:tgtEl>
                                          <p:spTgt spid="1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5" end="5"/>
                                            </p:txEl>
                                          </p:spTgt>
                                        </p:tgtEl>
                                        <p:attrNameLst>
                                          <p:attrName>style.visibility</p:attrName>
                                        </p:attrNameLst>
                                      </p:cBhvr>
                                      <p:to>
                                        <p:strVal val="visible"/>
                                      </p:to>
                                    </p:set>
                                    <p:animEffect transition="in" filter="wipe(left)">
                                      <p:cBhvr>
                                        <p:cTn id="17" dur="500"/>
                                        <p:tgtEl>
                                          <p:spTgt spid="110">
                                            <p:txEl>
                                              <p:pRg st="5" end="5"/>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0">
                                            <p:txEl>
                                              <p:pRg st="9" end="9"/>
                                            </p:txEl>
                                          </p:spTgt>
                                        </p:tgtEl>
                                        <p:attrNameLst>
                                          <p:attrName>style.visibility</p:attrName>
                                        </p:attrNameLst>
                                      </p:cBhvr>
                                      <p:to>
                                        <p:strVal val="visible"/>
                                      </p:to>
                                    </p:set>
                                    <p:animEffect transition="in" filter="wipe(left)">
                                      <p:cBhvr>
                                        <p:cTn id="20" dur="500"/>
                                        <p:tgtEl>
                                          <p:spTgt spid="1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uiExpand="1"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dirty="0"/>
              <a:t>Annual allowance</a:t>
            </a:r>
          </a:p>
        </p:txBody>
      </p:sp>
      <p:sp>
        <p:nvSpPr>
          <p:cNvPr id="110" name="Rectangle 109"/>
          <p:cNvSpPr/>
          <p:nvPr/>
        </p:nvSpPr>
        <p:spPr>
          <a:xfrm>
            <a:off x="-1" y="939600"/>
            <a:ext cx="9142413"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Aft>
                <a:spcPts val="900"/>
              </a:spcAft>
              <a:buNone/>
            </a:pPr>
            <a:endParaRPr lang="en-GB" dirty="0">
              <a:solidFill>
                <a:schemeClr val="tx1"/>
              </a:solidFill>
              <a:latin typeface="Verdana" panose="020B0604030504040204" pitchFamily="34" charset="0"/>
              <a:ea typeface="Verdana" panose="020B0604030504040204" pitchFamily="34" charset="0"/>
            </a:endParaRPr>
          </a:p>
          <a:p>
            <a:pPr>
              <a:spcAft>
                <a:spcPts val="900"/>
              </a:spcAft>
              <a:buNone/>
            </a:pPr>
            <a:r>
              <a:rPr lang="en-GB" dirty="0">
                <a:solidFill>
                  <a:schemeClr val="tx1"/>
                </a:solidFill>
                <a:latin typeface="Verdana" panose="020B0604030504040204" pitchFamily="34" charset="0"/>
                <a:ea typeface="Verdana" panose="020B0604030504040204" pitchFamily="34" charset="0"/>
              </a:rPr>
              <a:t>The maximum amount of pension contributions relievable for tax purposes in the tax year 2026/27 is </a:t>
            </a:r>
            <a:r>
              <a:rPr lang="en-GB" b="1" dirty="0">
                <a:solidFill>
                  <a:schemeClr val="tx1"/>
                </a:solidFill>
                <a:latin typeface="Verdana" panose="020B0604030504040204" pitchFamily="34" charset="0"/>
                <a:ea typeface="Verdana" panose="020B0604030504040204" pitchFamily="34" charset="0"/>
              </a:rPr>
              <a:t>£60,000 </a:t>
            </a:r>
            <a:r>
              <a:rPr lang="en-GB" dirty="0">
                <a:solidFill>
                  <a:schemeClr val="tx1"/>
                </a:solidFill>
                <a:latin typeface="Verdana" panose="020B0604030504040204" pitchFamily="34" charset="0"/>
                <a:ea typeface="Verdana" panose="020B0604030504040204" pitchFamily="34" charset="0"/>
              </a:rPr>
              <a:t>(</a:t>
            </a:r>
            <a:r>
              <a:rPr lang="en-GB" i="1" dirty="0">
                <a:solidFill>
                  <a:schemeClr val="tx1"/>
                </a:solidFill>
                <a:latin typeface="Verdana" panose="020B0604030504040204" pitchFamily="34" charset="0"/>
                <a:ea typeface="Verdana" panose="020B0604030504040204" pitchFamily="34" charset="0"/>
              </a:rPr>
              <a:t>which it has been since 2023/24</a:t>
            </a:r>
            <a:r>
              <a:rPr lang="en-GB" dirty="0">
                <a:solidFill>
                  <a:schemeClr val="tx1"/>
                </a:solidFill>
                <a:latin typeface="Verdana" panose="020B0604030504040204" pitchFamily="34" charset="0"/>
                <a:ea typeface="Verdana" panose="020B0604030504040204" pitchFamily="34" charset="0"/>
              </a:rPr>
              <a:t>)</a:t>
            </a:r>
            <a:r>
              <a:rPr lang="en-GB" i="1" dirty="0">
                <a:solidFill>
                  <a:schemeClr val="tx1"/>
                </a:solidFill>
                <a:latin typeface="Verdana" panose="020B0604030504040204" pitchFamily="34" charset="0"/>
                <a:ea typeface="Verdana" panose="020B0604030504040204" pitchFamily="34" charset="0"/>
              </a:rPr>
              <a:t> </a:t>
            </a:r>
            <a:r>
              <a:rPr lang="en-GB" dirty="0">
                <a:solidFill>
                  <a:schemeClr val="tx1"/>
                </a:solidFill>
                <a:latin typeface="Verdana" panose="020B0604030504040204" pitchFamily="34" charset="0"/>
                <a:ea typeface="Verdana" panose="020B0604030504040204" pitchFamily="34" charset="0"/>
              </a:rPr>
              <a:t>for basic and higher rate taxpayers.  The annual allowance includes both employee and employer contributions;</a:t>
            </a:r>
          </a:p>
          <a:p>
            <a:pPr>
              <a:spcAft>
                <a:spcPts val="900"/>
              </a:spcAft>
              <a:buNone/>
            </a:pPr>
            <a:r>
              <a:rPr lang="en-GB" dirty="0">
                <a:solidFill>
                  <a:schemeClr val="tx1"/>
                </a:solidFill>
                <a:latin typeface="Verdana" panose="020B0604030504040204" pitchFamily="34" charset="0"/>
                <a:ea typeface="Verdana" panose="020B0604030504040204" pitchFamily="34" charset="0"/>
              </a:rPr>
              <a:t>The annual allowance is reduced by £1 for every £2 of taxable income above a certain threshold, until it reaches </a:t>
            </a:r>
            <a:r>
              <a:rPr lang="en-GB" b="1" dirty="0">
                <a:solidFill>
                  <a:schemeClr val="tx1"/>
                </a:solidFill>
                <a:latin typeface="Verdana" panose="020B0604030504040204" pitchFamily="34" charset="0"/>
                <a:ea typeface="Verdana" panose="020B0604030504040204" pitchFamily="34" charset="0"/>
              </a:rPr>
              <a:t>£10,000 </a:t>
            </a:r>
            <a:r>
              <a:rPr lang="en-GB" dirty="0">
                <a:solidFill>
                  <a:schemeClr val="tx1"/>
                </a:solidFill>
                <a:latin typeface="Verdana" panose="020B0604030504040204" pitchFamily="34" charset="0"/>
                <a:ea typeface="Verdana" panose="020B0604030504040204" pitchFamily="34" charset="0"/>
              </a:rPr>
              <a:t>(</a:t>
            </a:r>
            <a:r>
              <a:rPr lang="en-GB" i="1" dirty="0">
                <a:solidFill>
                  <a:schemeClr val="tx1"/>
                </a:solidFill>
                <a:latin typeface="Verdana" panose="020B0604030504040204" pitchFamily="34" charset="0"/>
                <a:ea typeface="Verdana" panose="020B0604030504040204" pitchFamily="34" charset="0"/>
              </a:rPr>
              <a:t>which it has been since 2023/24</a:t>
            </a:r>
            <a:r>
              <a:rPr lang="en-GB" dirty="0">
                <a:solidFill>
                  <a:schemeClr val="tx1"/>
                </a:solidFill>
                <a:latin typeface="Verdana" panose="020B0604030504040204" pitchFamily="34" charset="0"/>
                <a:ea typeface="Verdana" panose="020B0604030504040204" pitchFamily="34" charset="0"/>
              </a:rPr>
              <a:t>).  This reduction applies where </a:t>
            </a:r>
            <a:r>
              <a:rPr lang="en-GB" b="1" dirty="0">
                <a:solidFill>
                  <a:schemeClr val="tx1"/>
                </a:solidFill>
                <a:latin typeface="Verdana" panose="020B0604030504040204" pitchFamily="34" charset="0"/>
                <a:ea typeface="Verdana" panose="020B0604030504040204" pitchFamily="34" charset="0"/>
              </a:rPr>
              <a:t>both</a:t>
            </a:r>
            <a:r>
              <a:rPr lang="en-GB" dirty="0">
                <a:solidFill>
                  <a:schemeClr val="tx1"/>
                </a:solidFill>
                <a:latin typeface="Verdana" panose="020B0604030504040204" pitchFamily="34" charset="0"/>
                <a:ea typeface="Verdana" panose="020B0604030504040204" pitchFamily="34" charset="0"/>
              </a:rPr>
              <a:t> the “</a:t>
            </a:r>
            <a:r>
              <a:rPr lang="en-GB" b="1" dirty="0">
                <a:solidFill>
                  <a:schemeClr val="tx1"/>
                </a:solidFill>
                <a:latin typeface="Verdana" panose="020B0604030504040204" pitchFamily="34" charset="0"/>
                <a:ea typeface="Verdana" panose="020B0604030504040204" pitchFamily="34" charset="0"/>
              </a:rPr>
              <a:t>threshold income</a:t>
            </a:r>
            <a:r>
              <a:rPr lang="en-GB" dirty="0">
                <a:solidFill>
                  <a:schemeClr val="tx1"/>
                </a:solidFill>
                <a:latin typeface="Verdana" panose="020B0604030504040204" pitchFamily="34" charset="0"/>
                <a:ea typeface="Verdana" panose="020B0604030504040204" pitchFamily="34" charset="0"/>
              </a:rPr>
              <a:t>” (</a:t>
            </a:r>
            <a:r>
              <a:rPr lang="en-GB" i="1" dirty="0">
                <a:solidFill>
                  <a:schemeClr val="tx1"/>
                </a:solidFill>
                <a:latin typeface="Verdana" panose="020B0604030504040204" pitchFamily="34" charset="0"/>
                <a:ea typeface="Verdana" panose="020B0604030504040204" pitchFamily="34" charset="0"/>
              </a:rPr>
              <a:t>income minus pension contributions</a:t>
            </a:r>
            <a:r>
              <a:rPr lang="en-GB" dirty="0">
                <a:solidFill>
                  <a:schemeClr val="tx1"/>
                </a:solidFill>
                <a:latin typeface="Verdana" panose="020B0604030504040204" pitchFamily="34" charset="0"/>
                <a:ea typeface="Verdana" panose="020B0604030504040204" pitchFamily="34" charset="0"/>
              </a:rPr>
              <a:t>) is </a:t>
            </a:r>
            <a:r>
              <a:rPr lang="en-GB" b="1" dirty="0">
                <a:solidFill>
                  <a:schemeClr val="tx1"/>
                </a:solidFill>
                <a:latin typeface="Verdana" panose="020B0604030504040204" pitchFamily="34" charset="0"/>
                <a:ea typeface="Verdana" panose="020B0604030504040204" pitchFamily="34" charset="0"/>
              </a:rPr>
              <a:t>greater than £200,000 </a:t>
            </a:r>
            <a:r>
              <a:rPr lang="en-GB" dirty="0">
                <a:solidFill>
                  <a:schemeClr val="tx1"/>
                </a:solidFill>
                <a:latin typeface="Verdana" panose="020B0604030504040204" pitchFamily="34" charset="0"/>
                <a:ea typeface="Verdana" panose="020B0604030504040204" pitchFamily="34" charset="0"/>
              </a:rPr>
              <a:t>and the “</a:t>
            </a:r>
            <a:r>
              <a:rPr lang="en-GB" b="1" dirty="0">
                <a:solidFill>
                  <a:schemeClr val="tx1"/>
                </a:solidFill>
                <a:latin typeface="Verdana" panose="020B0604030504040204" pitchFamily="34" charset="0"/>
                <a:ea typeface="Verdana" panose="020B0604030504040204" pitchFamily="34" charset="0"/>
              </a:rPr>
              <a:t>adjusted income</a:t>
            </a:r>
            <a:r>
              <a:rPr lang="en-GB" dirty="0">
                <a:solidFill>
                  <a:schemeClr val="tx1"/>
                </a:solidFill>
                <a:latin typeface="Verdana" panose="020B0604030504040204" pitchFamily="34" charset="0"/>
                <a:ea typeface="Verdana" panose="020B0604030504040204" pitchFamily="34" charset="0"/>
              </a:rPr>
              <a:t>” (</a:t>
            </a:r>
            <a:r>
              <a:rPr lang="en-GB" i="1" dirty="0">
                <a:solidFill>
                  <a:schemeClr val="tx1"/>
                </a:solidFill>
                <a:latin typeface="Verdana" panose="020B0604030504040204" pitchFamily="34" charset="0"/>
                <a:ea typeface="Verdana" panose="020B0604030504040204" pitchFamily="34" charset="0"/>
              </a:rPr>
              <a:t>income plus employer pension contributions</a:t>
            </a:r>
            <a:r>
              <a:rPr lang="en-GB" dirty="0">
                <a:solidFill>
                  <a:schemeClr val="tx1"/>
                </a:solidFill>
                <a:latin typeface="Verdana" panose="020B0604030504040204" pitchFamily="34" charset="0"/>
                <a:ea typeface="Verdana" panose="020B0604030504040204" pitchFamily="34" charset="0"/>
              </a:rPr>
              <a:t>) is </a:t>
            </a:r>
            <a:r>
              <a:rPr lang="en-GB" b="1" dirty="0">
                <a:solidFill>
                  <a:schemeClr val="tx1"/>
                </a:solidFill>
                <a:latin typeface="Verdana" panose="020B0604030504040204" pitchFamily="34" charset="0"/>
                <a:ea typeface="Verdana" panose="020B0604030504040204" pitchFamily="34" charset="0"/>
              </a:rPr>
              <a:t>greater than £260,000</a:t>
            </a:r>
            <a:r>
              <a:rPr lang="en-GB" dirty="0">
                <a:solidFill>
                  <a:schemeClr val="tx1"/>
                </a:solidFill>
                <a:latin typeface="Verdana" panose="020B0604030504040204" pitchFamily="34" charset="0"/>
                <a:ea typeface="Verdana" panose="020B0604030504040204" pitchFamily="34" charset="0"/>
              </a:rPr>
              <a:t>;</a:t>
            </a:r>
          </a:p>
          <a:p>
            <a:pPr>
              <a:spcAft>
                <a:spcPts val="900"/>
              </a:spcAft>
              <a:buNone/>
            </a:pPr>
            <a:r>
              <a:rPr lang="en-GB" dirty="0">
                <a:solidFill>
                  <a:schemeClr val="tx1"/>
                </a:solidFill>
                <a:latin typeface="Verdana" panose="020B0604030504040204" pitchFamily="34" charset="0"/>
                <a:ea typeface="Verdana" panose="020B0604030504040204" pitchFamily="34" charset="0"/>
              </a:rPr>
              <a:t>Contributions beyond the annual allowance can still be made to a pension scheme, it’s just that they will not attract tax relief;</a:t>
            </a:r>
          </a:p>
          <a:p>
            <a:pPr>
              <a:spcAft>
                <a:spcPts val="900"/>
              </a:spcAft>
              <a:buNone/>
            </a:pPr>
            <a:r>
              <a:rPr lang="en-GB" dirty="0">
                <a:solidFill>
                  <a:schemeClr val="tx1"/>
                </a:solidFill>
                <a:latin typeface="Verdana" panose="020B0604030504040204" pitchFamily="34" charset="0"/>
                <a:ea typeface="Verdana" panose="020B0604030504040204" pitchFamily="34" charset="0"/>
              </a:rPr>
              <a:t>Employers’ contributions beyond the annual allowance are taxed as employee income.</a:t>
            </a:r>
          </a:p>
        </p:txBody>
      </p:sp>
    </p:spTree>
    <p:extLst>
      <p:ext uri="{BB962C8B-B14F-4D97-AF65-F5344CB8AC3E}">
        <p14:creationId xmlns:p14="http://schemas.microsoft.com/office/powerpoint/2010/main" val="256607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3" end="3"/>
                                            </p:txEl>
                                          </p:spTgt>
                                        </p:tgtEl>
                                        <p:attrNameLst>
                                          <p:attrName>style.visibility</p:attrName>
                                        </p:attrNameLst>
                                      </p:cBhvr>
                                      <p:to>
                                        <p:strVal val="visible"/>
                                      </p:to>
                                    </p:set>
                                    <p:animEffect transition="in" filter="wipe(left)">
                                      <p:cBhvr>
                                        <p:cTn id="17" dur="500"/>
                                        <p:tgtEl>
                                          <p:spTgt spid="1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4" end="4"/>
                                            </p:txEl>
                                          </p:spTgt>
                                        </p:tgtEl>
                                        <p:attrNameLst>
                                          <p:attrName>style.visibility</p:attrName>
                                        </p:attrNameLst>
                                      </p:cBhvr>
                                      <p:to>
                                        <p:strVal val="visible"/>
                                      </p:to>
                                    </p:set>
                                    <p:animEffect transition="in" filter="wipe(left)">
                                      <p:cBhvr>
                                        <p:cTn id="22" dur="500"/>
                                        <p:tgtEl>
                                          <p:spTgt spid="1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dirty="0"/>
              <a:t>Annual allowance</a:t>
            </a:r>
          </a:p>
        </p:txBody>
      </p:sp>
      <p:sp>
        <p:nvSpPr>
          <p:cNvPr id="110" name="Rectangle 109"/>
          <p:cNvSpPr/>
          <p:nvPr/>
        </p:nvSpPr>
        <p:spPr>
          <a:xfrm>
            <a:off x="0" y="939600"/>
            <a:ext cx="9140826"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Aft>
                <a:spcPts val="1200"/>
              </a:spcAft>
              <a:buNone/>
            </a:pPr>
            <a:endParaRPr lang="en-GB" sz="2400" dirty="0">
              <a:solidFill>
                <a:schemeClr val="tx1"/>
              </a:solidFill>
              <a:latin typeface="Verdana" panose="020B0604030504040204" pitchFamily="34" charset="0"/>
              <a:ea typeface="Verdana" panose="020B0604030504040204" pitchFamily="34" charset="0"/>
            </a:endParaRPr>
          </a:p>
          <a:p>
            <a:pPr>
              <a:spcAft>
                <a:spcPts val="1200"/>
              </a:spcAft>
              <a:buNone/>
            </a:pPr>
            <a:r>
              <a:rPr lang="en-GB" sz="2400" dirty="0">
                <a:solidFill>
                  <a:schemeClr val="tx1"/>
                </a:solidFill>
                <a:latin typeface="Verdana" panose="020B0604030504040204" pitchFamily="34" charset="0"/>
                <a:ea typeface="Verdana" panose="020B0604030504040204" pitchFamily="34" charset="0"/>
              </a:rPr>
              <a:t>Individuals may </a:t>
            </a:r>
            <a:r>
              <a:rPr lang="en-GB" sz="2400" b="1" dirty="0">
                <a:solidFill>
                  <a:schemeClr val="tx1"/>
                </a:solidFill>
                <a:latin typeface="Verdana" panose="020B0604030504040204" pitchFamily="34" charset="0"/>
                <a:ea typeface="Verdana" panose="020B0604030504040204" pitchFamily="34" charset="0"/>
              </a:rPr>
              <a:t>carry forward </a:t>
            </a:r>
            <a:r>
              <a:rPr lang="en-GB" sz="2400" dirty="0">
                <a:solidFill>
                  <a:schemeClr val="tx1"/>
                </a:solidFill>
                <a:latin typeface="Verdana" panose="020B0604030504040204" pitchFamily="34" charset="0"/>
                <a:ea typeface="Verdana" panose="020B0604030504040204" pitchFamily="34" charset="0"/>
              </a:rPr>
              <a:t>any unused allowances, from years in which they were members of registered pension schemes, for up to </a:t>
            </a:r>
            <a:r>
              <a:rPr lang="en-GB" sz="2400" b="1" dirty="0">
                <a:solidFill>
                  <a:schemeClr val="tx1"/>
                </a:solidFill>
                <a:latin typeface="Verdana" panose="020B0604030504040204" pitchFamily="34" charset="0"/>
                <a:ea typeface="Verdana" panose="020B0604030504040204" pitchFamily="34" charset="0"/>
              </a:rPr>
              <a:t>three years;</a:t>
            </a:r>
            <a:endParaRPr lang="en-GB" sz="2400" dirty="0">
              <a:solidFill>
                <a:schemeClr val="tx1"/>
              </a:solidFill>
              <a:latin typeface="Verdana" panose="020B0604030504040204" pitchFamily="34" charset="0"/>
              <a:ea typeface="Verdana" panose="020B0604030504040204" pitchFamily="34" charset="0"/>
            </a:endParaRPr>
          </a:p>
          <a:p>
            <a:pPr>
              <a:spcAft>
                <a:spcPts val="1200"/>
              </a:spcAft>
              <a:buNone/>
            </a:pPr>
            <a:r>
              <a:rPr lang="en-GB" sz="2400" dirty="0">
                <a:solidFill>
                  <a:schemeClr val="tx1"/>
                </a:solidFill>
                <a:latin typeface="Verdana" panose="020B0604030504040204" pitchFamily="34" charset="0"/>
                <a:ea typeface="Verdana" panose="020B0604030504040204" pitchFamily="34" charset="0"/>
              </a:rPr>
              <a:t>For example, for 2026/2027, a taxpayer who had not made any pension contributions in the previous three years could have a maximum carry-forward </a:t>
            </a:r>
            <a:r>
              <a:rPr lang="en-GB" sz="2400" b="1" dirty="0">
                <a:solidFill>
                  <a:schemeClr val="tx1"/>
                </a:solidFill>
                <a:latin typeface="Verdana" panose="020B0604030504040204" pitchFamily="34" charset="0"/>
                <a:ea typeface="Verdana" panose="020B0604030504040204" pitchFamily="34" charset="0"/>
              </a:rPr>
              <a:t>into </a:t>
            </a:r>
            <a:r>
              <a:rPr lang="en-GB" sz="2400" dirty="0">
                <a:solidFill>
                  <a:schemeClr val="tx1"/>
                </a:solidFill>
                <a:latin typeface="Verdana" panose="020B0604030504040204" pitchFamily="34" charset="0"/>
                <a:ea typeface="Verdana" panose="020B0604030504040204" pitchFamily="34" charset="0"/>
              </a:rPr>
              <a:t>2026/2027 of £180,000 and so a maximum allowance </a:t>
            </a:r>
            <a:r>
              <a:rPr lang="en-GB" sz="2400" b="1" dirty="0">
                <a:solidFill>
                  <a:schemeClr val="tx1"/>
                </a:solidFill>
                <a:latin typeface="Verdana" panose="020B0604030504040204" pitchFamily="34" charset="0"/>
                <a:ea typeface="Verdana" panose="020B0604030504040204" pitchFamily="34" charset="0"/>
              </a:rPr>
              <a:t>during</a:t>
            </a:r>
            <a:r>
              <a:rPr lang="en-GB" sz="2400" dirty="0">
                <a:solidFill>
                  <a:schemeClr val="tx1"/>
                </a:solidFill>
                <a:latin typeface="Verdana" panose="020B0604030504040204" pitchFamily="34" charset="0"/>
                <a:ea typeface="Verdana" panose="020B0604030504040204" pitchFamily="34" charset="0"/>
              </a:rPr>
              <a:t> 2026/2027 of </a:t>
            </a:r>
            <a:r>
              <a:rPr lang="en-GB" sz="2400" b="1" dirty="0">
                <a:solidFill>
                  <a:schemeClr val="tx1"/>
                </a:solidFill>
                <a:latin typeface="Verdana" panose="020B0604030504040204" pitchFamily="34" charset="0"/>
                <a:ea typeface="Verdana" panose="020B0604030504040204" pitchFamily="34" charset="0"/>
              </a:rPr>
              <a:t>£240,000</a:t>
            </a:r>
            <a:r>
              <a:rPr lang="en-GB" sz="2400" dirty="0">
                <a:solidFill>
                  <a:schemeClr val="tx1"/>
                </a:solidFill>
                <a:latin typeface="Verdana" panose="020B0604030504040204" pitchFamily="34" charset="0"/>
                <a:ea typeface="Verdana" panose="020B0604030504040204" pitchFamily="34" charset="0"/>
              </a:rPr>
              <a:t>.</a:t>
            </a:r>
          </a:p>
        </p:txBody>
      </p:sp>
    </p:spTree>
    <p:extLst>
      <p:ext uri="{BB962C8B-B14F-4D97-AF65-F5344CB8AC3E}">
        <p14:creationId xmlns:p14="http://schemas.microsoft.com/office/powerpoint/2010/main" val="333320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endParaRPr lang="en-GB" altLang="en-US" sz="2000" dirty="0">
              <a:latin typeface="Verdana" panose="020B0604030504040204" pitchFamily="34" charset="0"/>
              <a:ea typeface="Verdana" panose="020B0604030504040204" pitchFamily="34" charset="0"/>
            </a:endParaRPr>
          </a:p>
          <a:p>
            <a:pPr eaLnBrk="1" hangingPunct="1"/>
            <a:r>
              <a:rPr lang="en-GB" altLang="en-US" sz="2000" dirty="0">
                <a:latin typeface="Verdana" panose="020B0604030504040204" pitchFamily="34" charset="0"/>
                <a:ea typeface="Verdana" panose="020B0604030504040204" pitchFamily="34" charset="0"/>
              </a:rPr>
              <a:t>Following changes introduced in 2015 to allow people to access their money purchase pension savings more flexibly, it was necessary to introduce a limit on the extent to which people could “recycle” their pension savings to take advantage of tax relief.  Therefore, individuals who have already flexibly accessed their money purchase (defined contribution) pension savings have a lower contributions limit than other individuals, called the “Money Purchase Annual Allowance”.  For 2026/2027 this limit is set at </a:t>
            </a:r>
            <a:r>
              <a:rPr lang="en-GB" altLang="en-US" sz="2000" b="1" dirty="0">
                <a:latin typeface="Verdana" panose="020B0604030504040204" pitchFamily="34" charset="0"/>
                <a:ea typeface="Verdana" panose="020B0604030504040204" pitchFamily="34" charset="0"/>
              </a:rPr>
              <a:t>£10,000</a:t>
            </a:r>
            <a:r>
              <a:rPr lang="en-GB" altLang="en-US" sz="2000" dirty="0">
                <a:latin typeface="Verdana" panose="020B0604030504040204" pitchFamily="34" charset="0"/>
                <a:ea typeface="Verdana" panose="020B0604030504040204" pitchFamily="34" charset="0"/>
              </a:rPr>
              <a:t>;</a:t>
            </a:r>
          </a:p>
          <a:p>
            <a:pPr eaLnBrk="1" hangingPunct="1"/>
            <a:endParaRPr lang="en-GB" altLang="en-US" sz="2000" dirty="0">
              <a:latin typeface="Verdana" panose="020B0604030504040204" pitchFamily="34" charset="0"/>
              <a:ea typeface="Verdana" panose="020B0604030504040204" pitchFamily="34" charset="0"/>
            </a:endParaRPr>
          </a:p>
          <a:p>
            <a:pPr eaLnBrk="1" hangingPunct="1"/>
            <a:r>
              <a:rPr lang="en-GB" altLang="en-US" sz="2000" dirty="0">
                <a:latin typeface="Verdana" panose="020B0604030504040204" pitchFamily="34" charset="0"/>
                <a:ea typeface="Verdana" panose="020B0604030504040204" pitchFamily="34" charset="0"/>
              </a:rPr>
              <a:t>Unlike the Annual Allowance, any unused MPAA cannot be carried forward.</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91440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r>
              <a:rPr lang="en-GB" altLang="en-US" kern="0" dirty="0">
                <a:effectLst>
                  <a:outerShdw blurRad="38100" dist="38100" dir="2700000" algn="tl">
                    <a:srgbClr val="000000">
                      <a:alpha val="43137"/>
                    </a:srgbClr>
                  </a:outerShdw>
                </a:effectLst>
              </a:rPr>
              <a:t>Money Purchase Annual Allowance</a:t>
            </a:r>
          </a:p>
        </p:txBody>
      </p:sp>
    </p:spTree>
    <p:extLst>
      <p:ext uri="{BB962C8B-B14F-4D97-AF65-F5344CB8AC3E}">
        <p14:creationId xmlns:p14="http://schemas.microsoft.com/office/powerpoint/2010/main" val="239918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Effect transition="in" filter="wipe(left)">
                                      <p:cBhvr>
                                        <p:cTn id="7" dur="500"/>
                                        <p:tgtEl>
                                          <p:spTgt spid="2253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3" end="3"/>
                                            </p:txEl>
                                          </p:spTgt>
                                        </p:tgtEl>
                                        <p:attrNameLst>
                                          <p:attrName>style.visibility</p:attrName>
                                        </p:attrNameLst>
                                      </p:cBhvr>
                                      <p:to>
                                        <p:strVal val="visible"/>
                                      </p:to>
                                    </p:set>
                                    <p:animEffect transition="in" filter="wipe(left)">
                                      <p:cBhvr>
                                        <p:cTn id="12" dur="500"/>
                                        <p:tgtEl>
                                          <p:spTgt spid="225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indent="0" eaLnBrk="1" hangingPunct="1"/>
            <a:r>
              <a:rPr lang="en-GB" altLang="en-US" dirty="0"/>
              <a:t>Relevant UK Earnings</a:t>
            </a:r>
          </a:p>
        </p:txBody>
      </p:sp>
      <p:sp>
        <p:nvSpPr>
          <p:cNvPr id="7171" name="Content Placeholder 2"/>
          <p:cNvSpPr>
            <a:spLocks noGrp="1"/>
          </p:cNvSpPr>
          <p:nvPr>
            <p:ph idx="1"/>
          </p:nvPr>
        </p:nvSpPr>
        <p:spPr>
          <a:xfrm>
            <a:off x="0" y="939800"/>
            <a:ext cx="9144000" cy="5441528"/>
          </a:xfrm>
        </p:spPr>
        <p:txBody>
          <a:bodyPr/>
          <a:lstStyle/>
          <a:p>
            <a:pPr marL="714375" indent="-714375" eaLnBrk="1" hangingPunct="1">
              <a:buFontTx/>
              <a:buNone/>
              <a:tabLst>
                <a:tab pos="714375" algn="l"/>
              </a:tabLst>
            </a:pPr>
            <a:endParaRPr lang="en-GB" altLang="en-US" dirty="0">
              <a:solidFill>
                <a:schemeClr val="tx1"/>
              </a:solidFill>
            </a:endParaRPr>
          </a:p>
          <a:p>
            <a:pPr marL="714375" indent="-714375" eaLnBrk="1" hangingPunct="1">
              <a:buFontTx/>
              <a:buNone/>
              <a:tabLst>
                <a:tab pos="714375" algn="l"/>
              </a:tabLst>
            </a:pPr>
            <a:r>
              <a:rPr lang="en-GB" altLang="en-US" dirty="0">
                <a:solidFill>
                  <a:schemeClr val="tx1"/>
                </a:solidFill>
              </a:rPr>
              <a:t>Are defined as :</a:t>
            </a:r>
          </a:p>
          <a:p>
            <a:pPr marL="714375" indent="-714375" eaLnBrk="1" hangingPunct="1">
              <a:tabLst>
                <a:tab pos="714375" algn="l"/>
              </a:tabLst>
            </a:pPr>
            <a:r>
              <a:rPr lang="en-GB" altLang="en-US" dirty="0">
                <a:solidFill>
                  <a:schemeClr val="tx1"/>
                </a:solidFill>
              </a:rPr>
              <a:t>Income from employment;</a:t>
            </a:r>
          </a:p>
          <a:p>
            <a:pPr marL="714375" indent="-714375" eaLnBrk="1" hangingPunct="1">
              <a:tabLst>
                <a:tab pos="714375" algn="l"/>
              </a:tabLst>
            </a:pPr>
            <a:r>
              <a:rPr lang="en-GB" altLang="en-US" dirty="0">
                <a:solidFill>
                  <a:schemeClr val="tx1"/>
                </a:solidFill>
              </a:rPr>
              <a:t>Income from self-employment/ trading (</a:t>
            </a:r>
            <a:r>
              <a:rPr lang="en-GB" altLang="en-US" i="1" dirty="0">
                <a:solidFill>
                  <a:schemeClr val="tx1"/>
                </a:solidFill>
              </a:rPr>
              <a:t>alone or in partnership</a:t>
            </a:r>
            <a:r>
              <a:rPr lang="en-GB" altLang="en-US" dirty="0">
                <a:solidFill>
                  <a:schemeClr val="tx1"/>
                </a:solidFill>
              </a:rPr>
              <a:t>);</a:t>
            </a:r>
          </a:p>
          <a:p>
            <a:pPr marL="714375" indent="-714375" eaLnBrk="1" hangingPunct="1">
              <a:tabLst>
                <a:tab pos="714375" algn="l"/>
              </a:tabLst>
            </a:pPr>
            <a:r>
              <a:rPr lang="en-GB" altLang="en-US" dirty="0">
                <a:solidFill>
                  <a:schemeClr val="tx1"/>
                </a:solidFill>
              </a:rPr>
              <a:t>Earnings of overseas Crown employees who are subject to UK tax;</a:t>
            </a:r>
          </a:p>
          <a:p>
            <a:pPr marL="714375" indent="-714375" eaLnBrk="1" hangingPunct="1">
              <a:tabLst>
                <a:tab pos="714375" algn="l"/>
              </a:tabLst>
            </a:pPr>
            <a:r>
              <a:rPr lang="en-GB" altLang="en-US" dirty="0">
                <a:solidFill>
                  <a:schemeClr val="tx1"/>
                </a:solidFill>
              </a:rPr>
              <a:t>Patent or copyright income of the original artist, author or inventor.</a:t>
            </a:r>
          </a:p>
          <a:p>
            <a:pPr marL="714375" indent="-714375" eaLnBrk="1" hangingPunct="1">
              <a:tabLst>
                <a:tab pos="714375" algn="l"/>
              </a:tabLst>
            </a:pPr>
            <a:endParaRPr lang="en-GB" altLang="en-US"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indent="0" eaLnBrk="1" hangingPunct="1"/>
            <a:r>
              <a:rPr lang="en-GB" altLang="en-US" sz="2800" dirty="0"/>
              <a:t>There are 2 kinds of pension contributions for UK tax calculations – they work differently</a:t>
            </a:r>
          </a:p>
        </p:txBody>
      </p:sp>
      <p:sp>
        <p:nvSpPr>
          <p:cNvPr id="8195" name="Content Placeholder 2"/>
          <p:cNvSpPr>
            <a:spLocks noGrp="1"/>
          </p:cNvSpPr>
          <p:nvPr>
            <p:ph idx="1"/>
          </p:nvPr>
        </p:nvSpPr>
        <p:spPr>
          <a:xfrm>
            <a:off x="436563" y="908050"/>
            <a:ext cx="8311901" cy="5473700"/>
          </a:xfrm>
        </p:spPr>
        <p:txBody>
          <a:bodyPr/>
          <a:lstStyle/>
          <a:p>
            <a:pPr marL="514350" indent="-514350" eaLnBrk="1" hangingPunct="1">
              <a:buFontTx/>
              <a:buAutoNum type="arabicParenR"/>
            </a:pPr>
            <a:endParaRPr lang="en-GB" altLang="en-US" sz="2000" b="1" dirty="0">
              <a:solidFill>
                <a:schemeClr val="tx1"/>
              </a:solidFill>
            </a:endParaRPr>
          </a:p>
          <a:p>
            <a:pPr marL="514350" indent="-514350" eaLnBrk="1" hangingPunct="1">
              <a:buFontTx/>
              <a:buAutoNum type="arabicParenR"/>
            </a:pPr>
            <a:r>
              <a:rPr lang="en-GB" altLang="en-US" sz="2000" b="1" dirty="0">
                <a:solidFill>
                  <a:schemeClr val="tx1"/>
                </a:solidFill>
              </a:rPr>
              <a:t>Contributions to occupational pension schemes </a:t>
            </a:r>
            <a:r>
              <a:rPr lang="en-GB" altLang="en-US" sz="2000" dirty="0">
                <a:solidFill>
                  <a:schemeClr val="tx1"/>
                </a:solidFill>
              </a:rPr>
              <a:t>–the contributions are paid gross. Usually (</a:t>
            </a:r>
            <a:r>
              <a:rPr lang="en-GB" altLang="en-US" sz="2000" i="1" dirty="0">
                <a:solidFill>
                  <a:schemeClr val="tx1"/>
                </a:solidFill>
              </a:rPr>
              <a:t>though not always</a:t>
            </a:r>
            <a:r>
              <a:rPr lang="en-GB" altLang="en-US" sz="2000" dirty="0">
                <a:solidFill>
                  <a:schemeClr val="tx1"/>
                </a:solidFill>
              </a:rPr>
              <a:t>) they are deducted from employment income by arrangement with the employer.  They are deductible from total income, and receive full tax relief by being excluded for all purposes from the employee’s net / taxable income;</a:t>
            </a:r>
          </a:p>
          <a:p>
            <a:pPr marL="514350" indent="-514350" eaLnBrk="1" hangingPunct="1">
              <a:buFontTx/>
              <a:buAutoNum type="arabicParenR"/>
            </a:pPr>
            <a:endParaRPr lang="en-GB" altLang="en-US" sz="2000" dirty="0">
              <a:solidFill>
                <a:schemeClr val="tx1"/>
              </a:solidFill>
            </a:endParaRPr>
          </a:p>
          <a:p>
            <a:pPr marL="514350" indent="-514350" eaLnBrk="1" hangingPunct="1">
              <a:buFontTx/>
              <a:buAutoNum type="arabicParenR"/>
            </a:pPr>
            <a:r>
              <a:rPr lang="en-GB" altLang="en-US" sz="2000" b="1" dirty="0">
                <a:solidFill>
                  <a:schemeClr val="tx1"/>
                </a:solidFill>
              </a:rPr>
              <a:t>Contributions to personal pension schemes</a:t>
            </a:r>
            <a:r>
              <a:rPr lang="en-GB" altLang="en-US" sz="2000" dirty="0">
                <a:solidFill>
                  <a:schemeClr val="tx1"/>
                </a:solidFill>
              </a:rPr>
              <a:t>: may be made by anybody: all contributions are paid to the scheme trustees net of basic rate income tax, and the trustees recover the extra </a:t>
            </a:r>
            <a:r>
              <a:rPr lang="en-GB" altLang="en-US" sz="2000" baseline="30000" dirty="0">
                <a:solidFill>
                  <a:schemeClr val="tx1"/>
                </a:solidFill>
              </a:rPr>
              <a:t>20</a:t>
            </a:r>
            <a:r>
              <a:rPr lang="en-GB" altLang="en-US" sz="2000" dirty="0">
                <a:solidFill>
                  <a:schemeClr val="tx1"/>
                </a:solidFill>
              </a:rPr>
              <a:t>/</a:t>
            </a:r>
            <a:r>
              <a:rPr lang="en-GB" altLang="en-US" sz="2000" baseline="-25000" dirty="0">
                <a:solidFill>
                  <a:schemeClr val="tx1"/>
                </a:solidFill>
              </a:rPr>
              <a:t>80</a:t>
            </a:r>
            <a:r>
              <a:rPr lang="en-GB" altLang="en-US" sz="2000" dirty="0">
                <a:solidFill>
                  <a:schemeClr val="tx1"/>
                </a:solidFill>
              </a:rPr>
              <a:t> from HMRC.  Higher/additional rate tax relief is given by extending the basic/higher rate bands in the income tax computation by the grossed-up pension contributions.</a:t>
            </a:r>
          </a:p>
        </p:txBody>
      </p:sp>
      <p:pic>
        <p:nvPicPr>
          <p:cNvPr id="8196" name="Picture 4" descr="C:\Program Files (x86)\Microsoft Office\MEDIA\CAGCAT10\j023413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78863" y="5884863"/>
            <a:ext cx="46513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Tax_blue_yellow</Template>
  <TotalTime>896</TotalTime>
  <Words>712</Words>
  <Application>Microsoft Office PowerPoint</Application>
  <PresentationFormat>On-screen Show (4:3)</PresentationFormat>
  <Paragraphs>61</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Trebuchet MS</vt:lpstr>
      <vt:lpstr>Verdana</vt:lpstr>
      <vt:lpstr>Tax_blue_yellow</vt:lpstr>
      <vt:lpstr>PowerPoint Presentation</vt:lpstr>
      <vt:lpstr>PowerPoint Presentation</vt:lpstr>
      <vt:lpstr>Workplace pension schemes</vt:lpstr>
      <vt:lpstr>Annual allowance</vt:lpstr>
      <vt:lpstr>Annual allowance</vt:lpstr>
      <vt:lpstr>PowerPoint Presentation</vt:lpstr>
      <vt:lpstr>Relevant UK Earnings</vt:lpstr>
      <vt:lpstr>There are 2 kinds of pension contributions for UK tax calculations – they work differently</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dc:title>
  <dc:creator>csadm1n01</dc:creator>
  <cp:lastModifiedBy>Stephanie Tiller (Accounting)</cp:lastModifiedBy>
  <cp:revision>97</cp:revision>
  <cp:lastPrinted>2016-07-07T11:15:52Z</cp:lastPrinted>
  <dcterms:created xsi:type="dcterms:W3CDTF">2007-07-28T11:44:26Z</dcterms:created>
  <dcterms:modified xsi:type="dcterms:W3CDTF">2026-08-05T14:35:04Z</dcterms:modified>
</cp:coreProperties>
</file>