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329" r:id="rId2"/>
    <p:sldId id="339" r:id="rId3"/>
    <p:sldId id="340" r:id="rId4"/>
    <p:sldId id="360" r:id="rId5"/>
    <p:sldId id="341" r:id="rId6"/>
    <p:sldId id="361" r:id="rId7"/>
    <p:sldId id="343" r:id="rId8"/>
    <p:sldId id="344" r:id="rId9"/>
    <p:sldId id="362" r:id="rId10"/>
    <p:sldId id="348" r:id="rId11"/>
    <p:sldId id="364" r:id="rId12"/>
    <p:sldId id="349" r:id="rId13"/>
    <p:sldId id="365" r:id="rId14"/>
    <p:sldId id="350" r:id="rId15"/>
    <p:sldId id="351" r:id="rId16"/>
    <p:sldId id="352" r:id="rId17"/>
    <p:sldId id="353" r:id="rId18"/>
    <p:sldId id="354" r:id="rId19"/>
    <p:sldId id="366" r:id="rId20"/>
    <p:sldId id="355" r:id="rId21"/>
    <p:sldId id="356" r:id="rId22"/>
    <p:sldId id="357" r:id="rId23"/>
    <p:sldId id="358" r:id="rId24"/>
    <p:sldId id="359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36082F-F4A7-6A2A-2FDE-706FEDACA2C1}" name="Ricky Tutin" initials="RT" userId="S::ecrpt@bristol.ac.uk::dd98c3f1-e76c-4dcf-8aff-a7016c9502dd" providerId="AD"/>
  <p188:author id="{5D6A8761-CAC6-BBA2-65DD-5DE5BB0DE0AD}" name="combsalanm@yahoo.com" initials="c" userId="3d8225f013933f72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A130"/>
    <a:srgbClr val="99551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0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C1969-C2F9-47E4-BC89-95CE0B0A1E10}" type="datetimeFigureOut">
              <a:rPr lang="en-GB" smtClean="0"/>
              <a:t>07/08/2026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4E24F-D97E-42CC-B670-5DE56905D1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47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6073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99551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99551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1EB1A-0B30-49F1-A44A-C0AD1FF5B4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979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79F0A-45DF-49CC-9709-648BC9AAC9B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257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99551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99551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A0F63-1C69-471A-8820-F87B4B65073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931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8C7F3-F7D5-4AE0-B18A-D867B470642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51435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F337A-0055-49DC-894C-398129A853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6390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47B65-3F1E-4097-AD42-14D0BFE41D9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26495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8556C-62CE-4192-9CCE-726350C8105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002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1CF260-91F1-D227-94DE-71A91D1EA1A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6E4FB39-86C8-A67C-6684-2FA5F2D41DFB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26"/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399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Verdana" panose="020B0604030504040204" pitchFamily="34" charset="0"/>
          <a:ea typeface="Verdana" panose="020B0604030504040204" pitchFamily="34" charset="0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•"/>
        <a:defRPr sz="24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  <a:cs typeface="+mn-cs"/>
        </a:defRPr>
      </a:lvl1pPr>
      <a:lvl2pPr marL="720725" indent="-360363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–"/>
        <a:defRPr sz="20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2pPr>
      <a:lvl3pPr marL="1073150" indent="-352425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•"/>
        <a:defRPr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3pPr>
      <a:lvl4pPr marL="1435100" indent="-361950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–"/>
        <a:defRPr sz="16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4pPr>
      <a:lvl5pPr marL="1795463" indent="-360363" algn="l" rtl="0" eaLnBrk="0" fontAlgn="base" hangingPunct="0">
        <a:lnSpc>
          <a:spcPct val="120000"/>
        </a:lnSpc>
        <a:spcBef>
          <a:spcPts val="0"/>
        </a:spcBef>
        <a:spcAft>
          <a:spcPct val="0"/>
        </a:spcAft>
        <a:buChar char="»"/>
        <a:defRPr sz="1600">
          <a:solidFill>
            <a:srgbClr val="D57800"/>
          </a:solidFill>
          <a:latin typeface="Verdana" panose="020B0604030504040204" pitchFamily="34" charset="0"/>
          <a:ea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1">
            <a:extLst>
              <a:ext uri="{FF2B5EF4-FFF2-40B4-BE49-F238E27FC236}">
                <a16:creationId xmlns:a16="http://schemas.microsoft.com/office/drawing/2014/main" id="{ACA75ADA-7332-94D9-AD95-62DBEEB16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2800" y="936624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20</a:t>
            </a:r>
          </a:p>
          <a:p>
            <a:pPr marL="0" indent="0">
              <a:buNone/>
              <a:tabLst>
                <a:tab pos="355600" algn="l"/>
              </a:tabLst>
              <a:defRPr/>
            </a:pPr>
            <a:r>
              <a:rPr lang="en-GB" altLang="en-US" sz="24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Relief for losses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2400" b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8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8E990B-1CBB-74F6-528B-BA22C47DB3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0211795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Q20.2 Caravan Ltd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C2A91DA-D6CD-4C6F-986A-6109061128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90841"/>
              </p:ext>
            </p:extLst>
          </p:nvPr>
        </p:nvGraphicFramePr>
        <p:xfrm>
          <a:off x="98612" y="934699"/>
          <a:ext cx="8848166" cy="3539485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5751957">
                  <a:extLst>
                    <a:ext uri="{9D8B030D-6E8A-4147-A177-3AD203B41FA5}">
                      <a16:colId xmlns:a16="http://schemas.microsoft.com/office/drawing/2014/main" val="3229579273"/>
                    </a:ext>
                  </a:extLst>
                </a:gridCol>
                <a:gridCol w="1593447">
                  <a:extLst>
                    <a:ext uri="{9D8B030D-6E8A-4147-A177-3AD203B41FA5}">
                      <a16:colId xmlns:a16="http://schemas.microsoft.com/office/drawing/2014/main" val="3276012572"/>
                    </a:ext>
                  </a:extLst>
                </a:gridCol>
                <a:gridCol w="1502762">
                  <a:extLst>
                    <a:ext uri="{9D8B030D-6E8A-4147-A177-3AD203B41FA5}">
                      <a16:colId xmlns:a16="http://schemas.microsoft.com/office/drawing/2014/main" val="2999767604"/>
                    </a:ext>
                  </a:extLst>
                </a:gridCol>
              </a:tblGrid>
              <a:tr h="47786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Year ended 31/7/25</a:t>
                      </a:r>
                    </a:p>
                    <a:p>
                      <a:pPr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£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Year ended 31/7/26</a:t>
                      </a:r>
                    </a:p>
                    <a:p>
                      <a:pPr algn="ct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£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551371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Trading profit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>
                          <a:effectLst/>
                        </a:rPr>
                        <a:t>39,000</a:t>
                      </a:r>
                      <a:endParaRPr lang="en-GB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>
                          <a:effectLst/>
                        </a:rPr>
                        <a:t>loss</a:t>
                      </a:r>
                      <a:endParaRPr lang="en-GB" sz="16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9617415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Income from property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20,000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15,000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373932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Total profits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59,000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15,000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38122734"/>
                  </a:ext>
                </a:extLst>
              </a:tr>
              <a:tr h="260296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Less trade losses set against total income of the same period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(15,000)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5450539"/>
                  </a:ext>
                </a:extLst>
              </a:tr>
              <a:tr h="764589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Less trade losses carried back against total income of the previous 12 months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(59,000)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534907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TP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-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-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67083755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QCDs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4872800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TTP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-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-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850984"/>
                  </a:ext>
                </a:extLst>
              </a:tr>
              <a:tr h="19114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Unrelieved QCDs</a:t>
                      </a:r>
                      <a:endParaRPr lang="en-GB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500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1600" dirty="0">
                          <a:effectLst/>
                        </a:rPr>
                        <a:t>500</a:t>
                      </a:r>
                      <a:endParaRPr lang="en-GB" sz="1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679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486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D20BC-64D7-84F0-4ADF-287A6E52F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C3329-6C83-B1D1-626B-B33FA59AF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Q20.2 Caravan Ltd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AE414274-358B-F79E-C463-F81F2F0D58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287442"/>
              </p:ext>
            </p:extLst>
          </p:nvPr>
        </p:nvGraphicFramePr>
        <p:xfrm>
          <a:off x="-1" y="2250323"/>
          <a:ext cx="8614612" cy="286080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7243012">
                  <a:extLst>
                    <a:ext uri="{9D8B030D-6E8A-4147-A177-3AD203B41FA5}">
                      <a16:colId xmlns:a16="http://schemas.microsoft.com/office/drawing/2014/main" val="10117251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40205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1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Loss Memorandum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146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Century Schoolbook" panose="02040604050505020304" pitchFamily="18" charset="0"/>
                        </a:rPr>
                        <a:t>Trade loss for the year ended 31/7/2026</a:t>
                      </a:r>
                      <a:endParaRPr lang="en-GB" sz="1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81,700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344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890" algn="l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Century Schoolbook" panose="02040604050505020304" pitchFamily="18" charset="0"/>
                        </a:rPr>
                        <a:t>Relief against income of the current period ended 31/7/2026</a:t>
                      </a:r>
                      <a:endParaRPr lang="en-GB" sz="1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(15,000)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605410"/>
                  </a:ext>
                </a:extLst>
              </a:tr>
              <a:tr h="447424">
                <a:tc>
                  <a:txBody>
                    <a:bodyPr/>
                    <a:lstStyle/>
                    <a:p>
                      <a:pPr marL="889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Century Schoolbook" panose="02040604050505020304" pitchFamily="18" charset="0"/>
                        </a:rPr>
                        <a:t>Relief against income of the previous 12 months ended 31/7/2025</a:t>
                      </a:r>
                      <a:endParaRPr lang="en-GB" sz="1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(59,000)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023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89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1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endParaRPr lang="en-GB" sz="21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024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Century Schoolbook" panose="02040604050505020304" pitchFamily="18" charset="0"/>
                        </a:rPr>
                        <a:t>Trade loss carried forward at 1/8/2026</a:t>
                      </a:r>
                      <a:endParaRPr lang="en-GB" sz="1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7,700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073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2039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Trading losses - terminal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  <a:tabLst>
                <a:tab pos="719138" algn="l"/>
              </a:tabLst>
            </a:pPr>
            <a:r>
              <a:rPr lang="en-GB" altLang="en-US" sz="2400" dirty="0">
                <a:solidFill>
                  <a:schemeClr val="tx1"/>
                </a:solidFill>
              </a:rPr>
              <a:t>Trading losses in the 12 months to cessation</a:t>
            </a:r>
          </a:p>
          <a:p>
            <a:pPr marL="0" lvl="0" indent="0" eaLnBrk="1" hangingPunct="1">
              <a:buNone/>
              <a:tabLst>
                <a:tab pos="719138" algn="l"/>
              </a:tabLst>
            </a:pPr>
            <a:r>
              <a:rPr lang="en-GB" altLang="en-US" sz="2400" dirty="0">
                <a:solidFill>
                  <a:schemeClr val="tx1"/>
                </a:solidFill>
              </a:rPr>
              <a:t>Carry back against previous 3 years total income on a LIFO basis (against the later years first)</a:t>
            </a:r>
          </a:p>
          <a:p>
            <a:pPr marL="719138" lvl="0" indent="-719138" eaLnBrk="1" hangingPunct="1">
              <a:tabLst>
                <a:tab pos="719138" algn="l"/>
              </a:tabLst>
            </a:pPr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  <a:tabLst>
                <a:tab pos="719138" algn="l"/>
              </a:tabLst>
            </a:pPr>
            <a:r>
              <a:rPr lang="en-GB" altLang="en-US" sz="2400" dirty="0">
                <a:solidFill>
                  <a:schemeClr val="tx1"/>
                </a:solidFill>
              </a:rPr>
              <a:t>Chapter 20 self-test Q3 Buttercup Ltd …</a:t>
            </a:r>
            <a:endParaRPr lang="en-US" alt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3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A5930-0742-D5F6-CB6D-F5459CC10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B3809-863A-1538-75B3-86EBA92C3B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>
                <a:solidFill>
                  <a:schemeClr val="tx1"/>
                </a:solidFill>
              </a:rPr>
              <a:t>Buttercup Ltd made up accounts to 30</a:t>
            </a:r>
            <a:r>
              <a:rPr lang="en-GB" sz="1800" baseline="30000" dirty="0">
                <a:solidFill>
                  <a:schemeClr val="tx1"/>
                </a:solidFill>
              </a:rPr>
              <a:t>th</a:t>
            </a:r>
            <a:r>
              <a:rPr lang="en-GB" sz="1800" dirty="0">
                <a:solidFill>
                  <a:schemeClr val="tx1"/>
                </a:solidFill>
              </a:rPr>
              <a:t> June and ceased to trade on 30</a:t>
            </a:r>
            <a:r>
              <a:rPr lang="en-GB" sz="1800" baseline="30000" dirty="0">
                <a:solidFill>
                  <a:schemeClr val="tx1"/>
                </a:solidFill>
              </a:rPr>
              <a:t>th</a:t>
            </a:r>
            <a:r>
              <a:rPr lang="en-GB" sz="1800" dirty="0">
                <a:solidFill>
                  <a:schemeClr val="tx1"/>
                </a:solidFill>
              </a:rPr>
              <a:t> June 2026. Results have been as follows: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b="1" dirty="0">
                <a:solidFill>
                  <a:schemeClr val="tx1"/>
                </a:solidFill>
              </a:rPr>
              <a:t>Required: Show the Taxable Total Profits for all years, assuming the loss is relieved firstly under normal current period and previous 12-month rules, and for remaining losses under terminal loss relief.</a:t>
            </a:r>
            <a:endParaRPr lang="en-GB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8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5EEEA8-9931-851A-1C70-BA0E54B0C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91680"/>
              </p:ext>
            </p:extLst>
          </p:nvPr>
        </p:nvGraphicFramePr>
        <p:xfrm>
          <a:off x="-1585" y="1954844"/>
          <a:ext cx="9142410" cy="25958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272796">
                  <a:extLst>
                    <a:ext uri="{9D8B030D-6E8A-4147-A177-3AD203B41FA5}">
                      <a16:colId xmlns:a16="http://schemas.microsoft.com/office/drawing/2014/main" val="3578435273"/>
                    </a:ext>
                  </a:extLst>
                </a:gridCol>
                <a:gridCol w="1263315">
                  <a:extLst>
                    <a:ext uri="{9D8B030D-6E8A-4147-A177-3AD203B41FA5}">
                      <a16:colId xmlns:a16="http://schemas.microsoft.com/office/drawing/2014/main" val="1390588279"/>
                    </a:ext>
                  </a:extLst>
                </a:gridCol>
                <a:gridCol w="1215190">
                  <a:extLst>
                    <a:ext uri="{9D8B030D-6E8A-4147-A177-3AD203B41FA5}">
                      <a16:colId xmlns:a16="http://schemas.microsoft.com/office/drawing/2014/main" val="742875854"/>
                    </a:ext>
                  </a:extLst>
                </a:gridCol>
                <a:gridCol w="1191126">
                  <a:extLst>
                    <a:ext uri="{9D8B030D-6E8A-4147-A177-3AD203B41FA5}">
                      <a16:colId xmlns:a16="http://schemas.microsoft.com/office/drawing/2014/main" val="1505247744"/>
                    </a:ext>
                  </a:extLst>
                </a:gridCol>
                <a:gridCol w="1199983">
                  <a:extLst>
                    <a:ext uri="{9D8B030D-6E8A-4147-A177-3AD203B41FA5}">
                      <a16:colId xmlns:a16="http://schemas.microsoft.com/office/drawing/2014/main" val="4263739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119063" indent="-119063" algn="just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Year ended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30/6/23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30/6/24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30/6/25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30/6/26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096604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Trading profit/(loss)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5,200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4,700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3,200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(76,500)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731374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Income from property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20,000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10,800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10,900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10,500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96697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Interest income - non trading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750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900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840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400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726686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Chargeable gains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3,000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2,000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767417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l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Qualifying charitable donations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663518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-amounts paid 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300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300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>
                          <a:solidFill>
                            <a:srgbClr val="000000"/>
                          </a:solidFill>
                          <a:effectLst/>
                        </a:rPr>
                        <a:t>300</a:t>
                      </a:r>
                      <a:endParaRPr lang="en-GB" sz="180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342265" indent="-342265" algn="r">
                        <a:lnSpc>
                          <a:spcPct val="110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800" dirty="0">
                          <a:solidFill>
                            <a:srgbClr val="000000"/>
                          </a:solidFill>
                          <a:effectLst/>
                        </a:rPr>
                        <a:t>300</a:t>
                      </a:r>
                      <a:endParaRPr lang="en-GB" sz="1800" dirty="0">
                        <a:effectLst/>
                        <a:latin typeface="New Century Schlbk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187515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612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2777945"/>
              </p:ext>
            </p:extLst>
          </p:nvPr>
        </p:nvGraphicFramePr>
        <p:xfrm>
          <a:off x="0" y="950913"/>
          <a:ext cx="9143999" cy="4855368"/>
        </p:xfrm>
        <a:graphic>
          <a:graphicData uri="http://schemas.openxmlformats.org/drawingml/2006/table">
            <a:tbl>
              <a:tblPr firstRow="1" firstCol="1" bandRow="1"/>
              <a:tblGrid>
                <a:gridCol w="3929206">
                  <a:extLst>
                    <a:ext uri="{9D8B030D-6E8A-4147-A177-3AD203B41FA5}">
                      <a16:colId xmlns:a16="http://schemas.microsoft.com/office/drawing/2014/main" val="2218192337"/>
                    </a:ext>
                  </a:extLst>
                </a:gridCol>
                <a:gridCol w="1225420">
                  <a:extLst>
                    <a:ext uri="{9D8B030D-6E8A-4147-A177-3AD203B41FA5}">
                      <a16:colId xmlns:a16="http://schemas.microsoft.com/office/drawing/2014/main" val="2519500112"/>
                    </a:ext>
                  </a:extLst>
                </a:gridCol>
                <a:gridCol w="1172623">
                  <a:extLst>
                    <a:ext uri="{9D8B030D-6E8A-4147-A177-3AD203B41FA5}">
                      <a16:colId xmlns:a16="http://schemas.microsoft.com/office/drawing/2014/main" val="3476257588"/>
                    </a:ext>
                  </a:extLst>
                </a:gridCol>
                <a:gridCol w="1658863">
                  <a:extLst>
                    <a:ext uri="{9D8B030D-6E8A-4147-A177-3AD203B41FA5}">
                      <a16:colId xmlns:a16="http://schemas.microsoft.com/office/drawing/2014/main" val="2470318835"/>
                    </a:ext>
                  </a:extLst>
                </a:gridCol>
                <a:gridCol w="1157887">
                  <a:extLst>
                    <a:ext uri="{9D8B030D-6E8A-4147-A177-3AD203B41FA5}">
                      <a16:colId xmlns:a16="http://schemas.microsoft.com/office/drawing/2014/main" val="3231880836"/>
                    </a:ext>
                  </a:extLst>
                </a:gridCol>
              </a:tblGrid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1894840" algn="r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	Year ended …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30/6/23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30/6/24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30/6/25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30/6/26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52316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0811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Trading profit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5,200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4,700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382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Income from property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20,000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10,800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10,500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3775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Interest income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750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840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95849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Chargeable gains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82259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06661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8544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65991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457200" algn="l"/>
                        </a:tabLst>
                        <a:defRPr/>
                      </a:pPr>
                      <a:r>
                        <a:rPr kumimoji="0" lang="en-GB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TP</a:t>
                      </a:r>
                      <a:endParaRPr kumimoji="0" lang="en-GB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16666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QCDs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45234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TTP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98635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1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172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0370370"/>
              </p:ext>
            </p:extLst>
          </p:nvPr>
        </p:nvGraphicFramePr>
        <p:xfrm>
          <a:off x="0" y="950913"/>
          <a:ext cx="9143999" cy="4862512"/>
        </p:xfrm>
        <a:graphic>
          <a:graphicData uri="http://schemas.openxmlformats.org/drawingml/2006/table">
            <a:tbl>
              <a:tblPr firstRow="1" firstCol="1" bandRow="1"/>
              <a:tblGrid>
                <a:gridCol w="3929206">
                  <a:extLst>
                    <a:ext uri="{9D8B030D-6E8A-4147-A177-3AD203B41FA5}">
                      <a16:colId xmlns:a16="http://schemas.microsoft.com/office/drawing/2014/main" val="2218192337"/>
                    </a:ext>
                  </a:extLst>
                </a:gridCol>
                <a:gridCol w="1225420">
                  <a:extLst>
                    <a:ext uri="{9D8B030D-6E8A-4147-A177-3AD203B41FA5}">
                      <a16:colId xmlns:a16="http://schemas.microsoft.com/office/drawing/2014/main" val="2519500112"/>
                    </a:ext>
                  </a:extLst>
                </a:gridCol>
                <a:gridCol w="1172623">
                  <a:extLst>
                    <a:ext uri="{9D8B030D-6E8A-4147-A177-3AD203B41FA5}">
                      <a16:colId xmlns:a16="http://schemas.microsoft.com/office/drawing/2014/main" val="3476257588"/>
                    </a:ext>
                  </a:extLst>
                </a:gridCol>
                <a:gridCol w="1658863">
                  <a:extLst>
                    <a:ext uri="{9D8B030D-6E8A-4147-A177-3AD203B41FA5}">
                      <a16:colId xmlns:a16="http://schemas.microsoft.com/office/drawing/2014/main" val="2470318835"/>
                    </a:ext>
                  </a:extLst>
                </a:gridCol>
                <a:gridCol w="1157887">
                  <a:extLst>
                    <a:ext uri="{9D8B030D-6E8A-4147-A177-3AD203B41FA5}">
                      <a16:colId xmlns:a16="http://schemas.microsoft.com/office/drawing/2014/main" val="3231880836"/>
                    </a:ext>
                  </a:extLst>
                </a:gridCol>
              </a:tblGrid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1894840" algn="r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	Year ended …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30/6/23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30/6/24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30/6/25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30/6/26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52316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0811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Trading profit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5,200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4,700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382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Income from property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20,000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10,800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10,500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3775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Interest income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750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840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95849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Chargeable gains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82259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current period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(10,900)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06661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8544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65991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TP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16666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45234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98635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Unrelieved 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1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590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8128054"/>
              </p:ext>
            </p:extLst>
          </p:nvPr>
        </p:nvGraphicFramePr>
        <p:xfrm>
          <a:off x="0" y="950913"/>
          <a:ext cx="9143999" cy="4869656"/>
        </p:xfrm>
        <a:graphic>
          <a:graphicData uri="http://schemas.openxmlformats.org/drawingml/2006/table">
            <a:tbl>
              <a:tblPr firstRow="1" firstCol="1" bandRow="1"/>
              <a:tblGrid>
                <a:gridCol w="3929206">
                  <a:extLst>
                    <a:ext uri="{9D8B030D-6E8A-4147-A177-3AD203B41FA5}">
                      <a16:colId xmlns:a16="http://schemas.microsoft.com/office/drawing/2014/main" val="2218192337"/>
                    </a:ext>
                  </a:extLst>
                </a:gridCol>
                <a:gridCol w="1225420">
                  <a:extLst>
                    <a:ext uri="{9D8B030D-6E8A-4147-A177-3AD203B41FA5}">
                      <a16:colId xmlns:a16="http://schemas.microsoft.com/office/drawing/2014/main" val="2519500112"/>
                    </a:ext>
                  </a:extLst>
                </a:gridCol>
                <a:gridCol w="1172623">
                  <a:extLst>
                    <a:ext uri="{9D8B030D-6E8A-4147-A177-3AD203B41FA5}">
                      <a16:colId xmlns:a16="http://schemas.microsoft.com/office/drawing/2014/main" val="3476257588"/>
                    </a:ext>
                  </a:extLst>
                </a:gridCol>
                <a:gridCol w="1658863">
                  <a:extLst>
                    <a:ext uri="{9D8B030D-6E8A-4147-A177-3AD203B41FA5}">
                      <a16:colId xmlns:a16="http://schemas.microsoft.com/office/drawing/2014/main" val="2470318835"/>
                    </a:ext>
                  </a:extLst>
                </a:gridCol>
                <a:gridCol w="1157887">
                  <a:extLst>
                    <a:ext uri="{9D8B030D-6E8A-4147-A177-3AD203B41FA5}">
                      <a16:colId xmlns:a16="http://schemas.microsoft.com/office/drawing/2014/main" val="3231880836"/>
                    </a:ext>
                  </a:extLst>
                </a:gridCol>
              </a:tblGrid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1894840" algn="r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	Year ended …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30/6/23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30/6/26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52316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0811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Trading profit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5,200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4,700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382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Income from property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20,000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10,800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10,500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3775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Interest income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750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840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95849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Chargeable gains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82259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current period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(10,900)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06661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previous 12 months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(16,940)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8544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65991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16666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45234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98635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Unrelieved 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1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64162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9690917"/>
              </p:ext>
            </p:extLst>
          </p:nvPr>
        </p:nvGraphicFramePr>
        <p:xfrm>
          <a:off x="0" y="950913"/>
          <a:ext cx="9143999" cy="4869656"/>
        </p:xfrm>
        <a:graphic>
          <a:graphicData uri="http://schemas.openxmlformats.org/drawingml/2006/table">
            <a:tbl>
              <a:tblPr firstRow="1" firstCol="1" bandRow="1"/>
              <a:tblGrid>
                <a:gridCol w="3929206">
                  <a:extLst>
                    <a:ext uri="{9D8B030D-6E8A-4147-A177-3AD203B41FA5}">
                      <a16:colId xmlns:a16="http://schemas.microsoft.com/office/drawing/2014/main" val="2218192337"/>
                    </a:ext>
                  </a:extLst>
                </a:gridCol>
                <a:gridCol w="1225420">
                  <a:extLst>
                    <a:ext uri="{9D8B030D-6E8A-4147-A177-3AD203B41FA5}">
                      <a16:colId xmlns:a16="http://schemas.microsoft.com/office/drawing/2014/main" val="2519500112"/>
                    </a:ext>
                  </a:extLst>
                </a:gridCol>
                <a:gridCol w="1172623">
                  <a:extLst>
                    <a:ext uri="{9D8B030D-6E8A-4147-A177-3AD203B41FA5}">
                      <a16:colId xmlns:a16="http://schemas.microsoft.com/office/drawing/2014/main" val="3476257588"/>
                    </a:ext>
                  </a:extLst>
                </a:gridCol>
                <a:gridCol w="1658863">
                  <a:extLst>
                    <a:ext uri="{9D8B030D-6E8A-4147-A177-3AD203B41FA5}">
                      <a16:colId xmlns:a16="http://schemas.microsoft.com/office/drawing/2014/main" val="2470318835"/>
                    </a:ext>
                  </a:extLst>
                </a:gridCol>
                <a:gridCol w="1157887">
                  <a:extLst>
                    <a:ext uri="{9D8B030D-6E8A-4147-A177-3AD203B41FA5}">
                      <a16:colId xmlns:a16="http://schemas.microsoft.com/office/drawing/2014/main" val="3231880836"/>
                    </a:ext>
                  </a:extLst>
                </a:gridCol>
              </a:tblGrid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1894840" algn="r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	Year ended …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30/6/23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30/6/24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30/6/25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30/6/26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52316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0811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Trading profit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5,200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4,700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382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Income from property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20,000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10,800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10,500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3775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Interest income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750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840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95849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Chargeable gains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82259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current period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(10,900)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06661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previous 12 months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(16,940)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8544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Terminal loss relief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(16,400)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65991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16666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45234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98635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Unrelieved 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1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826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1047325"/>
              </p:ext>
            </p:extLst>
          </p:nvPr>
        </p:nvGraphicFramePr>
        <p:xfrm>
          <a:off x="0" y="950913"/>
          <a:ext cx="9143999" cy="4869656"/>
        </p:xfrm>
        <a:graphic>
          <a:graphicData uri="http://schemas.openxmlformats.org/drawingml/2006/table">
            <a:tbl>
              <a:tblPr firstRow="1" firstCol="1" bandRow="1"/>
              <a:tblGrid>
                <a:gridCol w="3929206">
                  <a:extLst>
                    <a:ext uri="{9D8B030D-6E8A-4147-A177-3AD203B41FA5}">
                      <a16:colId xmlns:a16="http://schemas.microsoft.com/office/drawing/2014/main" val="2218192337"/>
                    </a:ext>
                  </a:extLst>
                </a:gridCol>
                <a:gridCol w="1225420">
                  <a:extLst>
                    <a:ext uri="{9D8B030D-6E8A-4147-A177-3AD203B41FA5}">
                      <a16:colId xmlns:a16="http://schemas.microsoft.com/office/drawing/2014/main" val="2519500112"/>
                    </a:ext>
                  </a:extLst>
                </a:gridCol>
                <a:gridCol w="1172623">
                  <a:extLst>
                    <a:ext uri="{9D8B030D-6E8A-4147-A177-3AD203B41FA5}">
                      <a16:colId xmlns:a16="http://schemas.microsoft.com/office/drawing/2014/main" val="3476257588"/>
                    </a:ext>
                  </a:extLst>
                </a:gridCol>
                <a:gridCol w="1658863">
                  <a:extLst>
                    <a:ext uri="{9D8B030D-6E8A-4147-A177-3AD203B41FA5}">
                      <a16:colId xmlns:a16="http://schemas.microsoft.com/office/drawing/2014/main" val="2470318835"/>
                    </a:ext>
                  </a:extLst>
                </a:gridCol>
                <a:gridCol w="1157887">
                  <a:extLst>
                    <a:ext uri="{9D8B030D-6E8A-4147-A177-3AD203B41FA5}">
                      <a16:colId xmlns:a16="http://schemas.microsoft.com/office/drawing/2014/main" val="3231880836"/>
                    </a:ext>
                  </a:extLst>
                </a:gridCol>
              </a:tblGrid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1894840" algn="r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	Year ended …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30/6/23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30/6/24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30/6/25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30/6/26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52316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£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0811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Trading profit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5,200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4,700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3,200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382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Income from property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20,000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10,800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10,500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3775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Interest income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750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900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840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400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95849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Chargeable gains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2,000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82259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current period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(10,900)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06661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Loss relief against profit of previous 12 months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(16,940)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85449"/>
                  </a:ext>
                </a:extLst>
              </a:tr>
              <a:tr h="6024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Terminal loss relief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(28,950)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(16,400)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 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659917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516666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-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452345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TTP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Nil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986352"/>
                  </a:ext>
                </a:extLst>
              </a:tr>
              <a:tr h="30122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Unrelieved QCDs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457200" algn="l"/>
                        </a:tabLs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entury Schoolbook" panose="02040604050505020304" pitchFamily="18" charset="0"/>
                        </a:rPr>
                        <a:t>300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178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3870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A5A8B-8F37-7623-8E46-3B12A388D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7A718-30C8-0537-9C98-C0CC974A5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Q20.3 Buttercup Ltd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DED24882-4303-25B5-B131-96B1C6370C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3747474"/>
              </p:ext>
            </p:extLst>
          </p:nvPr>
        </p:nvGraphicFramePr>
        <p:xfrm>
          <a:off x="120314" y="1471684"/>
          <a:ext cx="7869494" cy="358534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641433">
                  <a:extLst>
                    <a:ext uri="{9D8B030D-6E8A-4147-A177-3AD203B41FA5}">
                      <a16:colId xmlns:a16="http://schemas.microsoft.com/office/drawing/2014/main" val="1011725104"/>
                    </a:ext>
                  </a:extLst>
                </a:gridCol>
                <a:gridCol w="1228061">
                  <a:extLst>
                    <a:ext uri="{9D8B030D-6E8A-4147-A177-3AD203B41FA5}">
                      <a16:colId xmlns:a16="http://schemas.microsoft.com/office/drawing/2014/main" val="33055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Loss Memorandum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146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450" algn="just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Terminal trade loss of final 12 months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marL="44450" algn="r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76,500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436344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450" algn="just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Current period ended 30/06/2026</a:t>
                      </a:r>
                      <a:endParaRPr lang="en-GB" sz="1900" b="1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44450" algn="just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Previous 12 months ended 30/06/2025</a:t>
                      </a:r>
                      <a:endParaRPr lang="en-GB" sz="1900" b="1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marL="44450" algn="r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(10,900)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44450" algn="r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(16,940)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588605410"/>
                  </a:ext>
                </a:extLst>
              </a:tr>
              <a:tr h="447424">
                <a:tc>
                  <a:txBody>
                    <a:bodyPr/>
                    <a:lstStyle/>
                    <a:p>
                      <a:pPr marL="44450" algn="just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Terminal loss, LIFO</a:t>
                      </a:r>
                      <a:endParaRPr lang="en-GB" sz="1900" b="1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marL="44450" algn="r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364023323"/>
                  </a:ext>
                </a:extLst>
              </a:tr>
              <a:tr h="447424">
                <a:tc>
                  <a:txBody>
                    <a:bodyPr/>
                    <a:lstStyle/>
                    <a:p>
                      <a:pPr marL="44450" algn="just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Year ended 30/06/2024</a:t>
                      </a:r>
                      <a:endParaRPr lang="en-GB" sz="1900" b="1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marL="44450" algn="r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(16,400)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2003161322"/>
                  </a:ext>
                </a:extLst>
              </a:tr>
              <a:tr h="447424">
                <a:tc>
                  <a:txBody>
                    <a:bodyPr/>
                    <a:lstStyle/>
                    <a:p>
                      <a:pPr marL="44450" algn="just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Year ended 30/06/2023</a:t>
                      </a:r>
                      <a:endParaRPr lang="en-GB" sz="1900" b="1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marL="44450" algn="r">
                        <a:lnSpc>
                          <a:spcPct val="115000"/>
                        </a:lnSpc>
                        <a:spcBef>
                          <a:spcPts val="1700"/>
                        </a:spcBef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(28,950)</a:t>
                      </a:r>
                      <a:endParaRPr lang="en-GB" sz="19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36195" marR="3619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105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endParaRPr lang="en-GB" sz="1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3,310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073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272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Corporation Tax losses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lvl="0" indent="-355600" eaLnBrk="1" hangingPunct="1">
              <a:tabLst>
                <a:tab pos="355600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Companies making profits and gains pay Corporation Tax on their “TTP”</a:t>
            </a:r>
          </a:p>
          <a:p>
            <a:pPr marL="355600" lvl="0" indent="-355600" eaLnBrk="1" hangingPunct="1">
              <a:buNone/>
              <a:tabLst>
                <a:tab pos="355600" algn="l"/>
              </a:tabLst>
            </a:pPr>
            <a:endParaRPr lang="en-GB" altLang="en-US" sz="2800" dirty="0">
              <a:solidFill>
                <a:schemeClr val="tx1"/>
              </a:solidFill>
            </a:endParaRPr>
          </a:p>
          <a:p>
            <a:pPr marL="355600" lvl="0" indent="-355600" eaLnBrk="1" hangingPunct="1">
              <a:tabLst>
                <a:tab pos="355600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Companies making losses may use the losses to reduce profits and so pay less tax </a:t>
            </a:r>
          </a:p>
          <a:p>
            <a:pPr marL="355600" lvl="0" indent="-355600" eaLnBrk="1" hangingPunct="1">
              <a:tabLst>
                <a:tab pos="355600" algn="l"/>
              </a:tabLst>
            </a:pPr>
            <a:endParaRPr lang="en-GB" altLang="en-US" sz="2800" dirty="0">
              <a:solidFill>
                <a:schemeClr val="tx1"/>
              </a:solidFill>
            </a:endParaRPr>
          </a:p>
          <a:p>
            <a:pPr marL="355600" lvl="0" indent="-355600" eaLnBrk="1" hangingPunct="1">
              <a:tabLst>
                <a:tab pos="355600" algn="l"/>
              </a:tabLst>
            </a:pPr>
            <a:r>
              <a:rPr lang="en-GB" altLang="en-US" sz="2800" dirty="0">
                <a:solidFill>
                  <a:schemeClr val="tx1"/>
                </a:solidFill>
              </a:rPr>
              <a:t>Different types of loss are subject to different rules…</a:t>
            </a:r>
            <a:endParaRPr lang="en-US" altLang="en-US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1667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Non trading losses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Pre trading expenses</a:t>
            </a:r>
          </a:p>
          <a:p>
            <a:pPr marL="0" lvl="0" indent="0" eaLnBrk="1" hangingPunct="1"/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Property losses</a:t>
            </a:r>
          </a:p>
          <a:p>
            <a:pPr marL="0" lvl="0" indent="0" eaLnBrk="1" hangingPunct="1"/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/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Capital losses…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0298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Non trading losses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Pre trading expenses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Deducted as costs on 1</a:t>
            </a:r>
            <a:r>
              <a:rPr lang="en-GB" altLang="en-US" sz="2000" baseline="30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st</a:t>
            </a: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day of trading</a:t>
            </a:r>
            <a:endParaRPr lang="en-GB" alt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Property losses</a:t>
            </a:r>
          </a:p>
          <a:p>
            <a:pPr marL="0" lvl="0" indent="0" eaLnBrk="1" hangingPunct="1"/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/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Capital losses</a:t>
            </a:r>
            <a:r>
              <a:rPr lang="en-GB" altLang="en-US" sz="2000" dirty="0">
                <a:solidFill>
                  <a:schemeClr val="tx1"/>
                </a:solidFill>
              </a:rPr>
              <a:t>…</a:t>
            </a:r>
          </a:p>
          <a:p>
            <a:pPr marL="0" lvl="0" indent="0" eaLnBrk="1" hangingPunct="1">
              <a:buNone/>
            </a:pPr>
            <a:endParaRPr lang="en-GB" altLang="en-US" sz="24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7978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Non trading losses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Pre trading expenses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Deducted as costs on 1</a:t>
            </a:r>
            <a:r>
              <a:rPr lang="en-GB" altLang="en-US" sz="2000" baseline="30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st</a:t>
            </a: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day of trading</a:t>
            </a:r>
            <a:endParaRPr lang="en-GB" alt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Property losses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Set off against total profits of same period 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Or carry forward against future total profits</a:t>
            </a:r>
            <a:endParaRPr lang="en-GB" alt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Capital losses</a:t>
            </a:r>
            <a:r>
              <a:rPr lang="en-GB" altLang="en-US" sz="2000" dirty="0">
                <a:solidFill>
                  <a:schemeClr val="tx1"/>
                </a:solidFill>
              </a:rPr>
              <a:t>…</a:t>
            </a:r>
          </a:p>
          <a:p>
            <a:pPr marL="0" lvl="0" indent="0" eaLnBrk="1" hangingPunct="1">
              <a:buNone/>
            </a:pPr>
            <a:endParaRPr lang="en-GB" altLang="en-US" sz="24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240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Non trading losses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Pre trading expenses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Deducted as costs on 1</a:t>
            </a:r>
            <a:r>
              <a:rPr lang="en-GB" altLang="en-US" sz="2000" baseline="30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st</a:t>
            </a: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day of trading</a:t>
            </a:r>
            <a:endParaRPr lang="en-GB" alt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Property losses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Set off against total profits of same period 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Or carry forward against future total profits </a:t>
            </a:r>
            <a:endParaRPr lang="en-GB" alt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0" lvl="0" indent="0" eaLnBrk="1" hangingPunct="1"/>
            <a:r>
              <a:rPr lang="en-GB" altLang="en-US" sz="2400" dirty="0">
                <a:solidFill>
                  <a:schemeClr val="tx1"/>
                </a:solidFill>
              </a:rPr>
              <a:t>Capital losses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Set off against capital gains of same period </a:t>
            </a:r>
          </a:p>
          <a:p>
            <a:pPr marL="720725" lvl="1" indent="-360363" eaLnBrk="1" hangingPunct="1">
              <a:buFont typeface="Wingdings" panose="05000000000000000000" pitchFamily="2" charset="2"/>
              <a:buChar char="ü"/>
            </a:pPr>
            <a:r>
              <a:rPr lang="en-GB" altLang="en-US" sz="20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Or carry forward against future capital gains…</a:t>
            </a:r>
          </a:p>
          <a:p>
            <a:pPr marL="0" lvl="0" indent="0" eaLnBrk="1" hangingPunct="1">
              <a:buNone/>
            </a:pPr>
            <a:endParaRPr lang="en-GB" altLang="en-US" sz="24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8079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Tutorial questions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/>
            <a:r>
              <a:rPr lang="en-GB" altLang="en-US" sz="2800" dirty="0">
                <a:solidFill>
                  <a:schemeClr val="tx2"/>
                </a:solidFill>
              </a:rPr>
              <a:t>Chapter 20 questions without answers</a:t>
            </a:r>
          </a:p>
          <a:p>
            <a:pPr marL="0" lvl="0" indent="0" eaLnBrk="1" hangingPunct="1"/>
            <a:endParaRPr lang="en-GB" altLang="en-US" sz="2800" dirty="0">
              <a:solidFill>
                <a:schemeClr val="tx2"/>
              </a:solidFill>
            </a:endParaRPr>
          </a:p>
          <a:p>
            <a:pPr marL="0" lvl="0" indent="0" eaLnBrk="1" hangingPunct="1"/>
            <a:r>
              <a:rPr lang="en-GB" altLang="en-US" sz="2800" dirty="0">
                <a:solidFill>
                  <a:schemeClr val="tx2"/>
                </a:solidFill>
              </a:rPr>
              <a:t>Q4 Uncut Undergrowth Ltd</a:t>
            </a:r>
          </a:p>
          <a:p>
            <a:pPr marL="0" lvl="0" indent="0" eaLnBrk="1" hangingPunct="1"/>
            <a:r>
              <a:rPr lang="en-GB" altLang="en-US" sz="2800" dirty="0">
                <a:solidFill>
                  <a:schemeClr val="tx2"/>
                </a:solidFill>
              </a:rPr>
              <a:t>Q5 Crow Ltd…</a:t>
            </a:r>
            <a:endParaRPr lang="en-US" altLang="en-US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5366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>
                <a:solidFill>
                  <a:srgbClr val="FFFFFF"/>
                </a:solidFill>
              </a:rPr>
              <a:t>Trading losses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Carry forward against future profits.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Losses made before 1 April 2017 may only be carried forward against trading profits arising from the same trade.</a:t>
            </a:r>
          </a:p>
          <a:p>
            <a:pPr marL="0" lvl="0" indent="0" eaLnBrk="1" hangingPunct="1"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Losses made after 1 April 2017 may be carried forward against total profits (</a:t>
            </a:r>
            <a:r>
              <a:rPr lang="en-GB" altLang="en-US" sz="2400" i="1" dirty="0">
                <a:solidFill>
                  <a:schemeClr val="tx1"/>
                </a:solidFill>
              </a:rPr>
              <a:t>income and gains</a:t>
            </a:r>
            <a:r>
              <a:rPr lang="en-GB" altLang="en-US" sz="2400" dirty="0">
                <a:solidFill>
                  <a:schemeClr val="tx1"/>
                </a:solidFill>
              </a:rPr>
              <a:t>).</a:t>
            </a:r>
          </a:p>
          <a:p>
            <a:pPr marL="0" lvl="0" indent="0" eaLnBrk="1" hangingPunct="1"/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Chap 20 self test Q1 Trailer Ltd…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4307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39360-212E-425C-B86E-ABB18FE05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Q20.1 Trailer Ltd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78E66-D614-707F-CA7C-4BA9923D5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900" dirty="0">
                <a:solidFill>
                  <a:schemeClr val="tx1"/>
                </a:solidFill>
              </a:rPr>
              <a:t>Trailer Ltd has the following results for the first two years of trading to 31</a:t>
            </a:r>
            <a:r>
              <a:rPr lang="en-GB" sz="1900" baseline="30000" dirty="0">
                <a:solidFill>
                  <a:schemeClr val="tx1"/>
                </a:solidFill>
              </a:rPr>
              <a:t>st</a:t>
            </a:r>
            <a:r>
              <a:rPr lang="en-GB" sz="1900" dirty="0">
                <a:solidFill>
                  <a:schemeClr val="tx1"/>
                </a:solidFill>
              </a:rPr>
              <a:t> March 2027</a:t>
            </a: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900" b="1" dirty="0">
                <a:solidFill>
                  <a:schemeClr val="tx1"/>
                </a:solidFill>
              </a:rPr>
              <a:t>Required: Calculate the Taxable Total Profits for the 2 periods, assuming that the trading loss is carried forward, and showing any remaining losses carried forward at 1st April 2027.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21DB8D2-334E-8213-1509-0032A01C4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380949"/>
              </p:ext>
            </p:extLst>
          </p:nvPr>
        </p:nvGraphicFramePr>
        <p:xfrm>
          <a:off x="180474" y="1936305"/>
          <a:ext cx="8783051" cy="21945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403558">
                  <a:extLst>
                    <a:ext uri="{9D8B030D-6E8A-4147-A177-3AD203B41FA5}">
                      <a16:colId xmlns:a16="http://schemas.microsoft.com/office/drawing/2014/main" val="3246780916"/>
                    </a:ext>
                  </a:extLst>
                </a:gridCol>
                <a:gridCol w="2131230">
                  <a:extLst>
                    <a:ext uri="{9D8B030D-6E8A-4147-A177-3AD203B41FA5}">
                      <a16:colId xmlns:a16="http://schemas.microsoft.com/office/drawing/2014/main" val="2015458877"/>
                    </a:ext>
                  </a:extLst>
                </a:gridCol>
                <a:gridCol w="2248263">
                  <a:extLst>
                    <a:ext uri="{9D8B030D-6E8A-4147-A177-3AD203B41FA5}">
                      <a16:colId xmlns:a16="http://schemas.microsoft.com/office/drawing/2014/main" val="2405612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9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Year 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 March 2026</a:t>
                      </a:r>
                    </a:p>
                    <a:p>
                      <a:pPr algn="r"/>
                      <a:r>
                        <a:rPr lang="en-GB" sz="19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 March 2027</a:t>
                      </a:r>
                    </a:p>
                    <a:p>
                      <a:pPr algn="r"/>
                      <a:r>
                        <a:rPr lang="en-GB" sz="19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079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l">
                        <a:lnSpc>
                          <a:spcPct val="115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Trading profit/(loss)</a:t>
                      </a:r>
                      <a:endParaRPr lang="en-GB" sz="1900" b="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(42,000)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27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l">
                        <a:lnSpc>
                          <a:spcPct val="115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Bank interest received (non-trade)</a:t>
                      </a:r>
                      <a:endParaRPr lang="en-GB" sz="1900" b="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885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l">
                        <a:lnSpc>
                          <a:spcPct val="115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Capital loss</a:t>
                      </a:r>
                      <a:endParaRPr lang="en-GB" sz="1900" b="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(2,000)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GB" sz="1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031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l">
                        <a:lnSpc>
                          <a:spcPct val="115000"/>
                        </a:lnSpc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b="0" kern="12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Chargeable gains</a:t>
                      </a:r>
                      <a:endParaRPr lang="en-GB" sz="1900" b="0" kern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endParaRPr lang="en-GB" sz="19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348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Q20.1 Trailer Ltd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5580421"/>
              </p:ext>
            </p:extLst>
          </p:nvPr>
        </p:nvGraphicFramePr>
        <p:xfrm>
          <a:off x="0" y="950913"/>
          <a:ext cx="9143998" cy="39774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4211">
                  <a:extLst>
                    <a:ext uri="{9D8B030D-6E8A-4147-A177-3AD203B41FA5}">
                      <a16:colId xmlns:a16="http://schemas.microsoft.com/office/drawing/2014/main" val="674924292"/>
                    </a:ext>
                  </a:extLst>
                </a:gridCol>
                <a:gridCol w="1636294">
                  <a:extLst>
                    <a:ext uri="{9D8B030D-6E8A-4147-A177-3AD203B41FA5}">
                      <a16:colId xmlns:a16="http://schemas.microsoft.com/office/drawing/2014/main" val="246039237"/>
                    </a:ext>
                  </a:extLst>
                </a:gridCol>
                <a:gridCol w="1758730">
                  <a:extLst>
                    <a:ext uri="{9D8B030D-6E8A-4147-A177-3AD203B41FA5}">
                      <a16:colId xmlns:a16="http://schemas.microsoft.com/office/drawing/2014/main" val="3396683125"/>
                    </a:ext>
                  </a:extLst>
                </a:gridCol>
                <a:gridCol w="334763">
                  <a:extLst>
                    <a:ext uri="{9D8B030D-6E8A-4147-A177-3AD203B41FA5}">
                      <a16:colId xmlns:a16="http://schemas.microsoft.com/office/drawing/2014/main" val="287687298"/>
                    </a:ext>
                  </a:extLst>
                </a:gridCol>
              </a:tblGrid>
              <a:tr h="53540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en-GB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31/3/26</a:t>
                      </a:r>
                    </a:p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marR="0" lvl="0" indent="-342265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lang="en-GB" sz="20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	31/3/27</a:t>
                      </a:r>
                    </a:p>
                    <a:p>
                      <a:pPr marL="342265" marR="0" lvl="0" indent="-342265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</a:tabLst>
                        <a:defRPr/>
                      </a:pPr>
                      <a:r>
                        <a:rPr lang="en-GB" sz="20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£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en-GB" sz="20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755490"/>
                  </a:ext>
                </a:extLst>
              </a:tr>
              <a:tr h="53540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Trading profit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364606"/>
                  </a:ext>
                </a:extLst>
              </a:tr>
              <a:tr h="53540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Non-trading loan relationship income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815194"/>
                  </a:ext>
                </a:extLst>
              </a:tr>
              <a:tr h="53540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Chargeable gains (£7,000 - £2,000)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740632"/>
                  </a:ext>
                </a:extLst>
              </a:tr>
              <a:tr h="53540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137"/>
                  </a:ext>
                </a:extLst>
              </a:tr>
              <a:tr h="61463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Less: loss carried forward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endParaRPr lang="en-GB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(31,000)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549699"/>
                  </a:ext>
                </a:extLst>
              </a:tr>
              <a:tr h="535403">
                <a:tc>
                  <a:txBody>
                    <a:bodyPr/>
                    <a:lstStyle/>
                    <a:p>
                      <a:pPr marL="342265" indent="-342265"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Taxable Total Profits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6,000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265" indent="-342265" algn="r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80340" algn="l"/>
                        </a:tabLs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Century Schoolbook" panose="02040604050505020304" pitchFamily="18" charset="0"/>
                        <a:ea typeface="Times New Roman" panose="02020603050405020304" pitchFamily="18" charset="0"/>
                        <a:cs typeface="Century Schoolbook" panose="020406040505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2919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135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6CEAB-64A2-955A-1472-C399AFC32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Q20.1 Trailer Ltd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70F58876-A3BC-AE01-35E4-6A048916F6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9739252"/>
              </p:ext>
            </p:extLst>
          </p:nvPr>
        </p:nvGraphicFramePr>
        <p:xfrm>
          <a:off x="-1" y="2250323"/>
          <a:ext cx="8614612" cy="16459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7243012">
                  <a:extLst>
                    <a:ext uri="{9D8B030D-6E8A-4147-A177-3AD203B41FA5}">
                      <a16:colId xmlns:a16="http://schemas.microsoft.com/office/drawing/2014/main" val="10117251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40205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100" dirty="0">
                          <a:solidFill>
                            <a:schemeClr val="tx1"/>
                          </a:solidFill>
                        </a:rPr>
                        <a:t>Loss Memorandum</a:t>
                      </a:r>
                      <a:endParaRPr lang="en-GB" sz="21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</a:rPr>
                        <a:t>£</a:t>
                      </a:r>
                      <a:endParaRPr lang="en-GB" sz="21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146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2100" dirty="0">
                          <a:solidFill>
                            <a:schemeClr val="tx1"/>
                          </a:solidFill>
                          <a:effectLst/>
                        </a:rPr>
                        <a:t>Loss for year ended 31/3/2026</a:t>
                      </a:r>
                      <a:endParaRPr lang="en-GB" sz="2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</a:rPr>
                        <a:t>42,000</a:t>
                      </a:r>
                      <a:endParaRPr lang="en-GB" sz="21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6344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5000"/>
                        </a:lnSpc>
                        <a:spcAft>
                          <a:spcPts val="3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2100" dirty="0">
                          <a:solidFill>
                            <a:schemeClr val="tx1"/>
                          </a:solidFill>
                          <a:effectLst/>
                        </a:rPr>
                        <a:t>Relieved year ended 31/3/2027 (carried forward)</a:t>
                      </a:r>
                      <a:endParaRPr lang="en-GB" sz="2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</a:rPr>
                        <a:t>(31,000)</a:t>
                      </a:r>
                      <a:endParaRPr lang="en-GB" sz="21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024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265" indent="-342265" algn="just">
                        <a:lnSpc>
                          <a:spcPct val="115000"/>
                        </a:lnSpc>
                        <a:spcAft>
                          <a:spcPts val="3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2100" dirty="0">
                          <a:solidFill>
                            <a:schemeClr val="tx1"/>
                          </a:solidFill>
                          <a:effectLst/>
                        </a:rPr>
                        <a:t>Available for further carry-forward at 1 April 2027</a:t>
                      </a:r>
                      <a:endParaRPr lang="en-GB" sz="2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100" dirty="0">
                          <a:solidFill>
                            <a:schemeClr val="tx1"/>
                          </a:solidFill>
                        </a:rPr>
                        <a:t>11,000</a:t>
                      </a:r>
                      <a:endParaRPr lang="en-GB" sz="21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073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183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>
                <a:solidFill>
                  <a:srgbClr val="FFFFFF"/>
                </a:solidFill>
              </a:rPr>
              <a:t>Restriction for companies with profits above £5million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dirty="0">
                <a:solidFill>
                  <a:schemeClr val="tx1"/>
                </a:solidFill>
              </a:rPr>
              <a:t>Since 1 April 2017 companies or groups with profits in excess of £5million have been subject to a restriction limiting the amount of carried forward losses which can be relieved against theses profits. The limit is 50% of profits in excess of the £5m ‘allowance’. </a:t>
            </a:r>
          </a:p>
          <a:p>
            <a:pPr marL="0" lvl="0" indent="0" eaLnBrk="1" hangingPunct="1">
              <a:buNone/>
            </a:pP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For example, a company with £13 million profits in a year could then relieve a maximum of £9 million brought forward losses. This would be calculated as the £5 million ‘allowance’ plus 50% of the £8 million excess…</a:t>
            </a:r>
          </a:p>
        </p:txBody>
      </p:sp>
    </p:spTree>
    <p:extLst>
      <p:ext uri="{BB962C8B-B14F-4D97-AF65-F5344CB8AC3E}">
        <p14:creationId xmlns:p14="http://schemas.microsoft.com/office/powerpoint/2010/main" val="3302654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2"/>
          <p:cNvSpPr>
            <a:spLocks noGrp="1" noChangeArrowheads="1"/>
          </p:cNvSpPr>
          <p:nvPr>
            <p:ph idx="1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What reliefs are</a:t>
            </a:r>
          </a:p>
          <a:p>
            <a:pPr marL="381000" indent="-381000">
              <a:buFont typeface="Wingdings" pitchFamily="2" charset="2"/>
              <a:buNone/>
              <a:defRPr/>
            </a:pPr>
            <a:r>
              <a:rPr lang="en-GB" altLang="en-US" dirty="0">
                <a:solidFill>
                  <a:schemeClr val="tx1"/>
                </a:solidFill>
              </a:rPr>
              <a:t>	available?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4510089" y="3019427"/>
            <a:ext cx="4144963" cy="2133601"/>
            <a:chOff x="2736" y="2016"/>
            <a:chExt cx="2611" cy="1344"/>
          </a:xfrm>
        </p:grpSpPr>
        <p:sp>
          <p:nvSpPr>
            <p:cNvPr id="10255" name="Rectangle 11"/>
            <p:cNvSpPr>
              <a:spLocks noChangeArrowheads="1"/>
            </p:cNvSpPr>
            <p:nvPr/>
          </p:nvSpPr>
          <p:spPr bwMode="auto">
            <a:xfrm>
              <a:off x="3696" y="2016"/>
              <a:ext cx="1651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Carried forward and set against future income and gains.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altLang="en-US" sz="1600" dirty="0">
                  <a:latin typeface="Comic Sans MS" panose="030F0702030302020204" pitchFamily="66" charset="0"/>
                </a:rPr>
                <a:t>For losses incurred before 1 April 2017 this set off may only be made against trading income from the same source</a:t>
              </a:r>
              <a:endParaRPr kumimoji="0" lang="en-GB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</a:endParaRPr>
            </a:p>
          </p:txBody>
        </p:sp>
        <p:sp>
          <p:nvSpPr>
            <p:cNvPr id="10256" name="Line 12"/>
            <p:cNvSpPr>
              <a:spLocks noChangeShapeType="1"/>
            </p:cNvSpPr>
            <p:nvPr/>
          </p:nvSpPr>
          <p:spPr bwMode="auto">
            <a:xfrm rot="5400000">
              <a:off x="3216" y="2064"/>
              <a:ext cx="0" cy="9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2986088" y="3857625"/>
            <a:ext cx="3048000" cy="2514600"/>
            <a:chOff x="1776" y="2544"/>
            <a:chExt cx="1920" cy="1584"/>
          </a:xfrm>
        </p:grpSpPr>
        <p:sp>
          <p:nvSpPr>
            <p:cNvPr id="10253" name="Rectangle 14"/>
            <p:cNvSpPr>
              <a:spLocks noChangeArrowheads="1"/>
            </p:cNvSpPr>
            <p:nvPr/>
          </p:nvSpPr>
          <p:spPr bwMode="auto">
            <a:xfrm>
              <a:off x="1776" y="3456"/>
              <a:ext cx="192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Surrendered as group relief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(see Chapter 21, available online, for group relief)</a:t>
              </a:r>
            </a:p>
          </p:txBody>
        </p:sp>
        <p:sp>
          <p:nvSpPr>
            <p:cNvPr id="10254" name="Line 15"/>
            <p:cNvSpPr>
              <a:spLocks noChangeShapeType="1"/>
            </p:cNvSpPr>
            <p:nvPr/>
          </p:nvSpPr>
          <p:spPr bwMode="auto">
            <a:xfrm rot="10800000">
              <a:off x="2736" y="2544"/>
              <a:ext cx="0" cy="9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82563" y="3236913"/>
            <a:ext cx="4327525" cy="1524000"/>
            <a:chOff x="10" y="2153"/>
            <a:chExt cx="2726" cy="960"/>
          </a:xfrm>
        </p:grpSpPr>
        <p:sp>
          <p:nvSpPr>
            <p:cNvPr id="10251" name="Rectangle 17"/>
            <p:cNvSpPr>
              <a:spLocks noChangeArrowheads="1"/>
            </p:cNvSpPr>
            <p:nvPr/>
          </p:nvSpPr>
          <p:spPr bwMode="auto">
            <a:xfrm>
              <a:off x="10" y="2153"/>
              <a:ext cx="192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Carried back and set against profits (income and gains) of the previous year</a:t>
              </a:r>
            </a:p>
          </p:txBody>
        </p:sp>
        <p:sp>
          <p:nvSpPr>
            <p:cNvPr id="10252" name="Line 18"/>
            <p:cNvSpPr>
              <a:spLocks noChangeShapeType="1"/>
            </p:cNvSpPr>
            <p:nvPr/>
          </p:nvSpPr>
          <p:spPr bwMode="auto">
            <a:xfrm rot="-5400000">
              <a:off x="2256" y="2064"/>
              <a:ext cx="0" cy="9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2986088" y="1419225"/>
            <a:ext cx="3048000" cy="2438400"/>
            <a:chOff x="1776" y="1008"/>
            <a:chExt cx="1920" cy="1536"/>
          </a:xfrm>
        </p:grpSpPr>
        <p:sp>
          <p:nvSpPr>
            <p:cNvPr id="10249" name="Rectangle 20"/>
            <p:cNvSpPr>
              <a:spLocks noChangeArrowheads="1"/>
            </p:cNvSpPr>
            <p:nvPr/>
          </p:nvSpPr>
          <p:spPr bwMode="auto">
            <a:xfrm>
              <a:off x="1776" y="1008"/>
              <a:ext cx="192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Arial" panose="020B0604020202020204" pitchFamily="34" charset="0"/>
                </a:rPr>
                <a:t>Set against profits (income and gains) of the same period</a:t>
              </a:r>
            </a:p>
          </p:txBody>
        </p:sp>
        <p:sp>
          <p:nvSpPr>
            <p:cNvPr id="10250" name="Line 21"/>
            <p:cNvSpPr>
              <a:spLocks noChangeShapeType="1"/>
            </p:cNvSpPr>
            <p:nvPr/>
          </p:nvSpPr>
          <p:spPr bwMode="auto">
            <a:xfrm>
              <a:off x="2736" y="1584"/>
              <a:ext cx="0" cy="9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0247" name="Rectangle 25"/>
          <p:cNvSpPr>
            <a:spLocks noChangeArrowheads="1"/>
          </p:cNvSpPr>
          <p:nvPr/>
        </p:nvSpPr>
        <p:spPr bwMode="auto">
          <a:xfrm>
            <a:off x="0" y="0"/>
            <a:ext cx="74517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58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58775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panose="020B0604020202020204" pitchFamily="34" charset="0"/>
              </a:rPr>
              <a:t>Relief for trading losses</a:t>
            </a:r>
          </a:p>
        </p:txBody>
      </p:sp>
    </p:spTree>
    <p:extLst>
      <p:ext uri="{BB962C8B-B14F-4D97-AF65-F5344CB8AC3E}">
        <p14:creationId xmlns:p14="http://schemas.microsoft.com/office/powerpoint/2010/main" val="6165992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BC9EF-5E5E-CD32-2079-FC4EF959B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test Q20.2 Caravan Ltd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0C9B5-1D9D-1B6C-1A66-81975E8D5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900" dirty="0">
                <a:solidFill>
                  <a:schemeClr val="tx1"/>
                </a:solidFill>
              </a:rPr>
              <a:t>Caravan Limited has the following results for the accounting years ended 31</a:t>
            </a:r>
            <a:r>
              <a:rPr lang="en-GB" sz="1900" baseline="30000" dirty="0">
                <a:solidFill>
                  <a:schemeClr val="tx1"/>
                </a:solidFill>
              </a:rPr>
              <a:t>st</a:t>
            </a:r>
            <a:r>
              <a:rPr lang="en-GB" sz="1900" dirty="0">
                <a:solidFill>
                  <a:schemeClr val="tx1"/>
                </a:solidFill>
              </a:rPr>
              <a:t> July 2025 and 31</a:t>
            </a:r>
            <a:r>
              <a:rPr lang="en-GB" sz="1900" baseline="30000" dirty="0">
                <a:solidFill>
                  <a:schemeClr val="tx1"/>
                </a:solidFill>
              </a:rPr>
              <a:t>st</a:t>
            </a:r>
            <a:r>
              <a:rPr lang="en-GB" sz="1900" dirty="0">
                <a:solidFill>
                  <a:schemeClr val="tx1"/>
                </a:solidFill>
              </a:rPr>
              <a:t> July 2026.</a:t>
            </a: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900" b="1" dirty="0">
                <a:solidFill>
                  <a:schemeClr val="tx1"/>
                </a:solidFill>
              </a:rPr>
              <a:t>Required: Calculate Taxable Total Profits for all periods, assuming that relief is claimed for the loss as early as possible. Show any losses unrelieved at 1st August 2026.</a:t>
            </a: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E36D0C-A90B-D486-769B-AD8C86E9A2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21374"/>
              </p:ext>
            </p:extLst>
          </p:nvPr>
        </p:nvGraphicFramePr>
        <p:xfrm>
          <a:off x="108285" y="1945640"/>
          <a:ext cx="8698832" cy="14935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972524">
                  <a:extLst>
                    <a:ext uri="{9D8B030D-6E8A-4147-A177-3AD203B41FA5}">
                      <a16:colId xmlns:a16="http://schemas.microsoft.com/office/drawing/2014/main" val="3865704849"/>
                    </a:ext>
                  </a:extLst>
                </a:gridCol>
                <a:gridCol w="1900170">
                  <a:extLst>
                    <a:ext uri="{9D8B030D-6E8A-4147-A177-3AD203B41FA5}">
                      <a16:colId xmlns:a16="http://schemas.microsoft.com/office/drawing/2014/main" val="3611491527"/>
                    </a:ext>
                  </a:extLst>
                </a:gridCol>
                <a:gridCol w="1826138">
                  <a:extLst>
                    <a:ext uri="{9D8B030D-6E8A-4147-A177-3AD203B41FA5}">
                      <a16:colId xmlns:a16="http://schemas.microsoft.com/office/drawing/2014/main" val="18297188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Year 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31/7/2025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9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31/7/2026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650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Trading profit/(loss)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39,000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(81,700)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9993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Income from property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20,000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15,000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3626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Qualifying charitable donations (gross)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500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en-GB" sz="19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500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419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46968"/>
      </p:ext>
    </p:extLst>
  </p:cSld>
  <p:clrMapOvr>
    <a:masterClrMapping/>
  </p:clrMapOvr>
</p:sld>
</file>

<file path=ppt/theme/theme1.xml><?xml version="1.0" encoding="utf-8"?>
<a:theme xmlns:a="http://schemas.openxmlformats.org/drawingml/2006/main" name="1_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1434</Words>
  <Application>Microsoft Office PowerPoint</Application>
  <PresentationFormat>On-screen Show (4:3)</PresentationFormat>
  <Paragraphs>543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New Century Schlbk</vt:lpstr>
      <vt:lpstr>Arial</vt:lpstr>
      <vt:lpstr>Calibri</vt:lpstr>
      <vt:lpstr>Century Schoolbook</vt:lpstr>
      <vt:lpstr>Comic Sans MS</vt:lpstr>
      <vt:lpstr>Trebuchet MS</vt:lpstr>
      <vt:lpstr>Verdana</vt:lpstr>
      <vt:lpstr>Wingdings</vt:lpstr>
      <vt:lpstr>1_Tax_blue_yellow</vt:lpstr>
      <vt:lpstr>PowerPoint Presentation</vt:lpstr>
      <vt:lpstr>Corporation Tax losses</vt:lpstr>
      <vt:lpstr>Trading losses</vt:lpstr>
      <vt:lpstr>Self test Q20.1 Trailer Ltd</vt:lpstr>
      <vt:lpstr>Self test Q20.1 Trailer Ltd</vt:lpstr>
      <vt:lpstr>Self test Q20.1 Trailer Ltd</vt:lpstr>
      <vt:lpstr>Restriction for companies with profits above £5million</vt:lpstr>
      <vt:lpstr>PowerPoint Presentation</vt:lpstr>
      <vt:lpstr>Self test Q20.2 Caravan Ltd</vt:lpstr>
      <vt:lpstr>Self test Q20.2 Caravan Ltd</vt:lpstr>
      <vt:lpstr>Self test Q20.2 Caravan Ltd</vt:lpstr>
      <vt:lpstr>Trading losses - terminal</vt:lpstr>
      <vt:lpstr>Self test Q20.3 Buttercup Ltd</vt:lpstr>
      <vt:lpstr>Self test Q20.3 Buttercup Ltd</vt:lpstr>
      <vt:lpstr>Self test Q20.3 Buttercup Ltd</vt:lpstr>
      <vt:lpstr>Self test Q20.3 Buttercup Ltd</vt:lpstr>
      <vt:lpstr>Self test Q20.3 Buttercup Ltd</vt:lpstr>
      <vt:lpstr>Self test Q20.3 Buttercup Ltd</vt:lpstr>
      <vt:lpstr>Self test Q20.3 Buttercup Ltd</vt:lpstr>
      <vt:lpstr>Non trading losses</vt:lpstr>
      <vt:lpstr>Non trading losses</vt:lpstr>
      <vt:lpstr>Non trading losses</vt:lpstr>
      <vt:lpstr>Non trading losses</vt:lpstr>
      <vt:lpstr>Tutorial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combsalanm@yahoo.com</dc:creator>
  <cp:lastModifiedBy>Ricky Tutin</cp:lastModifiedBy>
  <cp:revision>34</cp:revision>
  <dcterms:created xsi:type="dcterms:W3CDTF">2021-07-12T21:12:11Z</dcterms:created>
  <dcterms:modified xsi:type="dcterms:W3CDTF">2026-08-07T14:34:49Z</dcterms:modified>
</cp:coreProperties>
</file>