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89" r:id="rId2"/>
    <p:sldId id="258" r:id="rId3"/>
    <p:sldId id="271" r:id="rId4"/>
    <p:sldId id="273" r:id="rId5"/>
    <p:sldId id="272" r:id="rId6"/>
    <p:sldId id="270" r:id="rId7"/>
    <p:sldId id="267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D0"/>
    <a:srgbClr val="009720"/>
    <a:srgbClr val="0000FF"/>
    <a:srgbClr val="FF8000"/>
    <a:srgbClr val="008000"/>
    <a:srgbClr val="800000"/>
    <a:srgbClr val="FFFAFA"/>
    <a:srgbClr val="0080FF"/>
    <a:srgbClr val="FFFAC8"/>
    <a:srgbClr val="FF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11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284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B3EC03-EE2E-483F-AE87-EE6C845DBC0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C87285-45AD-4ED5-9095-02E15E330B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B6DA2-C63F-4B24-B7DE-BBB241471F14}" type="datetimeFigureOut">
              <a:rPr lang="en-GB" smtClean="0"/>
              <a:t>31/07/2026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827000-17AD-4C5D-83D9-9C0A03F4FA4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509144-F7D1-4975-985D-5A058442DF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8F0C0-101A-4E3A-A53A-A4890FFD43A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41424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2DE33D7-9018-4F47-A7FD-588CF23E667F}" type="datetimeFigureOut">
              <a:rPr lang="en-GB"/>
              <a:pPr>
                <a:defRPr/>
              </a:pPr>
              <a:t>31/07/2026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A645881-D52F-4952-9762-3282151AEB2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4763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1pPr>
            <a:lvl2pPr marL="737155" indent="-283521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34085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587718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41352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494986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6pPr>
            <a:lvl7pPr marL="2948620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7pPr>
            <a:lvl8pPr marL="3402254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8pPr>
            <a:lvl9pPr marL="3855888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22C43-D4EB-4CC2-9E49-34B6987AC181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44094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12664-511C-4723-8497-3B20B4EBEAF2}" type="slidenum">
              <a:rPr lang="en-GB" altLang="en-US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96961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1FF6C8D-A444-49D3-815D-ED23C42DCD2C}" type="slidenum">
              <a:rPr lang="en-GB" altLang="en-US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82774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4459F88-CF66-4AD1-B08B-939C8A595B09}" type="slidenum">
              <a:rPr lang="en-GB" altLang="en-US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3511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F8ED8AE-8935-4B7F-8488-10AB7682AC13}" type="slidenum">
              <a:rPr lang="en-GB" altLang="en-US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26795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79AD6E-DD3D-491A-85D3-E25E929CADC1}" type="slidenum">
              <a:rPr lang="en-GB" altLang="en-US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00784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A2B30FF-3ECE-41E1-BAD9-94F4DEE46164}" type="slidenum">
              <a:rPr lang="en-GB" altLang="en-US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65715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BDBB6-7A04-4CAD-A1DE-0C334E70495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0752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39800"/>
            <a:ext cx="9143999" cy="5441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284E7-D622-4409-BC80-CBD973929CCD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46553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0000FF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2F9C7-6680-4C92-B6B6-3C2530907F9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07619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1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3C8AD-ED1E-4B88-B2AC-7766B5969AF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163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796" y="99819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796" y="163795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99819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163795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E315D-2022-4896-ABCE-9A11392C8FF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62972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D4A65-D17A-4F85-89BA-5D5568E4743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53717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66F14-EF3F-4E7D-B8F1-EC3107348D9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02756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035F37A-9EB5-BBD3-E908-8BD84B2571BB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-5400000">
            <a:off x="3677598" y="-4515478"/>
            <a:ext cx="1788801" cy="9144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C2888CA-9B59-7958-FF05-AFF1DA94E0BA}"/>
              </a:ext>
            </a:extLst>
          </p:cNvPr>
          <p:cNvSpPr/>
          <p:nvPr userDrawn="1"/>
        </p:nvSpPr>
        <p:spPr>
          <a:xfrm>
            <a:off x="0" y="6213600"/>
            <a:ext cx="9144000" cy="644400"/>
          </a:xfrm>
          <a:prstGeom prst="rect">
            <a:avLst/>
          </a:prstGeom>
          <a:solidFill>
            <a:srgbClr val="F79D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26">
            <a:extLst>
              <a:ext uri="{FF2B5EF4-FFF2-40B4-BE49-F238E27FC236}">
                <a16:creationId xmlns:a16="http://schemas.microsoft.com/office/drawing/2014/main" id="{864AFE92-4FE5-247A-A5AC-E1EE19353A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© Fiscal Publications – used with permission from Taxation, 45</a:t>
            </a:r>
            <a:r>
              <a:rPr lang="en-US" altLang="en-US" sz="1100" b="1" baseline="300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th</a:t>
            </a: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 edition 2026/27 by Tutin and Tiller</a:t>
            </a:r>
          </a:p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https://www.fiscalpublications.com/tutinandtiller/2026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46F3CC8E-D7AF-32A2-A767-BE5B32A2D3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588"/>
            <a:ext cx="9144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8768D243-6E3E-B37E-4832-DF4F102133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" y="950924"/>
            <a:ext cx="9144000" cy="544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C7132D0E-B8A6-6B86-CCD5-D71D5A92288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381750"/>
            <a:ext cx="10429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036BD28B-EE39-4D9F-B68C-FCA00D5C770E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anose="020B0603020202020204" pitchFamily="34" charset="0"/>
          <a:ea typeface="+mj-ea"/>
          <a:cs typeface="+mj-cs"/>
        </a:defRPr>
      </a:lvl1pPr>
      <a:lvl2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2pPr>
      <a:lvl3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3pPr>
      <a:lvl4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4pPr>
      <a:lvl5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FF"/>
          </a:solidFill>
          <a:latin typeface="Trebuchet MS" panose="020B0603020202020204" pitchFamily="34" charset="0"/>
          <a:ea typeface="+mn-ea"/>
          <a:cs typeface="+mn-cs"/>
        </a:defRPr>
      </a:lvl1pPr>
      <a:lvl2pPr marL="720725" indent="-36036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FF"/>
          </a:solidFill>
          <a:latin typeface="Trebuchet MS" panose="020B0603020202020204" pitchFamily="34" charset="0"/>
        </a:defRPr>
      </a:lvl2pPr>
      <a:lvl3pPr marL="1073150" indent="-35242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0000FF"/>
          </a:solidFill>
          <a:latin typeface="Trebuchet MS" panose="020B0603020202020204" pitchFamily="34" charset="0"/>
        </a:defRPr>
      </a:lvl3pPr>
      <a:lvl4pPr marL="1435100" indent="-3619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00FF"/>
          </a:solidFill>
          <a:latin typeface="Trebuchet MS" panose="020B0603020202020204" pitchFamily="34" charset="0"/>
        </a:defRPr>
      </a:lvl4pPr>
      <a:lvl5pPr marL="1795463" indent="-36036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00FF"/>
          </a:solidFill>
          <a:latin typeface="Trebuchet MS" panose="020B0603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scalpublication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1"/>
          <p:cNvSpPr txBox="1">
            <a:spLocks noChangeArrowheads="1"/>
          </p:cNvSpPr>
          <p:nvPr/>
        </p:nvSpPr>
        <p:spPr bwMode="auto">
          <a:xfrm>
            <a:off x="3862800" y="936624"/>
            <a:ext cx="5281200" cy="5383441"/>
          </a:xfrm>
          <a:prstGeom prst="rect">
            <a:avLst/>
          </a:prstGeom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3200">
                <a:solidFill>
                  <a:srgbClr val="0000F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8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4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indent="-355600">
              <a:tabLst>
                <a:tab pos="355600" algn="l"/>
              </a:tabLst>
              <a:defRPr/>
            </a:pPr>
            <a:endParaRPr lang="en-GB" altLang="en-US" sz="1800" b="1" i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28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Chapter 4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20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Personal Allowances and reliefs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8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8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Ricky Tutin and Stephanie Tiller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6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‘Taxation: incorporating the 2026 Finance Act’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45</a:t>
            </a:r>
            <a:r>
              <a:rPr lang="en-GB" altLang="en-US" sz="1400" kern="0" baseline="3000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edition 2026/27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US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http://www.fiscalpublications.com</a:t>
            </a:r>
            <a:endParaRPr lang="en-US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0E174E-F29B-2DA4-54B0-18F0D4FDF3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1299600"/>
            <a:ext cx="3173705" cy="455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5811343"/>
      </p:ext>
    </p:extLst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b="1" dirty="0"/>
              <a:t>Personal allowance</a:t>
            </a:r>
            <a:endParaRPr lang="en-US" altLang="en-US" b="1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714375" indent="-714375" eaLnBrk="1" hangingPunct="1">
              <a:lnSpc>
                <a:spcPct val="90000"/>
              </a:lnSpc>
              <a:buFontTx/>
              <a:buNone/>
              <a:tabLst>
                <a:tab pos="714375" algn="l"/>
              </a:tabLst>
            </a:pPr>
            <a:endParaRPr lang="en-GB" altLang="en-US" b="1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buFontTx/>
              <a:buNone/>
              <a:tabLst>
                <a:tab pos="714375" algn="l"/>
              </a:tabLst>
            </a:pPr>
            <a:r>
              <a:rPr lang="en-GB" altLang="en-US" b="1" dirty="0">
                <a:solidFill>
                  <a:schemeClr val="tx1"/>
                </a:solidFill>
              </a:rPr>
              <a:t>2026/27 = £12,570		</a:t>
            </a:r>
            <a:r>
              <a:rPr lang="en-GB" altLang="en-US" dirty="0">
                <a:solidFill>
                  <a:schemeClr val="tx1"/>
                </a:solidFill>
              </a:rPr>
              <a:t>(2025/26: £12,570)</a:t>
            </a: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This allowance is available to all UK individuals, single, married or in a civil partnership;</a:t>
            </a: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It is gradually withdrawn where taxable income exceeds a certain amount (</a:t>
            </a:r>
            <a:r>
              <a:rPr lang="en-GB" altLang="en-US" i="1" dirty="0">
                <a:solidFill>
                  <a:schemeClr val="tx1"/>
                </a:solidFill>
              </a:rPr>
              <a:t>see later</a:t>
            </a:r>
            <a:r>
              <a:rPr lang="en-GB" altLang="en-US" dirty="0">
                <a:solidFill>
                  <a:schemeClr val="tx1"/>
                </a:solidFill>
              </a:rPr>
              <a:t>);</a:t>
            </a: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The Personal Allowance is deducted from total income in arriving at the taxable income of each individual, and is thus given relief at the taxpayer’s marginal rate of tax.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sz="3600" dirty="0"/>
              <a:t>Section 4.3 Example Abdullah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Abdullah (</a:t>
            </a:r>
            <a:r>
              <a:rPr lang="en-GB" altLang="en-US" i="1" dirty="0">
                <a:solidFill>
                  <a:schemeClr val="tx1"/>
                </a:solidFill>
              </a:rPr>
              <a:t>who lives in Northern Ireland</a:t>
            </a:r>
            <a:r>
              <a:rPr lang="en-GB" altLang="en-US" dirty="0">
                <a:solidFill>
                  <a:schemeClr val="tx1"/>
                </a:solidFill>
              </a:rPr>
              <a:t>) is single, has a salary from employment for 2026/27 of £105,000 and has no other income.</a:t>
            </a:r>
          </a:p>
          <a:p>
            <a:pPr marL="0" indent="0" eaLnBrk="1" hangingPunct="1">
              <a:buFontTx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en-GB" altLang="en-US" b="1" dirty="0">
                <a:solidFill>
                  <a:schemeClr val="tx1"/>
                </a:solidFill>
              </a:rPr>
              <a:t>Compute his Income Tax liability for 2026/27…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28625" y="-26988"/>
            <a:ext cx="8229600" cy="1143001"/>
          </a:xfrm>
        </p:spPr>
        <p:txBody>
          <a:bodyPr/>
          <a:lstStyle/>
          <a:p>
            <a:pPr indent="0" eaLnBrk="1" hangingPunct="1"/>
            <a:r>
              <a:rPr lang="en-GB" altLang="en-US" sz="3200" dirty="0"/>
              <a:t>Abdullah - Income Tax liability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Income  from employment				 105,000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Less PA 					 12,570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Restricted </a:t>
            </a:r>
            <a:r>
              <a:rPr lang="en-GB" altLang="en-US" u="sng" dirty="0">
                <a:solidFill>
                  <a:schemeClr val="tx1"/>
                </a:solidFill>
              </a:rPr>
              <a:t>(              - 100,000)</a:t>
            </a:r>
            <a:r>
              <a:rPr lang="en-GB" altLang="en-US" dirty="0">
                <a:solidFill>
                  <a:schemeClr val="tx1"/>
                </a:solidFill>
              </a:rPr>
              <a:t>   		</a:t>
            </a:r>
            <a:r>
              <a:rPr lang="en-GB" altLang="en-US" u="sng" dirty="0">
                <a:solidFill>
                  <a:schemeClr val="tx1"/>
                </a:solidFill>
              </a:rPr>
              <a:t>(        )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			   2				</a:t>
            </a:r>
            <a:r>
              <a:rPr lang="en-GB" altLang="en-US" u="sng" dirty="0">
                <a:solidFill>
                  <a:schemeClr val="tx1"/>
                </a:solidFill>
              </a:rPr>
              <a:t>  (           )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Taxable income					£</a:t>
            </a:r>
            <a:r>
              <a:rPr lang="en-GB" altLang="en-US" u="sng" dirty="0">
                <a:solidFill>
                  <a:schemeClr val="tx1"/>
                </a:solidFill>
              </a:rPr>
              <a:t>             .</a:t>
            </a:r>
          </a:p>
          <a:p>
            <a:pPr marL="0" indent="0" eaLnBrk="1" hangingPunct="1">
              <a:buFontTx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Tax: 	37,700	@ 20%		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	      		@ 40%		 </a:t>
            </a:r>
            <a:r>
              <a:rPr lang="en-GB" altLang="en-US" u="sng" dirty="0">
                <a:solidFill>
                  <a:schemeClr val="tx1"/>
                </a:solidFill>
              </a:rPr>
              <a:t>           .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							</a:t>
            </a:r>
            <a:r>
              <a:rPr lang="en-GB" altLang="en-US" u="sng" dirty="0">
                <a:solidFill>
                  <a:schemeClr val="tx1"/>
                </a:solidFill>
              </a:rPr>
              <a:t>£           </a:t>
            </a:r>
            <a:r>
              <a:rPr lang="en-GB" altLang="en-US" dirty="0">
                <a:solidFill>
                  <a:schemeClr val="tx1"/>
                </a:solidFill>
              </a:rPr>
              <a:t>…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28625" y="53975"/>
            <a:ext cx="8229600" cy="1143000"/>
          </a:xfrm>
        </p:spPr>
        <p:txBody>
          <a:bodyPr/>
          <a:lstStyle/>
          <a:p>
            <a:pPr indent="0" eaLnBrk="1" hangingPunct="1"/>
            <a:r>
              <a:rPr lang="en-GB" altLang="en-US" sz="3200" dirty="0"/>
              <a:t>Abdullah - Income Tax liability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Income  from employment				 105,000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Less PA 					 12,570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Restricted </a:t>
            </a:r>
            <a:r>
              <a:rPr lang="en-GB" altLang="en-US" u="sng" dirty="0">
                <a:solidFill>
                  <a:schemeClr val="tx1"/>
                </a:solidFill>
              </a:rPr>
              <a:t>(105,000-100,000)</a:t>
            </a:r>
            <a:r>
              <a:rPr lang="en-GB" altLang="en-US" dirty="0">
                <a:solidFill>
                  <a:schemeClr val="tx1"/>
                </a:solidFill>
              </a:rPr>
              <a:t>     		</a:t>
            </a:r>
            <a:r>
              <a:rPr lang="en-GB" altLang="en-US" u="sng" dirty="0">
                <a:solidFill>
                  <a:schemeClr val="tx1"/>
                </a:solidFill>
              </a:rPr>
              <a:t>(2,500)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			2				</a:t>
            </a:r>
            <a:r>
              <a:rPr lang="en-GB" altLang="en-US" u="sng" dirty="0">
                <a:solidFill>
                  <a:schemeClr val="tx1"/>
                </a:solidFill>
              </a:rPr>
              <a:t>  (10,070)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Taxable income					 </a:t>
            </a:r>
            <a:r>
              <a:rPr lang="en-GB" altLang="en-US" u="sng" dirty="0">
                <a:solidFill>
                  <a:schemeClr val="tx1"/>
                </a:solidFill>
              </a:rPr>
              <a:t>£94,930</a:t>
            </a:r>
          </a:p>
          <a:p>
            <a:pPr marL="0" indent="0" eaLnBrk="1" hangingPunct="1">
              <a:buFontTx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Tax: 	37,700	@ 20%		   7,540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	57,230 	@ 40%		 </a:t>
            </a:r>
            <a:r>
              <a:rPr lang="en-GB" altLang="en-US" u="sng" dirty="0">
                <a:solidFill>
                  <a:schemeClr val="tx1"/>
                </a:solidFill>
              </a:rPr>
              <a:t>22,892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							£</a:t>
            </a:r>
            <a:r>
              <a:rPr lang="en-GB" altLang="en-US" u="sng" dirty="0">
                <a:solidFill>
                  <a:schemeClr val="tx1"/>
                </a:solidFill>
              </a:rPr>
              <a:t>30,432</a:t>
            </a:r>
            <a:endParaRPr lang="en-GB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sz="3600" dirty="0"/>
              <a:t>Blind person’s allowance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14375" indent="-714375" eaLnBrk="1" hangingPunct="1">
              <a:lnSpc>
                <a:spcPct val="90000"/>
              </a:lnSpc>
              <a:buFontTx/>
              <a:buNone/>
              <a:tabLst>
                <a:tab pos="714375" algn="l"/>
              </a:tabLst>
            </a:pPr>
            <a:r>
              <a:rPr lang="en-GB" altLang="en-US" b="1" dirty="0">
                <a:solidFill>
                  <a:schemeClr val="tx1"/>
                </a:solidFill>
              </a:rPr>
              <a:t> </a:t>
            </a:r>
          </a:p>
          <a:p>
            <a:pPr marL="714375" indent="-714375" eaLnBrk="1" hangingPunct="1">
              <a:lnSpc>
                <a:spcPct val="90000"/>
              </a:lnSpc>
              <a:buFontTx/>
              <a:buNone/>
              <a:tabLst>
                <a:tab pos="714375" algn="l"/>
              </a:tabLst>
            </a:pPr>
            <a:r>
              <a:rPr lang="en-GB" altLang="en-US" b="1" dirty="0">
                <a:solidFill>
                  <a:schemeClr val="tx1"/>
                </a:solidFill>
              </a:rPr>
              <a:t>2026/27 = £3,250 	</a:t>
            </a:r>
            <a:r>
              <a:rPr lang="en-GB" altLang="en-US" dirty="0">
                <a:solidFill>
                  <a:schemeClr val="tx1"/>
                </a:solidFill>
              </a:rPr>
              <a:t>(2025/26: £3,130) </a:t>
            </a:r>
            <a:endParaRPr lang="en-GB" altLang="en-US" b="1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This further allowance is available to any person who is registered blind or severely sight impaired;</a:t>
            </a: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It can be transferred wholly or partly to a spouse/civil partner, if the entitled person has insufficient income to benefit from 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Student question</a:t>
            </a:r>
            <a:endParaRPr lang="en-US" alt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Q4.1 Barney…</a:t>
            </a:r>
          </a:p>
          <a:p>
            <a:pPr marL="0" indent="0" eaLnBrk="1" hangingPunct="1">
              <a:buFontTx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15364" name="Letter"/>
          <p:cNvSpPr>
            <a:spLocks noEditPoints="1" noChangeArrowheads="1"/>
          </p:cNvSpPr>
          <p:nvPr/>
        </p:nvSpPr>
        <p:spPr bwMode="auto">
          <a:xfrm>
            <a:off x="7380288" y="5715000"/>
            <a:ext cx="1071562" cy="428625"/>
          </a:xfrm>
          <a:custGeom>
            <a:avLst/>
            <a:gdLst>
              <a:gd name="T0" fmla="*/ 0 w 21600"/>
              <a:gd name="T1" fmla="*/ 0 h 21600"/>
              <a:gd name="T2" fmla="*/ 2147483646 w 21600"/>
              <a:gd name="T3" fmla="*/ 0 h 21600"/>
              <a:gd name="T4" fmla="*/ 2147483646 w 21600"/>
              <a:gd name="T5" fmla="*/ 0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0 w 21600"/>
              <a:gd name="T13" fmla="*/ 2147483646 h 21600"/>
              <a:gd name="T14" fmla="*/ 0 w 21600"/>
              <a:gd name="T15" fmla="*/ 214748364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5304 w 21600"/>
              <a:gd name="T25" fmla="*/ 9216 h 21600"/>
              <a:gd name="T26" fmla="*/ 17504 w 21600"/>
              <a:gd name="T27" fmla="*/ 1837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CC99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ax_blue_yellow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Tax_blue_yellow</Template>
  <TotalTime>240</TotalTime>
  <Words>385</Words>
  <Application>Microsoft Office PowerPoint</Application>
  <PresentationFormat>On-screen Show (4:3)</PresentationFormat>
  <Paragraphs>61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Trebuchet MS</vt:lpstr>
      <vt:lpstr>Verdana</vt:lpstr>
      <vt:lpstr>Tax_blue_yellow</vt:lpstr>
      <vt:lpstr>PowerPoint Presentation</vt:lpstr>
      <vt:lpstr>Personal allowance</vt:lpstr>
      <vt:lpstr>Section 4.3 Example Abdullah</vt:lpstr>
      <vt:lpstr>Abdullah - Income Tax liability</vt:lpstr>
      <vt:lpstr>Abdullah - Income Tax liability</vt:lpstr>
      <vt:lpstr>Blind person’s allowance</vt:lpstr>
      <vt:lpstr>Student question</vt:lpstr>
    </vt:vector>
  </TitlesOfParts>
  <Company>Leeds Metropolitan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Personal allowances and reliefs</dc:title>
  <dc:creator>csadm1n01</dc:creator>
  <cp:lastModifiedBy>Ricky Tutin</cp:lastModifiedBy>
  <cp:revision>123</cp:revision>
  <dcterms:created xsi:type="dcterms:W3CDTF">2007-07-31T09:53:49Z</dcterms:created>
  <dcterms:modified xsi:type="dcterms:W3CDTF">2026-07-31T13:54:00Z</dcterms:modified>
</cp:coreProperties>
</file>