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handoutMasterIdLst>
    <p:handoutMasterId r:id="rId35"/>
  </p:handoutMasterIdLst>
  <p:sldIdLst>
    <p:sldId id="350" r:id="rId2"/>
    <p:sldId id="258" r:id="rId3"/>
    <p:sldId id="538" r:id="rId4"/>
    <p:sldId id="527" r:id="rId5"/>
    <p:sldId id="528" r:id="rId6"/>
    <p:sldId id="529" r:id="rId7"/>
    <p:sldId id="541" r:id="rId8"/>
    <p:sldId id="530" r:id="rId9"/>
    <p:sldId id="535" r:id="rId10"/>
    <p:sldId id="536" r:id="rId11"/>
    <p:sldId id="537" r:id="rId12"/>
    <p:sldId id="534" r:id="rId13"/>
    <p:sldId id="539" r:id="rId14"/>
    <p:sldId id="526" r:id="rId15"/>
    <p:sldId id="259" r:id="rId16"/>
    <p:sldId id="260" r:id="rId17"/>
    <p:sldId id="261" r:id="rId18"/>
    <p:sldId id="523" r:id="rId19"/>
    <p:sldId id="263" r:id="rId20"/>
    <p:sldId id="278" r:id="rId21"/>
    <p:sldId id="524" r:id="rId22"/>
    <p:sldId id="267" r:id="rId23"/>
    <p:sldId id="542" r:id="rId24"/>
    <p:sldId id="268" r:id="rId25"/>
    <p:sldId id="269" r:id="rId26"/>
    <p:sldId id="279" r:id="rId27"/>
    <p:sldId id="273" r:id="rId28"/>
    <p:sldId id="276" r:id="rId29"/>
    <p:sldId id="277" r:id="rId30"/>
    <p:sldId id="280" r:id="rId31"/>
    <p:sldId id="274" r:id="rId32"/>
    <p:sldId id="275" r:id="rId33"/>
  </p:sldIdLst>
  <p:sldSz cx="9144000" cy="6858000" type="screen4x3"/>
  <p:notesSz cx="6797675" cy="9928225"/>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mbs, Alan" initials="CA" lastIdx="1" clrIdx="0">
    <p:extLst>
      <p:ext uri="{19B8F6BF-5375-455C-9EA6-DF929625EA0E}">
        <p15:presenceInfo xmlns:p15="http://schemas.microsoft.com/office/powerpoint/2012/main" userId="S-1-5-21-2262691828-729075844-822471919-41425" providerId="AD"/>
      </p:ext>
    </p:extLst>
  </p:cmAuthor>
  <p:cmAuthor id="2" name="combsalanm@yahoo.com" initials="c" lastIdx="1" clrIdx="1">
    <p:extLst>
      <p:ext uri="{19B8F6BF-5375-455C-9EA6-DF929625EA0E}">
        <p15:presenceInfo xmlns:p15="http://schemas.microsoft.com/office/powerpoint/2012/main" userId="3d8225f013933f7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66CC"/>
    <a:srgbClr val="EEDDFF"/>
    <a:srgbClr val="D57800"/>
    <a:srgbClr val="F58B1F"/>
    <a:srgbClr val="008000"/>
    <a:srgbClr val="0000FF"/>
    <a:srgbClr val="FF8000"/>
    <a:srgbClr val="FFFDD0"/>
    <a:srgbClr val="FFCCCC"/>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6477E3-EFBA-4596-8923-1A4DCC10931E}" v="30" dt="2025-06-21T05:50:42.2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35" autoAdjust="0"/>
    <p:restoredTop sz="94752" autoAdjust="0"/>
  </p:normalViewPr>
  <p:slideViewPr>
    <p:cSldViewPr>
      <p:cViewPr>
        <p:scale>
          <a:sx n="90" d="100"/>
          <a:sy n="90" d="100"/>
        </p:scale>
        <p:origin x="2202" y="540"/>
      </p:cViewPr>
      <p:guideLst>
        <p:guide orient="horz" pos="2160"/>
        <p:guide pos="2880"/>
      </p:guideLst>
    </p:cSldViewPr>
  </p:slideViewPr>
  <p:outlineViewPr>
    <p:cViewPr>
      <p:scale>
        <a:sx n="25" d="100"/>
        <a:sy n="25" d="100"/>
      </p:scale>
      <p:origin x="0" y="0"/>
    </p:cViewPr>
  </p:outlin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897A060C-AFCD-4599-B1F8-876E3C86D0DB}" type="datetimeFigureOut">
              <a:rPr lang="en-GB" smtClean="0"/>
              <a:t>05/08/2026</a:t>
            </a:fld>
            <a:endParaRPr lang="en-GB" dirty="0"/>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7B8AC954-2F9B-4CDF-986D-0F073B7D7A0E}" type="slidenum">
              <a:rPr lang="en-GB" smtClean="0"/>
              <a:t>‹#›</a:t>
            </a:fld>
            <a:endParaRPr lang="en-GB" dirty="0"/>
          </a:p>
        </p:txBody>
      </p:sp>
    </p:spTree>
    <p:extLst>
      <p:ext uri="{BB962C8B-B14F-4D97-AF65-F5344CB8AC3E}">
        <p14:creationId xmlns:p14="http://schemas.microsoft.com/office/powerpoint/2010/main" val="7829219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FF1BBB1C-ACC1-4BC5-8BEB-2C5C66B0F734}" type="datetimeFigureOut">
              <a:rPr lang="en-GB" smtClean="0"/>
              <a:t>05/08/2026</a:t>
            </a:fld>
            <a:endParaRPr lang="en-GB" dirty="0"/>
          </a:p>
        </p:txBody>
      </p:sp>
      <p:sp>
        <p:nvSpPr>
          <p:cNvPr id="4" name="Slide Image Placeholder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5CC62FE7-3638-4588-868E-A2CE058732FD}" type="slidenum">
              <a:rPr lang="en-GB" smtClean="0"/>
              <a:t>‹#›</a:t>
            </a:fld>
            <a:endParaRPr lang="en-GB" dirty="0"/>
          </a:p>
        </p:txBody>
      </p:sp>
    </p:spTree>
    <p:extLst>
      <p:ext uri="{BB962C8B-B14F-4D97-AF65-F5344CB8AC3E}">
        <p14:creationId xmlns:p14="http://schemas.microsoft.com/office/powerpoint/2010/main" val="3596852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1134149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rgbClr val="0000FF"/>
                </a:solidFill>
              </a:defRPr>
            </a:lvl1pPr>
          </a:lstStyle>
          <a:p>
            <a:r>
              <a:rPr lang="en-US"/>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674E5B47-B6EA-4B66-9203-02BF085718F9}" type="slidenum">
              <a:rPr lang="en-GB" altLang="en-US"/>
              <a:pPr/>
              <a:t>‹#›</a:t>
            </a:fld>
            <a:endParaRPr lang="en-GB" altLang="en-US" dirty="0"/>
          </a:p>
        </p:txBody>
      </p:sp>
    </p:spTree>
    <p:extLst>
      <p:ext uri="{BB962C8B-B14F-4D97-AF65-F5344CB8AC3E}">
        <p14:creationId xmlns:p14="http://schemas.microsoft.com/office/powerpoint/2010/main" val="1926202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0" y="939800"/>
            <a:ext cx="9143999" cy="54419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AC544898-2D60-4EB5-86A3-898C193F6195}" type="slidenum">
              <a:rPr lang="en-GB" altLang="en-US"/>
              <a:pPr/>
              <a:t>‹#›</a:t>
            </a:fld>
            <a:endParaRPr lang="en-GB" altLang="en-US" dirty="0"/>
          </a:p>
        </p:txBody>
      </p:sp>
    </p:spTree>
    <p:extLst>
      <p:ext uri="{BB962C8B-B14F-4D97-AF65-F5344CB8AC3E}">
        <p14:creationId xmlns:p14="http://schemas.microsoft.com/office/powerpoint/2010/main" val="2153273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rgbClr val="0000FF"/>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FF"/>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C4626B3E-51FA-4790-8F95-4E8F3F5724F0}" type="slidenum">
              <a:rPr lang="en-GB" altLang="en-US"/>
              <a:pPr/>
              <a:t>‹#›</a:t>
            </a:fld>
            <a:endParaRPr lang="en-GB" altLang="en-US" dirty="0"/>
          </a:p>
        </p:txBody>
      </p:sp>
    </p:spTree>
    <p:extLst>
      <p:ext uri="{BB962C8B-B14F-4D97-AF65-F5344CB8AC3E}">
        <p14:creationId xmlns:p14="http://schemas.microsoft.com/office/powerpoint/2010/main" val="2793733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DF592C30-2908-4D68-9958-9B4D004ABC2B}" type="slidenum">
              <a:rPr lang="en-GB" altLang="en-US"/>
              <a:pPr/>
              <a:t>‹#›</a:t>
            </a:fld>
            <a:endParaRPr lang="en-GB" altLang="en-US" dirty="0"/>
          </a:p>
        </p:txBody>
      </p:sp>
    </p:spTree>
    <p:extLst>
      <p:ext uri="{BB962C8B-B14F-4D97-AF65-F5344CB8AC3E}">
        <p14:creationId xmlns:p14="http://schemas.microsoft.com/office/powerpoint/2010/main" val="1668166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8E75FCB8-E3B6-4926-8865-5CEA274F090E}" type="slidenum">
              <a:rPr lang="en-GB" altLang="en-US"/>
              <a:pPr/>
              <a:t>‹#›</a:t>
            </a:fld>
            <a:endParaRPr lang="en-GB" altLang="en-US" dirty="0"/>
          </a:p>
        </p:txBody>
      </p:sp>
    </p:spTree>
    <p:extLst>
      <p:ext uri="{BB962C8B-B14F-4D97-AF65-F5344CB8AC3E}">
        <p14:creationId xmlns:p14="http://schemas.microsoft.com/office/powerpoint/2010/main" val="3489723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03386813-8295-4FBD-B556-3A8A273EB64D}" type="slidenum">
              <a:rPr lang="en-GB" altLang="en-US"/>
              <a:pPr/>
              <a:t>‹#›</a:t>
            </a:fld>
            <a:endParaRPr lang="en-GB" altLang="en-US" dirty="0"/>
          </a:p>
        </p:txBody>
      </p:sp>
    </p:spTree>
    <p:extLst>
      <p:ext uri="{BB962C8B-B14F-4D97-AF65-F5344CB8AC3E}">
        <p14:creationId xmlns:p14="http://schemas.microsoft.com/office/powerpoint/2010/main" val="3502146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F1798446-876F-44D1-9287-97E35F0E5156}" type="slidenum">
              <a:rPr lang="en-GB" altLang="en-US"/>
              <a:pPr/>
              <a:t>‹#›</a:t>
            </a:fld>
            <a:endParaRPr lang="en-GB" altLang="en-US" dirty="0"/>
          </a:p>
        </p:txBody>
      </p:sp>
    </p:spTree>
    <p:extLst>
      <p:ext uri="{BB962C8B-B14F-4D97-AF65-F5344CB8AC3E}">
        <p14:creationId xmlns:p14="http://schemas.microsoft.com/office/powerpoint/2010/main" val="1331229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F9064B3-E12A-63EB-78EE-EB02BC908B19}"/>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6" name="Rectangle 5">
            <a:extLst>
              <a:ext uri="{FF2B5EF4-FFF2-40B4-BE49-F238E27FC236}">
                <a16:creationId xmlns:a16="http://schemas.microsoft.com/office/drawing/2014/main" id="{40B77E04-8AB4-30E3-FC47-DD803A393263}"/>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26">
            <a:extLst>
              <a:ext uri="{FF2B5EF4-FFF2-40B4-BE49-F238E27FC236}">
                <a16:creationId xmlns:a16="http://schemas.microsoft.com/office/drawing/2014/main" id="{E96894B7-FC51-D361-9E67-8B7C22D4B0DA}"/>
              </a:ext>
            </a:extLst>
          </p:cNvPr>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8" name="Rectangle 2">
            <a:extLst>
              <a:ext uri="{FF2B5EF4-FFF2-40B4-BE49-F238E27FC236}">
                <a16:creationId xmlns:a16="http://schemas.microsoft.com/office/drawing/2014/main" id="{ED366D8E-5C8B-F8E6-1E41-1FE398C8D285}"/>
              </a:ext>
            </a:extLst>
          </p:cNvPr>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9" name="Rectangle 3">
            <a:extLst>
              <a:ext uri="{FF2B5EF4-FFF2-40B4-BE49-F238E27FC236}">
                <a16:creationId xmlns:a16="http://schemas.microsoft.com/office/drawing/2014/main" id="{A5D3D52C-BC48-5294-28D0-79BAB42F5BFB}"/>
              </a:ext>
            </a:extLst>
          </p:cNvPr>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 name="Rectangle 6">
            <a:extLst>
              <a:ext uri="{FF2B5EF4-FFF2-40B4-BE49-F238E27FC236}">
                <a16:creationId xmlns:a16="http://schemas.microsoft.com/office/drawing/2014/main" id="{367CAC24-5DEC-3ADC-5534-44D7C08E8840}"/>
              </a:ext>
            </a:extLst>
          </p:cNvPr>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rgbClr val="0000FF"/>
          </a:solidFill>
          <a:latin typeface="Verdana" panose="020B0604030504040204" pitchFamily="34" charset="0"/>
          <a:ea typeface="Verdana" panose="020B0604030504040204" pitchFamily="34" charset="0"/>
          <a:cs typeface="+mn-cs"/>
        </a:defRPr>
      </a:lvl1pPr>
      <a:lvl2pPr marL="720725" indent="-360363" algn="l" rtl="0" eaLnBrk="0" fontAlgn="base" hangingPunct="0">
        <a:spcBef>
          <a:spcPct val="20000"/>
        </a:spcBef>
        <a:spcAft>
          <a:spcPct val="0"/>
        </a:spcAft>
        <a:buChar char="–"/>
        <a:defRPr sz="2000">
          <a:solidFill>
            <a:srgbClr val="0000FF"/>
          </a:solidFill>
          <a:latin typeface="Verdana" panose="020B0604030504040204" pitchFamily="34" charset="0"/>
          <a:ea typeface="Verdana" panose="020B0604030504040204" pitchFamily="34" charset="0"/>
        </a:defRPr>
      </a:lvl2pPr>
      <a:lvl3pPr marL="1073150" indent="-352425" algn="l" rtl="0" eaLnBrk="0" fontAlgn="base" hangingPunct="0">
        <a:spcBef>
          <a:spcPct val="20000"/>
        </a:spcBef>
        <a:spcAft>
          <a:spcPct val="0"/>
        </a:spcAft>
        <a:buChar char="•"/>
        <a:defRPr>
          <a:solidFill>
            <a:srgbClr val="0000FF"/>
          </a:solidFill>
          <a:latin typeface="Verdana" panose="020B0604030504040204" pitchFamily="34" charset="0"/>
          <a:ea typeface="Verdana" panose="020B0604030504040204" pitchFamily="34" charset="0"/>
        </a:defRPr>
      </a:lvl3pPr>
      <a:lvl4pPr marL="1435100" indent="-361950" algn="l" rtl="0" eaLnBrk="0" fontAlgn="base" hangingPunct="0">
        <a:spcBef>
          <a:spcPct val="20000"/>
        </a:spcBef>
        <a:spcAft>
          <a:spcPct val="0"/>
        </a:spcAft>
        <a:buChar char="–"/>
        <a:defRPr sz="1600">
          <a:solidFill>
            <a:srgbClr val="0000FF"/>
          </a:solidFill>
          <a:latin typeface="Verdana" panose="020B0604030504040204" pitchFamily="34" charset="0"/>
          <a:ea typeface="Verdana" panose="020B0604030504040204" pitchFamily="34" charset="0"/>
        </a:defRPr>
      </a:lvl4pPr>
      <a:lvl5pPr marL="1795463" indent="-360363" algn="l" rtl="0" eaLnBrk="0" fontAlgn="base" hangingPunct="0">
        <a:spcBef>
          <a:spcPct val="20000"/>
        </a:spcBef>
        <a:spcAft>
          <a:spcPct val="0"/>
        </a:spcAft>
        <a:buChar char="»"/>
        <a:defRPr sz="1600">
          <a:solidFill>
            <a:srgbClr val="0000FF"/>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Rectangle 41"/>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7</a:t>
            </a:r>
          </a:p>
          <a:p>
            <a:pPr marL="0" indent="0">
              <a:buNone/>
              <a:tabLst>
                <a:tab pos="355600" algn="l"/>
              </a:tabLst>
              <a:defRPr/>
            </a:pPr>
            <a:r>
              <a:rPr lang="en-GB" altLang="en-US" sz="2000" b="1" kern="0" dirty="0">
                <a:solidFill>
                  <a:srgbClr val="D57800"/>
                </a:solidFill>
                <a:latin typeface="Verdana" panose="020B0604030504040204" pitchFamily="34" charset="0"/>
                <a:ea typeface="Verdana" panose="020B0604030504040204" pitchFamily="34" charset="0"/>
              </a:rPr>
              <a:t>Income from employment I – general principles</a:t>
            </a:r>
          </a:p>
          <a:p>
            <a:pPr marL="0" indent="0">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ABF2D5A1-BB45-C3AA-05D3-8D25539C2156}"/>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10429216"/>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1" y="939800"/>
            <a:ext cx="9144000" cy="5441950"/>
          </a:xfrm>
        </p:spPr>
        <p:txBody>
          <a:bodyPr/>
          <a:lstStyle/>
          <a:p>
            <a:pPr marL="0" indent="0" eaLnBrk="1" hangingPunct="1">
              <a:buNone/>
            </a:pPr>
            <a:endParaRPr lang="en-GB" altLang="en-US" sz="1600" b="1"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1600" b="1" dirty="0">
                <a:solidFill>
                  <a:schemeClr val="tx1"/>
                </a:solidFill>
                <a:latin typeface="Verdana" panose="020B0604030504040204" pitchFamily="34" charset="0"/>
                <a:ea typeface="Verdana" panose="020B0604030504040204" pitchFamily="34" charset="0"/>
              </a:rPr>
              <a:t>Facts:</a:t>
            </a:r>
          </a:p>
          <a:p>
            <a:pPr eaLnBrk="1" hangingPunct="1"/>
            <a:r>
              <a:rPr lang="en-GB" altLang="en-US" sz="1600" dirty="0">
                <a:solidFill>
                  <a:schemeClr val="tx1"/>
                </a:solidFill>
                <a:latin typeface="Verdana" panose="020B0604030504040204" pitchFamily="34" charset="0"/>
                <a:ea typeface="Verdana" panose="020B0604030504040204" pitchFamily="34" charset="0"/>
              </a:rPr>
              <a:t>Mr Lorimer was a vision mixer who decided to leave his employment and become self-employed.  In the first 14 months he built up a client list of </a:t>
            </a:r>
            <a:r>
              <a:rPr lang="en-GB" altLang="en-US" sz="1600" b="1" dirty="0">
                <a:solidFill>
                  <a:schemeClr val="tx1"/>
                </a:solidFill>
                <a:latin typeface="Verdana" panose="020B0604030504040204" pitchFamily="34" charset="0"/>
                <a:ea typeface="Verdana" panose="020B0604030504040204" pitchFamily="34" charset="0"/>
              </a:rPr>
              <a:t>22 production companies</a:t>
            </a:r>
            <a:r>
              <a:rPr lang="en-GB" altLang="en-US" sz="1600" dirty="0">
                <a:solidFill>
                  <a:schemeClr val="tx1"/>
                </a:solidFill>
                <a:latin typeface="Verdana" panose="020B0604030504040204" pitchFamily="34" charset="0"/>
                <a:ea typeface="Verdana" panose="020B0604030504040204" pitchFamily="34" charset="0"/>
              </a:rPr>
              <a:t>.  Mr Lorimer would perform short-term assignments, </a:t>
            </a:r>
            <a:r>
              <a:rPr lang="en-GB" altLang="en-US" sz="1600" b="1" dirty="0">
                <a:solidFill>
                  <a:schemeClr val="tx1"/>
                </a:solidFill>
                <a:latin typeface="Verdana" panose="020B0604030504040204" pitchFamily="34" charset="0"/>
                <a:ea typeface="Verdana" panose="020B0604030504040204" pitchFamily="34" charset="0"/>
              </a:rPr>
              <a:t>usually lasting only one or two days</a:t>
            </a:r>
            <a:r>
              <a:rPr lang="en-GB" altLang="en-US" sz="1600" dirty="0">
                <a:solidFill>
                  <a:schemeClr val="tx1"/>
                </a:solidFill>
                <a:latin typeface="Verdana" panose="020B0604030504040204" pitchFamily="34" charset="0"/>
                <a:ea typeface="Verdana" panose="020B0604030504040204" pitchFamily="34" charset="0"/>
              </a:rPr>
              <a:t>.  He performed between 120 and 150 engagements each year, the longest of which was 10 days;</a:t>
            </a:r>
          </a:p>
          <a:p>
            <a:pPr eaLnBrk="1" hangingPunct="1"/>
            <a:r>
              <a:rPr lang="en-GB" altLang="en-US" sz="1600" dirty="0">
                <a:solidFill>
                  <a:schemeClr val="tx1"/>
                </a:solidFill>
                <a:latin typeface="Verdana" panose="020B0604030504040204" pitchFamily="34" charset="0"/>
                <a:ea typeface="Verdana" panose="020B0604030504040204" pitchFamily="34" charset="0"/>
              </a:rPr>
              <a:t>The production </a:t>
            </a:r>
            <a:r>
              <a:rPr lang="en-GB" altLang="en-US" sz="1600" b="1" dirty="0">
                <a:solidFill>
                  <a:schemeClr val="tx1"/>
                </a:solidFill>
                <a:latin typeface="Verdana" panose="020B0604030504040204" pitchFamily="34" charset="0"/>
                <a:ea typeface="Verdana" panose="020B0604030504040204" pitchFamily="34" charset="0"/>
              </a:rPr>
              <a:t>companies provided all the expensive equipment </a:t>
            </a:r>
            <a:r>
              <a:rPr lang="en-GB" altLang="en-US" sz="1600" dirty="0">
                <a:solidFill>
                  <a:schemeClr val="tx1"/>
                </a:solidFill>
                <a:latin typeface="Verdana" panose="020B0604030504040204" pitchFamily="34" charset="0"/>
                <a:ea typeface="Verdana" panose="020B0604030504040204" pitchFamily="34" charset="0"/>
              </a:rPr>
              <a:t>and venues; what Mr Lorimer contributed was his skills.</a:t>
            </a:r>
          </a:p>
          <a:p>
            <a:pPr marL="0" indent="0" eaLnBrk="1" hangingPunct="1">
              <a:buNone/>
            </a:pPr>
            <a:endParaRPr lang="en-GB" altLang="en-US" sz="16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1600" b="1" dirty="0">
                <a:solidFill>
                  <a:schemeClr val="tx1"/>
                </a:solidFill>
                <a:latin typeface="Verdana" panose="020B0604030504040204" pitchFamily="34" charset="0"/>
                <a:ea typeface="Verdana" panose="020B0604030504040204" pitchFamily="34" charset="0"/>
              </a:rPr>
              <a:t>Principles:</a:t>
            </a:r>
          </a:p>
          <a:p>
            <a:pPr eaLnBrk="1" hangingPunct="1"/>
            <a:r>
              <a:rPr lang="en-GB" altLang="en-US" sz="1600" dirty="0">
                <a:solidFill>
                  <a:schemeClr val="tx1"/>
                </a:solidFill>
                <a:latin typeface="Verdana" panose="020B0604030504040204" pitchFamily="34" charset="0"/>
                <a:ea typeface="Verdana" panose="020B0604030504040204" pitchFamily="34" charset="0"/>
              </a:rPr>
              <a:t>The courts </a:t>
            </a:r>
            <a:r>
              <a:rPr lang="en-GB" altLang="en-US" sz="1600" b="1" dirty="0">
                <a:solidFill>
                  <a:schemeClr val="tx1"/>
                </a:solidFill>
                <a:latin typeface="Verdana" panose="020B0604030504040204" pitchFamily="34" charset="0"/>
                <a:ea typeface="Verdana" panose="020B0604030504040204" pitchFamily="34" charset="0"/>
              </a:rPr>
              <a:t>rejected a mechanical “checklist” approach </a:t>
            </a:r>
            <a:r>
              <a:rPr lang="en-GB" altLang="en-US" sz="1600" dirty="0">
                <a:solidFill>
                  <a:schemeClr val="tx1"/>
                </a:solidFill>
                <a:latin typeface="Verdana" panose="020B0604030504040204" pitchFamily="34" charset="0"/>
                <a:ea typeface="Verdana" panose="020B0604030504040204" pitchFamily="34" charset="0"/>
              </a:rPr>
              <a:t>to determining employment status, in favour of developing an </a:t>
            </a:r>
            <a:r>
              <a:rPr lang="en-GB" altLang="en-US" sz="1600" b="1" dirty="0">
                <a:solidFill>
                  <a:schemeClr val="tx1"/>
                </a:solidFill>
                <a:latin typeface="Verdana" panose="020B0604030504040204" pitchFamily="34" charset="0"/>
                <a:ea typeface="Verdana" panose="020B0604030504040204" pitchFamily="34" charset="0"/>
              </a:rPr>
              <a:t>overall balanced view </a:t>
            </a:r>
            <a:r>
              <a:rPr lang="en-GB" altLang="en-US" sz="1600" dirty="0">
                <a:solidFill>
                  <a:schemeClr val="tx1"/>
                </a:solidFill>
                <a:latin typeface="Verdana" panose="020B0604030504040204" pitchFamily="34" charset="0"/>
                <a:ea typeface="Verdana" panose="020B0604030504040204" pitchFamily="34" charset="0"/>
              </a:rPr>
              <a:t>taking account of the specific context;</a:t>
            </a:r>
          </a:p>
          <a:p>
            <a:pPr eaLnBrk="1" hangingPunct="1"/>
            <a:endParaRPr lang="en-GB" altLang="en-US" sz="16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1600" b="1" dirty="0">
                <a:solidFill>
                  <a:schemeClr val="tx1"/>
                </a:solidFill>
                <a:latin typeface="Verdana" panose="020B0604030504040204" pitchFamily="34" charset="0"/>
                <a:ea typeface="Verdana" panose="020B0604030504040204" pitchFamily="34" charset="0"/>
              </a:rPr>
              <a:t>Judgement:</a:t>
            </a:r>
          </a:p>
          <a:p>
            <a:pPr eaLnBrk="1" hangingPunct="1"/>
            <a:r>
              <a:rPr lang="en-GB" altLang="en-US" sz="1600" dirty="0">
                <a:solidFill>
                  <a:schemeClr val="tx1"/>
                </a:solidFill>
                <a:latin typeface="Verdana" panose="020B0604030504040204" pitchFamily="34" charset="0"/>
                <a:ea typeface="Verdana" panose="020B0604030504040204" pitchFamily="34" charset="0"/>
              </a:rPr>
              <a:t>Overall the Court of Appeal judged that Mr Lorimer was engaged under contracts for his services and therefore </a:t>
            </a:r>
            <a:r>
              <a:rPr lang="en-GB" altLang="en-US" sz="1600" b="1" dirty="0">
                <a:solidFill>
                  <a:schemeClr val="tx1"/>
                </a:solidFill>
                <a:latin typeface="Verdana" panose="020B0604030504040204" pitchFamily="34" charset="0"/>
                <a:ea typeface="Verdana" panose="020B0604030504040204" pitchFamily="34" charset="0"/>
              </a:rPr>
              <a:t>self-employed</a:t>
            </a:r>
            <a:r>
              <a:rPr lang="en-GB" altLang="en-US" sz="1600" dirty="0">
                <a:solidFill>
                  <a:schemeClr val="tx1"/>
                </a:solidFill>
                <a:latin typeface="Verdana" panose="020B0604030504040204" pitchFamily="34" charset="0"/>
                <a:ea typeface="Verdana" panose="020B0604030504040204" pitchFamily="34" charset="0"/>
              </a:rPr>
              <a:t>.</a:t>
            </a:r>
          </a:p>
        </p:txBody>
      </p:sp>
      <p:sp>
        <p:nvSpPr>
          <p:cNvPr id="2" name="Title 1">
            <a:extLst>
              <a:ext uri="{FF2B5EF4-FFF2-40B4-BE49-F238E27FC236}">
                <a16:creationId xmlns:a16="http://schemas.microsoft.com/office/drawing/2014/main" id="{9662BDF1-84CD-462E-9A0C-168EB5487CD5}"/>
              </a:ext>
            </a:extLst>
          </p:cNvPr>
          <p:cNvSpPr>
            <a:spLocks noGrp="1"/>
          </p:cNvSpPr>
          <p:nvPr>
            <p:ph type="title"/>
          </p:nvPr>
        </p:nvSpPr>
        <p:spPr/>
        <p:txBody>
          <a:bodyPr/>
          <a:lstStyle/>
          <a:p>
            <a:r>
              <a:rPr lang="en-GB" altLang="en-US" sz="3200" dirty="0"/>
              <a:t>Case law: Hall (HMIT) v Lorimer [1993] BTC 473</a:t>
            </a:r>
            <a:endParaRPr lang="en-GB" sz="3200" dirty="0"/>
          </a:p>
        </p:txBody>
      </p:sp>
    </p:spTree>
    <p:extLst>
      <p:ext uri="{BB962C8B-B14F-4D97-AF65-F5344CB8AC3E}">
        <p14:creationId xmlns:p14="http://schemas.microsoft.com/office/powerpoint/2010/main" val="1360171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1" y="939800"/>
            <a:ext cx="9144000" cy="5441950"/>
          </a:xfrm>
        </p:spPr>
        <p:txBody>
          <a:bodyPr/>
          <a:lstStyle/>
          <a:p>
            <a:pPr marL="0" indent="0" eaLnBrk="1" hangingPunct="1">
              <a:buNone/>
            </a:pPr>
            <a:r>
              <a:rPr lang="en-GB" altLang="en-US" sz="1800" b="1" dirty="0">
                <a:solidFill>
                  <a:schemeClr val="tx1"/>
                </a:solidFill>
                <a:latin typeface="Verdana" panose="020B0604030504040204" pitchFamily="34" charset="0"/>
                <a:ea typeface="Verdana" panose="020B0604030504040204" pitchFamily="34" charset="0"/>
              </a:rPr>
              <a:t>Facts:</a:t>
            </a:r>
          </a:p>
          <a:p>
            <a:pPr eaLnBrk="1" hangingPunct="1"/>
            <a:r>
              <a:rPr lang="en-GB" altLang="en-US" sz="1800" dirty="0">
                <a:solidFill>
                  <a:schemeClr val="tx1"/>
                </a:solidFill>
                <a:latin typeface="Verdana" panose="020B0604030504040204" pitchFamily="34" charset="0"/>
                <a:ea typeface="Verdana" panose="020B0604030504040204" pitchFamily="34" charset="0"/>
              </a:rPr>
              <a:t>MDCM Ltd was a personal service company of Mr Daniels, providing construction management services to construction businesses;</a:t>
            </a:r>
          </a:p>
          <a:p>
            <a:pPr eaLnBrk="1" hangingPunct="1"/>
            <a:r>
              <a:rPr lang="en-GB" altLang="en-US" sz="1800" dirty="0">
                <a:solidFill>
                  <a:schemeClr val="tx1"/>
                </a:solidFill>
                <a:latin typeface="Verdana" panose="020B0604030504040204" pitchFamily="34" charset="0"/>
                <a:ea typeface="Verdana" panose="020B0604030504040204" pitchFamily="34" charset="0"/>
              </a:rPr>
              <a:t>He could organise matters as he saw fit;</a:t>
            </a:r>
          </a:p>
          <a:p>
            <a:pPr eaLnBrk="1" hangingPunct="1"/>
            <a:r>
              <a:rPr lang="en-GB" altLang="en-US" sz="1800" dirty="0">
                <a:solidFill>
                  <a:schemeClr val="tx1"/>
                </a:solidFill>
                <a:latin typeface="Verdana" panose="020B0604030504040204" pitchFamily="34" charset="0"/>
                <a:ea typeface="Verdana" panose="020B0604030504040204" pitchFamily="34" charset="0"/>
              </a:rPr>
              <a:t>His supervisor would only visit once a week.</a:t>
            </a:r>
          </a:p>
          <a:p>
            <a:pPr marL="0" indent="0" eaLnBrk="1" hangingPunct="1">
              <a:buNone/>
            </a:pPr>
            <a:endParaRPr lang="en-GB" altLang="en-US" sz="18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1800" b="1" dirty="0">
                <a:solidFill>
                  <a:schemeClr val="tx1"/>
                </a:solidFill>
                <a:latin typeface="Verdana" panose="020B0604030504040204" pitchFamily="34" charset="0"/>
                <a:ea typeface="Verdana" panose="020B0604030504040204" pitchFamily="34" charset="0"/>
              </a:rPr>
              <a:t>Principles:</a:t>
            </a:r>
          </a:p>
          <a:p>
            <a:pPr eaLnBrk="1" hangingPunct="1"/>
            <a:r>
              <a:rPr lang="en-GB" altLang="en-US" sz="1800" dirty="0">
                <a:solidFill>
                  <a:schemeClr val="tx1"/>
                </a:solidFill>
                <a:latin typeface="Verdana" panose="020B0604030504040204" pitchFamily="34" charset="0"/>
                <a:ea typeface="Verdana" panose="020B0604030504040204" pitchFamily="34" charset="0"/>
              </a:rPr>
              <a:t>Client exercised no more control than over an independent contractor; Requirement for </a:t>
            </a:r>
            <a:r>
              <a:rPr lang="en-GB" altLang="en-US" sz="1800" b="1" dirty="0">
                <a:solidFill>
                  <a:schemeClr val="tx1"/>
                </a:solidFill>
                <a:latin typeface="Verdana" panose="020B0604030504040204" pitchFamily="34" charset="0"/>
                <a:ea typeface="Verdana" panose="020B0604030504040204" pitchFamily="34" charset="0"/>
              </a:rPr>
              <a:t>personal services </a:t>
            </a:r>
            <a:r>
              <a:rPr lang="en-GB" altLang="en-US" sz="1800" dirty="0">
                <a:solidFill>
                  <a:schemeClr val="tx1"/>
                </a:solidFill>
                <a:latin typeface="Verdana" panose="020B0604030504040204" pitchFamily="34" charset="0"/>
                <a:ea typeface="Verdana" panose="020B0604030504040204" pitchFamily="34" charset="0"/>
              </a:rPr>
              <a:t>and </a:t>
            </a:r>
            <a:r>
              <a:rPr lang="en-GB" altLang="en-US" sz="1800" b="1" dirty="0">
                <a:solidFill>
                  <a:schemeClr val="tx1"/>
                </a:solidFill>
                <a:latin typeface="Verdana" panose="020B0604030504040204" pitchFamily="34" charset="0"/>
                <a:ea typeface="Verdana" panose="020B0604030504040204" pitchFamily="34" charset="0"/>
              </a:rPr>
              <a:t>lack of financial risk </a:t>
            </a:r>
            <a:r>
              <a:rPr lang="en-GB" altLang="en-US" sz="1800" dirty="0">
                <a:solidFill>
                  <a:schemeClr val="tx1"/>
                </a:solidFill>
                <a:latin typeface="Verdana" panose="020B0604030504040204" pitchFamily="34" charset="0"/>
                <a:ea typeface="Verdana" panose="020B0604030504040204" pitchFamily="34" charset="0"/>
              </a:rPr>
              <a:t>implied an </a:t>
            </a:r>
            <a:r>
              <a:rPr lang="en-GB" altLang="en-US" sz="1800" b="1" dirty="0">
                <a:solidFill>
                  <a:schemeClr val="tx1"/>
                </a:solidFill>
                <a:latin typeface="Verdana" panose="020B0604030504040204" pitchFamily="34" charset="0"/>
                <a:ea typeface="Verdana" panose="020B0604030504040204" pitchFamily="34" charset="0"/>
              </a:rPr>
              <a:t>employment</a:t>
            </a:r>
            <a:r>
              <a:rPr lang="en-GB" altLang="en-US" sz="1800" dirty="0">
                <a:solidFill>
                  <a:schemeClr val="tx1"/>
                </a:solidFill>
                <a:latin typeface="Verdana" panose="020B0604030504040204" pitchFamily="34" charset="0"/>
                <a:ea typeface="Verdana" panose="020B0604030504040204" pitchFamily="34" charset="0"/>
              </a:rPr>
              <a:t> relationship, but the payment arrangements, a flat rate per day (</a:t>
            </a:r>
            <a:r>
              <a:rPr lang="en-GB" altLang="en-US" sz="1800" i="1" dirty="0">
                <a:solidFill>
                  <a:schemeClr val="tx1"/>
                </a:solidFill>
                <a:latin typeface="Verdana" panose="020B0604030504040204" pitchFamily="34" charset="0"/>
                <a:ea typeface="Verdana" panose="020B0604030504040204" pitchFamily="34" charset="0"/>
              </a:rPr>
              <a:t>rather than weekly or monthly, and with no overtime or bonuses</a:t>
            </a:r>
            <a:r>
              <a:rPr lang="en-GB" altLang="en-US" sz="1800" dirty="0">
                <a:solidFill>
                  <a:schemeClr val="tx1"/>
                </a:solidFill>
                <a:latin typeface="Verdana" panose="020B0604030504040204" pitchFamily="34" charset="0"/>
                <a:ea typeface="Verdana" panose="020B0604030504040204" pitchFamily="34" charset="0"/>
              </a:rPr>
              <a:t>) with </a:t>
            </a:r>
            <a:r>
              <a:rPr lang="en-GB" altLang="en-US" sz="1800" b="1" dirty="0">
                <a:solidFill>
                  <a:schemeClr val="tx1"/>
                </a:solidFill>
                <a:latin typeface="Verdana" panose="020B0604030504040204" pitchFamily="34" charset="0"/>
                <a:ea typeface="Verdana" panose="020B0604030504040204" pitchFamily="34" charset="0"/>
              </a:rPr>
              <a:t>no notice period </a:t>
            </a:r>
            <a:r>
              <a:rPr lang="en-GB" altLang="en-US" sz="1800" dirty="0">
                <a:solidFill>
                  <a:schemeClr val="tx1"/>
                </a:solidFill>
                <a:latin typeface="Verdana" panose="020B0604030504040204" pitchFamily="34" charset="0"/>
                <a:ea typeface="Verdana" panose="020B0604030504040204" pitchFamily="34" charset="0"/>
              </a:rPr>
              <a:t>and </a:t>
            </a:r>
            <a:r>
              <a:rPr lang="en-GB" altLang="en-US" sz="1800" b="1" dirty="0">
                <a:solidFill>
                  <a:schemeClr val="tx1"/>
                </a:solidFill>
                <a:latin typeface="Verdana" panose="020B0604030504040204" pitchFamily="34" charset="0"/>
                <a:ea typeface="Verdana" panose="020B0604030504040204" pitchFamily="34" charset="0"/>
              </a:rPr>
              <a:t>no entitlement to any employee benefits </a:t>
            </a:r>
            <a:r>
              <a:rPr lang="en-GB" altLang="en-US" sz="1800" dirty="0">
                <a:solidFill>
                  <a:schemeClr val="tx1"/>
                </a:solidFill>
                <a:latin typeface="Verdana" panose="020B0604030504040204" pitchFamily="34" charset="0"/>
                <a:ea typeface="Verdana" panose="020B0604030504040204" pitchFamily="34" charset="0"/>
              </a:rPr>
              <a:t>implied self-employment.</a:t>
            </a:r>
          </a:p>
          <a:p>
            <a:pPr eaLnBrk="1" hangingPunct="1"/>
            <a:endParaRPr lang="en-GB" altLang="en-US" sz="18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1800" b="1" dirty="0">
                <a:solidFill>
                  <a:schemeClr val="tx1"/>
                </a:solidFill>
                <a:latin typeface="Verdana" panose="020B0604030504040204" pitchFamily="34" charset="0"/>
                <a:ea typeface="Verdana" panose="020B0604030504040204" pitchFamily="34" charset="0"/>
              </a:rPr>
              <a:t>Judgement:</a:t>
            </a:r>
          </a:p>
          <a:p>
            <a:pPr eaLnBrk="1" hangingPunct="1"/>
            <a:r>
              <a:rPr lang="en-GB" altLang="en-US" sz="1800" dirty="0">
                <a:solidFill>
                  <a:schemeClr val="tx1"/>
                </a:solidFill>
                <a:latin typeface="Verdana" panose="020B0604030504040204" pitchFamily="34" charset="0"/>
                <a:ea typeface="Verdana" panose="020B0604030504040204" pitchFamily="34" charset="0"/>
              </a:rPr>
              <a:t>on balance, “…</a:t>
            </a:r>
            <a:r>
              <a:rPr lang="en-GB" altLang="en-US" sz="1800" i="1" dirty="0">
                <a:solidFill>
                  <a:schemeClr val="tx1"/>
                </a:solidFill>
                <a:latin typeface="Verdana" panose="020B0604030504040204" pitchFamily="34" charset="0"/>
                <a:ea typeface="Verdana" panose="020B0604030504040204" pitchFamily="34" charset="0"/>
              </a:rPr>
              <a:t>the hypothetical contract required by the Intermediaries Legislation …would </a:t>
            </a:r>
            <a:r>
              <a:rPr lang="en-GB" altLang="en-US" sz="1800" b="1" i="1" dirty="0">
                <a:solidFill>
                  <a:schemeClr val="tx1"/>
                </a:solidFill>
                <a:latin typeface="Verdana" panose="020B0604030504040204" pitchFamily="34" charset="0"/>
                <a:ea typeface="Verdana" panose="020B0604030504040204" pitchFamily="34" charset="0"/>
              </a:rPr>
              <a:t>not be an employment </a:t>
            </a:r>
            <a:r>
              <a:rPr lang="en-GB" altLang="en-US" sz="1800" i="1" dirty="0">
                <a:solidFill>
                  <a:schemeClr val="tx1"/>
                </a:solidFill>
                <a:latin typeface="Verdana" panose="020B0604030504040204" pitchFamily="34" charset="0"/>
                <a:ea typeface="Verdana" panose="020B0604030504040204" pitchFamily="34" charset="0"/>
              </a:rPr>
              <a:t>contract</a:t>
            </a:r>
            <a:r>
              <a:rPr lang="en-GB" altLang="en-US" sz="1800" dirty="0">
                <a:solidFill>
                  <a:schemeClr val="tx1"/>
                </a:solidFill>
                <a:latin typeface="Verdana" panose="020B0604030504040204" pitchFamily="34" charset="0"/>
                <a:ea typeface="Verdana" panose="020B0604030504040204" pitchFamily="34" charset="0"/>
              </a:rPr>
              <a:t>”.</a:t>
            </a:r>
          </a:p>
        </p:txBody>
      </p:sp>
      <p:sp>
        <p:nvSpPr>
          <p:cNvPr id="2" name="Title 1">
            <a:extLst>
              <a:ext uri="{FF2B5EF4-FFF2-40B4-BE49-F238E27FC236}">
                <a16:creationId xmlns:a16="http://schemas.microsoft.com/office/drawing/2014/main" id="{3EEF225B-BD52-4992-A82E-895ACD888904}"/>
              </a:ext>
            </a:extLst>
          </p:cNvPr>
          <p:cNvSpPr>
            <a:spLocks noGrp="1"/>
          </p:cNvSpPr>
          <p:nvPr>
            <p:ph type="title"/>
          </p:nvPr>
        </p:nvSpPr>
        <p:spPr/>
        <p:txBody>
          <a:bodyPr/>
          <a:lstStyle/>
          <a:p>
            <a:r>
              <a:rPr lang="en-GB" altLang="en-US" sz="3200" dirty="0"/>
              <a:t>Case law: MDCM Ltd and HMRC [2018] TC 06444</a:t>
            </a:r>
            <a:endParaRPr lang="en-GB" sz="3200" dirty="0"/>
          </a:p>
        </p:txBody>
      </p:sp>
    </p:spTree>
    <p:extLst>
      <p:ext uri="{BB962C8B-B14F-4D97-AF65-F5344CB8AC3E}">
        <p14:creationId xmlns:p14="http://schemas.microsoft.com/office/powerpoint/2010/main" val="16099064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DD50D557-22D3-43BD-84E4-847C306148EB}"/>
              </a:ext>
            </a:extLst>
          </p:cNvPr>
          <p:cNvGrpSpPr/>
          <p:nvPr/>
        </p:nvGrpSpPr>
        <p:grpSpPr>
          <a:xfrm>
            <a:off x="0" y="1800000"/>
            <a:ext cx="2160000" cy="3600000"/>
            <a:chOff x="0" y="1440000"/>
            <a:chExt cx="2160000" cy="3600000"/>
          </a:xfrm>
          <a:solidFill>
            <a:srgbClr val="D57800"/>
          </a:solidFill>
        </p:grpSpPr>
        <p:sp>
          <p:nvSpPr>
            <p:cNvPr id="6" name="Rectangle 5">
              <a:extLst>
                <a:ext uri="{FF2B5EF4-FFF2-40B4-BE49-F238E27FC236}">
                  <a16:creationId xmlns:a16="http://schemas.microsoft.com/office/drawing/2014/main" id="{6F1E2BF7-3408-454C-8D5D-8FF04CA7C508}"/>
                </a:ext>
              </a:extLst>
            </p:cNvPr>
            <p:cNvSpPr/>
            <p:nvPr/>
          </p:nvSpPr>
          <p:spPr>
            <a:xfrm>
              <a:off x="0" y="144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Control</a:t>
              </a:r>
            </a:p>
          </p:txBody>
        </p:sp>
        <p:sp>
          <p:nvSpPr>
            <p:cNvPr id="12" name="Rectangle 11">
              <a:extLst>
                <a:ext uri="{FF2B5EF4-FFF2-40B4-BE49-F238E27FC236}">
                  <a16:creationId xmlns:a16="http://schemas.microsoft.com/office/drawing/2014/main" id="{B0384BFD-6C70-4541-9EF6-AA7E4EDC92A0}"/>
                </a:ext>
              </a:extLst>
            </p:cNvPr>
            <p:cNvSpPr/>
            <p:nvPr/>
          </p:nvSpPr>
          <p:spPr>
            <a:xfrm>
              <a:off x="0" y="180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Personal service</a:t>
              </a:r>
            </a:p>
          </p:txBody>
        </p:sp>
        <p:sp>
          <p:nvSpPr>
            <p:cNvPr id="13" name="Rectangle 12">
              <a:extLst>
                <a:ext uri="{FF2B5EF4-FFF2-40B4-BE49-F238E27FC236}">
                  <a16:creationId xmlns:a16="http://schemas.microsoft.com/office/drawing/2014/main" id="{647B98C2-9831-4354-89F2-874EB90C4C62}"/>
                </a:ext>
              </a:extLst>
            </p:cNvPr>
            <p:cNvSpPr/>
            <p:nvPr/>
          </p:nvSpPr>
          <p:spPr>
            <a:xfrm>
              <a:off x="0" y="288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“Part and parcel”</a:t>
              </a:r>
            </a:p>
          </p:txBody>
        </p:sp>
        <p:sp>
          <p:nvSpPr>
            <p:cNvPr id="14" name="Rectangle 13">
              <a:extLst>
                <a:ext uri="{FF2B5EF4-FFF2-40B4-BE49-F238E27FC236}">
                  <a16:creationId xmlns:a16="http://schemas.microsoft.com/office/drawing/2014/main" id="{82C5DAE1-CFCD-4319-A40E-BFBEE9A981CB}"/>
                </a:ext>
              </a:extLst>
            </p:cNvPr>
            <p:cNvSpPr/>
            <p:nvPr/>
          </p:nvSpPr>
          <p:spPr>
            <a:xfrm>
              <a:off x="0" y="324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Right to terminate</a:t>
              </a:r>
            </a:p>
          </p:txBody>
        </p:sp>
        <p:sp>
          <p:nvSpPr>
            <p:cNvPr id="15" name="Rectangle 14">
              <a:extLst>
                <a:ext uri="{FF2B5EF4-FFF2-40B4-BE49-F238E27FC236}">
                  <a16:creationId xmlns:a16="http://schemas.microsoft.com/office/drawing/2014/main" id="{A920BE40-AA58-4574-B163-1B2912E007AD}"/>
                </a:ext>
              </a:extLst>
            </p:cNvPr>
            <p:cNvSpPr/>
            <p:nvPr/>
          </p:nvSpPr>
          <p:spPr>
            <a:xfrm>
              <a:off x="0" y="360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t>Length of engagement</a:t>
              </a:r>
            </a:p>
          </p:txBody>
        </p:sp>
        <p:sp>
          <p:nvSpPr>
            <p:cNvPr id="16" name="Rectangle 15">
              <a:extLst>
                <a:ext uri="{FF2B5EF4-FFF2-40B4-BE49-F238E27FC236}">
                  <a16:creationId xmlns:a16="http://schemas.microsoft.com/office/drawing/2014/main" id="{BC9CEF04-A52B-4ED1-9FA3-656EED535009}"/>
                </a:ext>
              </a:extLst>
            </p:cNvPr>
            <p:cNvSpPr/>
            <p:nvPr/>
          </p:nvSpPr>
          <p:spPr>
            <a:xfrm>
              <a:off x="0" y="396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Personal factors</a:t>
              </a:r>
            </a:p>
          </p:txBody>
        </p:sp>
        <p:sp>
          <p:nvSpPr>
            <p:cNvPr id="17" name="Rectangle 16">
              <a:extLst>
                <a:ext uri="{FF2B5EF4-FFF2-40B4-BE49-F238E27FC236}">
                  <a16:creationId xmlns:a16="http://schemas.microsoft.com/office/drawing/2014/main" id="{96A1B52A-A87A-4BD1-863F-2812E3B72FE4}"/>
                </a:ext>
              </a:extLst>
            </p:cNvPr>
            <p:cNvSpPr/>
            <p:nvPr/>
          </p:nvSpPr>
          <p:spPr>
            <a:xfrm>
              <a:off x="0" y="432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t>Income from that source</a:t>
              </a:r>
            </a:p>
          </p:txBody>
        </p:sp>
        <p:sp>
          <p:nvSpPr>
            <p:cNvPr id="18" name="Rectangle 17">
              <a:extLst>
                <a:ext uri="{FF2B5EF4-FFF2-40B4-BE49-F238E27FC236}">
                  <a16:creationId xmlns:a16="http://schemas.microsoft.com/office/drawing/2014/main" id="{CF720291-DD9A-4728-A318-B432D3C0A280}"/>
                </a:ext>
              </a:extLst>
            </p:cNvPr>
            <p:cNvSpPr/>
            <p:nvPr/>
          </p:nvSpPr>
          <p:spPr>
            <a:xfrm>
              <a:off x="0" y="468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Judgement</a:t>
              </a:r>
            </a:p>
          </p:txBody>
        </p:sp>
        <p:sp>
          <p:nvSpPr>
            <p:cNvPr id="19" name="Rectangle 18">
              <a:extLst>
                <a:ext uri="{FF2B5EF4-FFF2-40B4-BE49-F238E27FC236}">
                  <a16:creationId xmlns:a16="http://schemas.microsoft.com/office/drawing/2014/main" id="{458B9943-6B49-4340-86B6-86ACF368CD4C}"/>
                </a:ext>
              </a:extLst>
            </p:cNvPr>
            <p:cNvSpPr/>
            <p:nvPr/>
          </p:nvSpPr>
          <p:spPr>
            <a:xfrm>
              <a:off x="0" y="252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Financial risk</a:t>
              </a:r>
            </a:p>
          </p:txBody>
        </p:sp>
        <p:sp>
          <p:nvSpPr>
            <p:cNvPr id="20" name="Rectangle 19">
              <a:extLst>
                <a:ext uri="{FF2B5EF4-FFF2-40B4-BE49-F238E27FC236}">
                  <a16:creationId xmlns:a16="http://schemas.microsoft.com/office/drawing/2014/main" id="{2F3D14FE-952E-49FC-83B3-E81DFD6BB37E}"/>
                </a:ext>
              </a:extLst>
            </p:cNvPr>
            <p:cNvSpPr/>
            <p:nvPr/>
          </p:nvSpPr>
          <p:spPr>
            <a:xfrm>
              <a:off x="0" y="216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Equipment</a:t>
              </a:r>
            </a:p>
          </p:txBody>
        </p:sp>
      </p:grpSp>
      <p:grpSp>
        <p:nvGrpSpPr>
          <p:cNvPr id="21" name="Group 20">
            <a:extLst>
              <a:ext uri="{FF2B5EF4-FFF2-40B4-BE49-F238E27FC236}">
                <a16:creationId xmlns:a16="http://schemas.microsoft.com/office/drawing/2014/main" id="{1D29449D-19C5-4571-8898-A4AE37219FA9}"/>
              </a:ext>
            </a:extLst>
          </p:cNvPr>
          <p:cNvGrpSpPr/>
          <p:nvPr/>
        </p:nvGrpSpPr>
        <p:grpSpPr>
          <a:xfrm>
            <a:off x="2160000" y="1080000"/>
            <a:ext cx="6480000" cy="720000"/>
            <a:chOff x="2160000" y="1080000"/>
            <a:chExt cx="8640000" cy="720000"/>
          </a:xfrm>
          <a:solidFill>
            <a:srgbClr val="D57800"/>
          </a:solidFill>
        </p:grpSpPr>
        <p:sp>
          <p:nvSpPr>
            <p:cNvPr id="9" name="Rectangle 8">
              <a:extLst>
                <a:ext uri="{FF2B5EF4-FFF2-40B4-BE49-F238E27FC236}">
                  <a16:creationId xmlns:a16="http://schemas.microsoft.com/office/drawing/2014/main" id="{9F802898-5E62-4ABC-8482-1B19E85CCE8D}"/>
                </a:ext>
              </a:extLst>
            </p:cNvPr>
            <p:cNvSpPr/>
            <p:nvPr/>
          </p:nvSpPr>
          <p:spPr>
            <a:xfrm>
              <a:off x="2160000" y="1080000"/>
              <a:ext cx="432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100" dirty="0"/>
                <a:t>Christa Ackroyd Media Limited</a:t>
              </a:r>
            </a:p>
          </p:txBody>
        </p:sp>
        <p:sp>
          <p:nvSpPr>
            <p:cNvPr id="10" name="Rectangle 9">
              <a:extLst>
                <a:ext uri="{FF2B5EF4-FFF2-40B4-BE49-F238E27FC236}">
                  <a16:creationId xmlns:a16="http://schemas.microsoft.com/office/drawing/2014/main" id="{2F3812F5-B6F3-41BD-B2A3-6B595231384E}"/>
                </a:ext>
              </a:extLst>
            </p:cNvPr>
            <p:cNvSpPr/>
            <p:nvPr/>
          </p:nvSpPr>
          <p:spPr>
            <a:xfrm>
              <a:off x="6480000" y="1080000"/>
              <a:ext cx="432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100" dirty="0"/>
                <a:t>Albatel Ltd and HMRC [2019]</a:t>
              </a:r>
            </a:p>
          </p:txBody>
        </p:sp>
        <p:sp>
          <p:nvSpPr>
            <p:cNvPr id="22" name="Rectangle 21">
              <a:extLst>
                <a:ext uri="{FF2B5EF4-FFF2-40B4-BE49-F238E27FC236}">
                  <a16:creationId xmlns:a16="http://schemas.microsoft.com/office/drawing/2014/main" id="{6F780EA7-CB84-4169-A43A-A1E42B28BB1B}"/>
                </a:ext>
              </a:extLst>
            </p:cNvPr>
            <p:cNvSpPr/>
            <p:nvPr/>
          </p:nvSpPr>
          <p:spPr>
            <a:xfrm>
              <a:off x="2160000" y="1440000"/>
              <a:ext cx="432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a:t>
              </a:r>
              <a:r>
                <a:rPr lang="en-GB" i="1" dirty="0"/>
                <a:t>BBC Look North</a:t>
              </a:r>
              <a:r>
                <a:rPr lang="en-GB" dirty="0"/>
                <a:t>)</a:t>
              </a:r>
            </a:p>
          </p:txBody>
        </p:sp>
        <p:sp>
          <p:nvSpPr>
            <p:cNvPr id="23" name="Rectangle 22">
              <a:extLst>
                <a:ext uri="{FF2B5EF4-FFF2-40B4-BE49-F238E27FC236}">
                  <a16:creationId xmlns:a16="http://schemas.microsoft.com/office/drawing/2014/main" id="{29F2671F-4628-437B-81AC-D20CDBC61191}"/>
                </a:ext>
              </a:extLst>
            </p:cNvPr>
            <p:cNvSpPr/>
            <p:nvPr/>
          </p:nvSpPr>
          <p:spPr>
            <a:xfrm>
              <a:off x="6480000" y="1440000"/>
              <a:ext cx="432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a:t>
              </a:r>
              <a:r>
                <a:rPr lang="en-GB" i="1" dirty="0"/>
                <a:t>Lorraine Kelly</a:t>
              </a:r>
              <a:r>
                <a:rPr lang="en-GB" dirty="0"/>
                <a:t>)</a:t>
              </a:r>
            </a:p>
          </p:txBody>
        </p:sp>
      </p:grpSp>
      <p:sp>
        <p:nvSpPr>
          <p:cNvPr id="25" name="Rectangle 24">
            <a:extLst>
              <a:ext uri="{FF2B5EF4-FFF2-40B4-BE49-F238E27FC236}">
                <a16:creationId xmlns:a16="http://schemas.microsoft.com/office/drawing/2014/main" id="{483157FA-9142-4B3B-B4BA-D6CEF5DEC065}"/>
              </a:ext>
            </a:extLst>
          </p:cNvPr>
          <p:cNvSpPr/>
          <p:nvPr/>
        </p:nvSpPr>
        <p:spPr>
          <a:xfrm>
            <a:off x="2160000" y="180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BBC determined who would be interviewed and could call on her to do other events.</a:t>
            </a:r>
          </a:p>
        </p:txBody>
      </p:sp>
      <p:sp>
        <p:nvSpPr>
          <p:cNvPr id="26" name="Rectangle 25">
            <a:extLst>
              <a:ext uri="{FF2B5EF4-FFF2-40B4-BE49-F238E27FC236}">
                <a16:creationId xmlns:a16="http://schemas.microsoft.com/office/drawing/2014/main" id="{0C8EF887-45DA-41BE-A499-1327B261EB5D}"/>
              </a:ext>
            </a:extLst>
          </p:cNvPr>
          <p:cNvSpPr/>
          <p:nvPr/>
        </p:nvSpPr>
        <p:spPr>
          <a:xfrm>
            <a:off x="2160000" y="216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No meaningful right of substitution.</a:t>
            </a:r>
          </a:p>
        </p:txBody>
      </p:sp>
      <p:sp>
        <p:nvSpPr>
          <p:cNvPr id="27" name="Rectangle 26">
            <a:extLst>
              <a:ext uri="{FF2B5EF4-FFF2-40B4-BE49-F238E27FC236}">
                <a16:creationId xmlns:a16="http://schemas.microsoft.com/office/drawing/2014/main" id="{F44203D5-E8CC-4F63-8C30-DA19481FE64F}"/>
              </a:ext>
            </a:extLst>
          </p:cNvPr>
          <p:cNvSpPr/>
          <p:nvPr/>
        </p:nvSpPr>
        <p:spPr>
          <a:xfrm>
            <a:off x="2160000" y="252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BBC provided £3,000 clothing allowance.</a:t>
            </a:r>
          </a:p>
        </p:txBody>
      </p:sp>
      <p:sp>
        <p:nvSpPr>
          <p:cNvPr id="28" name="Rectangle 27">
            <a:extLst>
              <a:ext uri="{FF2B5EF4-FFF2-40B4-BE49-F238E27FC236}">
                <a16:creationId xmlns:a16="http://schemas.microsoft.com/office/drawing/2014/main" id="{25B414CD-1371-4C86-8562-5C1560DC4202}"/>
              </a:ext>
            </a:extLst>
          </p:cNvPr>
          <p:cNvSpPr/>
          <p:nvPr/>
        </p:nvSpPr>
        <p:spPr>
          <a:xfrm>
            <a:off x="2160000" y="288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No financial risk other than bad debts and being unable to find work.</a:t>
            </a:r>
          </a:p>
        </p:txBody>
      </p:sp>
      <p:sp>
        <p:nvSpPr>
          <p:cNvPr id="29" name="Rectangle 28">
            <a:extLst>
              <a:ext uri="{FF2B5EF4-FFF2-40B4-BE49-F238E27FC236}">
                <a16:creationId xmlns:a16="http://schemas.microsoft.com/office/drawing/2014/main" id="{65A5C765-CB64-416B-B80B-BAEDC9527E92}"/>
              </a:ext>
            </a:extLst>
          </p:cNvPr>
          <p:cNvSpPr/>
          <p:nvPr/>
        </p:nvSpPr>
        <p:spPr>
          <a:xfrm>
            <a:off x="2160000" y="324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Attended BBC training, needed BBC prior consent to do other stuff.</a:t>
            </a:r>
          </a:p>
        </p:txBody>
      </p:sp>
      <p:sp>
        <p:nvSpPr>
          <p:cNvPr id="30" name="Rectangle 29">
            <a:extLst>
              <a:ext uri="{FF2B5EF4-FFF2-40B4-BE49-F238E27FC236}">
                <a16:creationId xmlns:a16="http://schemas.microsoft.com/office/drawing/2014/main" id="{9563ADBE-5C62-4516-B767-8A90FCF313DE}"/>
              </a:ext>
            </a:extLst>
          </p:cNvPr>
          <p:cNvSpPr/>
          <p:nvPr/>
        </p:nvSpPr>
        <p:spPr>
          <a:xfrm>
            <a:off x="2160000" y="360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No right for BBC to terminate before end date except in the case of conflict of interest.</a:t>
            </a:r>
          </a:p>
        </p:txBody>
      </p:sp>
      <p:sp>
        <p:nvSpPr>
          <p:cNvPr id="31" name="Rectangle 30">
            <a:extLst>
              <a:ext uri="{FF2B5EF4-FFF2-40B4-BE49-F238E27FC236}">
                <a16:creationId xmlns:a16="http://schemas.microsoft.com/office/drawing/2014/main" id="{6A0B30A8-3D35-4FE6-8C25-45938A19F796}"/>
              </a:ext>
            </a:extLst>
          </p:cNvPr>
          <p:cNvSpPr/>
          <p:nvPr/>
        </p:nvSpPr>
        <p:spPr>
          <a:xfrm>
            <a:off x="2160000" y="396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Contract seven years long.</a:t>
            </a:r>
          </a:p>
        </p:txBody>
      </p:sp>
      <p:sp>
        <p:nvSpPr>
          <p:cNvPr id="32" name="Rectangle 31">
            <a:extLst>
              <a:ext uri="{FF2B5EF4-FFF2-40B4-BE49-F238E27FC236}">
                <a16:creationId xmlns:a16="http://schemas.microsoft.com/office/drawing/2014/main" id="{B23C1CF0-3AF2-4685-8A75-FB5539FBB077}"/>
              </a:ext>
            </a:extLst>
          </p:cNvPr>
          <p:cNvSpPr/>
          <p:nvPr/>
        </p:nvSpPr>
        <p:spPr>
          <a:xfrm>
            <a:off x="2160000" y="432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225 days work required each year.</a:t>
            </a:r>
          </a:p>
        </p:txBody>
      </p:sp>
      <p:sp>
        <p:nvSpPr>
          <p:cNvPr id="33" name="Rectangle 32">
            <a:extLst>
              <a:ext uri="{FF2B5EF4-FFF2-40B4-BE49-F238E27FC236}">
                <a16:creationId xmlns:a16="http://schemas.microsoft.com/office/drawing/2014/main" id="{E21FAEB4-164D-43BD-956B-612E7F39F7FD}"/>
              </a:ext>
            </a:extLst>
          </p:cNvPr>
          <p:cNvSpPr/>
          <p:nvPr/>
        </p:nvSpPr>
        <p:spPr>
          <a:xfrm>
            <a:off x="2160000" y="468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96%-98%</a:t>
            </a:r>
          </a:p>
        </p:txBody>
      </p:sp>
      <p:sp>
        <p:nvSpPr>
          <p:cNvPr id="34" name="Rectangle 33">
            <a:extLst>
              <a:ext uri="{FF2B5EF4-FFF2-40B4-BE49-F238E27FC236}">
                <a16:creationId xmlns:a16="http://schemas.microsoft.com/office/drawing/2014/main" id="{B8337D8C-53F0-45D9-AF2C-96F6B14D20D5}"/>
              </a:ext>
            </a:extLst>
          </p:cNvPr>
          <p:cNvSpPr/>
          <p:nvPr/>
        </p:nvSpPr>
        <p:spPr>
          <a:xfrm>
            <a:off x="2160000" y="504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Employment</a:t>
            </a:r>
          </a:p>
        </p:txBody>
      </p:sp>
      <p:sp>
        <p:nvSpPr>
          <p:cNvPr id="35" name="Rectangle 34">
            <a:extLst>
              <a:ext uri="{FF2B5EF4-FFF2-40B4-BE49-F238E27FC236}">
                <a16:creationId xmlns:a16="http://schemas.microsoft.com/office/drawing/2014/main" id="{565C0C85-49EA-4117-A009-301E9B3253F1}"/>
              </a:ext>
            </a:extLst>
          </p:cNvPr>
          <p:cNvSpPr/>
          <p:nvPr/>
        </p:nvSpPr>
        <p:spPr>
          <a:xfrm>
            <a:off x="5400000" y="180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Lorraine decided running order, items to feature and angle to take in interviews.</a:t>
            </a:r>
          </a:p>
        </p:txBody>
      </p:sp>
      <p:sp>
        <p:nvSpPr>
          <p:cNvPr id="37" name="Rectangle 36">
            <a:extLst>
              <a:ext uri="{FF2B5EF4-FFF2-40B4-BE49-F238E27FC236}">
                <a16:creationId xmlns:a16="http://schemas.microsoft.com/office/drawing/2014/main" id="{6A3287A7-9CD2-431D-AE4B-6D356D3B9FBA}"/>
              </a:ext>
            </a:extLst>
          </p:cNvPr>
          <p:cNvSpPr/>
          <p:nvPr/>
        </p:nvSpPr>
        <p:spPr>
          <a:xfrm>
            <a:off x="5400000" y="252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BBC provided transport and clothes. Lorraine could choose which clothes to keep.</a:t>
            </a:r>
          </a:p>
        </p:txBody>
      </p:sp>
      <p:sp>
        <p:nvSpPr>
          <p:cNvPr id="39" name="Rectangle 38">
            <a:extLst>
              <a:ext uri="{FF2B5EF4-FFF2-40B4-BE49-F238E27FC236}">
                <a16:creationId xmlns:a16="http://schemas.microsoft.com/office/drawing/2014/main" id="{BD7295CF-A33F-4D66-AA31-06DB579AA9BC}"/>
              </a:ext>
            </a:extLst>
          </p:cNvPr>
          <p:cNvSpPr/>
          <p:nvPr/>
        </p:nvSpPr>
        <p:spPr>
          <a:xfrm>
            <a:off x="5400000" y="324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Did a variety of non-ITV work, including four weeks travel to Antarctica for a magazine.</a:t>
            </a:r>
          </a:p>
        </p:txBody>
      </p:sp>
      <p:sp>
        <p:nvSpPr>
          <p:cNvPr id="40" name="Rectangle 39">
            <a:extLst>
              <a:ext uri="{FF2B5EF4-FFF2-40B4-BE49-F238E27FC236}">
                <a16:creationId xmlns:a16="http://schemas.microsoft.com/office/drawing/2014/main" id="{C20137B2-A248-4BA3-A57A-EBEA6C277075}"/>
              </a:ext>
            </a:extLst>
          </p:cNvPr>
          <p:cNvSpPr/>
          <p:nvPr/>
        </p:nvSpPr>
        <p:spPr>
          <a:xfrm>
            <a:off x="5400000" y="360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Termination required six months’ notice.</a:t>
            </a:r>
          </a:p>
        </p:txBody>
      </p:sp>
      <p:sp>
        <p:nvSpPr>
          <p:cNvPr id="41" name="Rectangle 40">
            <a:extLst>
              <a:ext uri="{FF2B5EF4-FFF2-40B4-BE49-F238E27FC236}">
                <a16:creationId xmlns:a16="http://schemas.microsoft.com/office/drawing/2014/main" id="{DC709E26-2614-416E-AD05-7A57BB3A0B0F}"/>
              </a:ext>
            </a:extLst>
          </p:cNvPr>
          <p:cNvSpPr/>
          <p:nvPr/>
        </p:nvSpPr>
        <p:spPr>
          <a:xfrm>
            <a:off x="5400000" y="396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Guaranteed minimum 2 years and six months.</a:t>
            </a:r>
          </a:p>
        </p:txBody>
      </p:sp>
      <p:sp>
        <p:nvSpPr>
          <p:cNvPr id="42" name="Rectangle 41">
            <a:extLst>
              <a:ext uri="{FF2B5EF4-FFF2-40B4-BE49-F238E27FC236}">
                <a16:creationId xmlns:a16="http://schemas.microsoft.com/office/drawing/2014/main" id="{6C55FEC5-9EB2-42BC-9564-C16F294A2E12}"/>
              </a:ext>
            </a:extLst>
          </p:cNvPr>
          <p:cNvSpPr/>
          <p:nvPr/>
        </p:nvSpPr>
        <p:spPr>
          <a:xfrm>
            <a:off x="5400000" y="432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42 weeks work required each year.</a:t>
            </a:r>
          </a:p>
        </p:txBody>
      </p:sp>
      <p:sp>
        <p:nvSpPr>
          <p:cNvPr id="43" name="Rectangle 42">
            <a:extLst>
              <a:ext uri="{FF2B5EF4-FFF2-40B4-BE49-F238E27FC236}">
                <a16:creationId xmlns:a16="http://schemas.microsoft.com/office/drawing/2014/main" id="{49014382-AA55-4D11-BE2C-5BA051FE9D38}"/>
              </a:ext>
            </a:extLst>
          </p:cNvPr>
          <p:cNvSpPr/>
          <p:nvPr/>
        </p:nvSpPr>
        <p:spPr>
          <a:xfrm>
            <a:off x="5400000" y="468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33%-69%</a:t>
            </a:r>
          </a:p>
        </p:txBody>
      </p:sp>
      <p:sp>
        <p:nvSpPr>
          <p:cNvPr id="44" name="Rectangle 43">
            <a:extLst>
              <a:ext uri="{FF2B5EF4-FFF2-40B4-BE49-F238E27FC236}">
                <a16:creationId xmlns:a16="http://schemas.microsoft.com/office/drawing/2014/main" id="{FEEDABC4-06CF-4670-90B7-34DC562636B8}"/>
              </a:ext>
            </a:extLst>
          </p:cNvPr>
          <p:cNvSpPr/>
          <p:nvPr/>
        </p:nvSpPr>
        <p:spPr>
          <a:xfrm>
            <a:off x="5400000" y="504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Not employment</a:t>
            </a:r>
          </a:p>
        </p:txBody>
      </p:sp>
      <p:sp>
        <p:nvSpPr>
          <p:cNvPr id="36" name="Rectangle 35">
            <a:extLst>
              <a:ext uri="{FF2B5EF4-FFF2-40B4-BE49-F238E27FC236}">
                <a16:creationId xmlns:a16="http://schemas.microsoft.com/office/drawing/2014/main" id="{12AEBADE-0441-4137-8D8A-77E58A72F458}"/>
              </a:ext>
            </a:extLst>
          </p:cNvPr>
          <p:cNvSpPr/>
          <p:nvPr/>
        </p:nvSpPr>
        <p:spPr>
          <a:xfrm>
            <a:off x="5400000" y="216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No meaningful right of substitution.</a:t>
            </a:r>
          </a:p>
        </p:txBody>
      </p:sp>
      <p:sp>
        <p:nvSpPr>
          <p:cNvPr id="38" name="Rectangle 37">
            <a:extLst>
              <a:ext uri="{FF2B5EF4-FFF2-40B4-BE49-F238E27FC236}">
                <a16:creationId xmlns:a16="http://schemas.microsoft.com/office/drawing/2014/main" id="{753E7B23-13E9-4F46-836A-1185651F7BD2}"/>
              </a:ext>
            </a:extLst>
          </p:cNvPr>
          <p:cNvSpPr/>
          <p:nvPr/>
        </p:nvSpPr>
        <p:spPr>
          <a:xfrm>
            <a:off x="5400000" y="2880000"/>
            <a:ext cx="324000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rPr>
              <a:t>No financial risk other than bad debts and being unable to find work.</a:t>
            </a:r>
          </a:p>
        </p:txBody>
      </p:sp>
      <p:sp>
        <p:nvSpPr>
          <p:cNvPr id="2" name="Title 1">
            <a:extLst>
              <a:ext uri="{FF2B5EF4-FFF2-40B4-BE49-F238E27FC236}">
                <a16:creationId xmlns:a16="http://schemas.microsoft.com/office/drawing/2014/main" id="{DC4E68F5-2416-4FD5-A868-AF08E279639A}"/>
              </a:ext>
            </a:extLst>
          </p:cNvPr>
          <p:cNvSpPr>
            <a:spLocks noGrp="1"/>
          </p:cNvSpPr>
          <p:nvPr>
            <p:ph type="title"/>
          </p:nvPr>
        </p:nvSpPr>
        <p:spPr/>
        <p:txBody>
          <a:bodyPr/>
          <a:lstStyle/>
          <a:p>
            <a:r>
              <a:rPr lang="en-GB" dirty="0"/>
              <a:t>Case law: TV presenters</a:t>
            </a:r>
          </a:p>
        </p:txBody>
      </p:sp>
    </p:spTree>
    <p:extLst>
      <p:ext uri="{BB962C8B-B14F-4D97-AF65-F5344CB8AC3E}">
        <p14:creationId xmlns:p14="http://schemas.microsoft.com/office/powerpoint/2010/main" val="2389162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left)">
                                      <p:cBhvr>
                                        <p:cTn id="67" dur="500"/>
                                        <p:tgtEl>
                                          <p:spTgt spid="3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left)">
                                      <p:cBhvr>
                                        <p:cTn id="72" dur="500"/>
                                        <p:tgtEl>
                                          <p:spTgt spid="3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wipe(left)">
                                      <p:cBhvr>
                                        <p:cTn id="77" dur="500"/>
                                        <p:tgtEl>
                                          <p:spTgt spid="40"/>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left)">
                                      <p:cBhvr>
                                        <p:cTn id="82" dur="500"/>
                                        <p:tgtEl>
                                          <p:spTgt spid="4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wipe(left)">
                                      <p:cBhvr>
                                        <p:cTn id="87" dur="500"/>
                                        <p:tgtEl>
                                          <p:spTgt spid="42"/>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wipe(left)">
                                      <p:cBhvr>
                                        <p:cTn id="92" dur="500"/>
                                        <p:tgtEl>
                                          <p:spTgt spid="4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wipe(left)">
                                      <p:cBhvr>
                                        <p:cTn id="9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9" grpId="0" animBg="1"/>
      <p:bldP spid="40" grpId="0" animBg="1"/>
      <p:bldP spid="41" grpId="0" animBg="1"/>
      <p:bldP spid="42" grpId="0" animBg="1"/>
      <p:bldP spid="43" grpId="0" animBg="1"/>
      <p:bldP spid="44"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DD50D557-22D3-43BD-84E4-847C306148EB}"/>
              </a:ext>
            </a:extLst>
          </p:cNvPr>
          <p:cNvGrpSpPr/>
          <p:nvPr/>
        </p:nvGrpSpPr>
        <p:grpSpPr>
          <a:xfrm>
            <a:off x="0" y="1800000"/>
            <a:ext cx="2160000" cy="3600000"/>
            <a:chOff x="0" y="1440000"/>
            <a:chExt cx="2160000" cy="3600000"/>
          </a:xfrm>
          <a:solidFill>
            <a:srgbClr val="D57800"/>
          </a:solidFill>
        </p:grpSpPr>
        <p:sp>
          <p:nvSpPr>
            <p:cNvPr id="6" name="Rectangle 5">
              <a:extLst>
                <a:ext uri="{FF2B5EF4-FFF2-40B4-BE49-F238E27FC236}">
                  <a16:creationId xmlns:a16="http://schemas.microsoft.com/office/drawing/2014/main" id="{6F1E2BF7-3408-454C-8D5D-8FF04CA7C508}"/>
                </a:ext>
              </a:extLst>
            </p:cNvPr>
            <p:cNvSpPr/>
            <p:nvPr/>
          </p:nvSpPr>
          <p:spPr>
            <a:xfrm>
              <a:off x="0" y="144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Control</a:t>
              </a:r>
            </a:p>
          </p:txBody>
        </p:sp>
        <p:sp>
          <p:nvSpPr>
            <p:cNvPr id="12" name="Rectangle 11">
              <a:extLst>
                <a:ext uri="{FF2B5EF4-FFF2-40B4-BE49-F238E27FC236}">
                  <a16:creationId xmlns:a16="http://schemas.microsoft.com/office/drawing/2014/main" id="{B0384BFD-6C70-4541-9EF6-AA7E4EDC92A0}"/>
                </a:ext>
              </a:extLst>
            </p:cNvPr>
            <p:cNvSpPr/>
            <p:nvPr/>
          </p:nvSpPr>
          <p:spPr>
            <a:xfrm>
              <a:off x="0" y="180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Personal service</a:t>
              </a:r>
            </a:p>
          </p:txBody>
        </p:sp>
        <p:sp>
          <p:nvSpPr>
            <p:cNvPr id="13" name="Rectangle 12">
              <a:extLst>
                <a:ext uri="{FF2B5EF4-FFF2-40B4-BE49-F238E27FC236}">
                  <a16:creationId xmlns:a16="http://schemas.microsoft.com/office/drawing/2014/main" id="{647B98C2-9831-4354-89F2-874EB90C4C62}"/>
                </a:ext>
              </a:extLst>
            </p:cNvPr>
            <p:cNvSpPr/>
            <p:nvPr/>
          </p:nvSpPr>
          <p:spPr>
            <a:xfrm>
              <a:off x="0" y="288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“Part and parcel”</a:t>
              </a:r>
            </a:p>
          </p:txBody>
        </p:sp>
        <p:sp>
          <p:nvSpPr>
            <p:cNvPr id="14" name="Rectangle 13">
              <a:extLst>
                <a:ext uri="{FF2B5EF4-FFF2-40B4-BE49-F238E27FC236}">
                  <a16:creationId xmlns:a16="http://schemas.microsoft.com/office/drawing/2014/main" id="{82C5DAE1-CFCD-4319-A40E-BFBEE9A981CB}"/>
                </a:ext>
              </a:extLst>
            </p:cNvPr>
            <p:cNvSpPr/>
            <p:nvPr/>
          </p:nvSpPr>
          <p:spPr>
            <a:xfrm>
              <a:off x="0" y="324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Right to terminate</a:t>
              </a:r>
            </a:p>
          </p:txBody>
        </p:sp>
        <p:sp>
          <p:nvSpPr>
            <p:cNvPr id="15" name="Rectangle 14">
              <a:extLst>
                <a:ext uri="{FF2B5EF4-FFF2-40B4-BE49-F238E27FC236}">
                  <a16:creationId xmlns:a16="http://schemas.microsoft.com/office/drawing/2014/main" id="{A920BE40-AA58-4574-B163-1B2912E007AD}"/>
                </a:ext>
              </a:extLst>
            </p:cNvPr>
            <p:cNvSpPr/>
            <p:nvPr/>
          </p:nvSpPr>
          <p:spPr>
            <a:xfrm>
              <a:off x="0" y="360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t>Length of engagement</a:t>
              </a:r>
            </a:p>
          </p:txBody>
        </p:sp>
        <p:sp>
          <p:nvSpPr>
            <p:cNvPr id="16" name="Rectangle 15">
              <a:extLst>
                <a:ext uri="{FF2B5EF4-FFF2-40B4-BE49-F238E27FC236}">
                  <a16:creationId xmlns:a16="http://schemas.microsoft.com/office/drawing/2014/main" id="{BC9CEF04-A52B-4ED1-9FA3-656EED535009}"/>
                </a:ext>
              </a:extLst>
            </p:cNvPr>
            <p:cNvSpPr/>
            <p:nvPr/>
          </p:nvSpPr>
          <p:spPr>
            <a:xfrm>
              <a:off x="0" y="396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Personal factors</a:t>
              </a:r>
            </a:p>
          </p:txBody>
        </p:sp>
        <p:sp>
          <p:nvSpPr>
            <p:cNvPr id="17" name="Rectangle 16">
              <a:extLst>
                <a:ext uri="{FF2B5EF4-FFF2-40B4-BE49-F238E27FC236}">
                  <a16:creationId xmlns:a16="http://schemas.microsoft.com/office/drawing/2014/main" id="{96A1B52A-A87A-4BD1-863F-2812E3B72FE4}"/>
                </a:ext>
              </a:extLst>
            </p:cNvPr>
            <p:cNvSpPr/>
            <p:nvPr/>
          </p:nvSpPr>
          <p:spPr>
            <a:xfrm>
              <a:off x="0" y="432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t>Income from that source</a:t>
              </a:r>
            </a:p>
          </p:txBody>
        </p:sp>
        <p:sp>
          <p:nvSpPr>
            <p:cNvPr id="18" name="Rectangle 17">
              <a:extLst>
                <a:ext uri="{FF2B5EF4-FFF2-40B4-BE49-F238E27FC236}">
                  <a16:creationId xmlns:a16="http://schemas.microsoft.com/office/drawing/2014/main" id="{CF720291-DD9A-4728-A318-B432D3C0A280}"/>
                </a:ext>
              </a:extLst>
            </p:cNvPr>
            <p:cNvSpPr/>
            <p:nvPr/>
          </p:nvSpPr>
          <p:spPr>
            <a:xfrm>
              <a:off x="0" y="468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Judgement</a:t>
              </a:r>
            </a:p>
          </p:txBody>
        </p:sp>
        <p:sp>
          <p:nvSpPr>
            <p:cNvPr id="19" name="Rectangle 18">
              <a:extLst>
                <a:ext uri="{FF2B5EF4-FFF2-40B4-BE49-F238E27FC236}">
                  <a16:creationId xmlns:a16="http://schemas.microsoft.com/office/drawing/2014/main" id="{458B9943-6B49-4340-86B6-86ACF368CD4C}"/>
                </a:ext>
              </a:extLst>
            </p:cNvPr>
            <p:cNvSpPr/>
            <p:nvPr/>
          </p:nvSpPr>
          <p:spPr>
            <a:xfrm>
              <a:off x="0" y="252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Financial risk</a:t>
              </a:r>
            </a:p>
          </p:txBody>
        </p:sp>
        <p:sp>
          <p:nvSpPr>
            <p:cNvPr id="20" name="Rectangle 19">
              <a:extLst>
                <a:ext uri="{FF2B5EF4-FFF2-40B4-BE49-F238E27FC236}">
                  <a16:creationId xmlns:a16="http://schemas.microsoft.com/office/drawing/2014/main" id="{2F3D14FE-952E-49FC-83B3-E81DFD6BB37E}"/>
                </a:ext>
              </a:extLst>
            </p:cNvPr>
            <p:cNvSpPr/>
            <p:nvPr/>
          </p:nvSpPr>
          <p:spPr>
            <a:xfrm>
              <a:off x="0" y="2160000"/>
              <a:ext cx="2160000" cy="360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Equipment</a:t>
              </a:r>
            </a:p>
          </p:txBody>
        </p:sp>
      </p:grpSp>
      <p:sp>
        <p:nvSpPr>
          <p:cNvPr id="9" name="Rectangle 8">
            <a:extLst>
              <a:ext uri="{FF2B5EF4-FFF2-40B4-BE49-F238E27FC236}">
                <a16:creationId xmlns:a16="http://schemas.microsoft.com/office/drawing/2014/main" id="{9F802898-5E62-4ABC-8482-1B19E85CCE8D}"/>
              </a:ext>
            </a:extLst>
          </p:cNvPr>
          <p:cNvSpPr/>
          <p:nvPr/>
        </p:nvSpPr>
        <p:spPr>
          <a:xfrm>
            <a:off x="2160000" y="1080000"/>
            <a:ext cx="4932280" cy="360000"/>
          </a:xfrm>
          <a:prstGeom prst="rect">
            <a:avLst/>
          </a:prstGeom>
          <a:solidFill>
            <a:srgbClr val="D578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a:latin typeface="Verdana" panose="020B0604030504040204" pitchFamily="34" charset="0"/>
                <a:ea typeface="Verdana" panose="020B0604030504040204" pitchFamily="34" charset="0"/>
              </a:rPr>
              <a:t>Red, White and Green Limited and HMRC [2020]</a:t>
            </a:r>
          </a:p>
        </p:txBody>
      </p:sp>
      <p:sp>
        <p:nvSpPr>
          <p:cNvPr id="22" name="Rectangle 21">
            <a:extLst>
              <a:ext uri="{FF2B5EF4-FFF2-40B4-BE49-F238E27FC236}">
                <a16:creationId xmlns:a16="http://schemas.microsoft.com/office/drawing/2014/main" id="{6F780EA7-CB84-4169-A43A-A1E42B28BB1B}"/>
              </a:ext>
            </a:extLst>
          </p:cNvPr>
          <p:cNvSpPr/>
          <p:nvPr/>
        </p:nvSpPr>
        <p:spPr>
          <a:xfrm>
            <a:off x="2160000" y="1440000"/>
            <a:ext cx="4932280" cy="360000"/>
          </a:xfrm>
          <a:prstGeom prst="rect">
            <a:avLst/>
          </a:prstGeom>
          <a:solidFill>
            <a:srgbClr val="D578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a:t>(</a:t>
            </a:r>
            <a:r>
              <a:rPr lang="en-GB" b="1" i="1" dirty="0"/>
              <a:t>Eamonn Holmes</a:t>
            </a:r>
            <a:r>
              <a:rPr lang="en-GB" b="1" dirty="0"/>
              <a:t>)</a:t>
            </a:r>
          </a:p>
        </p:txBody>
      </p:sp>
      <p:sp>
        <p:nvSpPr>
          <p:cNvPr id="25" name="Rectangle 24">
            <a:extLst>
              <a:ext uri="{FF2B5EF4-FFF2-40B4-BE49-F238E27FC236}">
                <a16:creationId xmlns:a16="http://schemas.microsoft.com/office/drawing/2014/main" id="{483157FA-9142-4B3B-B4BA-D6CEF5DEC065}"/>
              </a:ext>
            </a:extLst>
          </p:cNvPr>
          <p:cNvSpPr/>
          <p:nvPr/>
        </p:nvSpPr>
        <p:spPr>
          <a:xfrm>
            <a:off x="2160000" y="1800000"/>
            <a:ext cx="493228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latin typeface="Verdana" panose="020B0604030504040204" pitchFamily="34" charset="0"/>
                <a:ea typeface="Verdana" panose="020B0604030504040204" pitchFamily="34" charset="0"/>
              </a:rPr>
              <a:t>ITV had ultimate authority.  </a:t>
            </a:r>
          </a:p>
        </p:txBody>
      </p:sp>
      <p:sp>
        <p:nvSpPr>
          <p:cNvPr id="26" name="Rectangle 25">
            <a:extLst>
              <a:ext uri="{FF2B5EF4-FFF2-40B4-BE49-F238E27FC236}">
                <a16:creationId xmlns:a16="http://schemas.microsoft.com/office/drawing/2014/main" id="{0C8EF887-45DA-41BE-A499-1327B261EB5D}"/>
              </a:ext>
            </a:extLst>
          </p:cNvPr>
          <p:cNvSpPr/>
          <p:nvPr/>
        </p:nvSpPr>
        <p:spPr>
          <a:xfrm>
            <a:off x="2160000" y="2160000"/>
            <a:ext cx="493228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latin typeface="Verdana" panose="020B0604030504040204" pitchFamily="34" charset="0"/>
                <a:ea typeface="Verdana" panose="020B0604030504040204" pitchFamily="34" charset="0"/>
              </a:rPr>
              <a:t>No meaningful right of substitution.</a:t>
            </a:r>
          </a:p>
        </p:txBody>
      </p:sp>
      <p:sp>
        <p:nvSpPr>
          <p:cNvPr id="27" name="Rectangle 26">
            <a:extLst>
              <a:ext uri="{FF2B5EF4-FFF2-40B4-BE49-F238E27FC236}">
                <a16:creationId xmlns:a16="http://schemas.microsoft.com/office/drawing/2014/main" id="{F44203D5-E8CC-4F63-8C30-DA19481FE64F}"/>
              </a:ext>
            </a:extLst>
          </p:cNvPr>
          <p:cNvSpPr/>
          <p:nvPr/>
        </p:nvSpPr>
        <p:spPr>
          <a:xfrm>
            <a:off x="2160000" y="2520000"/>
            <a:ext cx="493228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latin typeface="Verdana" panose="020B0604030504040204" pitchFamily="34" charset="0"/>
                <a:ea typeface="Verdana" panose="020B0604030504040204" pitchFamily="34" charset="0"/>
              </a:rPr>
              <a:t>ITV provided clothing worth £5,000-£6,000 and a car for travel to and from the studio.</a:t>
            </a:r>
          </a:p>
        </p:txBody>
      </p:sp>
      <p:sp>
        <p:nvSpPr>
          <p:cNvPr id="28" name="Rectangle 27">
            <a:extLst>
              <a:ext uri="{FF2B5EF4-FFF2-40B4-BE49-F238E27FC236}">
                <a16:creationId xmlns:a16="http://schemas.microsoft.com/office/drawing/2014/main" id="{25B414CD-1371-4C86-8562-5C1560DC4202}"/>
              </a:ext>
            </a:extLst>
          </p:cNvPr>
          <p:cNvSpPr/>
          <p:nvPr/>
        </p:nvSpPr>
        <p:spPr>
          <a:xfrm>
            <a:off x="2160000" y="2880000"/>
            <a:ext cx="493228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latin typeface="Verdana" panose="020B0604030504040204" pitchFamily="34" charset="0"/>
                <a:ea typeface="Verdana" panose="020B0604030504040204" pitchFamily="34" charset="0"/>
              </a:rPr>
              <a:t>No financial risk other than bad debts and being unable to find work.</a:t>
            </a:r>
          </a:p>
        </p:txBody>
      </p:sp>
      <p:sp>
        <p:nvSpPr>
          <p:cNvPr id="29" name="Rectangle 28">
            <a:extLst>
              <a:ext uri="{FF2B5EF4-FFF2-40B4-BE49-F238E27FC236}">
                <a16:creationId xmlns:a16="http://schemas.microsoft.com/office/drawing/2014/main" id="{65A5C765-CB64-416B-B80B-BAEDC9527E92}"/>
              </a:ext>
            </a:extLst>
          </p:cNvPr>
          <p:cNvSpPr/>
          <p:nvPr/>
        </p:nvSpPr>
        <p:spPr>
          <a:xfrm>
            <a:off x="2160000" y="3240000"/>
            <a:ext cx="493228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latin typeface="Verdana" panose="020B0604030504040204" pitchFamily="34" charset="0"/>
                <a:ea typeface="Verdana" panose="020B0604030504040204" pitchFamily="34" charset="0"/>
              </a:rPr>
              <a:t>Needed ITV prior consent to do other stuff. Contract required Mr Holmes to “</a:t>
            </a:r>
            <a:r>
              <a:rPr lang="en-US" sz="1200" dirty="0">
                <a:solidFill>
                  <a:schemeClr val="tx1"/>
                </a:solidFill>
                <a:latin typeface="Verdana" panose="020B0604030504040204" pitchFamily="34" charset="0"/>
                <a:ea typeface="Verdana" panose="020B0604030504040204" pitchFamily="34" charset="0"/>
              </a:rPr>
              <a:t>render his Services….on an exclusive basis</a:t>
            </a:r>
            <a:r>
              <a:rPr lang="en-GB" sz="1200" dirty="0">
                <a:solidFill>
                  <a:schemeClr val="tx1"/>
                </a:solidFill>
                <a:latin typeface="Verdana" panose="020B0604030504040204" pitchFamily="34" charset="0"/>
                <a:ea typeface="Verdana" panose="020B0604030504040204" pitchFamily="34" charset="0"/>
              </a:rPr>
              <a:t>”.</a:t>
            </a:r>
          </a:p>
        </p:txBody>
      </p:sp>
      <p:sp>
        <p:nvSpPr>
          <p:cNvPr id="30" name="Rectangle 29">
            <a:extLst>
              <a:ext uri="{FF2B5EF4-FFF2-40B4-BE49-F238E27FC236}">
                <a16:creationId xmlns:a16="http://schemas.microsoft.com/office/drawing/2014/main" id="{9563ADBE-5C62-4516-B767-8A90FCF313DE}"/>
              </a:ext>
            </a:extLst>
          </p:cNvPr>
          <p:cNvSpPr/>
          <p:nvPr/>
        </p:nvSpPr>
        <p:spPr>
          <a:xfrm>
            <a:off x="2160000" y="3600000"/>
            <a:ext cx="493228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latin typeface="Verdana" panose="020B0604030504040204" pitchFamily="34" charset="0"/>
                <a:ea typeface="Verdana" panose="020B0604030504040204" pitchFamily="34" charset="0"/>
              </a:rPr>
              <a:t>ITV’s rights to terminate and suspend consistent with an employment relationship.</a:t>
            </a:r>
            <a:endParaRPr lang="en-GB" sz="1200" dirty="0">
              <a:solidFill>
                <a:schemeClr val="tx1"/>
              </a:solidFill>
              <a:latin typeface="Verdana" panose="020B0604030504040204" pitchFamily="34" charset="0"/>
              <a:ea typeface="Verdana" panose="020B0604030504040204" pitchFamily="34" charset="0"/>
            </a:endParaRPr>
          </a:p>
        </p:txBody>
      </p:sp>
      <p:sp>
        <p:nvSpPr>
          <p:cNvPr id="31" name="Rectangle 30">
            <a:extLst>
              <a:ext uri="{FF2B5EF4-FFF2-40B4-BE49-F238E27FC236}">
                <a16:creationId xmlns:a16="http://schemas.microsoft.com/office/drawing/2014/main" id="{6A0B30A8-3D35-4FE6-8C25-45938A19F796}"/>
              </a:ext>
            </a:extLst>
          </p:cNvPr>
          <p:cNvSpPr/>
          <p:nvPr/>
        </p:nvSpPr>
        <p:spPr>
          <a:xfrm>
            <a:off x="2160000" y="3960000"/>
            <a:ext cx="493228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latin typeface="Verdana" panose="020B0604030504040204" pitchFamily="34" charset="0"/>
                <a:ea typeface="Verdana" panose="020B0604030504040204" pitchFamily="34" charset="0"/>
              </a:rPr>
              <a:t>Presented the show for 12 years, with contracts each around 12 months.</a:t>
            </a:r>
          </a:p>
        </p:txBody>
      </p:sp>
      <p:sp>
        <p:nvSpPr>
          <p:cNvPr id="32" name="Rectangle 31">
            <a:extLst>
              <a:ext uri="{FF2B5EF4-FFF2-40B4-BE49-F238E27FC236}">
                <a16:creationId xmlns:a16="http://schemas.microsoft.com/office/drawing/2014/main" id="{B23C1CF0-3AF2-4685-8A75-FB5539FBB077}"/>
              </a:ext>
            </a:extLst>
          </p:cNvPr>
          <p:cNvSpPr/>
          <p:nvPr/>
        </p:nvSpPr>
        <p:spPr>
          <a:xfrm>
            <a:off x="2160000" y="4320000"/>
            <a:ext cx="493228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latin typeface="Verdana" panose="020B0604030504040204" pitchFamily="34" charset="0"/>
                <a:ea typeface="Verdana" panose="020B0604030504040204" pitchFamily="34" charset="0"/>
              </a:rPr>
              <a:t>Was required to work for ITV every week during the term of the contract.</a:t>
            </a:r>
          </a:p>
        </p:txBody>
      </p:sp>
      <p:sp>
        <p:nvSpPr>
          <p:cNvPr id="33" name="Rectangle 32">
            <a:extLst>
              <a:ext uri="{FF2B5EF4-FFF2-40B4-BE49-F238E27FC236}">
                <a16:creationId xmlns:a16="http://schemas.microsoft.com/office/drawing/2014/main" id="{E21FAEB4-164D-43BD-956B-612E7F39F7FD}"/>
              </a:ext>
            </a:extLst>
          </p:cNvPr>
          <p:cNvSpPr/>
          <p:nvPr/>
        </p:nvSpPr>
        <p:spPr>
          <a:xfrm>
            <a:off x="2160000" y="4680000"/>
            <a:ext cx="493228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latin typeface="Verdana" panose="020B0604030504040204" pitchFamily="34" charset="0"/>
                <a:ea typeface="Verdana" panose="020B0604030504040204" pitchFamily="34" charset="0"/>
              </a:rPr>
              <a:t>On average 49% over a four-year period (19%-73%)</a:t>
            </a:r>
          </a:p>
        </p:txBody>
      </p:sp>
      <p:sp>
        <p:nvSpPr>
          <p:cNvPr id="34" name="Rectangle 33">
            <a:extLst>
              <a:ext uri="{FF2B5EF4-FFF2-40B4-BE49-F238E27FC236}">
                <a16:creationId xmlns:a16="http://schemas.microsoft.com/office/drawing/2014/main" id="{B8337D8C-53F0-45D9-AF2C-96F6B14D20D5}"/>
              </a:ext>
            </a:extLst>
          </p:cNvPr>
          <p:cNvSpPr/>
          <p:nvPr/>
        </p:nvSpPr>
        <p:spPr>
          <a:xfrm>
            <a:off x="2160000" y="5040000"/>
            <a:ext cx="4932280" cy="36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Employment</a:t>
            </a:r>
          </a:p>
        </p:txBody>
      </p:sp>
      <p:sp>
        <p:nvSpPr>
          <p:cNvPr id="2" name="Title 1">
            <a:extLst>
              <a:ext uri="{FF2B5EF4-FFF2-40B4-BE49-F238E27FC236}">
                <a16:creationId xmlns:a16="http://schemas.microsoft.com/office/drawing/2014/main" id="{5FA8D381-5027-4CC4-BEDF-89423EC442F0}"/>
              </a:ext>
            </a:extLst>
          </p:cNvPr>
          <p:cNvSpPr>
            <a:spLocks noGrp="1"/>
          </p:cNvSpPr>
          <p:nvPr>
            <p:ph type="title"/>
          </p:nvPr>
        </p:nvSpPr>
        <p:spPr/>
        <p:txBody>
          <a:bodyPr/>
          <a:lstStyle/>
          <a:p>
            <a:r>
              <a:rPr lang="en-GB" dirty="0"/>
              <a:t>Case law: TV presenters</a:t>
            </a:r>
          </a:p>
        </p:txBody>
      </p:sp>
    </p:spTree>
    <p:extLst>
      <p:ext uri="{BB962C8B-B14F-4D97-AF65-F5344CB8AC3E}">
        <p14:creationId xmlns:p14="http://schemas.microsoft.com/office/powerpoint/2010/main" val="2446952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indent="0" eaLnBrk="1" hangingPunct="1"/>
            <a:r>
              <a:rPr lang="en-GB" altLang="en-US" dirty="0"/>
              <a:t>What is income from employment?</a:t>
            </a:r>
            <a:endParaRPr lang="en-US" altLang="en-US" dirty="0"/>
          </a:p>
        </p:txBody>
      </p:sp>
      <p:sp>
        <p:nvSpPr>
          <p:cNvPr id="4099" name="Rectangle 3"/>
          <p:cNvSpPr>
            <a:spLocks noGrp="1" noChangeArrowheads="1"/>
          </p:cNvSpPr>
          <p:nvPr>
            <p:ph idx="1"/>
          </p:nvPr>
        </p:nvSpPr>
        <p:spPr/>
        <p:txBody>
          <a:bodyPr/>
          <a:lstStyle/>
          <a:p>
            <a:pPr marL="0" indent="0" eaLnBrk="1" hangingPunct="1"/>
            <a:r>
              <a:rPr lang="en-GB" altLang="en-US" sz="2800" dirty="0">
                <a:solidFill>
                  <a:schemeClr val="tx1"/>
                </a:solidFill>
              </a:rPr>
              <a:t>Covered by ITEPA 2003 and includes:</a:t>
            </a:r>
          </a:p>
          <a:p>
            <a:pPr marL="0" indent="0" eaLnBrk="1" hangingPunct="1"/>
            <a:r>
              <a:rPr lang="en-GB" altLang="en-US" sz="2800" dirty="0">
                <a:solidFill>
                  <a:schemeClr val="tx1"/>
                </a:solidFill>
              </a:rPr>
              <a:t>Pension income;</a:t>
            </a:r>
          </a:p>
          <a:p>
            <a:pPr marL="0" indent="0" eaLnBrk="1" hangingPunct="1"/>
            <a:r>
              <a:rPr lang="en-GB" altLang="en-US" sz="2800" dirty="0">
                <a:solidFill>
                  <a:schemeClr val="tx1"/>
                </a:solidFill>
              </a:rPr>
              <a:t>Social security income;</a:t>
            </a:r>
          </a:p>
          <a:p>
            <a:pPr marL="0" indent="0" eaLnBrk="1" hangingPunct="1"/>
            <a:r>
              <a:rPr lang="en-GB" altLang="en-US" sz="2800" dirty="0">
                <a:solidFill>
                  <a:schemeClr val="tx1"/>
                </a:solidFill>
              </a:rPr>
              <a:t>Employment income:</a:t>
            </a:r>
          </a:p>
          <a:p>
            <a:pPr lvl="1" eaLnBrk="1" hangingPunct="1"/>
            <a:r>
              <a:rPr lang="en-GB" altLang="en-US" sz="2400" dirty="0">
                <a:solidFill>
                  <a:schemeClr val="tx1"/>
                </a:solidFill>
              </a:rPr>
              <a:t>any salary, wages, bonus or fee paid to an employee;</a:t>
            </a:r>
          </a:p>
          <a:p>
            <a:pPr lvl="1" eaLnBrk="1" hangingPunct="1"/>
            <a:r>
              <a:rPr lang="en-GB" altLang="en-US" sz="2400" dirty="0">
                <a:solidFill>
                  <a:schemeClr val="tx1"/>
                </a:solidFill>
              </a:rPr>
              <a:t>any benefit,  if it is “money or money’s worth”; or</a:t>
            </a:r>
          </a:p>
          <a:p>
            <a:pPr lvl="1" eaLnBrk="1" hangingPunct="1"/>
            <a:r>
              <a:rPr lang="en-GB" altLang="en-US" sz="2400" dirty="0">
                <a:solidFill>
                  <a:schemeClr val="tx1"/>
                </a:solidFill>
              </a:rPr>
              <a:t>anything else that constitutes earnings of the employment;</a:t>
            </a:r>
          </a:p>
          <a:p>
            <a:pPr lvl="1" eaLnBrk="1" hangingPunct="1"/>
            <a:r>
              <a:rPr lang="en-GB" altLang="en-US" sz="2400" dirty="0">
                <a:solidFill>
                  <a:schemeClr val="tx1"/>
                </a:solidFill>
              </a:rPr>
              <a:t>tips received for employment duties are taxable, </a:t>
            </a:r>
          </a:p>
          <a:p>
            <a:pPr lvl="1" eaLnBrk="1" hangingPunct="1">
              <a:buFontTx/>
              <a:buNone/>
            </a:pPr>
            <a:r>
              <a:rPr lang="en-GB" altLang="en-US" sz="2400" dirty="0">
                <a:solidFill>
                  <a:schemeClr val="tx1"/>
                </a:solidFill>
              </a:rPr>
              <a:t>	gifts unrelated to employment duties or services are not  </a:t>
            </a:r>
            <a:r>
              <a:rPr lang="en-GB" altLang="en-US" dirty="0">
                <a:solidFill>
                  <a:schemeClr val="tx1"/>
                </a:solidFill>
              </a:rPr>
              <a:t>…</a:t>
            </a:r>
          </a:p>
          <a:p>
            <a:pPr marL="0" indent="0" eaLnBrk="1" hangingPunct="1">
              <a:buFontTx/>
              <a:buNone/>
            </a:pPr>
            <a:endParaRPr lang="en-US" altLang="en-US" dirty="0">
              <a:solidFill>
                <a:schemeClr val="tx1"/>
              </a:solidFill>
            </a:endParaRPr>
          </a:p>
        </p:txBody>
      </p:sp>
    </p:spTree>
    <p:extLst>
      <p:ext uri="{BB962C8B-B14F-4D97-AF65-F5344CB8AC3E}">
        <p14:creationId xmlns:p14="http://schemas.microsoft.com/office/powerpoint/2010/main" val="37494377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9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99">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99">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99">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099">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099">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9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indent="0" eaLnBrk="1" hangingPunct="1"/>
            <a:r>
              <a:rPr lang="en-GB" altLang="en-US" sz="2400" dirty="0"/>
              <a:t>When is income from employment recognised for Income Tax purposes?</a:t>
            </a:r>
            <a:endParaRPr lang="en-US" altLang="en-US" sz="2400" dirty="0"/>
          </a:p>
        </p:txBody>
      </p:sp>
      <p:sp>
        <p:nvSpPr>
          <p:cNvPr id="4099" name="Rectangle 3"/>
          <p:cNvSpPr>
            <a:spLocks noGrp="1" noChangeArrowheads="1"/>
          </p:cNvSpPr>
          <p:nvPr>
            <p:ph idx="1"/>
          </p:nvPr>
        </p:nvSpPr>
        <p:spPr/>
        <p:txBody>
          <a:bodyPr/>
          <a:lstStyle/>
          <a:p>
            <a:pPr marL="714375" indent="-714375" eaLnBrk="1" hangingPunct="1">
              <a:buFontTx/>
              <a:buNone/>
            </a:pPr>
            <a:endParaRPr lang="en-GB" altLang="en-US" dirty="0">
              <a:solidFill>
                <a:schemeClr val="tx1"/>
              </a:solidFill>
            </a:endParaRPr>
          </a:p>
          <a:p>
            <a:pPr marL="714375" indent="-714375" eaLnBrk="1" hangingPunct="1">
              <a:buFontTx/>
              <a:buNone/>
            </a:pPr>
            <a:r>
              <a:rPr lang="en-GB" altLang="en-US" dirty="0">
                <a:solidFill>
                  <a:schemeClr val="tx1"/>
                </a:solidFill>
              </a:rPr>
              <a:t>at the earliest of:</a:t>
            </a:r>
          </a:p>
          <a:p>
            <a:pPr marL="714375" indent="-714375" eaLnBrk="1" hangingPunct="1"/>
            <a:r>
              <a:rPr lang="en-GB" altLang="en-US" dirty="0">
                <a:solidFill>
                  <a:schemeClr val="tx1"/>
                </a:solidFill>
              </a:rPr>
              <a:t>Rule 1</a:t>
            </a:r>
          </a:p>
          <a:p>
            <a:pPr marL="714375" indent="-714375" eaLnBrk="1" hangingPunct="1">
              <a:buFontTx/>
              <a:buNone/>
            </a:pPr>
            <a:r>
              <a:rPr lang="en-GB" altLang="en-US" dirty="0">
                <a:solidFill>
                  <a:schemeClr val="tx1"/>
                </a:solidFill>
              </a:rPr>
              <a:t>	The time when </a:t>
            </a:r>
            <a:r>
              <a:rPr lang="en-GB" altLang="en-US" b="1" dirty="0">
                <a:solidFill>
                  <a:schemeClr val="tx1"/>
                </a:solidFill>
              </a:rPr>
              <a:t>payment</a:t>
            </a:r>
            <a:r>
              <a:rPr lang="en-GB" altLang="en-US" dirty="0">
                <a:solidFill>
                  <a:schemeClr val="tx1"/>
                </a:solidFill>
              </a:rPr>
              <a:t> is made of or on account of the earnings.</a:t>
            </a:r>
          </a:p>
          <a:p>
            <a:pPr marL="714375" indent="-714375" eaLnBrk="1" hangingPunct="1"/>
            <a:r>
              <a:rPr lang="en-GB" altLang="en-US" dirty="0">
                <a:solidFill>
                  <a:schemeClr val="tx1"/>
                </a:solidFill>
              </a:rPr>
              <a:t>Rule 2</a:t>
            </a:r>
          </a:p>
          <a:p>
            <a:pPr marL="714375" indent="-714375" eaLnBrk="1" hangingPunct="1">
              <a:buFontTx/>
              <a:buNone/>
            </a:pPr>
            <a:r>
              <a:rPr lang="en-GB" altLang="en-US" dirty="0">
                <a:solidFill>
                  <a:schemeClr val="tx1"/>
                </a:solidFill>
              </a:rPr>
              <a:t>	The time when a person becomes </a:t>
            </a:r>
            <a:r>
              <a:rPr lang="en-GB" altLang="en-US" b="1" dirty="0">
                <a:solidFill>
                  <a:schemeClr val="tx1"/>
                </a:solidFill>
              </a:rPr>
              <a:t>entitled</a:t>
            </a:r>
            <a:r>
              <a:rPr lang="en-GB" altLang="en-US" dirty="0">
                <a:solidFill>
                  <a:schemeClr val="tx1"/>
                </a:solidFill>
              </a:rPr>
              <a:t> to payment of or on account of the earnings…</a:t>
            </a:r>
          </a:p>
          <a:p>
            <a:pPr marL="714375" indent="-714375" eaLnBrk="1" hangingPunct="1">
              <a:buFontTx/>
              <a:buNone/>
            </a:pPr>
            <a:endParaRPr lang="en-US" altLang="en-US" dirty="0">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indent="0" eaLnBrk="1" hangingPunct="1"/>
            <a:r>
              <a:rPr lang="en-GB" altLang="en-US" sz="3200" dirty="0"/>
              <a:t>When is income from employment recognised?</a:t>
            </a:r>
            <a:endParaRPr lang="en-US" altLang="en-US" sz="3200" dirty="0"/>
          </a:p>
        </p:txBody>
      </p:sp>
      <p:sp>
        <p:nvSpPr>
          <p:cNvPr id="6147" name="Rectangle 3"/>
          <p:cNvSpPr>
            <a:spLocks noGrp="1" noChangeArrowheads="1"/>
          </p:cNvSpPr>
          <p:nvPr>
            <p:ph idx="1"/>
          </p:nvPr>
        </p:nvSpPr>
        <p:spPr/>
        <p:txBody>
          <a:bodyPr/>
          <a:lstStyle/>
          <a:p>
            <a:pPr marL="714375" indent="-714375" eaLnBrk="1" hangingPunct="1">
              <a:lnSpc>
                <a:spcPct val="90000"/>
              </a:lnSpc>
              <a:buFontTx/>
              <a:buNone/>
              <a:tabLst>
                <a:tab pos="714375" algn="l"/>
              </a:tabLst>
              <a:defRPr/>
            </a:pPr>
            <a:endParaRPr lang="en-GB" altLang="en-US" dirty="0">
              <a:solidFill>
                <a:schemeClr val="tx1"/>
              </a:solidFill>
            </a:endParaRPr>
          </a:p>
          <a:p>
            <a:pPr marL="714375" indent="-714375" eaLnBrk="1" hangingPunct="1">
              <a:lnSpc>
                <a:spcPct val="90000"/>
              </a:lnSpc>
              <a:buFontTx/>
              <a:buNone/>
              <a:tabLst>
                <a:tab pos="714375" algn="l"/>
              </a:tabLst>
              <a:defRPr/>
            </a:pPr>
            <a:r>
              <a:rPr lang="en-GB" altLang="en-US" dirty="0">
                <a:solidFill>
                  <a:schemeClr val="tx1"/>
                </a:solidFill>
              </a:rPr>
              <a:t>Rule 3</a:t>
            </a:r>
          </a:p>
          <a:p>
            <a:pPr marL="0" indent="0" eaLnBrk="1" hangingPunct="1">
              <a:lnSpc>
                <a:spcPct val="90000"/>
              </a:lnSpc>
              <a:buFontTx/>
              <a:buNone/>
              <a:defRPr/>
            </a:pPr>
            <a:r>
              <a:rPr lang="en-GB" altLang="en-US" dirty="0">
                <a:solidFill>
                  <a:schemeClr val="tx1"/>
                </a:solidFill>
              </a:rPr>
              <a:t>If the employee is a </a:t>
            </a:r>
            <a:r>
              <a:rPr lang="en-GB" altLang="en-US" b="1" dirty="0">
                <a:solidFill>
                  <a:schemeClr val="tx1"/>
                </a:solidFill>
              </a:rPr>
              <a:t>director</a:t>
            </a:r>
            <a:r>
              <a:rPr lang="en-GB" altLang="en-US" dirty="0">
                <a:solidFill>
                  <a:schemeClr val="tx1"/>
                </a:solidFill>
              </a:rPr>
              <a:t> of a company, whichever is the earliest of:</a:t>
            </a:r>
          </a:p>
          <a:p>
            <a:pPr marL="714375" indent="-714375" eaLnBrk="1" hangingPunct="1">
              <a:lnSpc>
                <a:spcPct val="90000"/>
              </a:lnSpc>
              <a:tabLst>
                <a:tab pos="714375" algn="l"/>
              </a:tabLst>
              <a:defRPr/>
            </a:pPr>
            <a:r>
              <a:rPr lang="en-GB" altLang="en-US" dirty="0">
                <a:solidFill>
                  <a:schemeClr val="tx1"/>
                </a:solidFill>
              </a:rPr>
              <a:t>the time when sums on account of the earnings are </a:t>
            </a:r>
            <a:r>
              <a:rPr lang="en-GB" altLang="en-US" b="1" dirty="0">
                <a:solidFill>
                  <a:schemeClr val="tx1"/>
                </a:solidFill>
              </a:rPr>
              <a:t>credited in the company’s records</a:t>
            </a:r>
            <a:r>
              <a:rPr lang="en-GB" altLang="en-US" dirty="0">
                <a:solidFill>
                  <a:schemeClr val="tx1"/>
                </a:solidFill>
              </a:rPr>
              <a:t>;</a:t>
            </a:r>
          </a:p>
          <a:p>
            <a:pPr marL="714375" indent="-714375" eaLnBrk="1" hangingPunct="1">
              <a:lnSpc>
                <a:spcPct val="90000"/>
              </a:lnSpc>
              <a:tabLst>
                <a:tab pos="714375" algn="l"/>
              </a:tabLst>
              <a:defRPr/>
            </a:pPr>
            <a:r>
              <a:rPr lang="en-GB" altLang="en-US" b="1" dirty="0">
                <a:solidFill>
                  <a:schemeClr val="tx1"/>
                </a:solidFill>
              </a:rPr>
              <a:t>if</a:t>
            </a:r>
            <a:r>
              <a:rPr lang="en-GB" altLang="en-US" dirty="0">
                <a:solidFill>
                  <a:schemeClr val="tx1"/>
                </a:solidFill>
              </a:rPr>
              <a:t> the amount of the earnings for a period is determined </a:t>
            </a:r>
            <a:r>
              <a:rPr lang="en-GB" altLang="en-US" b="1" dirty="0">
                <a:solidFill>
                  <a:schemeClr val="tx1"/>
                </a:solidFill>
              </a:rPr>
              <a:t>by the end </a:t>
            </a:r>
            <a:r>
              <a:rPr lang="en-GB" altLang="en-US" dirty="0">
                <a:solidFill>
                  <a:schemeClr val="tx1"/>
                </a:solidFill>
              </a:rPr>
              <a:t>of the period, when the </a:t>
            </a:r>
            <a:r>
              <a:rPr lang="en-GB" altLang="en-US" b="1" dirty="0">
                <a:solidFill>
                  <a:schemeClr val="tx1"/>
                </a:solidFill>
              </a:rPr>
              <a:t>period ends</a:t>
            </a:r>
            <a:r>
              <a:rPr lang="en-GB" altLang="en-US" dirty="0">
                <a:solidFill>
                  <a:schemeClr val="tx1"/>
                </a:solidFill>
              </a:rPr>
              <a:t>; </a:t>
            </a:r>
            <a:r>
              <a:rPr lang="en-GB" altLang="en-US" b="1" dirty="0">
                <a:solidFill>
                  <a:schemeClr val="tx1"/>
                </a:solidFill>
              </a:rPr>
              <a:t>and</a:t>
            </a:r>
          </a:p>
          <a:p>
            <a:pPr marL="714375" indent="-714375" eaLnBrk="1" hangingPunct="1">
              <a:lnSpc>
                <a:spcPct val="90000"/>
              </a:lnSpc>
              <a:tabLst>
                <a:tab pos="714375" algn="l"/>
              </a:tabLst>
              <a:defRPr/>
            </a:pPr>
            <a:r>
              <a:rPr lang="en-GB" altLang="en-US" b="1" dirty="0">
                <a:solidFill>
                  <a:schemeClr val="tx1"/>
                </a:solidFill>
              </a:rPr>
              <a:t>if</a:t>
            </a:r>
            <a:r>
              <a:rPr lang="en-GB" altLang="en-US" dirty="0">
                <a:solidFill>
                  <a:schemeClr val="tx1"/>
                </a:solidFill>
              </a:rPr>
              <a:t> the amount of the earnings for a period is not determined until </a:t>
            </a:r>
            <a:r>
              <a:rPr lang="en-GB" altLang="en-US" b="1" dirty="0">
                <a:solidFill>
                  <a:schemeClr val="tx1"/>
                </a:solidFill>
              </a:rPr>
              <a:t>after </a:t>
            </a:r>
            <a:r>
              <a:rPr lang="en-GB" altLang="en-US" dirty="0">
                <a:solidFill>
                  <a:schemeClr val="tx1"/>
                </a:solidFill>
              </a:rPr>
              <a:t>the period has ended, when the amount is</a:t>
            </a:r>
            <a:r>
              <a:rPr lang="en-GB" altLang="en-US" b="1" dirty="0">
                <a:solidFill>
                  <a:schemeClr val="tx1"/>
                </a:solidFill>
              </a:rPr>
              <a:t> determined</a:t>
            </a:r>
            <a:r>
              <a:rPr lang="en-GB" altLang="en-US" dirty="0">
                <a:solidFill>
                  <a:schemeClr val="tx1"/>
                </a:solidFill>
              </a:rPr>
              <a:t>…</a:t>
            </a:r>
            <a:endParaRPr lang="en-US" altLang="en-US" dirty="0">
              <a:solidFill>
                <a:schemeClr val="tx1"/>
              </a:solidFill>
            </a:endParaRPr>
          </a:p>
          <a:p>
            <a:pPr marL="714375" indent="-714375" eaLnBrk="1" hangingPunct="1">
              <a:lnSpc>
                <a:spcPct val="90000"/>
              </a:lnSpc>
              <a:tabLst>
                <a:tab pos="714375" algn="l"/>
              </a:tabLst>
              <a:defRPr/>
            </a:pPr>
            <a:endParaRPr lang="en-US" alt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indent="0" eaLnBrk="1" hangingPunct="1"/>
            <a:r>
              <a:rPr lang="en-GB" altLang="en-US" sz="3600" dirty="0"/>
              <a:t>Basic principles of the “benefits code”</a:t>
            </a:r>
            <a:endParaRPr lang="en-US" altLang="en-US" sz="3600" dirty="0"/>
          </a:p>
        </p:txBody>
      </p:sp>
      <p:sp>
        <p:nvSpPr>
          <p:cNvPr id="7171" name="Rectangle 3"/>
          <p:cNvSpPr>
            <a:spLocks noGrp="1" noChangeArrowheads="1"/>
          </p:cNvSpPr>
          <p:nvPr>
            <p:ph idx="1"/>
          </p:nvPr>
        </p:nvSpPr>
        <p:spPr/>
        <p:txBody>
          <a:bodyPr/>
          <a:lstStyle/>
          <a:p>
            <a:pPr marL="714375" indent="-714375" eaLnBrk="1" hangingPunct="1">
              <a:buFont typeface="Wingdings" panose="05000000000000000000" pitchFamily="2" charset="2"/>
              <a:buChar char="ü"/>
              <a:tabLst>
                <a:tab pos="714375" algn="l"/>
              </a:tabLst>
            </a:pPr>
            <a:endParaRPr lang="en-GB" altLang="en-US" dirty="0">
              <a:solidFill>
                <a:schemeClr val="tx1"/>
              </a:solidFill>
            </a:endParaRPr>
          </a:p>
          <a:p>
            <a:pPr eaLnBrk="1" hangingPunct="1">
              <a:buFont typeface="Arial" panose="020B0604020202020204" pitchFamily="34" charset="0"/>
              <a:buChar char="•"/>
              <a:tabLst>
                <a:tab pos="714375" algn="l"/>
              </a:tabLst>
            </a:pPr>
            <a:r>
              <a:rPr lang="en-GB" altLang="en-US" dirty="0">
                <a:solidFill>
                  <a:schemeClr val="tx1"/>
                </a:solidFill>
              </a:rPr>
              <a:t>Value of a benefit in kind is the (</a:t>
            </a:r>
            <a:r>
              <a:rPr lang="en-GB" altLang="en-US" b="1" i="1" dirty="0">
                <a:solidFill>
                  <a:schemeClr val="tx1"/>
                </a:solidFill>
              </a:rPr>
              <a:t>marginal</a:t>
            </a:r>
            <a:r>
              <a:rPr lang="en-GB" altLang="en-US" dirty="0">
                <a:solidFill>
                  <a:schemeClr val="tx1"/>
                </a:solidFill>
              </a:rPr>
              <a:t>) </a:t>
            </a:r>
            <a:r>
              <a:rPr lang="en-GB" altLang="en-US" b="1" dirty="0">
                <a:solidFill>
                  <a:schemeClr val="tx1"/>
                </a:solidFill>
              </a:rPr>
              <a:t>cost</a:t>
            </a:r>
            <a:r>
              <a:rPr lang="en-GB" altLang="en-US" dirty="0">
                <a:solidFill>
                  <a:schemeClr val="tx1"/>
                </a:solidFill>
              </a:rPr>
              <a:t> to the employer – except where specific rules exist, e.g. cars, car fuel, residential accommodation;</a:t>
            </a:r>
          </a:p>
          <a:p>
            <a:pPr eaLnBrk="1" hangingPunct="1">
              <a:buFont typeface="Arial" panose="020B0604020202020204" pitchFamily="34" charset="0"/>
              <a:buChar char="•"/>
              <a:tabLst>
                <a:tab pos="714375" algn="l"/>
              </a:tabLst>
            </a:pPr>
            <a:endParaRPr lang="en-GB" altLang="en-US" dirty="0">
              <a:solidFill>
                <a:schemeClr val="tx1"/>
              </a:solidFill>
            </a:endParaRPr>
          </a:p>
          <a:p>
            <a:pPr eaLnBrk="1" hangingPunct="1">
              <a:buFont typeface="Arial" panose="020B0604020202020204" pitchFamily="34" charset="0"/>
              <a:buChar char="•"/>
              <a:tabLst>
                <a:tab pos="714375" algn="l"/>
              </a:tabLst>
            </a:pPr>
            <a:r>
              <a:rPr lang="en-GB" altLang="en-US" dirty="0">
                <a:solidFill>
                  <a:schemeClr val="tx1"/>
                </a:solidFill>
              </a:rPr>
              <a:t>Any contribution by employee reduces the taxable value  of the benefit (</a:t>
            </a:r>
            <a:r>
              <a:rPr lang="en-GB" altLang="en-US" i="1" dirty="0">
                <a:solidFill>
                  <a:schemeClr val="tx1"/>
                </a:solidFill>
              </a:rPr>
              <a:t>except under car fuel rules</a:t>
            </a:r>
            <a:r>
              <a:rPr lang="en-GB" altLang="en-US" dirty="0">
                <a:solidFill>
                  <a:schemeClr val="tx1"/>
                </a:solidFill>
              </a:rPr>
              <a:t>).</a:t>
            </a:r>
            <a:endParaRPr lang="en-US" alt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6E26A463-5094-52C9-741A-30BCCCB53CFB}"/>
              </a:ext>
            </a:extLst>
          </p:cNvPr>
          <p:cNvGraphicFramePr>
            <a:graphicFrameLocks noGrp="1"/>
          </p:cNvGraphicFramePr>
          <p:nvPr>
            <p:extLst>
              <p:ext uri="{D42A27DB-BD31-4B8C-83A1-F6EECF244321}">
                <p14:modId xmlns:p14="http://schemas.microsoft.com/office/powerpoint/2010/main" val="3934011875"/>
              </p:ext>
            </p:extLst>
          </p:nvPr>
        </p:nvGraphicFramePr>
        <p:xfrm>
          <a:off x="6620826" y="939600"/>
          <a:ext cx="2520000" cy="5475545"/>
        </p:xfrm>
        <a:graphic>
          <a:graphicData uri="http://schemas.openxmlformats.org/drawingml/2006/table">
            <a:tbl>
              <a:tblPr firstRow="1" firstCol="1" bandRow="1">
                <a:tableStyleId>{5C22544A-7EE6-4342-B048-85BDC9FD1C3A}</a:tableStyleId>
              </a:tblPr>
              <a:tblGrid>
                <a:gridCol w="704068">
                  <a:extLst>
                    <a:ext uri="{9D8B030D-6E8A-4147-A177-3AD203B41FA5}">
                      <a16:colId xmlns:a16="http://schemas.microsoft.com/office/drawing/2014/main" val="1707802465"/>
                    </a:ext>
                  </a:extLst>
                </a:gridCol>
                <a:gridCol w="713831">
                  <a:extLst>
                    <a:ext uri="{9D8B030D-6E8A-4147-A177-3AD203B41FA5}">
                      <a16:colId xmlns:a16="http://schemas.microsoft.com/office/drawing/2014/main" val="4031069951"/>
                    </a:ext>
                  </a:extLst>
                </a:gridCol>
                <a:gridCol w="1102101">
                  <a:extLst>
                    <a:ext uri="{9D8B030D-6E8A-4147-A177-3AD203B41FA5}">
                      <a16:colId xmlns:a16="http://schemas.microsoft.com/office/drawing/2014/main" val="2927780554"/>
                    </a:ext>
                  </a:extLst>
                </a:gridCol>
              </a:tblGrid>
              <a:tr h="527271">
                <a:tc>
                  <a:txBody>
                    <a:bodyPr/>
                    <a:lstStyle/>
                    <a:p>
                      <a:pPr algn="ctr">
                        <a:lnSpc>
                          <a:spcPct val="115000"/>
                        </a:lnSpc>
                        <a:spcAft>
                          <a:spcPts val="600"/>
                        </a:spcAft>
                        <a:buNone/>
                        <a:tabLst>
                          <a:tab pos="288290" algn="l"/>
                          <a:tab pos="457200" algn="l"/>
                        </a:tabLst>
                      </a:pPr>
                      <a:r>
                        <a:rPr lang="en-GB" sz="900">
                          <a:solidFill>
                            <a:schemeClr val="tx1"/>
                          </a:solidFill>
                          <a:effectLst/>
                        </a:rPr>
                        <a:t>CO2 emissions</a:t>
                      </a:r>
                      <a:endParaRPr lang="en-GB" sz="1000">
                        <a:solidFill>
                          <a:schemeClr val="tx1"/>
                        </a:solidFill>
                        <a:effectLst/>
                      </a:endParaRPr>
                    </a:p>
                    <a:p>
                      <a:pPr algn="ctr">
                        <a:lnSpc>
                          <a:spcPct val="115000"/>
                        </a:lnSpc>
                        <a:spcAft>
                          <a:spcPts val="600"/>
                        </a:spcAft>
                        <a:buNone/>
                        <a:tabLst>
                          <a:tab pos="288290" algn="l"/>
                          <a:tab pos="457200" algn="l"/>
                        </a:tabLst>
                      </a:pPr>
                      <a:r>
                        <a:rPr lang="en-GB" sz="900">
                          <a:solidFill>
                            <a:schemeClr val="tx1"/>
                          </a:solidFill>
                          <a:effectLst/>
                        </a:rPr>
                        <a:t>g/km</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Electric range,</a:t>
                      </a:r>
                      <a:endParaRPr lang="en-GB" sz="1000">
                        <a:solidFill>
                          <a:schemeClr val="tx1"/>
                        </a:solidFill>
                        <a:effectLst/>
                      </a:endParaRPr>
                    </a:p>
                    <a:p>
                      <a:pPr algn="ctr">
                        <a:lnSpc>
                          <a:spcPct val="115000"/>
                        </a:lnSpc>
                        <a:spcAft>
                          <a:spcPts val="600"/>
                        </a:spcAft>
                        <a:buNone/>
                        <a:tabLst>
                          <a:tab pos="288290" algn="l"/>
                          <a:tab pos="457200" algn="l"/>
                        </a:tabLst>
                      </a:pPr>
                      <a:r>
                        <a:rPr lang="en-GB" sz="900">
                          <a:solidFill>
                            <a:schemeClr val="tx1"/>
                          </a:solidFill>
                          <a:effectLst/>
                        </a:rPr>
                        <a:t>miles</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Appropriate Percentage,</a:t>
                      </a:r>
                      <a:endParaRPr lang="en-GB" sz="1000">
                        <a:solidFill>
                          <a:schemeClr val="tx1"/>
                        </a:solidFill>
                        <a:effectLst/>
                      </a:endParaRPr>
                    </a:p>
                    <a:p>
                      <a:pPr algn="ctr">
                        <a:lnSpc>
                          <a:spcPct val="115000"/>
                        </a:lnSpc>
                        <a:spcAft>
                          <a:spcPts val="600"/>
                        </a:spcAft>
                        <a:buNone/>
                        <a:tabLst>
                          <a:tab pos="288290" algn="l"/>
                          <a:tab pos="457200" algn="l"/>
                        </a:tabLst>
                      </a:pPr>
                      <a:r>
                        <a:rPr lang="en-GB" sz="900">
                          <a:solidFill>
                            <a:schemeClr val="tx1"/>
                          </a:solidFill>
                          <a:effectLst/>
                        </a:rPr>
                        <a:t>%</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54518020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N/A</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2584289418"/>
                  </a:ext>
                </a:extLst>
              </a:tr>
              <a:tr h="296977">
                <a:tc>
                  <a:txBody>
                    <a:bodyPr/>
                    <a:lstStyle/>
                    <a:p>
                      <a:pPr algn="ctr">
                        <a:lnSpc>
                          <a:spcPct val="115000"/>
                        </a:lnSpc>
                        <a:spcAft>
                          <a:spcPts val="600"/>
                        </a:spcAft>
                        <a:buNone/>
                        <a:tabLst>
                          <a:tab pos="288290" algn="l"/>
                          <a:tab pos="457200" algn="l"/>
                        </a:tabLst>
                      </a:pPr>
                      <a:r>
                        <a:rPr lang="en-GB" sz="900">
                          <a:solidFill>
                            <a:schemeClr val="tx1"/>
                          </a:solidFill>
                          <a:effectLst/>
                        </a:rPr>
                        <a:t>1 to 50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More than 130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798165360"/>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 to 50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70 to 129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6</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784091319"/>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 to 50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40 to 69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965978759"/>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 to 50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30 to 39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13</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627604435"/>
                  </a:ext>
                </a:extLst>
              </a:tr>
              <a:tr h="296977">
                <a:tc>
                  <a:txBody>
                    <a:bodyPr/>
                    <a:lstStyle/>
                    <a:p>
                      <a:pPr algn="ctr">
                        <a:lnSpc>
                          <a:spcPct val="115000"/>
                        </a:lnSpc>
                        <a:spcAft>
                          <a:spcPts val="600"/>
                        </a:spcAft>
                        <a:buNone/>
                        <a:tabLst>
                          <a:tab pos="288290" algn="l"/>
                          <a:tab pos="457200" algn="l"/>
                        </a:tabLst>
                      </a:pPr>
                      <a:r>
                        <a:rPr lang="en-GB" sz="900">
                          <a:solidFill>
                            <a:schemeClr val="tx1"/>
                          </a:solidFill>
                          <a:effectLst/>
                        </a:rPr>
                        <a:t>1 to 50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Less than 30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15</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434678276"/>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51 to 54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16</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59996490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55 to 59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17</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433227910"/>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60 to 64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18</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2833025910"/>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65 to 69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19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731787763"/>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70 to 74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4030242160"/>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75 to 79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21</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533247750"/>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80 to 84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22</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361595116"/>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85 to 89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23</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205723995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90 to 94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000431781"/>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95 to 99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25</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020942026"/>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100 to 104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26</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212987668"/>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105 to 109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dirty="0">
                          <a:solidFill>
                            <a:schemeClr val="tx1"/>
                          </a:solidFill>
                          <a:effectLst/>
                        </a:rPr>
                        <a:t>27</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2046929410"/>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110 to 114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28</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136936455"/>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115 to 119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8896595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120 to 124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207039397"/>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125 to 129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31</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218712273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130 to 134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32</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818428424"/>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135 to 139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33</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30985296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140 to 144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07258710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145 to 149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dirty="0">
                          <a:solidFill>
                            <a:schemeClr val="tx1"/>
                          </a:solidFill>
                          <a:effectLst/>
                        </a:rPr>
                        <a:t>35</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022078838"/>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150 to 154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36</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268427987"/>
                  </a:ext>
                </a:extLst>
              </a:tr>
              <a:tr h="297040">
                <a:tc>
                  <a:txBody>
                    <a:bodyPr/>
                    <a:lstStyle/>
                    <a:p>
                      <a:pPr algn="ctr">
                        <a:lnSpc>
                          <a:spcPct val="115000"/>
                        </a:lnSpc>
                        <a:spcAft>
                          <a:spcPts val="600"/>
                        </a:spcAft>
                        <a:buNone/>
                        <a:tabLst>
                          <a:tab pos="288290" algn="l"/>
                          <a:tab pos="457200" algn="l"/>
                        </a:tabLst>
                      </a:pPr>
                      <a:r>
                        <a:rPr lang="en-GB" sz="900">
                          <a:solidFill>
                            <a:schemeClr val="tx1"/>
                          </a:solidFill>
                          <a:effectLst/>
                        </a:rPr>
                        <a:t>155 and over</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dirty="0">
                          <a:solidFill>
                            <a:schemeClr val="tx1"/>
                          </a:solidFill>
                          <a:effectLst/>
                        </a:rPr>
                        <a:t>37</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840605959"/>
                  </a:ext>
                </a:extLst>
              </a:tr>
            </a:tbl>
          </a:graphicData>
        </a:graphic>
      </p:graphicFrame>
      <p:sp>
        <p:nvSpPr>
          <p:cNvPr id="28674" name="Rectangle 17"/>
          <p:cNvSpPr>
            <a:spLocks noChangeArrowheads="1"/>
          </p:cNvSpPr>
          <p:nvPr/>
        </p:nvSpPr>
        <p:spPr bwMode="auto">
          <a:xfrm>
            <a:off x="-13974" y="939800"/>
            <a:ext cx="6948223" cy="529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eaLnBrk="1" hangingPunct="1"/>
            <a:r>
              <a:rPr lang="en-GB" altLang="en-US" sz="2000" dirty="0">
                <a:latin typeface="Trebuchet MS" panose="020B0603020202020204" pitchFamily="34" charset="0"/>
              </a:rPr>
              <a:t>Where an employer provides a company car for an employee’s use, then the benefit in kind is calculated as:</a:t>
            </a:r>
          </a:p>
          <a:p>
            <a:pPr eaLnBrk="1" hangingPunct="1"/>
            <a:endParaRPr lang="en-GB" altLang="en-US" sz="2000" dirty="0">
              <a:latin typeface="Trebuchet MS" panose="020B0603020202020204" pitchFamily="34" charset="0"/>
            </a:endParaRPr>
          </a:p>
          <a:p>
            <a:pPr eaLnBrk="1" hangingPunct="1"/>
            <a:r>
              <a:rPr lang="en-GB" altLang="en-US" sz="2000" dirty="0">
                <a:latin typeface="Trebuchet MS" panose="020B0603020202020204" pitchFamily="34" charset="0"/>
              </a:rPr>
              <a:t>Car benefit =</a:t>
            </a:r>
          </a:p>
          <a:p>
            <a:pPr eaLnBrk="1" hangingPunct="1"/>
            <a:r>
              <a:rPr lang="en-GB" altLang="en-US" sz="2000" dirty="0">
                <a:latin typeface="Trebuchet MS" panose="020B0603020202020204" pitchFamily="34" charset="0"/>
              </a:rPr>
              <a:t>(</a:t>
            </a:r>
            <a:r>
              <a:rPr lang="en-GB" altLang="en-US" sz="2000" b="1" dirty="0">
                <a:latin typeface="Trebuchet MS" panose="020B0603020202020204" pitchFamily="34" charset="0"/>
              </a:rPr>
              <a:t>list price </a:t>
            </a:r>
            <a:r>
              <a:rPr lang="en-GB" altLang="en-US" sz="2000" dirty="0">
                <a:latin typeface="Trebuchet MS" panose="020B0603020202020204" pitchFamily="34" charset="0"/>
              </a:rPr>
              <a:t>+ accessories – capital contributions) × </a:t>
            </a:r>
            <a:r>
              <a:rPr lang="en-GB" altLang="en-US" sz="2000" b="1" dirty="0">
                <a:latin typeface="Trebuchet MS" panose="020B0603020202020204" pitchFamily="34" charset="0"/>
              </a:rPr>
              <a:t>%</a:t>
            </a:r>
          </a:p>
          <a:p>
            <a:pPr eaLnBrk="1" hangingPunct="1"/>
            <a:endParaRPr lang="en-GB" altLang="en-US" sz="2000" dirty="0">
              <a:latin typeface="Trebuchet MS" panose="020B0603020202020204" pitchFamily="34" charset="0"/>
            </a:endParaRPr>
          </a:p>
          <a:p>
            <a:pPr eaLnBrk="1" hangingPunct="1"/>
            <a:r>
              <a:rPr lang="en-GB" altLang="en-US" sz="2000" dirty="0">
                <a:latin typeface="Trebuchet MS" panose="020B0603020202020204" pitchFamily="34" charset="0"/>
              </a:rPr>
              <a:t>This is the benefit in kind for electric or petrol cars, and for diesel cars which are certified to the RDE2 (</a:t>
            </a:r>
            <a:r>
              <a:rPr lang="en-GB" altLang="en-US" sz="2000" i="1" dirty="0">
                <a:latin typeface="Trebuchet MS" panose="020B0603020202020204" pitchFamily="34" charset="0"/>
              </a:rPr>
              <a:t>Real Driving Emissions 2</a:t>
            </a:r>
            <a:r>
              <a:rPr lang="en-GB" altLang="en-US" sz="2000" dirty="0">
                <a:latin typeface="Trebuchet MS" panose="020B0603020202020204" pitchFamily="34" charset="0"/>
              </a:rPr>
              <a:t>) standard;</a:t>
            </a:r>
          </a:p>
          <a:p>
            <a:pPr eaLnBrk="1" hangingPunct="1"/>
            <a:endParaRPr lang="en-GB" altLang="en-US" sz="2000" dirty="0">
              <a:latin typeface="Trebuchet MS" panose="020B0603020202020204" pitchFamily="34" charset="0"/>
            </a:endParaRPr>
          </a:p>
          <a:p>
            <a:pPr eaLnBrk="1" hangingPunct="1"/>
            <a:r>
              <a:rPr lang="en-GB" altLang="en-US" sz="2000" dirty="0">
                <a:latin typeface="Trebuchet MS" panose="020B0603020202020204" pitchFamily="34" charset="0"/>
              </a:rPr>
              <a:t>For </a:t>
            </a:r>
            <a:r>
              <a:rPr lang="en-GB" altLang="en-US" sz="2000" b="1" dirty="0">
                <a:latin typeface="Trebuchet MS" panose="020B0603020202020204" pitchFamily="34" charset="0"/>
              </a:rPr>
              <a:t>diesel</a:t>
            </a:r>
            <a:r>
              <a:rPr lang="en-GB" altLang="en-US" sz="2000" dirty="0">
                <a:latin typeface="Trebuchet MS" panose="020B0603020202020204" pitchFamily="34" charset="0"/>
              </a:rPr>
              <a:t> cars which are </a:t>
            </a:r>
            <a:r>
              <a:rPr lang="en-GB" altLang="en-US" sz="2000" b="1" dirty="0">
                <a:latin typeface="Trebuchet MS" panose="020B0603020202020204" pitchFamily="34" charset="0"/>
              </a:rPr>
              <a:t>not</a:t>
            </a:r>
            <a:r>
              <a:rPr lang="en-GB" altLang="en-US" sz="2000" dirty="0">
                <a:latin typeface="Trebuchet MS" panose="020B0603020202020204" pitchFamily="34" charset="0"/>
              </a:rPr>
              <a:t> certified to the </a:t>
            </a:r>
            <a:r>
              <a:rPr lang="en-GB" altLang="en-US" sz="2000" b="1" dirty="0">
                <a:latin typeface="Trebuchet MS" panose="020B0603020202020204" pitchFamily="34" charset="0"/>
              </a:rPr>
              <a:t>RDE2</a:t>
            </a:r>
            <a:r>
              <a:rPr lang="en-GB" altLang="en-US" sz="2000" dirty="0">
                <a:latin typeface="Trebuchet MS" panose="020B0603020202020204" pitchFamily="34" charset="0"/>
              </a:rPr>
              <a:t> standard, the formula is the same but with </a:t>
            </a:r>
            <a:r>
              <a:rPr lang="en-GB" altLang="en-US" sz="2000" b="1" dirty="0">
                <a:latin typeface="Trebuchet MS" panose="020B0603020202020204" pitchFamily="34" charset="0"/>
              </a:rPr>
              <a:t>4% added </a:t>
            </a:r>
            <a:r>
              <a:rPr lang="en-GB" altLang="en-US" sz="2000" dirty="0">
                <a:latin typeface="Trebuchet MS" panose="020B0603020202020204" pitchFamily="34" charset="0"/>
              </a:rPr>
              <a:t>to the percentage in the tables, up to a maximum of 37%.</a:t>
            </a:r>
          </a:p>
          <a:p>
            <a:pPr eaLnBrk="1" hangingPunct="1"/>
            <a:endParaRPr lang="en-GB" altLang="en-US" sz="2000" dirty="0">
              <a:latin typeface="Trebuchet MS" panose="020B0603020202020204" pitchFamily="34" charset="0"/>
            </a:endParaRPr>
          </a:p>
          <a:p>
            <a:pPr eaLnBrk="1" hangingPunct="1"/>
            <a:r>
              <a:rPr lang="en-GB" altLang="en-US" sz="2000" dirty="0">
                <a:latin typeface="Trebuchet MS" panose="020B0603020202020204" pitchFamily="34" charset="0"/>
              </a:rPr>
              <a:t>[See section 7.15 of book for CO</a:t>
            </a:r>
            <a:r>
              <a:rPr lang="en-GB" altLang="en-US" sz="2000" baseline="-25000" dirty="0">
                <a:latin typeface="Trebuchet MS" panose="020B0603020202020204" pitchFamily="34" charset="0"/>
              </a:rPr>
              <a:t>2</a:t>
            </a:r>
            <a:r>
              <a:rPr lang="en-GB" altLang="en-US" sz="2000" dirty="0">
                <a:latin typeface="Trebuchet MS" panose="020B0603020202020204" pitchFamily="34" charset="0"/>
              </a:rPr>
              <a:t> emissions tables]</a:t>
            </a:r>
          </a:p>
        </p:txBody>
      </p:sp>
      <p:sp>
        <p:nvSpPr>
          <p:cNvPr id="3" name="Rectangle 2">
            <a:extLst>
              <a:ext uri="{FF2B5EF4-FFF2-40B4-BE49-F238E27FC236}">
                <a16:creationId xmlns:a16="http://schemas.microsoft.com/office/drawing/2014/main" id="{01B98C15-970B-4764-84BC-EFC5687DF63D}"/>
              </a:ext>
            </a:extLst>
          </p:cNvPr>
          <p:cNvSpPr/>
          <p:nvPr/>
        </p:nvSpPr>
        <p:spPr>
          <a:xfrm flipV="1">
            <a:off x="6620826" y="6120000"/>
            <a:ext cx="2533974" cy="299043"/>
          </a:xfrm>
          <a:prstGeom prst="rect">
            <a:avLst/>
          </a:prstGeom>
          <a:solidFill>
            <a:srgbClr val="FFFF00">
              <a:alpha val="50196"/>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Trebuchet MS" pitchFamily="34" charset="0"/>
            </a:endParaRPr>
          </a:p>
        </p:txBody>
      </p:sp>
      <p:sp>
        <p:nvSpPr>
          <p:cNvPr id="46" name="Rectangle 2">
            <a:extLst>
              <a:ext uri="{FF2B5EF4-FFF2-40B4-BE49-F238E27FC236}">
                <a16:creationId xmlns:a16="http://schemas.microsoft.com/office/drawing/2014/main" id="{7C631F11-EEE6-4890-A5CD-1234B17FEDF7}"/>
              </a:ext>
            </a:extLst>
          </p:cNvPr>
          <p:cNvSpPr txBox="1">
            <a:spLocks noChangeArrowheads="1"/>
          </p:cNvSpPr>
          <p:nvPr/>
        </p:nvSpPr>
        <p:spPr>
          <a:xfrm>
            <a:off x="0" y="1588"/>
            <a:ext cx="9144000" cy="938212"/>
          </a:xfrm>
          <a:prstGeom prst="rect">
            <a:avLst/>
          </a:prstGeom>
        </p:spPr>
        <p:txBody>
          <a:bodyPr anchor="ctr" anchorCtr="0"/>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eaLnBrk="1" hangingPunct="1"/>
            <a:r>
              <a:rPr lang="en-GB" altLang="en-US" sz="3600" kern="0" dirty="0"/>
              <a:t>Car benefit</a:t>
            </a:r>
            <a:endParaRPr lang="en-US" altLang="en-US" sz="3600" kern="0" dirty="0"/>
          </a:p>
        </p:txBody>
      </p:sp>
      <p:sp>
        <p:nvSpPr>
          <p:cNvPr id="10" name="Callout: Down Arrow 9">
            <a:extLst>
              <a:ext uri="{FF2B5EF4-FFF2-40B4-BE49-F238E27FC236}">
                <a16:creationId xmlns:a16="http://schemas.microsoft.com/office/drawing/2014/main" id="{F0695A4F-9605-41D9-9666-41D869BB9D21}"/>
              </a:ext>
            </a:extLst>
          </p:cNvPr>
          <p:cNvSpPr/>
          <p:nvPr/>
        </p:nvSpPr>
        <p:spPr>
          <a:xfrm>
            <a:off x="3419872" y="1628880"/>
            <a:ext cx="1440000" cy="720000"/>
          </a:xfrm>
          <a:prstGeom prst="downArrowCallout">
            <a:avLst/>
          </a:prstGeom>
          <a:solidFill>
            <a:srgbClr val="D578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bg1"/>
                </a:solidFill>
                <a:latin typeface="Trebuchet MS" pitchFamily="34" charset="0"/>
              </a:rPr>
              <a:t>max £5,000</a:t>
            </a:r>
          </a:p>
        </p:txBody>
      </p:sp>
    </p:spTree>
    <p:extLst>
      <p:ext uri="{BB962C8B-B14F-4D97-AF65-F5344CB8AC3E}">
        <p14:creationId xmlns:p14="http://schemas.microsoft.com/office/powerpoint/2010/main" val="1367494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Effect transition="in" filter="wipe(left)">
                                      <p:cBhvr>
                                        <p:cTn id="7" dur="500"/>
                                        <p:tgtEl>
                                          <p:spTgt spid="286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74">
                                            <p:txEl>
                                              <p:pRg st="2" end="2"/>
                                            </p:txEl>
                                          </p:spTgt>
                                        </p:tgtEl>
                                        <p:attrNameLst>
                                          <p:attrName>style.visibility</p:attrName>
                                        </p:attrNameLst>
                                      </p:cBhvr>
                                      <p:to>
                                        <p:strVal val="visible"/>
                                      </p:to>
                                    </p:set>
                                    <p:animEffect transition="in" filter="wipe(left)">
                                      <p:cBhvr>
                                        <p:cTn id="12" dur="500"/>
                                        <p:tgtEl>
                                          <p:spTgt spid="2867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674">
                                            <p:txEl>
                                              <p:pRg st="3" end="3"/>
                                            </p:txEl>
                                          </p:spTgt>
                                        </p:tgtEl>
                                        <p:attrNameLst>
                                          <p:attrName>style.visibility</p:attrName>
                                        </p:attrNameLst>
                                      </p:cBhvr>
                                      <p:to>
                                        <p:strVal val="visible"/>
                                      </p:to>
                                    </p:set>
                                    <p:animEffect transition="in" filter="wipe(left)">
                                      <p:cBhvr>
                                        <p:cTn id="17" dur="500"/>
                                        <p:tgtEl>
                                          <p:spTgt spid="2867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8674">
                                            <p:txEl>
                                              <p:pRg st="5" end="5"/>
                                            </p:txEl>
                                          </p:spTgt>
                                        </p:tgtEl>
                                        <p:attrNameLst>
                                          <p:attrName>style.visibility</p:attrName>
                                        </p:attrNameLst>
                                      </p:cBhvr>
                                      <p:to>
                                        <p:strVal val="visible"/>
                                      </p:to>
                                    </p:set>
                                    <p:animEffect transition="in" filter="wipe(left)">
                                      <p:cBhvr>
                                        <p:cTn id="28" dur="500"/>
                                        <p:tgtEl>
                                          <p:spTgt spid="28674">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8674">
                                            <p:txEl>
                                              <p:pRg st="7" end="7"/>
                                            </p:txEl>
                                          </p:spTgt>
                                        </p:tgtEl>
                                        <p:attrNameLst>
                                          <p:attrName>style.visibility</p:attrName>
                                        </p:attrNameLst>
                                      </p:cBhvr>
                                      <p:to>
                                        <p:strVal val="visible"/>
                                      </p:to>
                                    </p:set>
                                    <p:animEffect transition="in" filter="wipe(left)">
                                      <p:cBhvr>
                                        <p:cTn id="33" dur="500"/>
                                        <p:tgtEl>
                                          <p:spTgt spid="28674">
                                            <p:txEl>
                                              <p:pRg st="7"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uiExpand="1" build="p"/>
      <p:bldP spid="3"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solidFill>
          <a:srgbClr val="EEDDFF"/>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rtlCol="0">
            <a:normAutofit/>
          </a:bodyPr>
          <a:lstStyle/>
          <a:p>
            <a:pPr indent="0" eaLnBrk="1" fontAlgn="auto" hangingPunct="1">
              <a:spcAft>
                <a:spcPts val="0"/>
              </a:spcAft>
              <a:defRPr/>
            </a:pPr>
            <a:r>
              <a:rPr lang="en-GB" dirty="0"/>
              <a:t>Private motor cars – car benefit</a:t>
            </a:r>
            <a:endParaRPr lang="en-US" dirty="0"/>
          </a:p>
        </p:txBody>
      </p:sp>
      <p:sp>
        <p:nvSpPr>
          <p:cNvPr id="6147" name="Rectangle 3"/>
          <p:cNvSpPr>
            <a:spLocks noGrp="1" noChangeArrowheads="1"/>
          </p:cNvSpPr>
          <p:nvPr>
            <p:ph idx="1"/>
          </p:nvPr>
        </p:nvSpPr>
        <p:spPr>
          <a:xfrm>
            <a:off x="0" y="939800"/>
            <a:ext cx="9140826" cy="5367338"/>
          </a:xfrm>
        </p:spPr>
        <p:txBody>
          <a:bodyPr/>
          <a:lstStyle/>
          <a:p>
            <a:pPr marL="0" indent="0" eaLnBrk="1" hangingPunct="1">
              <a:buFontTx/>
              <a:buNone/>
              <a:defRPr/>
            </a:pPr>
            <a:r>
              <a:rPr lang="en-GB" altLang="en-US" sz="2000" b="1" dirty="0">
                <a:solidFill>
                  <a:schemeClr val="tx1"/>
                </a:solidFill>
              </a:rPr>
              <a:t>Example</a:t>
            </a:r>
            <a:r>
              <a:rPr lang="en-GB" altLang="en-US" sz="2000" dirty="0">
                <a:solidFill>
                  <a:schemeClr val="tx1"/>
                </a:solidFill>
              </a:rPr>
              <a:t> : Alex drives a petrol company car in 2026/2027 with a list price of £44,400, which was registered on 6</a:t>
            </a:r>
            <a:r>
              <a:rPr lang="en-GB" altLang="en-US" sz="2000" baseline="30000" dirty="0">
                <a:solidFill>
                  <a:schemeClr val="tx1"/>
                </a:solidFill>
              </a:rPr>
              <a:t>th</a:t>
            </a:r>
            <a:r>
              <a:rPr lang="en-GB" altLang="en-US" sz="2000" dirty="0">
                <a:solidFill>
                  <a:schemeClr val="tx1"/>
                </a:solidFill>
              </a:rPr>
              <a:t> April 2026.  Its CO</a:t>
            </a:r>
            <a:r>
              <a:rPr lang="en-GB" altLang="en-US" sz="2000" baseline="-25000" dirty="0">
                <a:solidFill>
                  <a:schemeClr val="tx1"/>
                </a:solidFill>
              </a:rPr>
              <a:t>2</a:t>
            </a:r>
            <a:r>
              <a:rPr lang="en-GB" altLang="en-US" sz="2000" dirty="0">
                <a:solidFill>
                  <a:schemeClr val="tx1"/>
                </a:solidFill>
              </a:rPr>
              <a:t> emissions are 162g/km.</a:t>
            </a:r>
          </a:p>
          <a:p>
            <a:pPr marL="0" indent="0" eaLnBrk="1" hangingPunct="1">
              <a:buFontTx/>
              <a:buNone/>
              <a:defRPr/>
            </a:pPr>
            <a:endParaRPr lang="en-GB" altLang="en-US" sz="2000" b="1" dirty="0">
              <a:solidFill>
                <a:schemeClr val="tx1"/>
              </a:solidFill>
            </a:endParaRPr>
          </a:p>
          <a:p>
            <a:pPr marL="0" indent="0" eaLnBrk="1" hangingPunct="1">
              <a:buFontTx/>
              <a:buNone/>
              <a:defRPr/>
            </a:pPr>
            <a:r>
              <a:rPr lang="en-GB" altLang="en-US" sz="2000" b="1" dirty="0">
                <a:solidFill>
                  <a:schemeClr val="tx1"/>
                </a:solidFill>
              </a:rPr>
              <a:t>Compute the assessable car benefit for 2026/2027.</a:t>
            </a:r>
          </a:p>
          <a:p>
            <a:pPr marL="361950" indent="-361950" eaLnBrk="1" hangingPunct="1">
              <a:buFontTx/>
              <a:buNone/>
              <a:tabLst>
                <a:tab pos="361950" algn="l"/>
              </a:tabLst>
              <a:defRPr/>
            </a:pPr>
            <a:endParaRPr lang="en-GB" altLang="en-US" sz="2000" b="1" dirty="0">
              <a:solidFill>
                <a:schemeClr val="tx1"/>
              </a:solidFill>
            </a:endParaRPr>
          </a:p>
          <a:p>
            <a:pPr marL="361950" indent="-361950" eaLnBrk="1" hangingPunct="1">
              <a:buFontTx/>
              <a:buNone/>
              <a:tabLst>
                <a:tab pos="361950" algn="l"/>
              </a:tabLst>
              <a:defRPr/>
            </a:pPr>
            <a:r>
              <a:rPr lang="en-GB" altLang="en-US" sz="2000" b="1" dirty="0">
                <a:solidFill>
                  <a:schemeClr val="tx1"/>
                </a:solidFill>
              </a:rPr>
              <a:t>Solution: Alex: Car benefit</a:t>
            </a:r>
          </a:p>
          <a:p>
            <a:pPr marL="361950" indent="-361950" eaLnBrk="1" hangingPunct="1">
              <a:buFontTx/>
              <a:buNone/>
              <a:tabLst>
                <a:tab pos="361950" algn="l"/>
              </a:tabLst>
              <a:defRPr/>
            </a:pPr>
            <a:endParaRPr lang="en-GB" altLang="en-US" sz="2000" dirty="0">
              <a:solidFill>
                <a:schemeClr val="tx1"/>
              </a:solidFill>
            </a:endParaRPr>
          </a:p>
          <a:p>
            <a:pPr marL="361950" indent="-361950" eaLnBrk="1" hangingPunct="1">
              <a:buFontTx/>
              <a:buNone/>
              <a:tabLst>
                <a:tab pos="361950" algn="l"/>
              </a:tabLst>
              <a:defRPr/>
            </a:pPr>
            <a:r>
              <a:rPr lang="en-GB" altLang="en-US" sz="2000" dirty="0">
                <a:solidFill>
                  <a:schemeClr val="tx1"/>
                </a:solidFill>
              </a:rPr>
              <a:t>162g emissions</a:t>
            </a:r>
          </a:p>
          <a:p>
            <a:pPr marL="361950" indent="-361950" eaLnBrk="1" hangingPunct="1">
              <a:buFontTx/>
              <a:buNone/>
              <a:tabLst>
                <a:tab pos="361950" algn="l"/>
              </a:tabLst>
              <a:defRPr/>
            </a:pPr>
            <a:r>
              <a:rPr lang="en-GB" altLang="en-US" sz="2000" dirty="0">
                <a:solidFill>
                  <a:schemeClr val="tx1"/>
                </a:solidFill>
              </a:rPr>
              <a:t>–	either read the benefit level from statutory table if available (</a:t>
            </a:r>
            <a:r>
              <a:rPr lang="en-GB" altLang="en-US" sz="2000" i="1" dirty="0">
                <a:solidFill>
                  <a:schemeClr val="tx1"/>
                </a:solidFill>
              </a:rPr>
              <a:t>given in section 7.15 in book: 155+ g/km = 37% </a:t>
            </a:r>
            <a:r>
              <a:rPr lang="en-GB" altLang="en-US" sz="2000" dirty="0">
                <a:solidFill>
                  <a:schemeClr val="tx1"/>
                </a:solidFill>
              </a:rPr>
              <a:t>)</a:t>
            </a:r>
          </a:p>
          <a:p>
            <a:pPr marL="361950" indent="-361950" eaLnBrk="1" hangingPunct="1">
              <a:buFontTx/>
              <a:buNone/>
              <a:tabLst>
                <a:tab pos="361950" algn="l"/>
              </a:tabLst>
              <a:defRPr/>
            </a:pPr>
            <a:r>
              <a:rPr lang="en-GB" altLang="en-US" sz="2000" dirty="0">
                <a:solidFill>
                  <a:schemeClr val="tx1"/>
                </a:solidFill>
              </a:rPr>
              <a:t>-	or, to work it out, subtract 50g from the emissions level, divide by 5 (</a:t>
            </a:r>
            <a:r>
              <a:rPr lang="en-GB" altLang="en-US" sz="2000" i="1" dirty="0">
                <a:solidFill>
                  <a:schemeClr val="tx1"/>
                </a:solidFill>
              </a:rPr>
              <a:t>ignoring any remainder</a:t>
            </a:r>
            <a:r>
              <a:rPr lang="en-GB" altLang="en-US" sz="2000" dirty="0">
                <a:solidFill>
                  <a:schemeClr val="tx1"/>
                </a:solidFill>
              </a:rPr>
              <a:t>) = 22%, then add  this to the 16% value which applies in 2025/2026 for the 51-54g emissions band =</a:t>
            </a:r>
            <a:r>
              <a:rPr lang="en-GB" altLang="en-US" sz="2000" b="1" dirty="0">
                <a:solidFill>
                  <a:schemeClr val="tx1"/>
                </a:solidFill>
              </a:rPr>
              <a:t> </a:t>
            </a:r>
            <a:r>
              <a:rPr lang="en-GB" altLang="en-US" sz="2000" dirty="0">
                <a:solidFill>
                  <a:schemeClr val="tx1"/>
                </a:solidFill>
              </a:rPr>
              <a:t>38%, which exceeds the 37% limit so choose 37%...</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4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147">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14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marL="0" indent="0" eaLnBrk="1" hangingPunct="1">
              <a:buNone/>
            </a:pPr>
            <a:endParaRPr lang="en-GB" altLang="en-US" sz="20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2000" dirty="0">
                <a:solidFill>
                  <a:schemeClr val="tx1"/>
                </a:solidFill>
                <a:latin typeface="Verdana" panose="020B0604030504040204" pitchFamily="34" charset="0"/>
                <a:ea typeface="Verdana" panose="020B0604030504040204" pitchFamily="34" charset="0"/>
              </a:rPr>
              <a:t>We will consider:</a:t>
            </a:r>
          </a:p>
          <a:p>
            <a:pPr marL="0" indent="0" eaLnBrk="1" hangingPunct="1">
              <a:buNone/>
            </a:pPr>
            <a:endParaRPr lang="en-GB" altLang="en-US" sz="2000" dirty="0">
              <a:solidFill>
                <a:schemeClr val="tx1"/>
              </a:solidFill>
              <a:latin typeface="Verdana" panose="020B0604030504040204" pitchFamily="34" charset="0"/>
              <a:ea typeface="Verdana" panose="020B0604030504040204" pitchFamily="34" charset="0"/>
            </a:endParaRPr>
          </a:p>
          <a:p>
            <a:pPr eaLnBrk="1" hangingPunct="1"/>
            <a:r>
              <a:rPr lang="en-GB" altLang="en-US" sz="2000" dirty="0">
                <a:solidFill>
                  <a:schemeClr val="tx1"/>
                </a:solidFill>
                <a:latin typeface="Verdana" panose="020B0604030504040204" pitchFamily="34" charset="0"/>
                <a:ea typeface="Verdana" panose="020B0604030504040204" pitchFamily="34" charset="0"/>
              </a:rPr>
              <a:t>What is employment?</a:t>
            </a:r>
          </a:p>
          <a:p>
            <a:pPr eaLnBrk="1" hangingPunct="1"/>
            <a:r>
              <a:rPr lang="en-GB" altLang="en-US" sz="2000" dirty="0">
                <a:solidFill>
                  <a:schemeClr val="tx1"/>
                </a:solidFill>
                <a:latin typeface="Verdana" panose="020B0604030504040204" pitchFamily="34" charset="0"/>
                <a:ea typeface="Verdana" panose="020B0604030504040204" pitchFamily="34" charset="0"/>
              </a:rPr>
              <a:t>What is employment income?</a:t>
            </a:r>
          </a:p>
        </p:txBody>
      </p:sp>
      <p:sp>
        <p:nvSpPr>
          <p:cNvPr id="2" name="Title 1">
            <a:extLst>
              <a:ext uri="{FF2B5EF4-FFF2-40B4-BE49-F238E27FC236}">
                <a16:creationId xmlns:a16="http://schemas.microsoft.com/office/drawing/2014/main" id="{1A15450C-9F7C-44E7-A17D-6BAB3E05752A}"/>
              </a:ext>
            </a:extLst>
          </p:cNvPr>
          <p:cNvSpPr>
            <a:spLocks noGrp="1"/>
          </p:cNvSpPr>
          <p:nvPr>
            <p:ph type="title"/>
          </p:nvPr>
        </p:nvSpPr>
        <p:spPr/>
        <p:txBody>
          <a:bodyPr/>
          <a:lstStyle/>
          <a:p>
            <a:r>
              <a:rPr lang="en-GB" dirty="0"/>
              <a:t>Income from employment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EDDFF"/>
        </a:solidFill>
        <a:effectLst/>
      </p:bgPr>
    </p:bg>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indent="0" eaLnBrk="1" hangingPunct="1"/>
            <a:r>
              <a:rPr lang="en-GB" altLang="en-US" dirty="0"/>
              <a:t>Alex (continued) </a:t>
            </a:r>
          </a:p>
        </p:txBody>
      </p:sp>
      <p:sp>
        <p:nvSpPr>
          <p:cNvPr id="3" name="Content Placeholder 2"/>
          <p:cNvSpPr>
            <a:spLocks noGrp="1"/>
          </p:cNvSpPr>
          <p:nvPr>
            <p:ph idx="1"/>
          </p:nvPr>
        </p:nvSpPr>
        <p:spPr/>
        <p:txBody>
          <a:bodyPr/>
          <a:lstStyle/>
          <a:p>
            <a:pPr marL="0" indent="0" eaLnBrk="1" hangingPunct="1">
              <a:buFontTx/>
              <a:buNone/>
              <a:defRPr/>
            </a:pPr>
            <a:r>
              <a:rPr lang="en-GB" dirty="0">
                <a:solidFill>
                  <a:schemeClr val="tx1"/>
                </a:solidFill>
              </a:rPr>
              <a:t>Therefore Alex’s taxable car benefit = list price × 37% </a:t>
            </a:r>
          </a:p>
          <a:p>
            <a:pPr marL="0" indent="0" eaLnBrk="1" hangingPunct="1">
              <a:buFontTx/>
              <a:buNone/>
              <a:defRPr/>
            </a:pPr>
            <a:r>
              <a:rPr lang="en-GB" dirty="0">
                <a:solidFill>
                  <a:schemeClr val="tx1"/>
                </a:solidFill>
              </a:rPr>
              <a:t>			= £44,400 × 37%</a:t>
            </a:r>
          </a:p>
          <a:p>
            <a:pPr marL="760050" lvl="1" indent="-360000" eaLnBrk="1" hangingPunct="1">
              <a:spcBef>
                <a:spcPts val="600"/>
              </a:spcBef>
              <a:buFontTx/>
              <a:buNone/>
              <a:defRPr/>
            </a:pPr>
            <a:r>
              <a:rPr lang="en-GB" sz="2400" dirty="0">
                <a:solidFill>
                  <a:schemeClr val="tx1"/>
                </a:solidFill>
              </a:rPr>
              <a:t>			= £16,428 taxable benefit</a:t>
            </a:r>
          </a:p>
          <a:p>
            <a:pPr marL="760050" lvl="1" indent="-360000" eaLnBrk="1" hangingPunct="1">
              <a:spcBef>
                <a:spcPts val="600"/>
              </a:spcBef>
              <a:buFontTx/>
              <a:buNone/>
              <a:defRPr/>
            </a:pPr>
            <a:endParaRPr lang="en-GB" sz="2400" dirty="0">
              <a:solidFill>
                <a:schemeClr val="tx1"/>
              </a:solidFill>
            </a:endParaRPr>
          </a:p>
          <a:p>
            <a:pPr marL="760050" lvl="1" indent="-360000" eaLnBrk="1" hangingPunct="1">
              <a:spcBef>
                <a:spcPts val="600"/>
              </a:spcBef>
              <a:buFontTx/>
              <a:buNone/>
              <a:defRPr/>
            </a:pPr>
            <a:r>
              <a:rPr lang="en-GB" sz="2400" dirty="0">
                <a:solidFill>
                  <a:schemeClr val="tx1"/>
                </a:solidFill>
              </a:rPr>
              <a:t>	(</a:t>
            </a:r>
            <a:r>
              <a:rPr lang="en-GB" sz="2400" i="1" dirty="0">
                <a:solidFill>
                  <a:schemeClr val="tx1"/>
                </a:solidFill>
              </a:rPr>
              <a:t>less contribution for private use -  if any</a:t>
            </a:r>
            <a:r>
              <a:rPr lang="en-GB" sz="2400" dirty="0">
                <a:solidFill>
                  <a:schemeClr val="tx1"/>
                </a:solidFill>
              </a:rPr>
              <a:t>).</a:t>
            </a:r>
          </a:p>
          <a:p>
            <a:pPr marL="760050" lvl="1" indent="-360000" eaLnBrk="1" hangingPunct="1">
              <a:spcBef>
                <a:spcPts val="600"/>
              </a:spcBef>
              <a:buFontTx/>
              <a:buNone/>
              <a:defRPr/>
            </a:pPr>
            <a:endParaRPr lang="en-GB" dirty="0">
              <a:solidFill>
                <a:schemeClr val="tx1"/>
              </a:solidFill>
            </a:endParaRPr>
          </a:p>
          <a:p>
            <a:pPr marL="760050" lvl="1" indent="-360000" eaLnBrk="1" hangingPunct="1">
              <a:spcBef>
                <a:spcPts val="600"/>
              </a:spcBef>
              <a:buFontTx/>
              <a:buNone/>
              <a:defRPr/>
            </a:pPr>
            <a:r>
              <a:rPr lang="en-GB" i="1" dirty="0">
                <a:solidFill>
                  <a:schemeClr val="tx1"/>
                </a:solidFill>
              </a:rPr>
              <a:t>SO … If Alex is a basic rate taxpayer, then the tax cost to him of private use of this car for the whole year will be 20% × £16,428 = £3,286. </a:t>
            </a:r>
          </a:p>
          <a:p>
            <a:pPr marL="760050" lvl="1" indent="-360000" eaLnBrk="1" hangingPunct="1">
              <a:spcBef>
                <a:spcPts val="600"/>
              </a:spcBef>
              <a:buFontTx/>
              <a:buNone/>
              <a:defRPr/>
            </a:pPr>
            <a:r>
              <a:rPr lang="en-GB" i="1" dirty="0">
                <a:solidFill>
                  <a:schemeClr val="tx1"/>
                </a:solidFill>
              </a:rPr>
              <a:t>If he is a higher rate taxpayer then his cost is £6,571…</a:t>
            </a:r>
          </a:p>
          <a:p>
            <a:pPr marL="360000" indent="-360000" eaLnBrk="1" hangingPunct="1">
              <a:spcBef>
                <a:spcPts val="600"/>
              </a:spcBef>
              <a:buFontTx/>
              <a:buNone/>
              <a:defRPr/>
            </a:pPr>
            <a:endParaRPr lang="en-GB"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7"/>
          <p:cNvSpPr>
            <a:spLocks noChangeArrowheads="1"/>
          </p:cNvSpPr>
          <p:nvPr/>
        </p:nvSpPr>
        <p:spPr bwMode="auto">
          <a:xfrm>
            <a:off x="1" y="939800"/>
            <a:ext cx="6633243" cy="5297512"/>
          </a:xfrm>
          <a:prstGeom prst="rect">
            <a:avLst/>
          </a:prstGeom>
          <a:noFill/>
          <a:ln>
            <a:noFill/>
          </a:ln>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eaLnBrk="1" hangingPunct="1"/>
            <a:r>
              <a:rPr lang="en-GB" altLang="en-US" sz="2000" dirty="0">
                <a:latin typeface="Trebuchet MS" panose="020B0603020202020204" pitchFamily="34" charset="0"/>
              </a:rPr>
              <a:t>A fuel benefit also applies where the employer allows the employee to use fuel for private use, </a:t>
            </a:r>
            <a:r>
              <a:rPr lang="en-GB" altLang="en-US" sz="2000" b="1" dirty="0">
                <a:latin typeface="Trebuchet MS" panose="020B0603020202020204" pitchFamily="34" charset="0"/>
              </a:rPr>
              <a:t>unless </a:t>
            </a:r>
            <a:r>
              <a:rPr lang="en-GB" altLang="en-US" sz="2000" dirty="0">
                <a:latin typeface="Trebuchet MS" panose="020B0603020202020204" pitchFamily="34" charset="0"/>
              </a:rPr>
              <a:t>the fuel is </a:t>
            </a:r>
            <a:r>
              <a:rPr lang="en-GB" altLang="en-US" sz="2000" b="1" dirty="0">
                <a:latin typeface="Trebuchet MS" panose="020B0603020202020204" pitchFamily="34" charset="0"/>
              </a:rPr>
              <a:t>fully</a:t>
            </a:r>
            <a:r>
              <a:rPr lang="en-GB" altLang="en-US" sz="2000" dirty="0">
                <a:latin typeface="Trebuchet MS" panose="020B0603020202020204" pitchFamily="34" charset="0"/>
              </a:rPr>
              <a:t> reimbursed:</a:t>
            </a:r>
          </a:p>
          <a:p>
            <a:pPr eaLnBrk="1" hangingPunct="1"/>
            <a:endParaRPr lang="en-GB" altLang="en-US" sz="2000" dirty="0">
              <a:latin typeface="Trebuchet MS" panose="020B0603020202020204" pitchFamily="34" charset="0"/>
            </a:endParaRPr>
          </a:p>
          <a:p>
            <a:pPr eaLnBrk="1" hangingPunct="1"/>
            <a:r>
              <a:rPr lang="en-GB" altLang="en-US" sz="2000" b="1" dirty="0">
                <a:latin typeface="Trebuchet MS" panose="020B0603020202020204" pitchFamily="34" charset="0"/>
              </a:rPr>
              <a:t>Fuel benefit	=	£29,200 (</a:t>
            </a:r>
            <a:r>
              <a:rPr lang="en-GB" altLang="en-US" sz="2000" b="1" i="1" dirty="0">
                <a:latin typeface="Trebuchet MS" panose="020B0603020202020204" pitchFamily="34" charset="0"/>
              </a:rPr>
              <a:t>fixed</a:t>
            </a:r>
            <a:r>
              <a:rPr lang="en-GB" altLang="en-US" sz="2000" b="1" dirty="0">
                <a:latin typeface="Trebuchet MS" panose="020B0603020202020204" pitchFamily="34" charset="0"/>
              </a:rPr>
              <a:t>) × table %</a:t>
            </a:r>
          </a:p>
          <a:p>
            <a:pPr eaLnBrk="1" hangingPunct="1"/>
            <a:endParaRPr lang="en-GB" altLang="en-US" sz="2000" dirty="0">
              <a:latin typeface="Trebuchet MS" panose="020B0603020202020204" pitchFamily="34" charset="0"/>
            </a:endParaRPr>
          </a:p>
          <a:p>
            <a:pPr eaLnBrk="1" hangingPunct="1"/>
            <a:r>
              <a:rPr lang="en-GB" altLang="en-US" sz="2000" dirty="0">
                <a:latin typeface="Trebuchet MS" panose="020B0603020202020204" pitchFamily="34" charset="0"/>
              </a:rPr>
              <a:t>Acceptable reimbursement rates (</a:t>
            </a:r>
            <a:r>
              <a:rPr lang="en-GB" altLang="en-US" sz="2000" b="1" i="1" dirty="0">
                <a:latin typeface="Trebuchet MS" panose="020B0603020202020204" pitchFamily="34" charset="0"/>
              </a:rPr>
              <a:t>fuel only</a:t>
            </a:r>
            <a:r>
              <a:rPr lang="en-GB" altLang="en-US" sz="2000" dirty="0">
                <a:latin typeface="Trebuchet MS" panose="020B0603020202020204" pitchFamily="34" charset="0"/>
              </a:rPr>
              <a:t>) per mile, “advisory fuel rates”, are updated quarterly:</a:t>
            </a:r>
          </a:p>
          <a:p>
            <a:pPr eaLnBrk="1" hangingPunct="1"/>
            <a:endParaRPr lang="en-GB" altLang="en-US" sz="2000" dirty="0">
              <a:latin typeface="Trebuchet MS" panose="020B0603020202020204" pitchFamily="34" charset="0"/>
            </a:endParaRPr>
          </a:p>
          <a:p>
            <a:pPr eaLnBrk="1" hangingPunct="1"/>
            <a:endParaRPr lang="en-GB" altLang="en-US" sz="2000" dirty="0">
              <a:latin typeface="Trebuchet MS" panose="020B0603020202020204" pitchFamily="34" charset="0"/>
            </a:endParaRPr>
          </a:p>
          <a:p>
            <a:pPr eaLnBrk="1" hangingPunct="1"/>
            <a:endParaRPr lang="en-GB" altLang="en-US" sz="2000" dirty="0">
              <a:latin typeface="Trebuchet MS" panose="020B0603020202020204" pitchFamily="34" charset="0"/>
            </a:endParaRPr>
          </a:p>
          <a:p>
            <a:pPr eaLnBrk="1" hangingPunct="1"/>
            <a:endParaRPr lang="en-GB" altLang="en-US" sz="2000" dirty="0">
              <a:latin typeface="Trebuchet MS" panose="020B0603020202020204" pitchFamily="34" charset="0"/>
            </a:endParaRPr>
          </a:p>
          <a:p>
            <a:pPr eaLnBrk="1" hangingPunct="1"/>
            <a:endParaRPr lang="en-GB" altLang="en-US" sz="2000" dirty="0">
              <a:latin typeface="Trebuchet MS" panose="020B0603020202020204" pitchFamily="34" charset="0"/>
            </a:endParaRPr>
          </a:p>
          <a:p>
            <a:pPr eaLnBrk="1" hangingPunct="1"/>
            <a:endParaRPr lang="en-GB" altLang="en-US" sz="2000" dirty="0">
              <a:latin typeface="Trebuchet MS" panose="020B0603020202020204" pitchFamily="34" charset="0"/>
            </a:endParaRPr>
          </a:p>
          <a:p>
            <a:pPr eaLnBrk="1" hangingPunct="1"/>
            <a:r>
              <a:rPr lang="en-US" altLang="en-US" sz="2000" dirty="0">
                <a:latin typeface="Trebuchet MS" panose="020B0603020202020204" pitchFamily="34" charset="0"/>
              </a:rPr>
              <a:t>The advisory electric rate for fully electric cars is 7p per mile (home charging) or 15p per mile (public charging).</a:t>
            </a:r>
            <a:endParaRPr lang="en-GB" altLang="en-US" sz="2000" dirty="0">
              <a:latin typeface="Trebuchet MS" panose="020B0603020202020204" pitchFamily="34" charset="0"/>
            </a:endParaRPr>
          </a:p>
        </p:txBody>
      </p:sp>
      <p:graphicFrame>
        <p:nvGraphicFramePr>
          <p:cNvPr id="2" name="Table 1">
            <a:extLst>
              <a:ext uri="{FF2B5EF4-FFF2-40B4-BE49-F238E27FC236}">
                <a16:creationId xmlns:a16="http://schemas.microsoft.com/office/drawing/2014/main" id="{FBD259F3-2389-481B-A411-E994EC531059}"/>
              </a:ext>
            </a:extLst>
          </p:cNvPr>
          <p:cNvGraphicFramePr>
            <a:graphicFrameLocks noGrp="1"/>
          </p:cNvGraphicFramePr>
          <p:nvPr>
            <p:extLst>
              <p:ext uri="{D42A27DB-BD31-4B8C-83A1-F6EECF244321}">
                <p14:modId xmlns:p14="http://schemas.microsoft.com/office/powerpoint/2010/main" val="1129191649"/>
              </p:ext>
            </p:extLst>
          </p:nvPr>
        </p:nvGraphicFramePr>
        <p:xfrm>
          <a:off x="360000" y="3600000"/>
          <a:ext cx="2340294" cy="670560"/>
        </p:xfrm>
        <a:graphic>
          <a:graphicData uri="http://schemas.openxmlformats.org/drawingml/2006/table">
            <a:tbl>
              <a:tblPr firstRow="1" firstCol="1" bandRow="1">
                <a:tableStyleId>{5C22544A-7EE6-4342-B048-85BDC9FD1C3A}</a:tableStyleId>
              </a:tblPr>
              <a:tblGrid>
                <a:gridCol w="1313498">
                  <a:extLst>
                    <a:ext uri="{9D8B030D-6E8A-4147-A177-3AD203B41FA5}">
                      <a16:colId xmlns:a16="http://schemas.microsoft.com/office/drawing/2014/main" val="3455603497"/>
                    </a:ext>
                  </a:extLst>
                </a:gridCol>
                <a:gridCol w="567373">
                  <a:extLst>
                    <a:ext uri="{9D8B030D-6E8A-4147-A177-3AD203B41FA5}">
                      <a16:colId xmlns:a16="http://schemas.microsoft.com/office/drawing/2014/main" val="3250672927"/>
                    </a:ext>
                  </a:extLst>
                </a:gridCol>
                <a:gridCol w="459423">
                  <a:extLst>
                    <a:ext uri="{9D8B030D-6E8A-4147-A177-3AD203B41FA5}">
                      <a16:colId xmlns:a16="http://schemas.microsoft.com/office/drawing/2014/main" val="481170221"/>
                    </a:ext>
                  </a:extLst>
                </a:gridCol>
              </a:tblGrid>
              <a:tr h="0">
                <a:tc>
                  <a:txBody>
                    <a:bodyPr/>
                    <a:lstStyle/>
                    <a:p>
                      <a:pPr marL="228600" indent="-228600">
                        <a:spcAft>
                          <a:spcPts val="300"/>
                        </a:spcAft>
                        <a:tabLst>
                          <a:tab pos="1028700" algn="l"/>
                          <a:tab pos="1371600" algn="l"/>
                          <a:tab pos="1714500" algn="l"/>
                          <a:tab pos="2171700" algn="l"/>
                          <a:tab pos="2514600" algn="l"/>
                          <a:tab pos="2857500" algn="l"/>
                          <a:tab pos="5257800" algn="r"/>
                        </a:tabLst>
                      </a:pPr>
                      <a:r>
                        <a:rPr lang="en-GB" sz="1100" dirty="0">
                          <a:solidFill>
                            <a:schemeClr val="tx1"/>
                          </a:solidFill>
                          <a:effectLst/>
                        </a:rPr>
                        <a:t>Engine size</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228600" indent="-228600">
                        <a:spcAft>
                          <a:spcPts val="300"/>
                        </a:spcAft>
                        <a:tabLst>
                          <a:tab pos="1068070" algn="dec"/>
                        </a:tabLst>
                      </a:pPr>
                      <a:r>
                        <a:rPr lang="en-GB" sz="1100" dirty="0">
                          <a:solidFill>
                            <a:schemeClr val="tx1"/>
                          </a:solidFill>
                          <a:effectLst/>
                        </a:rPr>
                        <a:t>Petrol</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228600" indent="-228600">
                        <a:spcAft>
                          <a:spcPts val="300"/>
                        </a:spcAft>
                        <a:tabLst>
                          <a:tab pos="1068070" algn="dec"/>
                        </a:tabLst>
                      </a:pPr>
                      <a:r>
                        <a:rPr lang="en-GB" sz="1100" dirty="0">
                          <a:solidFill>
                            <a:schemeClr val="tx1"/>
                          </a:solidFill>
                          <a:effectLst/>
                        </a:rPr>
                        <a:t>LPG</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13688579"/>
                  </a:ext>
                </a:extLst>
              </a:tr>
              <a:tr h="0">
                <a:tc>
                  <a:txBody>
                    <a:bodyPr/>
                    <a:lstStyle/>
                    <a:p>
                      <a:pPr marL="228600" indent="-228600">
                        <a:spcAft>
                          <a:spcPts val="300"/>
                        </a:spcAft>
                        <a:tabLst>
                          <a:tab pos="1028700" algn="l"/>
                          <a:tab pos="1371600" algn="l"/>
                          <a:tab pos="1714500" algn="l"/>
                          <a:tab pos="2171700" algn="l"/>
                          <a:tab pos="2514600" algn="l"/>
                          <a:tab pos="2857500" algn="l"/>
                          <a:tab pos="5257800" algn="r"/>
                        </a:tabLst>
                      </a:pPr>
                      <a:r>
                        <a:rPr lang="en-GB" sz="1100" dirty="0">
                          <a:solidFill>
                            <a:schemeClr val="tx1"/>
                          </a:solidFill>
                          <a:effectLst/>
                        </a:rPr>
                        <a:t>1400cc or less</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228600" indent="-228600">
                        <a:spcAft>
                          <a:spcPts val="300"/>
                        </a:spcAft>
                        <a:tabLst>
                          <a:tab pos="1068070" algn="dec"/>
                        </a:tabLst>
                      </a:pPr>
                      <a:r>
                        <a:rPr lang="en-GB" sz="1100" dirty="0">
                          <a:solidFill>
                            <a:schemeClr val="tx1"/>
                          </a:solidFill>
                          <a:effectLst/>
                        </a:rPr>
                        <a:t>14p</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228600" indent="-228600">
                        <a:spcAft>
                          <a:spcPts val="300"/>
                        </a:spcAft>
                        <a:tabLst>
                          <a:tab pos="1068070" algn="dec"/>
                        </a:tabLst>
                      </a:pPr>
                      <a:r>
                        <a:rPr lang="en-GB" sz="1100" dirty="0">
                          <a:solidFill>
                            <a:schemeClr val="tx1"/>
                          </a:solidFill>
                          <a:effectLst/>
                        </a:rPr>
                        <a:t>11p</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0247341"/>
                  </a:ext>
                </a:extLst>
              </a:tr>
              <a:tr h="0">
                <a:tc>
                  <a:txBody>
                    <a:bodyPr/>
                    <a:lstStyle/>
                    <a:p>
                      <a:pPr marL="228600" indent="-228600">
                        <a:spcAft>
                          <a:spcPts val="300"/>
                        </a:spcAft>
                        <a:tabLst>
                          <a:tab pos="1028700" algn="l"/>
                          <a:tab pos="1371600" algn="l"/>
                          <a:tab pos="1714500" algn="l"/>
                          <a:tab pos="2171700" algn="l"/>
                          <a:tab pos="2514600" algn="l"/>
                          <a:tab pos="2857500" algn="l"/>
                          <a:tab pos="5257800" algn="r"/>
                        </a:tabLst>
                      </a:pPr>
                      <a:r>
                        <a:rPr lang="en-GB" sz="1100" dirty="0">
                          <a:solidFill>
                            <a:schemeClr val="tx1"/>
                          </a:solidFill>
                          <a:effectLst/>
                        </a:rPr>
                        <a:t>1401cc to 2000cc</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228600" indent="-228600">
                        <a:spcAft>
                          <a:spcPts val="300"/>
                        </a:spcAft>
                        <a:tabLst>
                          <a:tab pos="1068070" algn="dec"/>
                        </a:tabLst>
                      </a:pPr>
                      <a:r>
                        <a:rPr lang="en-GB" sz="1100" dirty="0">
                          <a:solidFill>
                            <a:schemeClr val="tx1"/>
                          </a:solidFill>
                          <a:effectLst/>
                        </a:rPr>
                        <a:t>17p</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228600" indent="-228600">
                        <a:spcAft>
                          <a:spcPts val="300"/>
                        </a:spcAft>
                        <a:tabLst>
                          <a:tab pos="1068070" algn="dec"/>
                        </a:tabLst>
                      </a:pPr>
                      <a:r>
                        <a:rPr lang="en-GB" sz="1100" dirty="0">
                          <a:solidFill>
                            <a:schemeClr val="tx1"/>
                          </a:solidFill>
                          <a:effectLst/>
                        </a:rPr>
                        <a:t>13p</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629246"/>
                  </a:ext>
                </a:extLst>
              </a:tr>
              <a:tr h="0">
                <a:tc>
                  <a:txBody>
                    <a:bodyPr/>
                    <a:lstStyle/>
                    <a:p>
                      <a:pPr marL="228600" indent="-228600">
                        <a:spcAft>
                          <a:spcPts val="300"/>
                        </a:spcAft>
                        <a:tabLst>
                          <a:tab pos="1028700" algn="l"/>
                          <a:tab pos="1371600" algn="l"/>
                          <a:tab pos="1714500" algn="l"/>
                          <a:tab pos="2171700" algn="l"/>
                          <a:tab pos="2514600" algn="l"/>
                          <a:tab pos="2857500" algn="l"/>
                          <a:tab pos="5257800" algn="r"/>
                        </a:tabLst>
                      </a:pPr>
                      <a:r>
                        <a:rPr lang="en-GB" sz="1100" dirty="0">
                          <a:solidFill>
                            <a:schemeClr val="tx1"/>
                          </a:solidFill>
                          <a:effectLst/>
                        </a:rPr>
                        <a:t>Over 2000cc</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228600" indent="-228600">
                        <a:spcAft>
                          <a:spcPts val="300"/>
                        </a:spcAft>
                        <a:tabLst>
                          <a:tab pos="1068070" algn="dec"/>
                        </a:tabLst>
                      </a:pPr>
                      <a:r>
                        <a:rPr lang="en-GB" sz="1100" dirty="0">
                          <a:solidFill>
                            <a:schemeClr val="tx1"/>
                          </a:solidFill>
                          <a:effectLst/>
                        </a:rPr>
                        <a:t>26p</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228600" indent="-228600">
                        <a:spcAft>
                          <a:spcPts val="300"/>
                        </a:spcAft>
                        <a:tabLst>
                          <a:tab pos="1068070" algn="dec"/>
                        </a:tabLst>
                      </a:pPr>
                      <a:r>
                        <a:rPr lang="en-GB" sz="1100" dirty="0">
                          <a:solidFill>
                            <a:schemeClr val="tx1"/>
                          </a:solidFill>
                          <a:effectLst/>
                        </a:rPr>
                        <a:t>21p</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539107075"/>
                  </a:ext>
                </a:extLst>
              </a:tr>
            </a:tbl>
          </a:graphicData>
        </a:graphic>
      </p:graphicFrame>
      <p:graphicFrame>
        <p:nvGraphicFramePr>
          <p:cNvPr id="3" name="Table 2">
            <a:extLst>
              <a:ext uri="{FF2B5EF4-FFF2-40B4-BE49-F238E27FC236}">
                <a16:creationId xmlns:a16="http://schemas.microsoft.com/office/drawing/2014/main" id="{E66E7C2F-28B2-45BB-8BD4-2DB99E7F6D5B}"/>
              </a:ext>
            </a:extLst>
          </p:cNvPr>
          <p:cNvGraphicFramePr>
            <a:graphicFrameLocks noGrp="1"/>
          </p:cNvGraphicFramePr>
          <p:nvPr>
            <p:extLst>
              <p:ext uri="{D42A27DB-BD31-4B8C-83A1-F6EECF244321}">
                <p14:modId xmlns:p14="http://schemas.microsoft.com/office/powerpoint/2010/main" val="3037318046"/>
              </p:ext>
            </p:extLst>
          </p:nvPr>
        </p:nvGraphicFramePr>
        <p:xfrm>
          <a:off x="360000" y="4500000"/>
          <a:ext cx="1896746" cy="670560"/>
        </p:xfrm>
        <a:graphic>
          <a:graphicData uri="http://schemas.openxmlformats.org/drawingml/2006/table">
            <a:tbl>
              <a:tblPr firstRow="1" firstCol="1" bandRow="1">
                <a:tableStyleId>{5C22544A-7EE6-4342-B048-85BDC9FD1C3A}</a:tableStyleId>
              </a:tblPr>
              <a:tblGrid>
                <a:gridCol w="1313498">
                  <a:extLst>
                    <a:ext uri="{9D8B030D-6E8A-4147-A177-3AD203B41FA5}">
                      <a16:colId xmlns:a16="http://schemas.microsoft.com/office/drawing/2014/main" val="2534217381"/>
                    </a:ext>
                  </a:extLst>
                </a:gridCol>
                <a:gridCol w="583248">
                  <a:extLst>
                    <a:ext uri="{9D8B030D-6E8A-4147-A177-3AD203B41FA5}">
                      <a16:colId xmlns:a16="http://schemas.microsoft.com/office/drawing/2014/main" val="1844098508"/>
                    </a:ext>
                  </a:extLst>
                </a:gridCol>
              </a:tblGrid>
              <a:tr h="0">
                <a:tc>
                  <a:txBody>
                    <a:bodyPr/>
                    <a:lstStyle/>
                    <a:p>
                      <a:pPr marL="228600" indent="-228600">
                        <a:spcAft>
                          <a:spcPts val="300"/>
                        </a:spcAft>
                        <a:tabLst>
                          <a:tab pos="1028700" algn="l"/>
                          <a:tab pos="1371600" algn="l"/>
                          <a:tab pos="1714500" algn="l"/>
                          <a:tab pos="2171700" algn="l"/>
                          <a:tab pos="2514600" algn="l"/>
                          <a:tab pos="2857500" algn="l"/>
                          <a:tab pos="5257800" algn="r"/>
                        </a:tabLst>
                      </a:pPr>
                      <a:r>
                        <a:rPr lang="en-GB" sz="1100" dirty="0">
                          <a:solidFill>
                            <a:schemeClr val="tx1"/>
                          </a:solidFill>
                          <a:effectLst/>
                        </a:rPr>
                        <a:t>Engine size</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228600" indent="-228600">
                        <a:spcAft>
                          <a:spcPts val="300"/>
                        </a:spcAft>
                        <a:tabLst>
                          <a:tab pos="1068070" algn="dec"/>
                        </a:tabLst>
                      </a:pPr>
                      <a:r>
                        <a:rPr lang="en-GB" sz="1100" dirty="0">
                          <a:solidFill>
                            <a:schemeClr val="tx1"/>
                          </a:solidFill>
                          <a:effectLst/>
                        </a:rPr>
                        <a:t>Diesel</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26372840"/>
                  </a:ext>
                </a:extLst>
              </a:tr>
              <a:tr h="0">
                <a:tc>
                  <a:txBody>
                    <a:bodyPr/>
                    <a:lstStyle/>
                    <a:p>
                      <a:pPr marL="228600" indent="-228600">
                        <a:spcAft>
                          <a:spcPts val="300"/>
                        </a:spcAft>
                        <a:tabLst>
                          <a:tab pos="1028700" algn="l"/>
                          <a:tab pos="1371600" algn="l"/>
                          <a:tab pos="1714500" algn="l"/>
                          <a:tab pos="2171700" algn="l"/>
                          <a:tab pos="2514600" algn="l"/>
                          <a:tab pos="2857500" algn="l"/>
                          <a:tab pos="5257800" algn="r"/>
                        </a:tabLst>
                      </a:pPr>
                      <a:r>
                        <a:rPr lang="en-GB" sz="1100" dirty="0">
                          <a:solidFill>
                            <a:schemeClr val="tx1"/>
                          </a:solidFill>
                          <a:effectLst/>
                        </a:rPr>
                        <a:t>1600cc or less</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228600" indent="-228600">
                        <a:spcAft>
                          <a:spcPts val="300"/>
                        </a:spcAft>
                        <a:tabLst>
                          <a:tab pos="1068070" algn="dec"/>
                        </a:tabLst>
                      </a:pPr>
                      <a:r>
                        <a:rPr lang="en-GB" sz="1100" dirty="0">
                          <a:solidFill>
                            <a:schemeClr val="tx1"/>
                          </a:solidFill>
                          <a:effectLst/>
                        </a:rPr>
                        <a:t>11p</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03387574"/>
                  </a:ext>
                </a:extLst>
              </a:tr>
              <a:tr h="0">
                <a:tc>
                  <a:txBody>
                    <a:bodyPr/>
                    <a:lstStyle/>
                    <a:p>
                      <a:pPr marL="228600" indent="-228600">
                        <a:spcAft>
                          <a:spcPts val="300"/>
                        </a:spcAft>
                        <a:tabLst>
                          <a:tab pos="1028700" algn="l"/>
                          <a:tab pos="1371600" algn="l"/>
                          <a:tab pos="1714500" algn="l"/>
                          <a:tab pos="2171700" algn="l"/>
                          <a:tab pos="2514600" algn="l"/>
                          <a:tab pos="2857500" algn="l"/>
                          <a:tab pos="5257800" algn="r"/>
                        </a:tabLst>
                      </a:pPr>
                      <a:r>
                        <a:rPr lang="en-GB" sz="1100" dirty="0">
                          <a:solidFill>
                            <a:schemeClr val="tx1"/>
                          </a:solidFill>
                          <a:effectLst/>
                        </a:rPr>
                        <a:t>1601cc to 2000cc</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228600" indent="-228600">
                        <a:spcAft>
                          <a:spcPts val="300"/>
                        </a:spcAft>
                        <a:tabLst>
                          <a:tab pos="1068070" algn="dec"/>
                        </a:tabLst>
                      </a:pPr>
                      <a:r>
                        <a:rPr lang="en-GB" sz="1100" dirty="0">
                          <a:solidFill>
                            <a:schemeClr val="tx1"/>
                          </a:solidFill>
                          <a:effectLst/>
                        </a:rPr>
                        <a:t>13p</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6140611"/>
                  </a:ext>
                </a:extLst>
              </a:tr>
              <a:tr h="0">
                <a:tc>
                  <a:txBody>
                    <a:bodyPr/>
                    <a:lstStyle/>
                    <a:p>
                      <a:pPr marL="228600" indent="-228600">
                        <a:spcAft>
                          <a:spcPts val="300"/>
                        </a:spcAft>
                        <a:tabLst>
                          <a:tab pos="1028700" algn="l"/>
                          <a:tab pos="1371600" algn="l"/>
                          <a:tab pos="1714500" algn="l"/>
                          <a:tab pos="2171700" algn="l"/>
                          <a:tab pos="2514600" algn="l"/>
                          <a:tab pos="2857500" algn="l"/>
                          <a:tab pos="5257800" algn="r"/>
                        </a:tabLst>
                      </a:pPr>
                      <a:r>
                        <a:rPr lang="en-GB" sz="1100" dirty="0">
                          <a:solidFill>
                            <a:schemeClr val="tx1"/>
                          </a:solidFill>
                          <a:effectLst/>
                        </a:rPr>
                        <a:t>Over 2000cc</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228600" indent="-228600">
                        <a:spcAft>
                          <a:spcPts val="300"/>
                        </a:spcAft>
                        <a:tabLst>
                          <a:tab pos="1068070" algn="dec"/>
                        </a:tabLst>
                      </a:pPr>
                      <a:r>
                        <a:rPr lang="en-GB" sz="1100" dirty="0">
                          <a:solidFill>
                            <a:schemeClr val="tx1"/>
                          </a:solidFill>
                          <a:effectLst/>
                        </a:rPr>
                        <a:t>21p</a:t>
                      </a:r>
                      <a:endParaRPr lang="en-GB" sz="9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16055869"/>
                  </a:ext>
                </a:extLst>
              </a:tr>
            </a:tbl>
          </a:graphicData>
        </a:graphic>
      </p:graphicFrame>
      <p:sp>
        <p:nvSpPr>
          <p:cNvPr id="47" name="Rectangle 2">
            <a:extLst>
              <a:ext uri="{FF2B5EF4-FFF2-40B4-BE49-F238E27FC236}">
                <a16:creationId xmlns:a16="http://schemas.microsoft.com/office/drawing/2014/main" id="{7E44F4E9-E095-425D-88EC-C6A6A9659575}"/>
              </a:ext>
            </a:extLst>
          </p:cNvPr>
          <p:cNvSpPr txBox="1">
            <a:spLocks noChangeArrowheads="1"/>
          </p:cNvSpPr>
          <p:nvPr/>
        </p:nvSpPr>
        <p:spPr>
          <a:xfrm>
            <a:off x="0" y="1588"/>
            <a:ext cx="9144000" cy="938212"/>
          </a:xfrm>
          <a:prstGeom prst="rect">
            <a:avLst/>
          </a:prstGeom>
        </p:spPr>
        <p:txBody>
          <a:bodyPr anchor="ctr" anchorCtr="0"/>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eaLnBrk="1" hangingPunct="1"/>
            <a:r>
              <a:rPr lang="en-GB" altLang="en-US" sz="3600" kern="0" dirty="0">
                <a:effectLst>
                  <a:outerShdw blurRad="38100" dist="38100" dir="2700000" algn="tl">
                    <a:srgbClr val="000000">
                      <a:alpha val="43137"/>
                    </a:srgbClr>
                  </a:outerShdw>
                </a:effectLst>
              </a:rPr>
              <a:t>Car fuel benefit</a:t>
            </a:r>
            <a:endParaRPr lang="en-US" altLang="en-US" sz="3600" kern="0" dirty="0">
              <a:effectLst>
                <a:outerShdw blurRad="38100" dist="38100" dir="2700000" algn="tl">
                  <a:srgbClr val="000000">
                    <a:alpha val="43137"/>
                  </a:srgbClr>
                </a:outerShdw>
              </a:effectLst>
            </a:endParaRPr>
          </a:p>
        </p:txBody>
      </p:sp>
      <p:graphicFrame>
        <p:nvGraphicFramePr>
          <p:cNvPr id="10" name="Table 9">
            <a:extLst>
              <a:ext uri="{FF2B5EF4-FFF2-40B4-BE49-F238E27FC236}">
                <a16:creationId xmlns:a16="http://schemas.microsoft.com/office/drawing/2014/main" id="{C14E0493-989D-D4D0-8CD8-D06FADD0D169}"/>
              </a:ext>
            </a:extLst>
          </p:cNvPr>
          <p:cNvGraphicFramePr>
            <a:graphicFrameLocks noGrp="1"/>
          </p:cNvGraphicFramePr>
          <p:nvPr>
            <p:extLst>
              <p:ext uri="{D42A27DB-BD31-4B8C-83A1-F6EECF244321}">
                <p14:modId xmlns:p14="http://schemas.microsoft.com/office/powerpoint/2010/main" val="2898487131"/>
              </p:ext>
            </p:extLst>
          </p:nvPr>
        </p:nvGraphicFramePr>
        <p:xfrm>
          <a:off x="6620826" y="939600"/>
          <a:ext cx="2520000" cy="5475545"/>
        </p:xfrm>
        <a:graphic>
          <a:graphicData uri="http://schemas.openxmlformats.org/drawingml/2006/table">
            <a:tbl>
              <a:tblPr firstRow="1" firstCol="1" bandRow="1">
                <a:tableStyleId>{5C22544A-7EE6-4342-B048-85BDC9FD1C3A}</a:tableStyleId>
              </a:tblPr>
              <a:tblGrid>
                <a:gridCol w="704068">
                  <a:extLst>
                    <a:ext uri="{9D8B030D-6E8A-4147-A177-3AD203B41FA5}">
                      <a16:colId xmlns:a16="http://schemas.microsoft.com/office/drawing/2014/main" val="1707802465"/>
                    </a:ext>
                  </a:extLst>
                </a:gridCol>
                <a:gridCol w="713831">
                  <a:extLst>
                    <a:ext uri="{9D8B030D-6E8A-4147-A177-3AD203B41FA5}">
                      <a16:colId xmlns:a16="http://schemas.microsoft.com/office/drawing/2014/main" val="4031069951"/>
                    </a:ext>
                  </a:extLst>
                </a:gridCol>
                <a:gridCol w="1102101">
                  <a:extLst>
                    <a:ext uri="{9D8B030D-6E8A-4147-A177-3AD203B41FA5}">
                      <a16:colId xmlns:a16="http://schemas.microsoft.com/office/drawing/2014/main" val="2927780554"/>
                    </a:ext>
                  </a:extLst>
                </a:gridCol>
              </a:tblGrid>
              <a:tr h="527271">
                <a:tc>
                  <a:txBody>
                    <a:bodyPr/>
                    <a:lstStyle/>
                    <a:p>
                      <a:pPr algn="ctr">
                        <a:lnSpc>
                          <a:spcPct val="115000"/>
                        </a:lnSpc>
                        <a:spcAft>
                          <a:spcPts val="600"/>
                        </a:spcAft>
                        <a:buNone/>
                        <a:tabLst>
                          <a:tab pos="288290" algn="l"/>
                          <a:tab pos="457200" algn="l"/>
                        </a:tabLst>
                      </a:pPr>
                      <a:r>
                        <a:rPr lang="en-GB" sz="900">
                          <a:solidFill>
                            <a:schemeClr val="tx1"/>
                          </a:solidFill>
                          <a:effectLst/>
                        </a:rPr>
                        <a:t>CO2 emissions</a:t>
                      </a:r>
                      <a:endParaRPr lang="en-GB" sz="1000">
                        <a:solidFill>
                          <a:schemeClr val="tx1"/>
                        </a:solidFill>
                        <a:effectLst/>
                      </a:endParaRPr>
                    </a:p>
                    <a:p>
                      <a:pPr algn="ctr">
                        <a:lnSpc>
                          <a:spcPct val="115000"/>
                        </a:lnSpc>
                        <a:spcAft>
                          <a:spcPts val="600"/>
                        </a:spcAft>
                        <a:buNone/>
                        <a:tabLst>
                          <a:tab pos="288290" algn="l"/>
                          <a:tab pos="457200" algn="l"/>
                        </a:tabLst>
                      </a:pPr>
                      <a:r>
                        <a:rPr lang="en-GB" sz="900">
                          <a:solidFill>
                            <a:schemeClr val="tx1"/>
                          </a:solidFill>
                          <a:effectLst/>
                        </a:rPr>
                        <a:t>g/km</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Electric range,</a:t>
                      </a:r>
                      <a:endParaRPr lang="en-GB" sz="1000">
                        <a:solidFill>
                          <a:schemeClr val="tx1"/>
                        </a:solidFill>
                        <a:effectLst/>
                      </a:endParaRPr>
                    </a:p>
                    <a:p>
                      <a:pPr algn="ctr">
                        <a:lnSpc>
                          <a:spcPct val="115000"/>
                        </a:lnSpc>
                        <a:spcAft>
                          <a:spcPts val="600"/>
                        </a:spcAft>
                        <a:buNone/>
                        <a:tabLst>
                          <a:tab pos="288290" algn="l"/>
                          <a:tab pos="457200" algn="l"/>
                        </a:tabLst>
                      </a:pPr>
                      <a:r>
                        <a:rPr lang="en-GB" sz="900">
                          <a:solidFill>
                            <a:schemeClr val="tx1"/>
                          </a:solidFill>
                          <a:effectLst/>
                        </a:rPr>
                        <a:t>miles</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dirty="0">
                          <a:solidFill>
                            <a:schemeClr val="tx1"/>
                          </a:solidFill>
                          <a:effectLst/>
                        </a:rPr>
                        <a:t>Appropriate Percentage,</a:t>
                      </a:r>
                      <a:endParaRPr lang="en-GB" sz="1000" dirty="0">
                        <a:solidFill>
                          <a:schemeClr val="tx1"/>
                        </a:solidFill>
                        <a:effectLst/>
                      </a:endParaRPr>
                    </a:p>
                    <a:p>
                      <a:pPr algn="ctr">
                        <a:lnSpc>
                          <a:spcPct val="115000"/>
                        </a:lnSpc>
                        <a:spcAft>
                          <a:spcPts val="600"/>
                        </a:spcAft>
                        <a:buNone/>
                        <a:tabLst>
                          <a:tab pos="288290" algn="l"/>
                          <a:tab pos="457200" algn="l"/>
                        </a:tabLst>
                      </a:pPr>
                      <a:r>
                        <a:rPr lang="en-GB" sz="900" dirty="0">
                          <a:solidFill>
                            <a:schemeClr val="tx1"/>
                          </a:solidFill>
                          <a:effectLst/>
                        </a:rPr>
                        <a:t>%</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54518020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N/A</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2584289418"/>
                  </a:ext>
                </a:extLst>
              </a:tr>
              <a:tr h="296977">
                <a:tc>
                  <a:txBody>
                    <a:bodyPr/>
                    <a:lstStyle/>
                    <a:p>
                      <a:pPr algn="ctr">
                        <a:lnSpc>
                          <a:spcPct val="115000"/>
                        </a:lnSpc>
                        <a:spcAft>
                          <a:spcPts val="600"/>
                        </a:spcAft>
                        <a:buNone/>
                        <a:tabLst>
                          <a:tab pos="288290" algn="l"/>
                          <a:tab pos="457200" algn="l"/>
                        </a:tabLst>
                      </a:pPr>
                      <a:r>
                        <a:rPr lang="en-GB" sz="900">
                          <a:solidFill>
                            <a:schemeClr val="tx1"/>
                          </a:solidFill>
                          <a:effectLst/>
                        </a:rPr>
                        <a:t>1 to 50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More than 130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798165360"/>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 to 50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70 to 129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6</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784091319"/>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 to 50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40 to 69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965978759"/>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 to 50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30 to 39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13</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627604435"/>
                  </a:ext>
                </a:extLst>
              </a:tr>
              <a:tr h="296977">
                <a:tc>
                  <a:txBody>
                    <a:bodyPr/>
                    <a:lstStyle/>
                    <a:p>
                      <a:pPr algn="ctr">
                        <a:lnSpc>
                          <a:spcPct val="115000"/>
                        </a:lnSpc>
                        <a:spcAft>
                          <a:spcPts val="600"/>
                        </a:spcAft>
                        <a:buNone/>
                        <a:tabLst>
                          <a:tab pos="288290" algn="l"/>
                          <a:tab pos="457200" algn="l"/>
                        </a:tabLst>
                      </a:pPr>
                      <a:r>
                        <a:rPr lang="en-GB" sz="900">
                          <a:solidFill>
                            <a:schemeClr val="tx1"/>
                          </a:solidFill>
                          <a:effectLst/>
                        </a:rPr>
                        <a:t>1 to 50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Less than 30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15</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434678276"/>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51 to 54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16</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59996490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55 to 59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17</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433227910"/>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60 to 64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18</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2833025910"/>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65 to 69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19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731787763"/>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70 to 74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4030242160"/>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75 to 79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21</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533247750"/>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80 to 84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22</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361595116"/>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85 to 89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23</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205723995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90 to 94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000431781"/>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95 to 99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25</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020942026"/>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100 to 104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26</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212987668"/>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105 to 109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dirty="0">
                          <a:solidFill>
                            <a:schemeClr val="tx1"/>
                          </a:solidFill>
                          <a:effectLst/>
                        </a:rPr>
                        <a:t>27</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2046929410"/>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110 to 114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28</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136936455"/>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115 to 119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29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8896595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120 to 124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30</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207039397"/>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125 to 129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31</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218712273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130 to 134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32</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818428424"/>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135 to 139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33</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30985296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140 to 144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072587102"/>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145 to 149</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35</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022078838"/>
                  </a:ext>
                </a:extLst>
              </a:tr>
              <a:tr h="161379">
                <a:tc>
                  <a:txBody>
                    <a:bodyPr/>
                    <a:lstStyle/>
                    <a:p>
                      <a:pPr algn="ctr">
                        <a:lnSpc>
                          <a:spcPct val="115000"/>
                        </a:lnSpc>
                        <a:spcAft>
                          <a:spcPts val="600"/>
                        </a:spcAft>
                        <a:buNone/>
                        <a:tabLst>
                          <a:tab pos="288290" algn="l"/>
                          <a:tab pos="457200" algn="l"/>
                        </a:tabLst>
                      </a:pPr>
                      <a:r>
                        <a:rPr lang="en-GB" sz="900">
                          <a:solidFill>
                            <a:schemeClr val="tx1"/>
                          </a:solidFill>
                          <a:effectLst/>
                        </a:rPr>
                        <a:t>150 to 154</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a:solidFill>
                            <a:schemeClr val="tx1"/>
                          </a:solidFill>
                          <a:effectLst/>
                        </a:rPr>
                        <a:t>36</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3268427987"/>
                  </a:ext>
                </a:extLst>
              </a:tr>
              <a:tr h="297040">
                <a:tc>
                  <a:txBody>
                    <a:bodyPr/>
                    <a:lstStyle/>
                    <a:p>
                      <a:pPr algn="ctr">
                        <a:lnSpc>
                          <a:spcPct val="115000"/>
                        </a:lnSpc>
                        <a:spcAft>
                          <a:spcPts val="600"/>
                        </a:spcAft>
                        <a:buNone/>
                        <a:tabLst>
                          <a:tab pos="288290" algn="l"/>
                          <a:tab pos="457200" algn="l"/>
                        </a:tabLst>
                      </a:pPr>
                      <a:r>
                        <a:rPr lang="en-GB" sz="900">
                          <a:solidFill>
                            <a:schemeClr val="tx1"/>
                          </a:solidFill>
                          <a:effectLst/>
                        </a:rPr>
                        <a:t>155 and over</a:t>
                      </a:r>
                      <a:endParaRPr lang="en-GB" sz="100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endParaRPr lang="en-GB" sz="1000">
                        <a:solidFill>
                          <a:schemeClr val="tx1"/>
                        </a:solidFill>
                        <a:effectLst/>
                        <a:latin typeface="New York"/>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tc>
                  <a:txBody>
                    <a:bodyPr/>
                    <a:lstStyle/>
                    <a:p>
                      <a:pPr algn="ctr">
                        <a:lnSpc>
                          <a:spcPct val="115000"/>
                        </a:lnSpc>
                        <a:spcAft>
                          <a:spcPts val="600"/>
                        </a:spcAft>
                        <a:buNone/>
                        <a:tabLst>
                          <a:tab pos="288290" algn="l"/>
                          <a:tab pos="457200" algn="l"/>
                        </a:tabLst>
                      </a:pPr>
                      <a:r>
                        <a:rPr lang="en-GB" sz="900" dirty="0">
                          <a:solidFill>
                            <a:schemeClr val="tx1"/>
                          </a:solidFill>
                          <a:effectLst/>
                        </a:rPr>
                        <a:t>37</a:t>
                      </a:r>
                      <a:endParaRPr lang="en-GB" sz="1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8000"/>
                      </a:solidFill>
                      <a:prstDash val="solid"/>
                      <a:round/>
                      <a:headEnd type="none" w="med" len="med"/>
                      <a:tailEnd type="none" w="med" len="med"/>
                    </a:lnL>
                    <a:lnR w="12700" cap="flat" cmpd="sng" algn="ctr">
                      <a:solidFill>
                        <a:srgbClr val="008000"/>
                      </a:solidFill>
                      <a:prstDash val="solid"/>
                      <a:round/>
                      <a:headEnd type="none" w="med" len="med"/>
                      <a:tailEnd type="none" w="med" len="med"/>
                    </a:lnR>
                    <a:lnT w="1270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val="1840605959"/>
                  </a:ext>
                </a:extLst>
              </a:tr>
            </a:tbl>
          </a:graphicData>
        </a:graphic>
      </p:graphicFrame>
    </p:spTree>
    <p:extLst>
      <p:ext uri="{BB962C8B-B14F-4D97-AF65-F5344CB8AC3E}">
        <p14:creationId xmlns:p14="http://schemas.microsoft.com/office/powerpoint/2010/main" val="3091398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Effect transition="in" filter="wipe(left)">
                                      <p:cBhvr>
                                        <p:cTn id="7" dur="500"/>
                                        <p:tgtEl>
                                          <p:spTgt spid="286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74">
                                            <p:txEl>
                                              <p:pRg st="2" end="2"/>
                                            </p:txEl>
                                          </p:spTgt>
                                        </p:tgtEl>
                                        <p:attrNameLst>
                                          <p:attrName>style.visibility</p:attrName>
                                        </p:attrNameLst>
                                      </p:cBhvr>
                                      <p:to>
                                        <p:strVal val="visible"/>
                                      </p:to>
                                    </p:set>
                                    <p:animEffect transition="in" filter="wipe(left)">
                                      <p:cBhvr>
                                        <p:cTn id="12" dur="500"/>
                                        <p:tgtEl>
                                          <p:spTgt spid="2867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674">
                                            <p:txEl>
                                              <p:pRg st="4" end="4"/>
                                            </p:txEl>
                                          </p:spTgt>
                                        </p:tgtEl>
                                        <p:attrNameLst>
                                          <p:attrName>style.visibility</p:attrName>
                                        </p:attrNameLst>
                                      </p:cBhvr>
                                      <p:to>
                                        <p:strVal val="visible"/>
                                      </p:to>
                                    </p:set>
                                    <p:animEffect transition="in" filter="wipe(left)">
                                      <p:cBhvr>
                                        <p:cTn id="17" dur="500"/>
                                        <p:tgtEl>
                                          <p:spTgt spid="2867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674">
                                            <p:txEl>
                                              <p:pRg st="11" end="11"/>
                                            </p:txEl>
                                          </p:spTgt>
                                        </p:tgtEl>
                                        <p:attrNameLst>
                                          <p:attrName>style.visibility</p:attrName>
                                        </p:attrNameLst>
                                      </p:cBhvr>
                                      <p:to>
                                        <p:strVal val="visible"/>
                                      </p:to>
                                    </p:set>
                                    <p:animEffect transition="in" filter="wipe(left)">
                                      <p:cBhvr>
                                        <p:cTn id="22" dur="500"/>
                                        <p:tgtEl>
                                          <p:spTgt spid="28674">
                                            <p:txEl>
                                              <p:pRg st="11" end="1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par>
                                <p:cTn id="28" presetID="22" presetClass="entr" presetSubtype="8"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938213"/>
          </a:xfrm>
        </p:spPr>
        <p:txBody>
          <a:bodyPr/>
          <a:lstStyle/>
          <a:p>
            <a:pPr indent="0" eaLnBrk="1" hangingPunct="1"/>
            <a:r>
              <a:rPr lang="en-GB" altLang="en-US" sz="3200" dirty="0"/>
              <a:t>Detailed rules of the “benefits code”</a:t>
            </a:r>
            <a:endParaRPr lang="en-US" altLang="en-US" sz="3200" dirty="0"/>
          </a:p>
        </p:txBody>
      </p:sp>
      <p:sp>
        <p:nvSpPr>
          <p:cNvPr id="12291" name="Rectangle 3"/>
          <p:cNvSpPr>
            <a:spLocks noGrp="1" noChangeArrowheads="1"/>
          </p:cNvSpPr>
          <p:nvPr>
            <p:ph idx="1"/>
          </p:nvPr>
        </p:nvSpPr>
        <p:spPr>
          <a:xfrm>
            <a:off x="0" y="980207"/>
            <a:ext cx="9140826" cy="5257105"/>
          </a:xfrm>
        </p:spPr>
        <p:txBody>
          <a:bodyPr/>
          <a:lstStyle/>
          <a:p>
            <a:pPr marL="0" indent="0" eaLnBrk="1" hangingPunct="1">
              <a:buFontTx/>
              <a:buNone/>
              <a:defRPr/>
            </a:pPr>
            <a:endParaRPr lang="en-GB" dirty="0">
              <a:solidFill>
                <a:schemeClr val="tx1"/>
              </a:solidFill>
            </a:endParaRPr>
          </a:p>
          <a:p>
            <a:pPr marL="0" indent="0" eaLnBrk="1" hangingPunct="1">
              <a:buFontTx/>
              <a:buNone/>
              <a:defRPr/>
            </a:pPr>
            <a:r>
              <a:rPr lang="en-GB" dirty="0">
                <a:solidFill>
                  <a:schemeClr val="tx1"/>
                </a:solidFill>
              </a:rPr>
              <a:t>Car benefit		= a % of list price</a:t>
            </a:r>
          </a:p>
          <a:p>
            <a:pPr marL="0" indent="0" eaLnBrk="1" hangingPunct="1">
              <a:buFontTx/>
              <a:buNone/>
              <a:defRPr/>
            </a:pPr>
            <a:r>
              <a:rPr lang="en-GB" dirty="0">
                <a:solidFill>
                  <a:schemeClr val="tx1"/>
                </a:solidFill>
              </a:rPr>
              <a:t>Car fuel benefit	= a % of £29,200</a:t>
            </a:r>
          </a:p>
          <a:p>
            <a:pPr marL="0" indent="0" eaLnBrk="1" hangingPunct="1">
              <a:buFontTx/>
              <a:buNone/>
              <a:defRPr/>
            </a:pPr>
            <a:endParaRPr lang="en-GB" dirty="0">
              <a:solidFill>
                <a:schemeClr val="tx1"/>
              </a:solidFill>
            </a:endParaRPr>
          </a:p>
          <a:p>
            <a:pPr marL="0" indent="0" eaLnBrk="1" hangingPunct="1">
              <a:buFontTx/>
              <a:buNone/>
              <a:defRPr/>
            </a:pPr>
            <a:r>
              <a:rPr lang="en-GB" dirty="0">
                <a:solidFill>
                  <a:schemeClr val="tx1"/>
                </a:solidFill>
              </a:rPr>
              <a:t>Van benefit		= £4,170</a:t>
            </a:r>
          </a:p>
          <a:p>
            <a:pPr marL="0" indent="0" eaLnBrk="1" hangingPunct="1">
              <a:buFontTx/>
              <a:buNone/>
              <a:defRPr/>
            </a:pPr>
            <a:r>
              <a:rPr lang="en-GB" dirty="0">
                <a:solidFill>
                  <a:schemeClr val="tx1"/>
                </a:solidFill>
              </a:rPr>
              <a:t>Van fuel benefit	= £798</a:t>
            </a:r>
          </a:p>
          <a:p>
            <a:pPr marL="0" indent="0" eaLnBrk="1" hangingPunct="1">
              <a:buFontTx/>
              <a:buNone/>
              <a:defRPr/>
            </a:pPr>
            <a:endParaRPr lang="en-GB" dirty="0">
              <a:solidFill>
                <a:schemeClr val="tx1"/>
              </a:solidFill>
            </a:endParaRPr>
          </a:p>
          <a:p>
            <a:pPr marL="0" indent="0" eaLnBrk="1" hangingPunct="1">
              <a:buFontTx/>
              <a:buNone/>
              <a:defRPr/>
            </a:pPr>
            <a:r>
              <a:rPr lang="en-GB" dirty="0">
                <a:solidFill>
                  <a:schemeClr val="tx1"/>
                </a:solidFill>
              </a:rPr>
              <a:t>Mileage allowance non-taxable if &lt; 55p a mile (</a:t>
            </a:r>
            <a:r>
              <a:rPr lang="en-GB" i="1" dirty="0">
                <a:solidFill>
                  <a:schemeClr val="tx1"/>
                </a:solidFill>
              </a:rPr>
              <a:t>first 10,000 miles</a:t>
            </a:r>
            <a:r>
              <a:rPr lang="en-GB" dirty="0">
                <a:solidFill>
                  <a:schemeClr val="tx1"/>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wipe(left)">
                                      <p:cBhvr>
                                        <p:cTn id="7" dur="500"/>
                                        <p:tgtEl>
                                          <p:spTgt spid="12291">
                                            <p:txEl>
                                              <p:pRg st="1" end="1"/>
                                            </p:txEl>
                                          </p:spTgt>
                                        </p:tgtEl>
                                      </p:cBhvr>
                                    </p:animEffect>
                                  </p:childTnLst>
                                  <p:subTnLst>
                                    <p:animClr clrSpc="rgb" dir="cw">
                                      <p:cBhvr override="childStyle">
                                        <p:cTn dur="1" fill="hold" display="0" masterRel="nextClick" afterEffect="1"/>
                                        <p:tgtEl>
                                          <p:spTgt spid="12291">
                                            <p:txEl>
                                              <p:pRg st="1" end="1"/>
                                            </p:txEl>
                                          </p:spTgt>
                                        </p:tgtEl>
                                        <p:attrNameLst>
                                          <p:attrName>ppt_c</p:attrName>
                                        </p:attrNameLst>
                                      </p:cBhvr>
                                      <p:to>
                                        <a:schemeClr val="bg2"/>
                                      </p:to>
                                    </p:animClr>
                                  </p:subTnLst>
                                </p:cTn>
                              </p:par>
                              <p:par>
                                <p:cTn id="8" presetID="22" presetClass="entr" presetSubtype="8" fill="hold" nodeType="withEffect">
                                  <p:stCondLst>
                                    <p:cond delay="0"/>
                                  </p:stCondLst>
                                  <p:childTnLst>
                                    <p:set>
                                      <p:cBhvr>
                                        <p:cTn id="9" dur="1" fill="hold">
                                          <p:stCondLst>
                                            <p:cond delay="0"/>
                                          </p:stCondLst>
                                        </p:cTn>
                                        <p:tgtEl>
                                          <p:spTgt spid="12291">
                                            <p:txEl>
                                              <p:pRg st="2" end="2"/>
                                            </p:txEl>
                                          </p:spTgt>
                                        </p:tgtEl>
                                        <p:attrNameLst>
                                          <p:attrName>style.visibility</p:attrName>
                                        </p:attrNameLst>
                                      </p:cBhvr>
                                      <p:to>
                                        <p:strVal val="visible"/>
                                      </p:to>
                                    </p:set>
                                    <p:animEffect transition="in" filter="wipe(left)">
                                      <p:cBhvr>
                                        <p:cTn id="10" dur="500"/>
                                        <p:tgtEl>
                                          <p:spTgt spid="12291">
                                            <p:txEl>
                                              <p:pRg st="2" end="2"/>
                                            </p:txEl>
                                          </p:spTgt>
                                        </p:tgtEl>
                                      </p:cBhvr>
                                    </p:animEffect>
                                  </p:childTnLst>
                                  <p:subTnLst>
                                    <p:animClr clrSpc="rgb" dir="cw">
                                      <p:cBhvr override="childStyle">
                                        <p:cTn dur="1" fill="hold" display="0" masterRel="nextClick" afterEffect="1"/>
                                        <p:tgtEl>
                                          <p:spTgt spid="12291">
                                            <p:txEl>
                                              <p:pRg st="2" end="2"/>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2291">
                                            <p:txEl>
                                              <p:pRg st="4" end="4"/>
                                            </p:txEl>
                                          </p:spTgt>
                                        </p:tgtEl>
                                        <p:attrNameLst>
                                          <p:attrName>style.visibility</p:attrName>
                                        </p:attrNameLst>
                                      </p:cBhvr>
                                      <p:to>
                                        <p:strVal val="visible"/>
                                      </p:to>
                                    </p:set>
                                    <p:animEffect transition="in" filter="wipe(left)">
                                      <p:cBhvr>
                                        <p:cTn id="15" dur="500"/>
                                        <p:tgtEl>
                                          <p:spTgt spid="12291">
                                            <p:txEl>
                                              <p:pRg st="4" end="4"/>
                                            </p:txEl>
                                          </p:spTgt>
                                        </p:tgtEl>
                                      </p:cBhvr>
                                    </p:animEffect>
                                  </p:childTnLst>
                                  <p:subTnLst>
                                    <p:animClr clrSpc="rgb" dir="cw">
                                      <p:cBhvr override="childStyle">
                                        <p:cTn dur="1" fill="hold" display="0" masterRel="nextClick" afterEffect="1"/>
                                        <p:tgtEl>
                                          <p:spTgt spid="12291">
                                            <p:txEl>
                                              <p:pRg st="4" end="4"/>
                                            </p:txEl>
                                          </p:spTgt>
                                        </p:tgtEl>
                                        <p:attrNameLst>
                                          <p:attrName>ppt_c</p:attrName>
                                        </p:attrNameLst>
                                      </p:cBhvr>
                                      <p:to>
                                        <a:schemeClr val="bg2"/>
                                      </p:to>
                                    </p:animClr>
                                  </p:subTnLst>
                                </p:cTn>
                              </p:par>
                              <p:par>
                                <p:cTn id="16" presetID="22" presetClass="entr" presetSubtype="8" fill="hold" nodeType="withEffect">
                                  <p:stCondLst>
                                    <p:cond delay="0"/>
                                  </p:stCondLst>
                                  <p:childTnLst>
                                    <p:set>
                                      <p:cBhvr>
                                        <p:cTn id="17" dur="1" fill="hold">
                                          <p:stCondLst>
                                            <p:cond delay="0"/>
                                          </p:stCondLst>
                                        </p:cTn>
                                        <p:tgtEl>
                                          <p:spTgt spid="12291">
                                            <p:txEl>
                                              <p:pRg st="5" end="5"/>
                                            </p:txEl>
                                          </p:spTgt>
                                        </p:tgtEl>
                                        <p:attrNameLst>
                                          <p:attrName>style.visibility</p:attrName>
                                        </p:attrNameLst>
                                      </p:cBhvr>
                                      <p:to>
                                        <p:strVal val="visible"/>
                                      </p:to>
                                    </p:set>
                                    <p:animEffect transition="in" filter="wipe(left)">
                                      <p:cBhvr>
                                        <p:cTn id="18" dur="500"/>
                                        <p:tgtEl>
                                          <p:spTgt spid="12291">
                                            <p:txEl>
                                              <p:pRg st="5" end="5"/>
                                            </p:txEl>
                                          </p:spTgt>
                                        </p:tgtEl>
                                      </p:cBhvr>
                                    </p:animEffect>
                                  </p:childTnLst>
                                  <p:subTnLst>
                                    <p:animClr clrSpc="rgb" dir="cw">
                                      <p:cBhvr override="childStyle">
                                        <p:cTn dur="1" fill="hold" display="0" masterRel="nextClick" afterEffect="1"/>
                                        <p:tgtEl>
                                          <p:spTgt spid="12291">
                                            <p:txEl>
                                              <p:pRg st="5" end="5"/>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291">
                                            <p:txEl>
                                              <p:pRg st="7" end="7"/>
                                            </p:txEl>
                                          </p:spTgt>
                                        </p:tgtEl>
                                        <p:attrNameLst>
                                          <p:attrName>style.visibility</p:attrName>
                                        </p:attrNameLst>
                                      </p:cBhvr>
                                      <p:to>
                                        <p:strVal val="visible"/>
                                      </p:to>
                                    </p:set>
                                    <p:animEffect transition="in" filter="wipe(left)">
                                      <p:cBhvr>
                                        <p:cTn id="23" dur="500"/>
                                        <p:tgtEl>
                                          <p:spTgt spid="12291">
                                            <p:txEl>
                                              <p:pRg st="7" end="7"/>
                                            </p:txEl>
                                          </p:spTgt>
                                        </p:tgtEl>
                                      </p:cBhvr>
                                    </p:animEffect>
                                  </p:childTnLst>
                                  <p:subTnLst>
                                    <p:animClr clrSpc="rgb" dir="cw">
                                      <p:cBhvr override="childStyle">
                                        <p:cTn dur="1" fill="hold" display="0" masterRel="nextClick" afterEffect="1"/>
                                        <p:tgtEl>
                                          <p:spTgt spid="12291">
                                            <p:txEl>
                                              <p:pRg st="7" end="7"/>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EA6F90-2E72-0DCF-D4BA-7F078D11CE7B}"/>
            </a:ext>
          </a:extLst>
        </p:cNvPr>
        <p:cNvGrpSpPr/>
        <p:nvPr/>
      </p:nvGrpSpPr>
      <p:grpSpPr>
        <a:xfrm>
          <a:off x="0" y="0"/>
          <a:ext cx="0" cy="0"/>
          <a:chOff x="0" y="0"/>
          <a:chExt cx="0" cy="0"/>
        </a:xfrm>
      </p:grpSpPr>
      <p:sp>
        <p:nvSpPr>
          <p:cNvPr id="14338" name="Rectangle 2">
            <a:extLst>
              <a:ext uri="{FF2B5EF4-FFF2-40B4-BE49-F238E27FC236}">
                <a16:creationId xmlns:a16="http://schemas.microsoft.com/office/drawing/2014/main" id="{8F28758C-A888-3D86-F704-CCEEDFD4A2B8}"/>
              </a:ext>
            </a:extLst>
          </p:cNvPr>
          <p:cNvSpPr>
            <a:spLocks noGrp="1" noChangeArrowheads="1"/>
          </p:cNvSpPr>
          <p:nvPr>
            <p:ph type="title"/>
          </p:nvPr>
        </p:nvSpPr>
        <p:spPr/>
        <p:txBody>
          <a:bodyPr/>
          <a:lstStyle/>
          <a:p>
            <a:pPr indent="0" eaLnBrk="1" hangingPunct="1"/>
            <a:r>
              <a:rPr lang="en-GB" altLang="en-US" sz="3200" b="1" dirty="0"/>
              <a:t>Living accommodation valuation of benefit</a:t>
            </a:r>
          </a:p>
        </p:txBody>
      </p:sp>
      <p:sp>
        <p:nvSpPr>
          <p:cNvPr id="14339" name="Rectangle 3">
            <a:extLst>
              <a:ext uri="{FF2B5EF4-FFF2-40B4-BE49-F238E27FC236}">
                <a16:creationId xmlns:a16="http://schemas.microsoft.com/office/drawing/2014/main" id="{584755B9-D457-8B89-4BE6-65BEB5640CBA}"/>
              </a:ext>
            </a:extLst>
          </p:cNvPr>
          <p:cNvSpPr>
            <a:spLocks noGrp="1" noChangeArrowheads="1"/>
          </p:cNvSpPr>
          <p:nvPr>
            <p:ph idx="1"/>
          </p:nvPr>
        </p:nvSpPr>
        <p:spPr/>
        <p:txBody>
          <a:bodyPr/>
          <a:lstStyle/>
          <a:p>
            <a:pPr eaLnBrk="1" hangingPunct="1">
              <a:tabLst>
                <a:tab pos="357188" algn="l"/>
              </a:tabLst>
            </a:pPr>
            <a:endParaRPr lang="en-GB" altLang="en-US" sz="1800" dirty="0">
              <a:solidFill>
                <a:schemeClr val="tx1"/>
              </a:solidFill>
            </a:endParaRPr>
          </a:p>
          <a:p>
            <a:pPr eaLnBrk="1" hangingPunct="1">
              <a:tabLst>
                <a:tab pos="357188" algn="l"/>
              </a:tabLst>
            </a:pPr>
            <a:r>
              <a:rPr lang="en-GB" altLang="en-US" sz="1800" dirty="0">
                <a:solidFill>
                  <a:schemeClr val="tx1"/>
                </a:solidFill>
              </a:rPr>
              <a:t>	“Annual value of property”</a:t>
            </a:r>
          </a:p>
          <a:p>
            <a:pPr marL="0" indent="0" eaLnBrk="1" hangingPunct="1">
              <a:buNone/>
              <a:tabLst>
                <a:tab pos="357188" algn="l"/>
              </a:tabLst>
            </a:pPr>
            <a:r>
              <a:rPr lang="en-GB" altLang="en-US" sz="1800" dirty="0">
                <a:solidFill>
                  <a:schemeClr val="tx1"/>
                </a:solidFill>
              </a:rPr>
              <a:t>	+	Cost of ancillary services or bills paid, e.g. gardener, heating</a:t>
            </a:r>
          </a:p>
          <a:p>
            <a:pPr marL="0" indent="0" eaLnBrk="1" hangingPunct="1">
              <a:buNone/>
              <a:tabLst>
                <a:tab pos="357188" algn="l"/>
              </a:tabLst>
            </a:pPr>
            <a:r>
              <a:rPr lang="en-GB" altLang="en-US" sz="1800" dirty="0">
                <a:solidFill>
                  <a:schemeClr val="tx1"/>
                </a:solidFill>
              </a:rPr>
              <a:t>	+	20% × cost of any loaned furniture</a:t>
            </a:r>
          </a:p>
          <a:p>
            <a:pPr marL="0" indent="0" eaLnBrk="1" hangingPunct="1">
              <a:buNone/>
              <a:tabLst>
                <a:tab pos="357188" algn="l"/>
              </a:tabLst>
            </a:pPr>
            <a:r>
              <a:rPr lang="en-GB" altLang="en-US" sz="1800" dirty="0">
                <a:solidFill>
                  <a:schemeClr val="tx1"/>
                </a:solidFill>
              </a:rPr>
              <a:t>	+	Extra charge for owned properties &gt; £75,000…</a:t>
            </a:r>
          </a:p>
          <a:p>
            <a:pPr eaLnBrk="1" hangingPunct="1">
              <a:tabLst>
                <a:tab pos="357188" algn="l"/>
              </a:tabLst>
            </a:pPr>
            <a:endParaRPr lang="en-US" altLang="en-US" sz="1800" dirty="0">
              <a:solidFill>
                <a:schemeClr val="tx1"/>
              </a:solidFill>
            </a:endParaRPr>
          </a:p>
        </p:txBody>
      </p:sp>
    </p:spTree>
    <p:extLst>
      <p:ext uri="{BB962C8B-B14F-4D97-AF65-F5344CB8AC3E}">
        <p14:creationId xmlns:p14="http://schemas.microsoft.com/office/powerpoint/2010/main" val="20265721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indent="0" eaLnBrk="1" hangingPunct="1"/>
            <a:r>
              <a:rPr lang="en-GB" altLang="en-US" sz="2400" b="1" dirty="0"/>
              <a:t>Extra benefit for properties “costing” more than £75,000</a:t>
            </a:r>
            <a:r>
              <a:rPr lang="en-GB" altLang="en-US" sz="2400" dirty="0"/>
              <a:t> (</a:t>
            </a:r>
            <a:r>
              <a:rPr lang="en-GB" altLang="en-US" sz="2400" i="1" dirty="0"/>
              <a:t>expensive accommodation benefit)</a:t>
            </a:r>
            <a:endParaRPr lang="en-US" altLang="en-US" sz="2400" i="1" dirty="0"/>
          </a:p>
        </p:txBody>
      </p:sp>
      <p:sp>
        <p:nvSpPr>
          <p:cNvPr id="14339" name="Rectangle 3"/>
          <p:cNvSpPr>
            <a:spLocks noGrp="1" noChangeArrowheads="1"/>
          </p:cNvSpPr>
          <p:nvPr>
            <p:ph idx="1"/>
          </p:nvPr>
        </p:nvSpPr>
        <p:spPr/>
        <p:txBody>
          <a:bodyPr/>
          <a:lstStyle/>
          <a:p>
            <a:pPr eaLnBrk="1" hangingPunct="1">
              <a:tabLst>
                <a:tab pos="357188" algn="l"/>
              </a:tabLst>
            </a:pPr>
            <a:r>
              <a:rPr lang="en-GB" altLang="en-US" sz="1800" dirty="0">
                <a:solidFill>
                  <a:schemeClr val="tx1"/>
                </a:solidFill>
              </a:rPr>
              <a:t>“Cost” is purchase price of property to employer -  includes capital improvements </a:t>
            </a:r>
            <a:r>
              <a:rPr lang="en-GB" altLang="en-US" sz="1800" b="1" dirty="0">
                <a:solidFill>
                  <a:schemeClr val="tx1"/>
                </a:solidFill>
              </a:rPr>
              <a:t>before the beginning of the tax year</a:t>
            </a:r>
            <a:r>
              <a:rPr lang="en-GB" altLang="en-US" sz="1800" dirty="0">
                <a:solidFill>
                  <a:schemeClr val="tx1"/>
                </a:solidFill>
              </a:rPr>
              <a:t>;</a:t>
            </a:r>
          </a:p>
          <a:p>
            <a:pPr eaLnBrk="1" hangingPunct="1">
              <a:tabLst>
                <a:tab pos="357188" algn="l"/>
              </a:tabLst>
            </a:pPr>
            <a:endParaRPr lang="en-GB" altLang="en-US" sz="1800" dirty="0">
              <a:solidFill>
                <a:schemeClr val="tx1"/>
              </a:solidFill>
            </a:endParaRPr>
          </a:p>
          <a:p>
            <a:pPr eaLnBrk="1" hangingPunct="1">
              <a:tabLst>
                <a:tab pos="357188" algn="l"/>
              </a:tabLst>
            </a:pPr>
            <a:r>
              <a:rPr lang="en-GB" altLang="en-US" sz="1800" dirty="0">
                <a:solidFill>
                  <a:schemeClr val="tx1"/>
                </a:solidFill>
              </a:rPr>
              <a:t>If property was first made available to employee more than 6 years after acquisition by employer, then market value when first provided is used instead of cost to employer;</a:t>
            </a:r>
          </a:p>
          <a:p>
            <a:pPr eaLnBrk="1" hangingPunct="1">
              <a:tabLst>
                <a:tab pos="357188" algn="l"/>
              </a:tabLst>
            </a:pPr>
            <a:endParaRPr lang="en-GB" altLang="en-US" sz="1800" dirty="0">
              <a:solidFill>
                <a:schemeClr val="tx1"/>
              </a:solidFill>
            </a:endParaRPr>
          </a:p>
          <a:p>
            <a:pPr eaLnBrk="1" hangingPunct="1">
              <a:tabLst>
                <a:tab pos="357188" algn="l"/>
              </a:tabLst>
            </a:pPr>
            <a:r>
              <a:rPr lang="en-GB" altLang="en-US" sz="1800" dirty="0">
                <a:solidFill>
                  <a:schemeClr val="tx1"/>
                </a:solidFill>
              </a:rPr>
              <a:t>Benefit </a:t>
            </a:r>
            <a:r>
              <a:rPr lang="en-GB" altLang="en-US" sz="1800" b="1" dirty="0">
                <a:solidFill>
                  <a:schemeClr val="tx1"/>
                </a:solidFill>
              </a:rPr>
              <a:t>(cost / value – £75,000) </a:t>
            </a:r>
            <a:r>
              <a:rPr lang="en-GB" altLang="en-US" sz="1800" b="1" dirty="0">
                <a:solidFill>
                  <a:schemeClr val="tx1"/>
                </a:solidFill>
                <a:latin typeface="Arial" panose="020B0604020202020204" pitchFamily="34" charset="0"/>
                <a:cs typeface="Arial" panose="020B0604020202020204" pitchFamily="34" charset="0"/>
              </a:rPr>
              <a:t>×</a:t>
            </a:r>
            <a:r>
              <a:rPr lang="en-GB" altLang="en-US" sz="1800" b="1" dirty="0">
                <a:solidFill>
                  <a:schemeClr val="tx1"/>
                </a:solidFill>
              </a:rPr>
              <a:t> official rate of interest on 6 April</a:t>
            </a:r>
          </a:p>
          <a:p>
            <a:pPr eaLnBrk="1" hangingPunct="1">
              <a:tabLst>
                <a:tab pos="357188" algn="l"/>
              </a:tabLst>
            </a:pPr>
            <a:endParaRPr lang="en-GB" altLang="en-US" sz="1800" dirty="0">
              <a:solidFill>
                <a:schemeClr val="tx1"/>
              </a:solidFill>
            </a:endParaRPr>
          </a:p>
          <a:p>
            <a:pPr eaLnBrk="1" hangingPunct="1">
              <a:tabLst>
                <a:tab pos="357188" algn="l"/>
              </a:tabLst>
            </a:pPr>
            <a:r>
              <a:rPr lang="en-GB" altLang="en-US" sz="1800" dirty="0">
                <a:solidFill>
                  <a:schemeClr val="tx1"/>
                </a:solidFill>
              </a:rPr>
              <a:t>This benefit is added to the annual value and other benefits;</a:t>
            </a:r>
          </a:p>
          <a:p>
            <a:pPr eaLnBrk="1" hangingPunct="1">
              <a:tabLst>
                <a:tab pos="357188" algn="l"/>
              </a:tabLst>
            </a:pPr>
            <a:endParaRPr lang="en-GB" altLang="en-US" sz="1800" dirty="0">
              <a:solidFill>
                <a:schemeClr val="tx1"/>
              </a:solidFill>
            </a:endParaRPr>
          </a:p>
          <a:p>
            <a:pPr eaLnBrk="1" hangingPunct="1">
              <a:tabLst>
                <a:tab pos="357188" algn="l"/>
              </a:tabLst>
            </a:pPr>
            <a:r>
              <a:rPr lang="en-GB" altLang="en-US" sz="1800" dirty="0">
                <a:solidFill>
                  <a:schemeClr val="tx1"/>
                </a:solidFill>
              </a:rPr>
              <a:t>Benefit is reduced if employee pays rent higher than annual value – a “contribution” in excess of the annual value;</a:t>
            </a:r>
          </a:p>
          <a:p>
            <a:pPr eaLnBrk="1" hangingPunct="1">
              <a:tabLst>
                <a:tab pos="357188" algn="l"/>
              </a:tabLst>
            </a:pPr>
            <a:endParaRPr lang="en-GB" altLang="en-US" sz="1800" dirty="0">
              <a:solidFill>
                <a:schemeClr val="tx1"/>
              </a:solidFill>
            </a:endParaRPr>
          </a:p>
          <a:p>
            <a:pPr eaLnBrk="1" hangingPunct="1">
              <a:tabLst>
                <a:tab pos="357188" algn="l"/>
              </a:tabLst>
            </a:pPr>
            <a:r>
              <a:rPr lang="en-GB" altLang="en-US" sz="1800" dirty="0">
                <a:solidFill>
                  <a:schemeClr val="tx1"/>
                </a:solidFill>
              </a:rPr>
              <a:t>No benefit is taxed if the accommodation is “job-related”…  </a:t>
            </a:r>
            <a:endParaRPr lang="en-US" altLang="en-US" sz="1800" dirty="0">
              <a:solidFill>
                <a:schemeClr val="tx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bg>
      <p:bgPr>
        <a:solidFill>
          <a:srgbClr val="FFE0C0"/>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1"/>
            <a:ext cx="9142413" cy="908720"/>
          </a:xfrm>
        </p:spPr>
        <p:txBody>
          <a:bodyPr/>
          <a:lstStyle/>
          <a:p>
            <a:pPr indent="0" eaLnBrk="1" hangingPunct="1"/>
            <a:r>
              <a:rPr lang="en-GB" altLang="en-US" sz="2800" b="1" dirty="0"/>
              <a:t>Living accommodation – section 7.21 example</a:t>
            </a:r>
            <a:endParaRPr lang="en-US" altLang="en-US" sz="2800" b="1" dirty="0"/>
          </a:p>
        </p:txBody>
      </p:sp>
      <p:sp>
        <p:nvSpPr>
          <p:cNvPr id="20483" name="Rectangle 3"/>
          <p:cNvSpPr>
            <a:spLocks noGrp="1" noChangeArrowheads="1"/>
          </p:cNvSpPr>
          <p:nvPr>
            <p:ph idx="1"/>
          </p:nvPr>
        </p:nvSpPr>
        <p:spPr>
          <a:xfrm>
            <a:off x="0" y="908721"/>
            <a:ext cx="9140826" cy="5472607"/>
          </a:xfrm>
        </p:spPr>
        <p:txBody>
          <a:bodyPr/>
          <a:lstStyle/>
          <a:p>
            <a:pPr marL="0" indent="0" eaLnBrk="1" hangingPunct="1">
              <a:buFontTx/>
              <a:buNone/>
            </a:pPr>
            <a:endParaRPr lang="en-GB" altLang="en-US" sz="2800" dirty="0">
              <a:solidFill>
                <a:schemeClr val="tx1"/>
              </a:solidFill>
            </a:endParaRPr>
          </a:p>
          <a:p>
            <a:pPr marL="0" indent="0" eaLnBrk="1" hangingPunct="1">
              <a:buFontTx/>
              <a:buNone/>
            </a:pPr>
            <a:r>
              <a:rPr lang="en-GB" altLang="en-US" sz="2800" dirty="0">
                <a:solidFill>
                  <a:schemeClr val="tx1"/>
                </a:solidFill>
              </a:rPr>
              <a:t>Jura plc acquired a property in October 2022 for £265,000,  which had an annual value of £10,000. In May 2025 improvements costing £25,000 were made. On 7</a:t>
            </a:r>
            <a:r>
              <a:rPr lang="en-GB" altLang="en-US" sz="2800" baseline="30000" dirty="0">
                <a:solidFill>
                  <a:schemeClr val="tx1"/>
                </a:solidFill>
              </a:rPr>
              <a:t>th</a:t>
            </a:r>
            <a:r>
              <a:rPr lang="en-GB" altLang="en-US" sz="2800" dirty="0">
                <a:solidFill>
                  <a:schemeClr val="tx1"/>
                </a:solidFill>
              </a:rPr>
              <a:t> April 2026, Zack,  the marketing director, occupied the property paying Jura plc a rent of £5,000 p.a. He paid £15,000 towards the original cost.</a:t>
            </a:r>
          </a:p>
          <a:p>
            <a:pPr marL="0" indent="0" eaLnBrk="1" hangingPunct="1">
              <a:buFontTx/>
              <a:buNone/>
            </a:pPr>
            <a:r>
              <a:rPr lang="en-GB" altLang="en-US" sz="2800" b="1" dirty="0">
                <a:solidFill>
                  <a:schemeClr val="tx1"/>
                </a:solidFill>
              </a:rPr>
              <a:t>Calculate the value of the accommodation benefit in kind…</a:t>
            </a:r>
          </a:p>
          <a:p>
            <a:pPr marL="0" indent="0" eaLnBrk="1" hangingPunct="1">
              <a:buFontTx/>
              <a:buNone/>
            </a:pPr>
            <a:r>
              <a:rPr lang="en-GB" altLang="en-US" sz="1000" b="1" dirty="0">
                <a:solidFill>
                  <a:schemeClr val="tx1"/>
                </a:solidFill>
              </a:rPr>
              <a:t>	</a:t>
            </a:r>
          </a:p>
          <a:p>
            <a:pPr marL="0" indent="0" eaLnBrk="1" hangingPunct="1">
              <a:buFontTx/>
              <a:buNone/>
            </a:pPr>
            <a:endParaRPr lang="en-US" altLang="en-US" sz="17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bg>
      <p:bgPr>
        <a:solidFill>
          <a:srgbClr val="FFE0C0"/>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1"/>
            <a:ext cx="9144000" cy="908720"/>
          </a:xfrm>
        </p:spPr>
        <p:txBody>
          <a:bodyPr/>
          <a:lstStyle/>
          <a:p>
            <a:pPr indent="0" eaLnBrk="1" hangingPunct="1"/>
            <a:r>
              <a:rPr lang="en-GB" altLang="en-US" sz="2000" b="1" dirty="0"/>
              <a:t>Zack’s  taxable accommodation benefit in kind</a:t>
            </a:r>
            <a:endParaRPr lang="en-US" altLang="en-US" sz="2000" b="1" dirty="0"/>
          </a:p>
        </p:txBody>
      </p:sp>
      <p:sp>
        <p:nvSpPr>
          <p:cNvPr id="20483" name="Rectangle 3"/>
          <p:cNvSpPr>
            <a:spLocks noGrp="1" noChangeArrowheads="1"/>
          </p:cNvSpPr>
          <p:nvPr>
            <p:ph idx="1"/>
          </p:nvPr>
        </p:nvSpPr>
        <p:spPr>
          <a:xfrm>
            <a:off x="0" y="908721"/>
            <a:ext cx="9144000" cy="5472607"/>
          </a:xfrm>
        </p:spPr>
        <p:txBody>
          <a:bodyPr/>
          <a:lstStyle/>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endParaRPr lang="en-GB" altLang="en-US" sz="1800" b="1" dirty="0">
              <a:solidFill>
                <a:schemeClr val="tx1"/>
              </a:solidFill>
            </a:endParaRP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r>
              <a:rPr lang="en-GB" altLang="en-US" sz="1800" b="1" dirty="0">
                <a:solidFill>
                  <a:schemeClr val="tx1"/>
                </a:solidFill>
              </a:rPr>
              <a:t>Value of accommodation benefit:</a:t>
            </a:r>
            <a:r>
              <a:rPr lang="en-GB" altLang="en-US" sz="1800" dirty="0">
                <a:solidFill>
                  <a:schemeClr val="tx1"/>
                </a:solidFill>
              </a:rPr>
              <a:t>	 			  	£		£</a:t>
            </a: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endParaRPr lang="en-GB" altLang="en-US" sz="1800" dirty="0">
              <a:solidFill>
                <a:schemeClr val="tx1"/>
              </a:solidFill>
            </a:endParaRP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r>
              <a:rPr lang="en-GB" altLang="en-US" sz="1800" dirty="0">
                <a:solidFill>
                  <a:schemeClr val="tx1"/>
                </a:solidFill>
              </a:rPr>
              <a:t>Annual value of property		  			10,000</a:t>
            </a: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r>
              <a:rPr lang="en-GB" altLang="en-US" sz="1800" dirty="0">
                <a:solidFill>
                  <a:schemeClr val="tx1"/>
                </a:solidFill>
              </a:rPr>
              <a:t>Less rent paid by director		  		</a:t>
            </a:r>
            <a:r>
              <a:rPr lang="en-GB" altLang="en-US" sz="1800" u="sng" dirty="0">
                <a:solidFill>
                  <a:schemeClr val="tx1"/>
                </a:solidFill>
              </a:rPr>
              <a:t>	 (5,000</a:t>
            </a:r>
            <a:r>
              <a:rPr lang="en-GB" altLang="en-US" sz="1800" dirty="0">
                <a:solidFill>
                  <a:schemeClr val="tx1"/>
                </a:solidFill>
              </a:rPr>
              <a:t>)</a:t>
            </a: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r>
              <a:rPr lang="en-GB" altLang="en-US" sz="1800" dirty="0">
                <a:solidFill>
                  <a:schemeClr val="tx1"/>
                </a:solidFill>
              </a:rPr>
              <a:t>= Basic charge				 			5,000</a:t>
            </a: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endParaRPr lang="en-GB" altLang="en-US" sz="1800" dirty="0">
              <a:solidFill>
                <a:schemeClr val="tx1"/>
              </a:solidFill>
            </a:endParaRP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r>
              <a:rPr lang="en-GB" altLang="en-US" sz="1800" dirty="0">
                <a:solidFill>
                  <a:schemeClr val="tx1"/>
                </a:solidFill>
              </a:rPr>
              <a:t>+ Additional value charge :					£</a:t>
            </a: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r>
              <a:rPr lang="en-GB" altLang="en-US" sz="1800" dirty="0">
                <a:solidFill>
                  <a:schemeClr val="tx1"/>
                </a:solidFill>
              </a:rPr>
              <a:t>Cost of accommodation + improvements			290,000</a:t>
            </a: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r>
              <a:rPr lang="en-GB" altLang="en-US" sz="1800" dirty="0">
                <a:solidFill>
                  <a:schemeClr val="tx1"/>
                </a:solidFill>
              </a:rPr>
              <a:t>Less Part of cost paid by director				</a:t>
            </a:r>
            <a:r>
              <a:rPr lang="en-GB" altLang="en-US" sz="1800" u="sng" dirty="0">
                <a:solidFill>
                  <a:schemeClr val="tx1"/>
                </a:solidFill>
              </a:rPr>
              <a:t>	(15,000</a:t>
            </a:r>
            <a:r>
              <a:rPr lang="en-GB" altLang="en-US" sz="1800" dirty="0">
                <a:solidFill>
                  <a:schemeClr val="tx1"/>
                </a:solidFill>
              </a:rPr>
              <a:t>)</a:t>
            </a: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r>
              <a:rPr lang="en-GB" altLang="en-US" sz="1800" dirty="0">
                <a:solidFill>
                  <a:schemeClr val="tx1"/>
                </a:solidFill>
              </a:rPr>
              <a:t>= deemed loan to director					275,000</a:t>
            </a: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r>
              <a:rPr lang="en-GB" altLang="en-US" sz="1800" dirty="0">
                <a:solidFill>
                  <a:schemeClr val="tx1"/>
                </a:solidFill>
              </a:rPr>
              <a:t>Less disregard				 </a:t>
            </a:r>
            <a:r>
              <a:rPr lang="en-GB" altLang="en-US" sz="1800" u="sng" dirty="0">
                <a:solidFill>
                  <a:schemeClr val="tx1"/>
                </a:solidFill>
              </a:rPr>
              <a:t>	 (75,000</a:t>
            </a:r>
            <a:r>
              <a:rPr lang="en-GB" altLang="en-US" sz="1800" dirty="0">
                <a:solidFill>
                  <a:schemeClr val="tx1"/>
                </a:solidFill>
              </a:rPr>
              <a:t>)</a:t>
            </a: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r>
              <a:rPr lang="en-GB" altLang="en-US" sz="1800" dirty="0">
                <a:solidFill>
                  <a:schemeClr val="tx1"/>
                </a:solidFill>
              </a:rPr>
              <a:t>				</a:t>
            </a:r>
            <a:r>
              <a:rPr lang="en-GB" altLang="en-US" sz="1800" u="sng" dirty="0">
                <a:solidFill>
                  <a:schemeClr val="tx1"/>
                </a:solidFill>
              </a:rPr>
              <a:t>	  200,000</a:t>
            </a: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endParaRPr lang="en-GB" altLang="en-US" sz="1800" dirty="0">
              <a:solidFill>
                <a:schemeClr val="tx1"/>
              </a:solidFill>
            </a:endParaRP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r>
              <a:rPr lang="en-GB" altLang="en-US" sz="1800" dirty="0">
                <a:solidFill>
                  <a:schemeClr val="tx1"/>
                </a:solidFill>
              </a:rPr>
              <a:t>Official rate of interest 6</a:t>
            </a:r>
            <a:r>
              <a:rPr lang="en-GB" altLang="en-US" sz="1800" baseline="30000" dirty="0">
                <a:solidFill>
                  <a:schemeClr val="tx1"/>
                </a:solidFill>
              </a:rPr>
              <a:t>th</a:t>
            </a:r>
            <a:r>
              <a:rPr lang="en-GB" altLang="en-US" sz="1800" dirty="0">
                <a:solidFill>
                  <a:schemeClr val="tx1"/>
                </a:solidFill>
              </a:rPr>
              <a:t> April 2026 = 3.</a:t>
            </a:r>
            <a:r>
              <a:rPr lang="en-GB" altLang="en-US" sz="1400" dirty="0">
                <a:solidFill>
                  <a:schemeClr val="tx1"/>
                </a:solidFill>
              </a:rPr>
              <a:t>75</a:t>
            </a:r>
            <a:r>
              <a:rPr lang="en-GB" altLang="en-US" sz="1800" dirty="0">
                <a:solidFill>
                  <a:schemeClr val="tx1"/>
                </a:solidFill>
              </a:rPr>
              <a:t>%, × 200,000 =		</a:t>
            </a:r>
            <a:r>
              <a:rPr lang="en-GB" altLang="en-US" sz="1800" u="sng" dirty="0">
                <a:solidFill>
                  <a:schemeClr val="tx1"/>
                </a:solidFill>
              </a:rPr>
              <a:t>	7,500</a:t>
            </a:r>
            <a:endParaRPr lang="en-GB" altLang="en-US" sz="1800" dirty="0">
              <a:solidFill>
                <a:schemeClr val="tx1"/>
              </a:solidFill>
            </a:endParaRPr>
          </a:p>
          <a:p>
            <a:pPr marL="0" indent="0" eaLnBrk="1" hangingPunct="1">
              <a:lnSpc>
                <a:spcPct val="80000"/>
              </a:lnSpc>
              <a:buFontTx/>
              <a:buNone/>
              <a:tabLst>
                <a:tab pos="4305300" algn="dec"/>
                <a:tab pos="4486275" algn="dec"/>
                <a:tab pos="5743575" algn="dec"/>
                <a:tab pos="5924550" algn="dec"/>
                <a:tab pos="7172325" algn="dec"/>
                <a:tab pos="7353300" algn="dec"/>
                <a:tab pos="8610600" algn="dec"/>
              </a:tabLst>
            </a:pPr>
            <a:r>
              <a:rPr lang="en-GB" altLang="en-US" sz="1800" dirty="0">
                <a:solidFill>
                  <a:schemeClr val="tx1"/>
                </a:solidFill>
              </a:rPr>
              <a:t>Benefit in kind for Zack						</a:t>
            </a:r>
            <a:r>
              <a:rPr lang="en-GB" altLang="en-US" sz="1800" u="sng" dirty="0">
                <a:solidFill>
                  <a:schemeClr val="tx1"/>
                </a:solidFill>
              </a:rPr>
              <a:t>	12,500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483">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483">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483">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483">
                                            <p:txEl>
                                              <p:pRg st="10" end="10"/>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483">
                                            <p:txEl>
                                              <p:pRg st="11" end="11"/>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483">
                                            <p:txEl>
                                              <p:pRg st="12" end="1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483">
                                            <p:txEl>
                                              <p:pRg st="14" end="14"/>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48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indent="0" eaLnBrk="1" hangingPunct="1"/>
            <a:r>
              <a:rPr lang="en-GB" altLang="en-US" dirty="0"/>
              <a:t>Detailed rules of the “benefits code”</a:t>
            </a:r>
            <a:endParaRPr lang="en-US" altLang="en-US" dirty="0"/>
          </a:p>
        </p:txBody>
      </p:sp>
      <p:sp>
        <p:nvSpPr>
          <p:cNvPr id="18435" name="Rectangle 3"/>
          <p:cNvSpPr>
            <a:spLocks noGrp="1" noChangeArrowheads="1"/>
          </p:cNvSpPr>
          <p:nvPr>
            <p:ph idx="1"/>
          </p:nvPr>
        </p:nvSpPr>
        <p:spPr>
          <a:xfrm>
            <a:off x="0" y="939800"/>
            <a:ext cx="9144000" cy="5441528"/>
          </a:xfrm>
        </p:spPr>
        <p:txBody>
          <a:bodyPr/>
          <a:lstStyle/>
          <a:p>
            <a:pPr marL="0" indent="0" eaLnBrk="1" hangingPunct="1">
              <a:buFontTx/>
              <a:buNone/>
              <a:defRPr/>
            </a:pPr>
            <a:r>
              <a:rPr lang="en-GB" dirty="0">
                <a:solidFill>
                  <a:schemeClr val="tx1"/>
                </a:solidFill>
              </a:rPr>
              <a:t>Benefit of </a:t>
            </a:r>
            <a:r>
              <a:rPr lang="en-GB" u="sng" dirty="0">
                <a:solidFill>
                  <a:schemeClr val="tx1"/>
                </a:solidFill>
              </a:rPr>
              <a:t>rented</a:t>
            </a:r>
            <a:r>
              <a:rPr lang="en-GB" dirty="0">
                <a:solidFill>
                  <a:schemeClr val="tx1"/>
                </a:solidFill>
              </a:rPr>
              <a:t> living accommodation =  rent paid by employer (or “annual value” , if more);</a:t>
            </a:r>
            <a:endParaRPr lang="en-US" sz="2800" dirty="0">
              <a:solidFill>
                <a:schemeClr val="tx1"/>
              </a:solidFill>
            </a:endParaRPr>
          </a:p>
          <a:p>
            <a:pPr marL="0" indent="0" eaLnBrk="1" hangingPunct="1">
              <a:buFontTx/>
              <a:buNone/>
              <a:defRPr/>
            </a:pPr>
            <a:endParaRPr lang="en-GB" dirty="0">
              <a:solidFill>
                <a:schemeClr val="tx1"/>
              </a:solidFill>
            </a:endParaRPr>
          </a:p>
          <a:p>
            <a:pPr marL="0" indent="0" eaLnBrk="1" hangingPunct="1">
              <a:buFontTx/>
              <a:buNone/>
              <a:defRPr/>
            </a:pPr>
            <a:r>
              <a:rPr lang="en-GB" dirty="0">
                <a:solidFill>
                  <a:schemeClr val="tx1"/>
                </a:solidFill>
              </a:rPr>
              <a:t>Use / loan other assets = 20% of cost;</a:t>
            </a:r>
          </a:p>
          <a:p>
            <a:pPr marL="0" indent="0" eaLnBrk="1" hangingPunct="1">
              <a:lnSpc>
                <a:spcPct val="90000"/>
              </a:lnSpc>
              <a:buFontTx/>
              <a:buNone/>
              <a:defRPr/>
            </a:pPr>
            <a:endParaRPr lang="en-GB" dirty="0">
              <a:solidFill>
                <a:schemeClr val="tx1"/>
              </a:solidFill>
            </a:endParaRPr>
          </a:p>
          <a:p>
            <a:pPr marL="0" indent="0" eaLnBrk="1" hangingPunct="1">
              <a:lnSpc>
                <a:spcPct val="90000"/>
              </a:lnSpc>
              <a:buFontTx/>
              <a:buNone/>
              <a:defRPr/>
            </a:pPr>
            <a:r>
              <a:rPr lang="en-GB" dirty="0">
                <a:solidFill>
                  <a:schemeClr val="tx1"/>
                </a:solidFill>
              </a:rPr>
              <a:t>Acquiring a previously used asset as a gift / purchase:</a:t>
            </a:r>
          </a:p>
          <a:p>
            <a:pPr marL="0" indent="0" eaLnBrk="1" hangingPunct="1">
              <a:lnSpc>
                <a:spcPct val="90000"/>
              </a:lnSpc>
              <a:buFontTx/>
              <a:buNone/>
              <a:defRPr/>
            </a:pPr>
            <a:r>
              <a:rPr lang="en-GB" dirty="0">
                <a:solidFill>
                  <a:schemeClr val="tx1"/>
                </a:solidFill>
              </a:rPr>
              <a:t>Benefit is excess of market value over  consideration given </a:t>
            </a:r>
          </a:p>
          <a:p>
            <a:pPr marL="0" indent="0" eaLnBrk="1" hangingPunct="1">
              <a:lnSpc>
                <a:spcPct val="90000"/>
              </a:lnSpc>
              <a:buFontTx/>
              <a:buNone/>
              <a:defRPr/>
            </a:pPr>
            <a:r>
              <a:rPr lang="en-GB" b="1" dirty="0">
                <a:solidFill>
                  <a:srgbClr val="FF0000"/>
                </a:solidFill>
              </a:rPr>
              <a:t>or</a:t>
            </a:r>
            <a:r>
              <a:rPr lang="en-GB" b="1" dirty="0"/>
              <a:t> </a:t>
            </a:r>
            <a:r>
              <a:rPr lang="en-GB" dirty="0">
                <a:solidFill>
                  <a:schemeClr val="tx1"/>
                </a:solidFill>
              </a:rPr>
              <a:t>excess of any untaxed cost over consideration, if more;</a:t>
            </a:r>
          </a:p>
          <a:p>
            <a:pPr marL="0" indent="0" eaLnBrk="1" hangingPunct="1">
              <a:lnSpc>
                <a:spcPct val="90000"/>
              </a:lnSpc>
              <a:buFontTx/>
              <a:buNone/>
              <a:defRPr/>
            </a:pPr>
            <a:endParaRPr lang="en-GB" dirty="0">
              <a:solidFill>
                <a:schemeClr val="tx1"/>
              </a:solidFill>
            </a:endParaRPr>
          </a:p>
          <a:p>
            <a:pPr marL="0" indent="0" eaLnBrk="1" hangingPunct="1">
              <a:buFontTx/>
              <a:buNone/>
              <a:defRPr/>
            </a:pPr>
            <a:r>
              <a:rPr lang="en-GB" dirty="0">
                <a:solidFill>
                  <a:schemeClr val="tx1"/>
                </a:solidFill>
              </a:rPr>
              <a:t>Beneficial loans = (value × official rate) – interest paid;  </a:t>
            </a:r>
            <a:r>
              <a:rPr lang="en-GB" i="1" dirty="0">
                <a:solidFill>
                  <a:schemeClr val="tx1"/>
                </a:solidFill>
              </a:rPr>
              <a:t>but loans </a:t>
            </a:r>
            <a:r>
              <a:rPr lang="en-GB" i="1" u="sng" dirty="0">
                <a:solidFill>
                  <a:schemeClr val="tx1"/>
                </a:solidFill>
              </a:rPr>
              <a:t>&lt;</a:t>
            </a:r>
            <a:r>
              <a:rPr lang="en-GB" i="1" dirty="0">
                <a:solidFill>
                  <a:schemeClr val="tx1"/>
                </a:solidFill>
              </a:rPr>
              <a:t> £10,000 are exempt…</a:t>
            </a:r>
          </a:p>
          <a:p>
            <a:pPr marL="0" indent="0" eaLnBrk="1" hangingPunct="1">
              <a:buFontTx/>
              <a:buNone/>
              <a:defRPr/>
            </a:pP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wipe(left)">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435">
                                            <p:txEl>
                                              <p:pRg st="2" end="2"/>
                                            </p:txEl>
                                          </p:spTgt>
                                        </p:tgtEl>
                                        <p:attrNameLst>
                                          <p:attrName>style.visibility</p:attrName>
                                        </p:attrNameLst>
                                      </p:cBhvr>
                                      <p:to>
                                        <p:strVal val="visible"/>
                                      </p:to>
                                    </p:set>
                                    <p:animEffect transition="in" filter="wipe(left)">
                                      <p:cBhvr>
                                        <p:cTn id="12" dur="500"/>
                                        <p:tgtEl>
                                          <p:spTgt spid="1843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435">
                                            <p:txEl>
                                              <p:pRg st="4" end="4"/>
                                            </p:txEl>
                                          </p:spTgt>
                                        </p:tgtEl>
                                        <p:attrNameLst>
                                          <p:attrName>style.visibility</p:attrName>
                                        </p:attrNameLst>
                                      </p:cBhvr>
                                      <p:to>
                                        <p:strVal val="visible"/>
                                      </p:to>
                                    </p:set>
                                    <p:animEffect transition="in" filter="wipe(left)">
                                      <p:cBhvr>
                                        <p:cTn id="17" dur="500"/>
                                        <p:tgtEl>
                                          <p:spTgt spid="1843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435">
                                            <p:txEl>
                                              <p:pRg st="5" end="5"/>
                                            </p:txEl>
                                          </p:spTgt>
                                        </p:tgtEl>
                                        <p:attrNameLst>
                                          <p:attrName>style.visibility</p:attrName>
                                        </p:attrNameLst>
                                      </p:cBhvr>
                                      <p:to>
                                        <p:strVal val="visible"/>
                                      </p:to>
                                    </p:set>
                                    <p:animEffect transition="in" filter="wipe(left)">
                                      <p:cBhvr>
                                        <p:cTn id="22" dur="500"/>
                                        <p:tgtEl>
                                          <p:spTgt spid="18435">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435">
                                            <p:txEl>
                                              <p:pRg st="6" end="6"/>
                                            </p:txEl>
                                          </p:spTgt>
                                        </p:tgtEl>
                                        <p:attrNameLst>
                                          <p:attrName>style.visibility</p:attrName>
                                        </p:attrNameLst>
                                      </p:cBhvr>
                                      <p:to>
                                        <p:strVal val="visible"/>
                                      </p:to>
                                    </p:set>
                                    <p:animEffect transition="in" filter="wipe(left)">
                                      <p:cBhvr>
                                        <p:cTn id="27" dur="500"/>
                                        <p:tgtEl>
                                          <p:spTgt spid="1843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435">
                                            <p:txEl>
                                              <p:pRg st="8" end="8"/>
                                            </p:txEl>
                                          </p:spTgt>
                                        </p:tgtEl>
                                        <p:attrNameLst>
                                          <p:attrName>style.visibility</p:attrName>
                                        </p:attrNameLst>
                                      </p:cBhvr>
                                      <p:to>
                                        <p:strVal val="visible"/>
                                      </p:to>
                                    </p:set>
                                    <p:animEffect transition="in" filter="wipe(left)">
                                      <p:cBhvr>
                                        <p:cTn id="32" dur="500"/>
                                        <p:tgtEl>
                                          <p:spTgt spid="1843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indent="0" eaLnBrk="1" hangingPunct="1"/>
            <a:r>
              <a:rPr lang="en-GB" altLang="en-US" dirty="0"/>
              <a:t>Exempt benefits of employment </a:t>
            </a:r>
          </a:p>
        </p:txBody>
      </p:sp>
      <p:sp>
        <p:nvSpPr>
          <p:cNvPr id="21507" name="Content Placeholder 2"/>
          <p:cNvSpPr>
            <a:spLocks noGrp="1"/>
          </p:cNvSpPr>
          <p:nvPr>
            <p:ph idx="1"/>
          </p:nvPr>
        </p:nvSpPr>
        <p:spPr/>
        <p:txBody>
          <a:bodyPr/>
          <a:lstStyle/>
          <a:p>
            <a:pPr marL="361950" indent="-361950" eaLnBrk="1" hangingPunct="1">
              <a:buFont typeface="Wingdings" panose="05000000000000000000" pitchFamily="2" charset="2"/>
              <a:buChar char="ü"/>
              <a:tabLst>
                <a:tab pos="361950" algn="l"/>
              </a:tabLst>
            </a:pPr>
            <a:endParaRPr lang="en-GB" altLang="en-US" dirty="0">
              <a:solidFill>
                <a:schemeClr val="tx1"/>
              </a:solidFill>
            </a:endParaRPr>
          </a:p>
          <a:p>
            <a:pPr marL="361950" indent="-361950" eaLnBrk="1" hangingPunct="1">
              <a:buFont typeface="Wingdings" panose="05000000000000000000" pitchFamily="2" charset="2"/>
              <a:buChar char="ü"/>
              <a:tabLst>
                <a:tab pos="361950" algn="l"/>
              </a:tabLst>
            </a:pPr>
            <a:r>
              <a:rPr lang="en-GB" altLang="en-US" dirty="0">
                <a:solidFill>
                  <a:schemeClr val="tx1"/>
                </a:solidFill>
              </a:rPr>
              <a:t>One mobile phone per employee (private use)</a:t>
            </a:r>
          </a:p>
          <a:p>
            <a:pPr marL="361950" indent="-361950" eaLnBrk="1" hangingPunct="1">
              <a:buFont typeface="Wingdings" panose="05000000000000000000" pitchFamily="2" charset="2"/>
              <a:buChar char="ü"/>
              <a:tabLst>
                <a:tab pos="361950" algn="l"/>
              </a:tabLst>
            </a:pPr>
            <a:endParaRPr lang="en-GB" altLang="en-US" dirty="0">
              <a:solidFill>
                <a:schemeClr val="tx1"/>
              </a:solidFill>
            </a:endParaRPr>
          </a:p>
          <a:p>
            <a:pPr marL="361950" indent="-361950" eaLnBrk="1" hangingPunct="1">
              <a:buFont typeface="Wingdings" panose="05000000000000000000" pitchFamily="2" charset="2"/>
              <a:buChar char="ü"/>
              <a:tabLst>
                <a:tab pos="361950" algn="l"/>
              </a:tabLst>
            </a:pPr>
            <a:r>
              <a:rPr lang="en-GB" altLang="en-US" dirty="0">
                <a:solidFill>
                  <a:schemeClr val="tx1"/>
                </a:solidFill>
              </a:rPr>
              <a:t>Home relocation expenses up to £8,000…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indent="0" eaLnBrk="1" hangingPunct="1"/>
            <a:r>
              <a:rPr lang="en-GB" altLang="en-US" dirty="0"/>
              <a:t>Exempt benefits continued </a:t>
            </a:r>
          </a:p>
        </p:txBody>
      </p:sp>
      <p:sp>
        <p:nvSpPr>
          <p:cNvPr id="23555" name="Content Placeholder 2"/>
          <p:cNvSpPr>
            <a:spLocks noGrp="1"/>
          </p:cNvSpPr>
          <p:nvPr>
            <p:ph idx="1"/>
          </p:nvPr>
        </p:nvSpPr>
        <p:spPr/>
        <p:txBody>
          <a:bodyPr/>
          <a:lstStyle/>
          <a:p>
            <a:pPr marL="444500" indent="-444500" eaLnBrk="1" hangingPunct="1">
              <a:buFont typeface="Wingdings" panose="05000000000000000000" pitchFamily="2" charset="2"/>
              <a:buChar char="ü"/>
              <a:tabLst>
                <a:tab pos="444500" algn="l"/>
              </a:tabLst>
            </a:pPr>
            <a:endParaRPr lang="en-GB" altLang="en-US" sz="2000" dirty="0">
              <a:solidFill>
                <a:schemeClr val="tx1"/>
              </a:solidFill>
            </a:endParaRPr>
          </a:p>
          <a:p>
            <a:pPr eaLnBrk="1" hangingPunct="1">
              <a:buFont typeface="Arial" panose="020B0604020202020204" pitchFamily="34" charset="0"/>
              <a:buChar char="•"/>
              <a:tabLst>
                <a:tab pos="444500" algn="l"/>
              </a:tabLst>
            </a:pPr>
            <a:r>
              <a:rPr lang="en-GB" altLang="en-US" sz="2000" dirty="0">
                <a:solidFill>
                  <a:schemeClr val="tx1"/>
                </a:solidFill>
              </a:rPr>
              <a:t>Pension contribution by employer to approved  personal or occupational pension scheme;</a:t>
            </a:r>
          </a:p>
          <a:p>
            <a:pPr eaLnBrk="1" hangingPunct="1">
              <a:buFont typeface="Arial" panose="020B0604020202020204" pitchFamily="34" charset="0"/>
              <a:buChar char="•"/>
              <a:tabLst>
                <a:tab pos="444500" algn="l"/>
              </a:tabLst>
            </a:pPr>
            <a:endParaRPr lang="en-GB" altLang="en-US" sz="2000" dirty="0">
              <a:solidFill>
                <a:schemeClr val="tx1"/>
              </a:solidFill>
            </a:endParaRPr>
          </a:p>
          <a:p>
            <a:pPr eaLnBrk="1" hangingPunct="1">
              <a:buFont typeface="Arial" panose="020B0604020202020204" pitchFamily="34" charset="0"/>
              <a:buChar char="•"/>
              <a:tabLst>
                <a:tab pos="444500" algn="l"/>
              </a:tabLst>
            </a:pPr>
            <a:r>
              <a:rPr lang="en-GB" altLang="en-US" sz="2000" dirty="0">
                <a:solidFill>
                  <a:schemeClr val="tx1"/>
                </a:solidFill>
              </a:rPr>
              <a:t>Workplace nurseries, crèches and gyms, if available to all staff;</a:t>
            </a:r>
          </a:p>
          <a:p>
            <a:pPr eaLnBrk="1" hangingPunct="1">
              <a:buFont typeface="Arial" panose="020B0604020202020204" pitchFamily="34" charset="0"/>
              <a:buChar char="•"/>
              <a:tabLst>
                <a:tab pos="444500" algn="l"/>
              </a:tabLst>
            </a:pPr>
            <a:endParaRPr lang="en-GB" altLang="en-US" sz="2000" dirty="0">
              <a:solidFill>
                <a:schemeClr val="tx1"/>
              </a:solidFill>
            </a:endParaRPr>
          </a:p>
          <a:p>
            <a:pPr eaLnBrk="1" hangingPunct="1">
              <a:buFont typeface="Arial" panose="020B0604020202020204" pitchFamily="34" charset="0"/>
              <a:buChar char="•"/>
              <a:tabLst>
                <a:tab pos="444500" algn="l"/>
              </a:tabLst>
            </a:pPr>
            <a:r>
              <a:rPr lang="en-GB" altLang="en-US" sz="2000" dirty="0">
                <a:solidFill>
                  <a:schemeClr val="tx1"/>
                </a:solidFill>
              </a:rPr>
              <a:t>Canteen meals, if available to all staff;</a:t>
            </a:r>
          </a:p>
          <a:p>
            <a:pPr eaLnBrk="1" hangingPunct="1">
              <a:buFont typeface="Arial" panose="020B0604020202020204" pitchFamily="34" charset="0"/>
              <a:buChar char="•"/>
              <a:tabLst>
                <a:tab pos="444500" algn="l"/>
              </a:tabLst>
            </a:pPr>
            <a:endParaRPr lang="en-GB" altLang="en-US" sz="2000" dirty="0">
              <a:solidFill>
                <a:schemeClr val="tx1"/>
              </a:solidFill>
            </a:endParaRPr>
          </a:p>
          <a:p>
            <a:pPr eaLnBrk="1" hangingPunct="1">
              <a:buFont typeface="Arial" panose="020B0604020202020204" pitchFamily="34" charset="0"/>
              <a:buChar char="•"/>
              <a:tabLst>
                <a:tab pos="444500" algn="l"/>
              </a:tabLst>
            </a:pPr>
            <a:r>
              <a:rPr lang="en-GB" altLang="en-US" sz="2000" dirty="0">
                <a:solidFill>
                  <a:schemeClr val="tx1"/>
                </a:solidFill>
              </a:rPr>
              <a:t>Free or subsidised parking at or near work;</a:t>
            </a:r>
          </a:p>
          <a:p>
            <a:pPr eaLnBrk="1" hangingPunct="1">
              <a:buFont typeface="Arial" panose="020B0604020202020204" pitchFamily="34" charset="0"/>
              <a:buChar char="•"/>
              <a:tabLst>
                <a:tab pos="444500" algn="l"/>
              </a:tabLst>
            </a:pPr>
            <a:endParaRPr lang="en-GB" altLang="en-US" sz="2000" dirty="0">
              <a:solidFill>
                <a:schemeClr val="tx1"/>
              </a:solidFill>
            </a:endParaRPr>
          </a:p>
          <a:p>
            <a:pPr eaLnBrk="1" hangingPunct="1">
              <a:buFont typeface="Arial" panose="020B0604020202020204" pitchFamily="34" charset="0"/>
              <a:buChar char="•"/>
              <a:tabLst>
                <a:tab pos="444500" algn="l"/>
              </a:tabLst>
            </a:pPr>
            <a:r>
              <a:rPr lang="en-GB" altLang="en-US" sz="2000" dirty="0">
                <a:solidFill>
                  <a:schemeClr val="tx1"/>
                </a:solidFill>
              </a:rPr>
              <a:t>Benefits of approved share/incentive schemes;</a:t>
            </a:r>
          </a:p>
          <a:p>
            <a:pPr eaLnBrk="1" hangingPunct="1">
              <a:buFont typeface="Arial" panose="020B0604020202020204" pitchFamily="34" charset="0"/>
              <a:buChar char="•"/>
              <a:tabLst>
                <a:tab pos="444500" algn="l"/>
              </a:tabLst>
            </a:pPr>
            <a:endParaRPr lang="en-GB" altLang="en-US" sz="2000" dirty="0">
              <a:solidFill>
                <a:schemeClr val="tx1"/>
              </a:solidFill>
            </a:endParaRPr>
          </a:p>
          <a:p>
            <a:pPr eaLnBrk="1" hangingPunct="1">
              <a:buFont typeface="Arial" panose="020B0604020202020204" pitchFamily="34" charset="0"/>
              <a:buChar char="•"/>
              <a:tabLst>
                <a:tab pos="444500" algn="l"/>
              </a:tabLst>
            </a:pPr>
            <a:r>
              <a:rPr lang="en-GB" altLang="en-US" sz="2000" dirty="0">
                <a:solidFill>
                  <a:schemeClr val="tx1"/>
                </a:solidFill>
              </a:rPr>
              <a:t>Outplacement counselling…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marL="0" indent="0" eaLnBrk="1" hangingPunct="1">
              <a:buNone/>
            </a:pPr>
            <a:endParaRPr lang="en-GB" altLang="en-US" sz="20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2000" dirty="0">
                <a:solidFill>
                  <a:schemeClr val="tx1"/>
                </a:solidFill>
                <a:latin typeface="Verdana" panose="020B0604030504040204" pitchFamily="34" charset="0"/>
                <a:ea typeface="Verdana" panose="020B0604030504040204" pitchFamily="34" charset="0"/>
              </a:rPr>
              <a:t>Tax advantage to being treated as self-employed rather than employed, other things being equal;</a:t>
            </a:r>
          </a:p>
          <a:p>
            <a:pPr marL="0" indent="0" eaLnBrk="1" hangingPunct="1">
              <a:buNone/>
            </a:pPr>
            <a:endParaRPr lang="en-GB" altLang="en-US" sz="20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2000" dirty="0">
                <a:solidFill>
                  <a:schemeClr val="tx1"/>
                </a:solidFill>
                <a:latin typeface="Verdana" panose="020B0604030504040204" pitchFamily="34" charset="0"/>
                <a:ea typeface="Verdana" panose="020B0604030504040204" pitchFamily="34" charset="0"/>
              </a:rPr>
              <a:t>Principles have developed through case law for establishing whether somebody is an employee;</a:t>
            </a:r>
          </a:p>
          <a:p>
            <a:pPr marL="0" indent="0" eaLnBrk="1" hangingPunct="1">
              <a:buNone/>
            </a:pPr>
            <a:endParaRPr lang="en-GB" altLang="en-US" sz="20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2000" dirty="0">
                <a:solidFill>
                  <a:schemeClr val="tx1"/>
                </a:solidFill>
                <a:latin typeface="Verdana" panose="020B0604030504040204" pitchFamily="34" charset="0"/>
                <a:ea typeface="Verdana" panose="020B0604030504040204" pitchFamily="34" charset="0"/>
              </a:rPr>
              <a:t>Hall (HMIT) v Lorimer [1993] BTC 473: an </a:t>
            </a:r>
            <a:r>
              <a:rPr lang="en-GB" altLang="en-US" sz="2000" b="1" dirty="0">
                <a:solidFill>
                  <a:schemeClr val="tx1"/>
                </a:solidFill>
                <a:latin typeface="Verdana" panose="020B0604030504040204" pitchFamily="34" charset="0"/>
                <a:ea typeface="Verdana" panose="020B0604030504040204" pitchFamily="34" charset="0"/>
              </a:rPr>
              <a:t>overall qualitative assessment </a:t>
            </a:r>
            <a:r>
              <a:rPr lang="en-GB" altLang="en-US" sz="2000" dirty="0">
                <a:solidFill>
                  <a:schemeClr val="tx1"/>
                </a:solidFill>
                <a:latin typeface="Verdana" panose="020B0604030504040204" pitchFamily="34" charset="0"/>
                <a:ea typeface="Verdana" panose="020B0604030504040204" pitchFamily="34" charset="0"/>
              </a:rPr>
              <a:t>of the circumstances of a specific case is required, rather than mechanically working through a checklist…</a:t>
            </a:r>
          </a:p>
        </p:txBody>
      </p:sp>
      <p:sp>
        <p:nvSpPr>
          <p:cNvPr id="2" name="Title 1">
            <a:extLst>
              <a:ext uri="{FF2B5EF4-FFF2-40B4-BE49-F238E27FC236}">
                <a16:creationId xmlns:a16="http://schemas.microsoft.com/office/drawing/2014/main" id="{00685DAD-CF2C-46BE-9AC9-E844E826CE5F}"/>
              </a:ext>
            </a:extLst>
          </p:cNvPr>
          <p:cNvSpPr>
            <a:spLocks noGrp="1"/>
          </p:cNvSpPr>
          <p:nvPr>
            <p:ph type="title"/>
          </p:nvPr>
        </p:nvSpPr>
        <p:spPr/>
        <p:txBody>
          <a:bodyPr/>
          <a:lstStyle/>
          <a:p>
            <a:r>
              <a:rPr lang="en-GB" dirty="0"/>
              <a:t>Employment status principles…</a:t>
            </a:r>
          </a:p>
        </p:txBody>
      </p:sp>
    </p:spTree>
    <p:extLst>
      <p:ext uri="{BB962C8B-B14F-4D97-AF65-F5344CB8AC3E}">
        <p14:creationId xmlns:p14="http://schemas.microsoft.com/office/powerpoint/2010/main" val="1170099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9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indent="0" eaLnBrk="1" hangingPunct="1"/>
            <a:r>
              <a:rPr lang="en-GB" altLang="en-US" sz="3600" dirty="0"/>
              <a:t>Payments on termination of employment</a:t>
            </a:r>
          </a:p>
        </p:txBody>
      </p:sp>
      <p:sp>
        <p:nvSpPr>
          <p:cNvPr id="22531" name="Content Placeholder 2"/>
          <p:cNvSpPr>
            <a:spLocks noGrp="1"/>
          </p:cNvSpPr>
          <p:nvPr>
            <p:ph idx="1"/>
          </p:nvPr>
        </p:nvSpPr>
        <p:spPr>
          <a:xfrm>
            <a:off x="0" y="939800"/>
            <a:ext cx="9140826" cy="5441528"/>
          </a:xfrm>
        </p:spPr>
        <p:txBody>
          <a:bodyPr/>
          <a:lstStyle/>
          <a:p>
            <a:pPr eaLnBrk="1" hangingPunct="1">
              <a:buFont typeface="Arial" panose="020B0604020202020204" pitchFamily="34" charset="0"/>
              <a:buChar char="•"/>
              <a:tabLst>
                <a:tab pos="444500" algn="l"/>
              </a:tabLst>
              <a:defRPr/>
            </a:pPr>
            <a:endParaRPr lang="en-GB" altLang="en-US" dirty="0">
              <a:solidFill>
                <a:schemeClr val="tx1"/>
              </a:solidFill>
            </a:endParaRPr>
          </a:p>
          <a:p>
            <a:pPr marL="0" indent="0" eaLnBrk="1" hangingPunct="1">
              <a:buNone/>
              <a:tabLst>
                <a:tab pos="444500" algn="l"/>
              </a:tabLst>
              <a:defRPr/>
            </a:pPr>
            <a:r>
              <a:rPr lang="en-GB" altLang="en-US" dirty="0">
                <a:solidFill>
                  <a:schemeClr val="tx1"/>
                </a:solidFill>
              </a:rPr>
              <a:t>“Relevant termination awards” are split into:</a:t>
            </a:r>
          </a:p>
          <a:p>
            <a:pPr marL="0" indent="0" eaLnBrk="1" hangingPunct="1">
              <a:buNone/>
              <a:tabLst>
                <a:tab pos="444500" algn="l"/>
              </a:tabLst>
              <a:defRPr/>
            </a:pPr>
            <a:endParaRPr lang="en-GB" altLang="en-US" dirty="0">
              <a:solidFill>
                <a:schemeClr val="tx1"/>
              </a:solidFill>
            </a:endParaRPr>
          </a:p>
          <a:p>
            <a:pPr eaLnBrk="1" hangingPunct="1">
              <a:tabLst>
                <a:tab pos="444500" algn="l"/>
              </a:tabLst>
              <a:defRPr/>
            </a:pPr>
            <a:r>
              <a:rPr lang="en-GB" altLang="en-US" dirty="0">
                <a:solidFill>
                  <a:schemeClr val="tx1"/>
                </a:solidFill>
              </a:rPr>
              <a:t>PENP (</a:t>
            </a:r>
            <a:r>
              <a:rPr lang="en-GB" altLang="en-US" b="1" i="1" dirty="0">
                <a:solidFill>
                  <a:schemeClr val="tx1"/>
                </a:solidFill>
              </a:rPr>
              <a:t>Post-Employment Notice Pay</a:t>
            </a:r>
            <a:r>
              <a:rPr lang="en-GB" altLang="en-US" dirty="0">
                <a:solidFill>
                  <a:schemeClr val="tx1"/>
                </a:solidFill>
              </a:rPr>
              <a:t>), ie. PILON (</a:t>
            </a:r>
            <a:r>
              <a:rPr lang="en-GB" altLang="en-US" i="1" dirty="0">
                <a:solidFill>
                  <a:schemeClr val="tx1"/>
                </a:solidFill>
              </a:rPr>
              <a:t>Payments in Lieu of Notice</a:t>
            </a:r>
            <a:r>
              <a:rPr lang="en-GB" altLang="en-US" dirty="0">
                <a:solidFill>
                  <a:schemeClr val="tx1"/>
                </a:solidFill>
              </a:rPr>
              <a:t>) – </a:t>
            </a:r>
            <a:r>
              <a:rPr lang="en-GB" altLang="en-US" b="1" dirty="0">
                <a:solidFill>
                  <a:schemeClr val="tx1"/>
                </a:solidFill>
              </a:rPr>
              <a:t>fully taxable</a:t>
            </a:r>
            <a:r>
              <a:rPr lang="en-GB" altLang="en-US" dirty="0">
                <a:solidFill>
                  <a:schemeClr val="tx1"/>
                </a:solidFill>
              </a:rPr>
              <a:t>;</a:t>
            </a:r>
          </a:p>
          <a:p>
            <a:pPr eaLnBrk="1" hangingPunct="1">
              <a:tabLst>
                <a:tab pos="444500" algn="l"/>
              </a:tabLst>
              <a:defRPr/>
            </a:pPr>
            <a:r>
              <a:rPr lang="en-GB" altLang="en-US" dirty="0">
                <a:solidFill>
                  <a:schemeClr val="tx1"/>
                </a:solidFill>
              </a:rPr>
              <a:t>Relevant termination awards subject to </a:t>
            </a:r>
            <a:r>
              <a:rPr lang="en-GB" altLang="en-US" b="1" dirty="0">
                <a:solidFill>
                  <a:schemeClr val="tx1"/>
                </a:solidFill>
              </a:rPr>
              <a:t>section 403 ITEPA </a:t>
            </a:r>
            <a:r>
              <a:rPr lang="en-GB" altLang="en-US" dirty="0">
                <a:solidFill>
                  <a:schemeClr val="tx1"/>
                </a:solidFill>
              </a:rPr>
              <a:t>2003 </a:t>
            </a:r>
            <a:r>
              <a:rPr lang="en-GB" altLang="en-US" i="1" dirty="0">
                <a:solidFill>
                  <a:schemeClr val="tx1"/>
                </a:solidFill>
              </a:rPr>
              <a:t>(</a:t>
            </a:r>
            <a:r>
              <a:rPr lang="en-GB" altLang="en-US" b="1" i="1" dirty="0">
                <a:solidFill>
                  <a:schemeClr val="tx1"/>
                </a:solidFill>
              </a:rPr>
              <a:t>£30,000 exemption </a:t>
            </a:r>
            <a:r>
              <a:rPr lang="en-GB" altLang="en-US" i="1" dirty="0">
                <a:solidFill>
                  <a:schemeClr val="tx1"/>
                </a:solidFill>
              </a:rPr>
              <a:t>threshold</a:t>
            </a:r>
            <a:r>
              <a:rPr lang="en-GB" altLang="en-US" dirty="0">
                <a:solidFill>
                  <a:schemeClr val="tx1"/>
                </a:solidFill>
              </a:rPr>
              <a:t>);</a:t>
            </a:r>
          </a:p>
          <a:p>
            <a:pPr eaLnBrk="1" hangingPunct="1">
              <a:tabLst>
                <a:tab pos="444500" algn="l"/>
              </a:tabLst>
              <a:defRPr/>
            </a:pPr>
            <a:endParaRPr lang="en-GB" altLang="en-US" dirty="0">
              <a:solidFill>
                <a:schemeClr val="tx1"/>
              </a:solidFill>
            </a:endParaRPr>
          </a:p>
          <a:p>
            <a:pPr marL="0" indent="0" eaLnBrk="1" hangingPunct="1">
              <a:buNone/>
              <a:tabLst>
                <a:tab pos="444500" algn="l"/>
              </a:tabLst>
              <a:defRPr/>
            </a:pPr>
            <a:r>
              <a:rPr lang="en-GB" altLang="en-US" dirty="0">
                <a:solidFill>
                  <a:schemeClr val="tx1"/>
                </a:solidFill>
              </a:rPr>
              <a:t>PENP refers to the </a:t>
            </a:r>
            <a:r>
              <a:rPr lang="en-GB" altLang="en-US" b="1" dirty="0">
                <a:solidFill>
                  <a:schemeClr val="tx1"/>
                </a:solidFill>
              </a:rPr>
              <a:t>Basic </a:t>
            </a:r>
            <a:r>
              <a:rPr lang="en-GB" altLang="en-US" dirty="0">
                <a:solidFill>
                  <a:schemeClr val="tx1"/>
                </a:solidFill>
              </a:rPr>
              <a:t>Pay foregone (</a:t>
            </a:r>
            <a:r>
              <a:rPr lang="en-GB" altLang="en-US" i="1" dirty="0">
                <a:solidFill>
                  <a:schemeClr val="tx1"/>
                </a:solidFill>
              </a:rPr>
              <a:t>so excludes overtime, bonus, commission, gratuity, benefits in kind</a:t>
            </a:r>
            <a:r>
              <a:rPr lang="en-GB" altLang="en-US" dirty="0">
                <a:solidFill>
                  <a:schemeClr val="tx1"/>
                </a:solidFill>
              </a:rPr>
              <a:t>), but is calculated before any reduction due to a salary sacrifice arrangement.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0" y="0"/>
            <a:ext cx="9140826" cy="6381328"/>
          </a:xfrm>
        </p:spPr>
        <p:txBody>
          <a:bodyPr/>
          <a:lstStyle/>
          <a:p>
            <a:pPr marL="0" indent="0" eaLnBrk="1" hangingPunct="1">
              <a:buFontTx/>
              <a:buNone/>
              <a:defRPr/>
            </a:pPr>
            <a:r>
              <a:rPr lang="en-GB" altLang="en-US" sz="3600" dirty="0">
                <a:solidFill>
                  <a:schemeClr val="bg1"/>
                </a:solidFill>
              </a:rPr>
              <a:t>Allowable expenses of employment </a:t>
            </a:r>
          </a:p>
          <a:p>
            <a:pPr marL="0" indent="0" eaLnBrk="1" hangingPunct="1">
              <a:buFontTx/>
              <a:buNone/>
              <a:defRPr/>
            </a:pPr>
            <a:endParaRPr lang="en-GB" altLang="en-US" dirty="0"/>
          </a:p>
          <a:p>
            <a:pPr eaLnBrk="1" hangingPunct="1">
              <a:buFont typeface="Arial" panose="020B0604020202020204" pitchFamily="34" charset="0"/>
              <a:buChar char="•"/>
              <a:tabLst>
                <a:tab pos="355600" algn="l"/>
              </a:tabLst>
              <a:defRPr/>
            </a:pPr>
            <a:r>
              <a:rPr lang="en-GB" altLang="en-US" dirty="0">
                <a:solidFill>
                  <a:schemeClr val="tx1"/>
                </a:solidFill>
              </a:rPr>
              <a:t>Incurred “</a:t>
            </a:r>
            <a:r>
              <a:rPr lang="en-GB" altLang="en-US" b="1" dirty="0">
                <a:solidFill>
                  <a:schemeClr val="tx1"/>
                </a:solidFill>
              </a:rPr>
              <a:t>wholly, exclusively and necessarily</a:t>
            </a:r>
            <a:r>
              <a:rPr lang="en-GB" altLang="en-US" dirty="0">
                <a:solidFill>
                  <a:schemeClr val="tx1"/>
                </a:solidFill>
              </a:rPr>
              <a:t>” for business;</a:t>
            </a:r>
          </a:p>
          <a:p>
            <a:pPr eaLnBrk="1" hangingPunct="1">
              <a:buFont typeface="Arial" panose="020B0604020202020204" pitchFamily="34" charset="0"/>
              <a:buChar char="•"/>
              <a:tabLst>
                <a:tab pos="355600" algn="l"/>
              </a:tabLst>
              <a:defRPr/>
            </a:pPr>
            <a:endParaRPr lang="en-GB" altLang="en-US" dirty="0">
              <a:solidFill>
                <a:schemeClr val="tx1"/>
              </a:solidFill>
            </a:endParaRPr>
          </a:p>
          <a:p>
            <a:pPr eaLnBrk="1" hangingPunct="1">
              <a:buFont typeface="Arial" panose="020B0604020202020204" pitchFamily="34" charset="0"/>
              <a:buChar char="•"/>
              <a:tabLst>
                <a:tab pos="355600" algn="l"/>
              </a:tabLst>
              <a:defRPr/>
            </a:pPr>
            <a:r>
              <a:rPr lang="en-GB" altLang="en-US" dirty="0">
                <a:solidFill>
                  <a:schemeClr val="tx1"/>
                </a:solidFill>
              </a:rPr>
              <a:t>Professional subscriptions (related to employment);</a:t>
            </a:r>
          </a:p>
          <a:p>
            <a:pPr eaLnBrk="1" hangingPunct="1">
              <a:buFont typeface="Arial" panose="020B0604020202020204" pitchFamily="34" charset="0"/>
              <a:buChar char="•"/>
              <a:tabLst>
                <a:tab pos="355600" algn="l"/>
              </a:tabLst>
              <a:defRPr/>
            </a:pPr>
            <a:endParaRPr lang="en-GB" altLang="en-US" dirty="0">
              <a:solidFill>
                <a:schemeClr val="tx1"/>
              </a:solidFill>
            </a:endParaRPr>
          </a:p>
          <a:p>
            <a:pPr eaLnBrk="1" hangingPunct="1">
              <a:buFont typeface="Arial" panose="020B0604020202020204" pitchFamily="34" charset="0"/>
              <a:buChar char="•"/>
              <a:tabLst>
                <a:tab pos="355600" algn="l"/>
              </a:tabLst>
              <a:defRPr/>
            </a:pPr>
            <a:r>
              <a:rPr lang="en-GB" altLang="en-US" dirty="0">
                <a:solidFill>
                  <a:schemeClr val="tx1"/>
                </a:solidFill>
              </a:rPr>
              <a:t>Occupational pension contributions;</a:t>
            </a:r>
          </a:p>
          <a:p>
            <a:pPr eaLnBrk="1" hangingPunct="1">
              <a:buFont typeface="Arial" panose="020B0604020202020204" pitchFamily="34" charset="0"/>
              <a:buChar char="•"/>
              <a:tabLst>
                <a:tab pos="355600" algn="l"/>
              </a:tabLst>
              <a:defRPr/>
            </a:pPr>
            <a:endParaRPr lang="en-GB" altLang="en-US" dirty="0">
              <a:solidFill>
                <a:schemeClr val="tx1"/>
              </a:solidFill>
            </a:endParaRPr>
          </a:p>
          <a:p>
            <a:pPr eaLnBrk="1" hangingPunct="1">
              <a:buFont typeface="Arial" panose="020B0604020202020204" pitchFamily="34" charset="0"/>
              <a:buChar char="•"/>
              <a:tabLst>
                <a:tab pos="355600" algn="l"/>
              </a:tabLst>
              <a:defRPr/>
            </a:pPr>
            <a:r>
              <a:rPr lang="en-GB" altLang="en-US" dirty="0">
                <a:solidFill>
                  <a:schemeClr val="tx1"/>
                </a:solidFill>
              </a:rPr>
              <a:t>Payroll deductions for charities…</a:t>
            </a:r>
            <a:endParaRPr lang="en-US" alt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36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indent="0" eaLnBrk="1" hangingPunct="1"/>
            <a:r>
              <a:rPr lang="en-GB" altLang="en-US" dirty="0"/>
              <a:t>Student questions</a:t>
            </a:r>
            <a:endParaRPr lang="en-US" altLang="en-US" dirty="0"/>
          </a:p>
        </p:txBody>
      </p:sp>
      <p:sp>
        <p:nvSpPr>
          <p:cNvPr id="25603" name="Rectangle 3"/>
          <p:cNvSpPr>
            <a:spLocks noGrp="1" noChangeArrowheads="1"/>
          </p:cNvSpPr>
          <p:nvPr>
            <p:ph idx="1"/>
          </p:nvPr>
        </p:nvSpPr>
        <p:spPr/>
        <p:txBody>
          <a:bodyPr/>
          <a:lstStyle/>
          <a:p>
            <a:pPr marL="1077913" indent="-1077913" eaLnBrk="1" hangingPunct="1">
              <a:lnSpc>
                <a:spcPct val="90000"/>
              </a:lnSpc>
              <a:buFontTx/>
              <a:buNone/>
              <a:tabLst>
                <a:tab pos="1077913" algn="l"/>
              </a:tabLst>
            </a:pPr>
            <a:endParaRPr lang="en-GB" altLang="en-US" dirty="0">
              <a:solidFill>
                <a:schemeClr val="tx1"/>
              </a:solidFill>
            </a:endParaRPr>
          </a:p>
          <a:p>
            <a:pPr marL="1077913" indent="-1077913" eaLnBrk="1" hangingPunct="1">
              <a:lnSpc>
                <a:spcPct val="90000"/>
              </a:lnSpc>
              <a:buFontTx/>
              <a:buNone/>
              <a:tabLst>
                <a:tab pos="1077913" algn="l"/>
              </a:tabLst>
            </a:pPr>
            <a:r>
              <a:rPr lang="en-GB" altLang="en-US" dirty="0">
                <a:solidFill>
                  <a:schemeClr val="tx1"/>
                </a:solidFill>
              </a:rPr>
              <a:t>Chapter 15 Student self testing question </a:t>
            </a:r>
          </a:p>
          <a:p>
            <a:pPr marL="1077913" indent="-1077913" eaLnBrk="1" hangingPunct="1">
              <a:lnSpc>
                <a:spcPct val="90000"/>
              </a:lnSpc>
              <a:buFontTx/>
              <a:buNone/>
              <a:tabLst>
                <a:tab pos="1077913" algn="l"/>
              </a:tabLst>
            </a:pPr>
            <a:r>
              <a:rPr lang="en-GB" altLang="en-US" dirty="0">
                <a:solidFill>
                  <a:schemeClr val="tx1"/>
                </a:solidFill>
              </a:rPr>
              <a:t>Q15.1	William Wong.</a:t>
            </a:r>
          </a:p>
          <a:p>
            <a:pPr marL="1077913" indent="-1077913" eaLnBrk="1" hangingPunct="1">
              <a:lnSpc>
                <a:spcPct val="90000"/>
              </a:lnSpc>
              <a:buFontTx/>
              <a:buNone/>
              <a:tabLst>
                <a:tab pos="1077913" algn="l"/>
              </a:tabLst>
            </a:pPr>
            <a:endParaRPr lang="en-GB" altLang="en-US" dirty="0">
              <a:solidFill>
                <a:schemeClr val="tx1"/>
              </a:solidFill>
            </a:endParaRPr>
          </a:p>
          <a:p>
            <a:pPr marL="1077913" indent="-1077913" eaLnBrk="1" hangingPunct="1">
              <a:lnSpc>
                <a:spcPct val="90000"/>
              </a:lnSpc>
              <a:buFontTx/>
              <a:buNone/>
              <a:tabLst>
                <a:tab pos="1077913" algn="l"/>
              </a:tabLst>
            </a:pPr>
            <a:r>
              <a:rPr lang="en-GB" altLang="en-US" dirty="0">
                <a:solidFill>
                  <a:schemeClr val="tx1"/>
                </a:solidFill>
              </a:rPr>
              <a:t>End of section questions </a:t>
            </a:r>
          </a:p>
          <a:p>
            <a:pPr marL="1077913" indent="-1077913" eaLnBrk="1" hangingPunct="1">
              <a:lnSpc>
                <a:spcPct val="90000"/>
              </a:lnSpc>
              <a:buFontTx/>
              <a:buNone/>
              <a:tabLst>
                <a:tab pos="1077913" algn="l"/>
              </a:tabLst>
            </a:pPr>
            <a:r>
              <a:rPr lang="en-GB" altLang="en-US" dirty="0">
                <a:solidFill>
                  <a:schemeClr val="tx1"/>
                </a:solidFill>
              </a:rPr>
              <a:t>Q2	Carol Courier  </a:t>
            </a:r>
          </a:p>
          <a:p>
            <a:pPr marL="1077913" indent="-1077913" eaLnBrk="1" hangingPunct="1">
              <a:lnSpc>
                <a:spcPct val="90000"/>
              </a:lnSpc>
              <a:buFontTx/>
              <a:buNone/>
              <a:tabLst>
                <a:tab pos="1077913" algn="l"/>
              </a:tabLst>
            </a:pPr>
            <a:r>
              <a:rPr lang="en-GB" altLang="en-US" dirty="0">
                <a:solidFill>
                  <a:schemeClr val="tx1"/>
                </a:solidFill>
              </a:rPr>
              <a:t>Q3	Foo Dee</a:t>
            </a:r>
          </a:p>
          <a:p>
            <a:pPr marL="1077913" indent="-1077913" eaLnBrk="1" hangingPunct="1">
              <a:lnSpc>
                <a:spcPct val="90000"/>
              </a:lnSpc>
              <a:buFontTx/>
              <a:buNone/>
              <a:tabLst>
                <a:tab pos="1077913" algn="l"/>
              </a:tabLst>
            </a:pPr>
            <a:endParaRPr lang="en-GB" altLang="en-US" dirty="0">
              <a:solidFill>
                <a:schemeClr val="tx1"/>
              </a:solidFill>
            </a:endParaRPr>
          </a:p>
          <a:p>
            <a:pPr marL="1077913" indent="-1077913" eaLnBrk="1" hangingPunct="1">
              <a:lnSpc>
                <a:spcPct val="90000"/>
              </a:lnSpc>
              <a:buFontTx/>
              <a:buNone/>
              <a:tabLst>
                <a:tab pos="1077913" algn="l"/>
              </a:tabLst>
            </a:pPr>
            <a:r>
              <a:rPr lang="en-GB" altLang="en-US" dirty="0">
                <a:solidFill>
                  <a:schemeClr val="tx1"/>
                </a:solidFill>
              </a:rPr>
              <a:t>Chap 15 Question without answer  </a:t>
            </a:r>
          </a:p>
          <a:p>
            <a:pPr marL="1077913" indent="-1077913" eaLnBrk="1" hangingPunct="1">
              <a:lnSpc>
                <a:spcPct val="90000"/>
              </a:lnSpc>
              <a:buFontTx/>
              <a:buNone/>
              <a:tabLst>
                <a:tab pos="1077913" algn="l"/>
              </a:tabLst>
            </a:pPr>
            <a:r>
              <a:rPr lang="en-GB" altLang="en-US" dirty="0">
                <a:solidFill>
                  <a:schemeClr val="tx1"/>
                </a:solidFill>
              </a:rPr>
              <a:t>Q15.2	Ali Patel…</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r>
              <a:rPr lang="en-GB" altLang="en-US" sz="2000" dirty="0">
                <a:solidFill>
                  <a:schemeClr val="tx1"/>
                </a:solidFill>
                <a:latin typeface="Verdana" panose="020B0604030504040204" pitchFamily="34" charset="0"/>
                <a:ea typeface="Verdana" panose="020B0604030504040204" pitchFamily="34" charset="0"/>
              </a:rPr>
              <a:t>Control;</a:t>
            </a:r>
          </a:p>
          <a:p>
            <a:pPr eaLnBrk="1" hangingPunct="1"/>
            <a:r>
              <a:rPr lang="en-GB" altLang="en-US" sz="2000" dirty="0">
                <a:solidFill>
                  <a:schemeClr val="tx1"/>
                </a:solidFill>
                <a:latin typeface="Verdana" panose="020B0604030504040204" pitchFamily="34" charset="0"/>
                <a:ea typeface="Verdana" panose="020B0604030504040204" pitchFamily="34" charset="0"/>
              </a:rPr>
              <a:t>Personal service;</a:t>
            </a:r>
          </a:p>
          <a:p>
            <a:pPr eaLnBrk="1" hangingPunct="1"/>
            <a:r>
              <a:rPr lang="en-GB" altLang="en-US" sz="2000" dirty="0">
                <a:solidFill>
                  <a:schemeClr val="tx1"/>
                </a:solidFill>
                <a:latin typeface="Verdana" panose="020B0604030504040204" pitchFamily="34" charset="0"/>
                <a:ea typeface="Verdana" panose="020B0604030504040204" pitchFamily="34" charset="0"/>
              </a:rPr>
              <a:t>Equipment;</a:t>
            </a:r>
          </a:p>
          <a:p>
            <a:pPr eaLnBrk="1" hangingPunct="1"/>
            <a:r>
              <a:rPr lang="en-GB" altLang="en-US" sz="2000" dirty="0">
                <a:solidFill>
                  <a:schemeClr val="tx1"/>
                </a:solidFill>
                <a:latin typeface="Verdana" panose="020B0604030504040204" pitchFamily="34" charset="0"/>
                <a:ea typeface="Verdana" panose="020B0604030504040204" pitchFamily="34" charset="0"/>
              </a:rPr>
              <a:t>Financial risk;</a:t>
            </a:r>
          </a:p>
          <a:p>
            <a:pPr eaLnBrk="1" hangingPunct="1"/>
            <a:r>
              <a:rPr lang="en-GB" altLang="en-US" sz="2000" dirty="0">
                <a:solidFill>
                  <a:schemeClr val="tx1"/>
                </a:solidFill>
                <a:latin typeface="Verdana" panose="020B0604030504040204" pitchFamily="34" charset="0"/>
                <a:ea typeface="Verdana" panose="020B0604030504040204" pitchFamily="34" charset="0"/>
              </a:rPr>
              <a:t>Opportunity to profit from sound management;</a:t>
            </a:r>
          </a:p>
          <a:p>
            <a:pPr eaLnBrk="1" hangingPunct="1"/>
            <a:r>
              <a:rPr lang="en-GB" altLang="en-US" sz="2000" dirty="0">
                <a:solidFill>
                  <a:schemeClr val="tx1"/>
                </a:solidFill>
                <a:latin typeface="Verdana" panose="020B0604030504040204" pitchFamily="34" charset="0"/>
                <a:ea typeface="Verdana" panose="020B0604030504040204" pitchFamily="34" charset="0"/>
              </a:rPr>
              <a:t>Basis of payment;</a:t>
            </a:r>
          </a:p>
          <a:p>
            <a:pPr eaLnBrk="1" hangingPunct="1"/>
            <a:r>
              <a:rPr lang="en-GB" altLang="en-US" sz="2000" dirty="0">
                <a:solidFill>
                  <a:schemeClr val="tx1"/>
                </a:solidFill>
                <a:latin typeface="Verdana" panose="020B0604030504040204" pitchFamily="34" charset="0"/>
                <a:ea typeface="Verdana" panose="020B0604030504040204" pitchFamily="34" charset="0"/>
              </a:rPr>
              <a:t>Holiday pay, sick pay and pension rights;</a:t>
            </a:r>
          </a:p>
          <a:p>
            <a:pPr eaLnBrk="1" hangingPunct="1"/>
            <a:r>
              <a:rPr lang="en-GB" altLang="en-US" sz="2000" dirty="0">
                <a:solidFill>
                  <a:schemeClr val="tx1"/>
                </a:solidFill>
                <a:latin typeface="Verdana" panose="020B0604030504040204" pitchFamily="34" charset="0"/>
                <a:ea typeface="Verdana" panose="020B0604030504040204" pitchFamily="34" charset="0"/>
              </a:rPr>
              <a:t>Part and parcel of the organisation: this refers to whether the worker is integrated into the organisation, as distinct from working on their own account;</a:t>
            </a:r>
          </a:p>
          <a:p>
            <a:pPr eaLnBrk="1" hangingPunct="1"/>
            <a:r>
              <a:rPr lang="en-GB" altLang="en-US" sz="2000" dirty="0">
                <a:solidFill>
                  <a:schemeClr val="tx1"/>
                </a:solidFill>
                <a:latin typeface="Verdana" panose="020B0604030504040204" pitchFamily="34" charset="0"/>
                <a:ea typeface="Verdana" panose="020B0604030504040204" pitchFamily="34" charset="0"/>
              </a:rPr>
              <a:t>Right to terminate a contract;</a:t>
            </a:r>
          </a:p>
          <a:p>
            <a:pPr eaLnBrk="1" hangingPunct="1"/>
            <a:r>
              <a:rPr lang="en-GB" altLang="en-US" sz="2000" dirty="0">
                <a:solidFill>
                  <a:schemeClr val="tx1"/>
                </a:solidFill>
                <a:latin typeface="Verdana" panose="020B0604030504040204" pitchFamily="34" charset="0"/>
                <a:ea typeface="Verdana" panose="020B0604030504040204" pitchFamily="34" charset="0"/>
              </a:rPr>
              <a:t>Length of engagement;</a:t>
            </a:r>
          </a:p>
          <a:p>
            <a:pPr eaLnBrk="1" hangingPunct="1"/>
            <a:r>
              <a:rPr lang="en-GB" altLang="en-US" sz="2000" dirty="0">
                <a:solidFill>
                  <a:schemeClr val="tx1"/>
                </a:solidFill>
                <a:latin typeface="Verdana" panose="020B0604030504040204" pitchFamily="34" charset="0"/>
                <a:ea typeface="Verdana" panose="020B0604030504040204" pitchFamily="34" charset="0"/>
              </a:rPr>
              <a:t>Personal factors: number of other “clients”, the worker’s exposure to bad debts and the amount the worker spends on obtaining, organising and performing engagements…</a:t>
            </a:r>
          </a:p>
        </p:txBody>
      </p:sp>
      <p:sp>
        <p:nvSpPr>
          <p:cNvPr id="3" name="Title 2">
            <a:extLst>
              <a:ext uri="{FF2B5EF4-FFF2-40B4-BE49-F238E27FC236}">
                <a16:creationId xmlns:a16="http://schemas.microsoft.com/office/drawing/2014/main" id="{273A345F-EF33-49DD-9834-BB590FA7257F}"/>
              </a:ext>
            </a:extLst>
          </p:cNvPr>
          <p:cNvSpPr>
            <a:spLocks noGrp="1"/>
          </p:cNvSpPr>
          <p:nvPr>
            <p:ph type="title"/>
          </p:nvPr>
        </p:nvSpPr>
        <p:spPr/>
        <p:txBody>
          <a:bodyPr/>
          <a:lstStyle/>
          <a:p>
            <a:r>
              <a:rPr lang="en-GB" altLang="en-US" dirty="0"/>
              <a:t>…Employment status principles…</a:t>
            </a:r>
            <a:endParaRPr lang="en-GB" dirty="0"/>
          </a:p>
        </p:txBody>
      </p:sp>
    </p:spTree>
    <p:extLst>
      <p:ext uri="{BB962C8B-B14F-4D97-AF65-F5344CB8AC3E}">
        <p14:creationId xmlns:p14="http://schemas.microsoft.com/office/powerpoint/2010/main" val="2990455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9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9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9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9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9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099">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099">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099">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09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marL="0" indent="0" eaLnBrk="1" hangingPunct="1">
              <a:buNone/>
            </a:pPr>
            <a:endParaRPr lang="en-GB" altLang="en-US" sz="20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2000" dirty="0">
                <a:solidFill>
                  <a:schemeClr val="tx1"/>
                </a:solidFill>
                <a:latin typeface="Verdana" panose="020B0604030504040204" pitchFamily="34" charset="0"/>
                <a:ea typeface="Verdana" panose="020B0604030504040204" pitchFamily="34" charset="0"/>
              </a:rPr>
              <a:t>HMRC now has an online tool “CEST” which allows people to work through several questions to ascertain whether they would be treated as employed or self-employed for a specific engagement.  </a:t>
            </a:r>
            <a:r>
              <a:rPr lang="en-GB" altLang="en-US" sz="2000" b="1" dirty="0">
                <a:solidFill>
                  <a:schemeClr val="tx1"/>
                </a:solidFill>
                <a:latin typeface="Verdana" panose="020B0604030504040204" pitchFamily="34" charset="0"/>
                <a:ea typeface="Verdana" panose="020B0604030504040204" pitchFamily="34" charset="0"/>
              </a:rPr>
              <a:t>HMRC will stand by the result given by CEST</a:t>
            </a:r>
            <a:r>
              <a:rPr lang="en-GB" altLang="en-US" sz="2000" dirty="0">
                <a:solidFill>
                  <a:schemeClr val="tx1"/>
                </a:solidFill>
                <a:latin typeface="Verdana" panose="020B0604030504040204" pitchFamily="34" charset="0"/>
                <a:ea typeface="Verdana" panose="020B0604030504040204" pitchFamily="34" charset="0"/>
              </a:rPr>
              <a:t>, except in cases where the information provided is found to be inaccurate or in the case of contrived arrangements.</a:t>
            </a:r>
          </a:p>
        </p:txBody>
      </p:sp>
      <p:sp>
        <p:nvSpPr>
          <p:cNvPr id="2" name="Title 1">
            <a:extLst>
              <a:ext uri="{FF2B5EF4-FFF2-40B4-BE49-F238E27FC236}">
                <a16:creationId xmlns:a16="http://schemas.microsoft.com/office/drawing/2014/main" id="{20D7DCB7-4708-4D24-A35F-FC309AABBBF0}"/>
              </a:ext>
            </a:extLst>
          </p:cNvPr>
          <p:cNvSpPr>
            <a:spLocks noGrp="1"/>
          </p:cNvSpPr>
          <p:nvPr>
            <p:ph type="title"/>
          </p:nvPr>
        </p:nvSpPr>
        <p:spPr/>
        <p:txBody>
          <a:bodyPr/>
          <a:lstStyle/>
          <a:p>
            <a:r>
              <a:rPr lang="en-GB" altLang="en-US" dirty="0"/>
              <a:t>…Check Employment Status for Tax</a:t>
            </a:r>
            <a:endParaRPr lang="en-GB" dirty="0"/>
          </a:p>
        </p:txBody>
      </p:sp>
    </p:spTree>
    <p:extLst>
      <p:ext uri="{BB962C8B-B14F-4D97-AF65-F5344CB8AC3E}">
        <p14:creationId xmlns:p14="http://schemas.microsoft.com/office/powerpoint/2010/main" val="3985623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marL="0" indent="0" eaLnBrk="1" hangingPunct="1">
              <a:buNone/>
            </a:pPr>
            <a:endParaRPr lang="en-GB" altLang="en-US" sz="20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2000" dirty="0">
                <a:solidFill>
                  <a:schemeClr val="tx1"/>
                </a:solidFill>
                <a:latin typeface="Verdana" panose="020B0604030504040204" pitchFamily="34" charset="0"/>
                <a:ea typeface="Verdana" panose="020B0604030504040204" pitchFamily="34" charset="0"/>
              </a:rPr>
              <a:t>To counter “</a:t>
            </a:r>
            <a:r>
              <a:rPr lang="en-GB" altLang="en-US" sz="2000" b="1" dirty="0">
                <a:solidFill>
                  <a:schemeClr val="tx1"/>
                </a:solidFill>
                <a:latin typeface="Verdana" panose="020B0604030504040204" pitchFamily="34" charset="0"/>
                <a:ea typeface="Verdana" panose="020B0604030504040204" pitchFamily="34" charset="0"/>
              </a:rPr>
              <a:t>disguised employment</a:t>
            </a:r>
            <a:r>
              <a:rPr lang="en-GB" altLang="en-US" sz="2000" dirty="0">
                <a:solidFill>
                  <a:schemeClr val="tx1"/>
                </a:solidFill>
                <a:latin typeface="Verdana" panose="020B0604030504040204" pitchFamily="34" charset="0"/>
                <a:ea typeface="Verdana" panose="020B0604030504040204" pitchFamily="34" charset="0"/>
              </a:rPr>
              <a:t>” whereby a person might set up a </a:t>
            </a:r>
            <a:r>
              <a:rPr lang="en-GB" altLang="en-US" sz="2000" b="1" dirty="0">
                <a:solidFill>
                  <a:schemeClr val="tx1"/>
                </a:solidFill>
                <a:latin typeface="Verdana" panose="020B0604030504040204" pitchFamily="34" charset="0"/>
                <a:ea typeface="Verdana" panose="020B0604030504040204" pitchFamily="34" charset="0"/>
              </a:rPr>
              <a:t>personal services company</a:t>
            </a:r>
            <a:r>
              <a:rPr lang="en-GB" altLang="en-US" sz="2000" dirty="0">
                <a:solidFill>
                  <a:schemeClr val="tx1"/>
                </a:solidFill>
                <a:latin typeface="Verdana" panose="020B0604030504040204" pitchFamily="34" charset="0"/>
                <a:ea typeface="Verdana" panose="020B0604030504040204" pitchFamily="34" charset="0"/>
              </a:rPr>
              <a:t> which then invoiced a “client” for the services that person provided, but where the rights and obligations of the person and the “client” were, in terms of </a:t>
            </a:r>
            <a:r>
              <a:rPr lang="en-GB" altLang="en-US" sz="2000" b="1" dirty="0">
                <a:solidFill>
                  <a:schemeClr val="tx1"/>
                </a:solidFill>
                <a:latin typeface="Verdana" panose="020B0604030504040204" pitchFamily="34" charset="0"/>
                <a:ea typeface="Verdana" panose="020B0604030504040204" pitchFamily="34" charset="0"/>
              </a:rPr>
              <a:t>economic reality</a:t>
            </a:r>
            <a:r>
              <a:rPr lang="en-GB" altLang="en-US" sz="2000" dirty="0">
                <a:solidFill>
                  <a:schemeClr val="tx1"/>
                </a:solidFill>
                <a:latin typeface="Verdana" panose="020B0604030504040204" pitchFamily="34" charset="0"/>
                <a:ea typeface="Verdana" panose="020B0604030504040204" pitchFamily="34" charset="0"/>
              </a:rPr>
              <a:t>, essentially the same as if the relationship had been one of employee and employer;</a:t>
            </a:r>
          </a:p>
          <a:p>
            <a:pPr marL="0" indent="0" eaLnBrk="1" hangingPunct="1">
              <a:buNone/>
            </a:pPr>
            <a:endParaRPr lang="en-GB" altLang="en-US" sz="20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2000" dirty="0">
                <a:solidFill>
                  <a:schemeClr val="tx1"/>
                </a:solidFill>
                <a:latin typeface="Verdana" panose="020B0604030504040204" pitchFamily="34" charset="0"/>
                <a:ea typeface="Verdana" panose="020B0604030504040204" pitchFamily="34" charset="0"/>
              </a:rPr>
              <a:t>For such a situation, ITEPA 2003 requires the calculation of a “</a:t>
            </a:r>
            <a:r>
              <a:rPr lang="en-GB" altLang="en-US" sz="2000" b="1" dirty="0">
                <a:solidFill>
                  <a:schemeClr val="tx1"/>
                </a:solidFill>
                <a:latin typeface="Verdana" panose="020B0604030504040204" pitchFamily="34" charset="0"/>
                <a:ea typeface="Verdana" panose="020B0604030504040204" pitchFamily="34" charset="0"/>
              </a:rPr>
              <a:t>deemed employment payment</a:t>
            </a:r>
            <a:r>
              <a:rPr lang="en-GB" altLang="en-US" sz="2000" dirty="0">
                <a:solidFill>
                  <a:schemeClr val="tx1"/>
                </a:solidFill>
                <a:latin typeface="Verdana" panose="020B0604030504040204" pitchFamily="34" charset="0"/>
                <a:ea typeface="Verdana" panose="020B0604030504040204" pitchFamily="34" charset="0"/>
              </a:rPr>
              <a:t>” to the person, on which </a:t>
            </a:r>
            <a:r>
              <a:rPr lang="en-GB" altLang="en-US" sz="2000" b="1" dirty="0">
                <a:solidFill>
                  <a:schemeClr val="tx1"/>
                </a:solidFill>
                <a:latin typeface="Verdana" panose="020B0604030504040204" pitchFamily="34" charset="0"/>
                <a:ea typeface="Verdana" panose="020B0604030504040204" pitchFamily="34" charset="0"/>
              </a:rPr>
              <a:t>Income Tax and National Insurance Contributions</a:t>
            </a:r>
            <a:r>
              <a:rPr lang="en-GB" altLang="en-US" sz="2000" dirty="0">
                <a:solidFill>
                  <a:schemeClr val="tx1"/>
                </a:solidFill>
                <a:latin typeface="Verdana" panose="020B0604030504040204" pitchFamily="34" charset="0"/>
                <a:ea typeface="Verdana" panose="020B0604030504040204" pitchFamily="34" charset="0"/>
              </a:rPr>
              <a:t> are payable, to ensure that broadly the </a:t>
            </a:r>
            <a:r>
              <a:rPr lang="en-GB" altLang="en-US" sz="2000" b="1" dirty="0">
                <a:solidFill>
                  <a:schemeClr val="tx1"/>
                </a:solidFill>
                <a:latin typeface="Verdana" panose="020B0604030504040204" pitchFamily="34" charset="0"/>
                <a:ea typeface="Verdana" panose="020B0604030504040204" pitchFamily="34" charset="0"/>
              </a:rPr>
              <a:t>same amount of tax </a:t>
            </a:r>
            <a:r>
              <a:rPr lang="en-GB" altLang="en-US" sz="2000" dirty="0">
                <a:solidFill>
                  <a:schemeClr val="tx1"/>
                </a:solidFill>
                <a:latin typeface="Verdana" panose="020B0604030504040204" pitchFamily="34" charset="0"/>
                <a:ea typeface="Verdana" panose="020B0604030504040204" pitchFamily="34" charset="0"/>
              </a:rPr>
              <a:t>and national insurance ends up being paid as would have been the case had they been an employee…</a:t>
            </a:r>
          </a:p>
        </p:txBody>
      </p:sp>
      <p:sp>
        <p:nvSpPr>
          <p:cNvPr id="2" name="Title 1">
            <a:extLst>
              <a:ext uri="{FF2B5EF4-FFF2-40B4-BE49-F238E27FC236}">
                <a16:creationId xmlns:a16="http://schemas.microsoft.com/office/drawing/2014/main" id="{48A80570-0AF9-45FC-AE8E-5289170676DD}"/>
              </a:ext>
            </a:extLst>
          </p:cNvPr>
          <p:cNvSpPr>
            <a:spLocks noGrp="1"/>
          </p:cNvSpPr>
          <p:nvPr>
            <p:ph type="title"/>
          </p:nvPr>
        </p:nvSpPr>
        <p:spPr/>
        <p:txBody>
          <a:bodyPr/>
          <a:lstStyle/>
          <a:p>
            <a:r>
              <a:rPr lang="en-GB" altLang="en-US" dirty="0"/>
              <a:t>IR35, the intermediaries legislation</a:t>
            </a:r>
            <a:endParaRPr lang="en-GB" dirty="0"/>
          </a:p>
        </p:txBody>
      </p:sp>
    </p:spTree>
    <p:extLst>
      <p:ext uri="{BB962C8B-B14F-4D97-AF65-F5344CB8AC3E}">
        <p14:creationId xmlns:p14="http://schemas.microsoft.com/office/powerpoint/2010/main" val="1681236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marL="0" indent="0" eaLnBrk="1" hangingPunct="1">
              <a:buNone/>
            </a:pPr>
            <a:endParaRPr lang="en-US" altLang="en-US" sz="20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US" altLang="en-US" sz="2000" dirty="0">
                <a:solidFill>
                  <a:schemeClr val="tx1"/>
                </a:solidFill>
                <a:latin typeface="Verdana" panose="020B0604030504040204" pitchFamily="34" charset="0"/>
                <a:ea typeface="Verdana" panose="020B0604030504040204" pitchFamily="34" charset="0"/>
              </a:rPr>
              <a:t>Where the ultimate “client” of the contractor’s Personal Service Company is a </a:t>
            </a:r>
            <a:r>
              <a:rPr lang="en-US" altLang="en-US" sz="2000" b="1" dirty="0">
                <a:solidFill>
                  <a:schemeClr val="tx1"/>
                </a:solidFill>
                <a:latin typeface="Verdana" panose="020B0604030504040204" pitchFamily="34" charset="0"/>
                <a:ea typeface="Verdana" panose="020B0604030504040204" pitchFamily="34" charset="0"/>
              </a:rPr>
              <a:t>public sector </a:t>
            </a:r>
            <a:r>
              <a:rPr lang="en-US" altLang="en-US" sz="2000" dirty="0">
                <a:solidFill>
                  <a:schemeClr val="tx1"/>
                </a:solidFill>
                <a:latin typeface="Verdana" panose="020B0604030504040204" pitchFamily="34" charset="0"/>
                <a:ea typeface="Verdana" panose="020B0604030504040204" pitchFamily="34" charset="0"/>
              </a:rPr>
              <a:t>organisation, or a </a:t>
            </a:r>
            <a:r>
              <a:rPr lang="en-US" altLang="en-US" sz="2000" b="1" dirty="0">
                <a:solidFill>
                  <a:schemeClr val="tx1"/>
                </a:solidFill>
                <a:latin typeface="Verdana" panose="020B0604030504040204" pitchFamily="34" charset="0"/>
                <a:ea typeface="Verdana" panose="020B0604030504040204" pitchFamily="34" charset="0"/>
              </a:rPr>
              <a:t>medium or large non-public-sector </a:t>
            </a:r>
            <a:r>
              <a:rPr lang="en-US" altLang="en-US" sz="2000" dirty="0">
                <a:solidFill>
                  <a:schemeClr val="tx1"/>
                </a:solidFill>
                <a:latin typeface="Verdana" panose="020B0604030504040204" pitchFamily="34" charset="0"/>
                <a:ea typeface="Verdana" panose="020B0604030504040204" pitchFamily="34" charset="0"/>
              </a:rPr>
              <a:t>organisation, then responsibility for calculating and deducting any Income Tax and National Insurance Contributions in these circumstances rests with the “</a:t>
            </a:r>
            <a:r>
              <a:rPr lang="en-US" altLang="en-US" sz="2000" b="1" dirty="0">
                <a:solidFill>
                  <a:schemeClr val="tx1"/>
                </a:solidFill>
                <a:latin typeface="Verdana" panose="020B0604030504040204" pitchFamily="34" charset="0"/>
                <a:ea typeface="Verdana" panose="020B0604030504040204" pitchFamily="34" charset="0"/>
              </a:rPr>
              <a:t>client</a:t>
            </a:r>
            <a:r>
              <a:rPr lang="en-US" altLang="en-US" sz="2000" dirty="0">
                <a:solidFill>
                  <a:schemeClr val="tx1"/>
                </a:solidFill>
                <a:latin typeface="Verdana" panose="020B0604030504040204" pitchFamily="34" charset="0"/>
                <a:ea typeface="Verdana" panose="020B0604030504040204" pitchFamily="34" charset="0"/>
              </a:rPr>
              <a:t>” or, where agencies are involved in between the “client” and the contractor, with the lowest qualifying person in the supply chain above the contractor’s Personal Service Company.</a:t>
            </a:r>
          </a:p>
          <a:p>
            <a:pPr marL="0" indent="0" eaLnBrk="1" hangingPunct="1">
              <a:buNone/>
            </a:pPr>
            <a:endParaRPr lang="en-US" altLang="en-US" sz="20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US" altLang="en-US" sz="2000" dirty="0">
                <a:solidFill>
                  <a:schemeClr val="tx1"/>
                </a:solidFill>
                <a:latin typeface="Verdana" panose="020B0604030504040204" pitchFamily="34" charset="0"/>
                <a:ea typeface="Verdana" panose="020B0604030504040204" pitchFamily="34" charset="0"/>
              </a:rPr>
              <a:t>For smaller non-public-sector “clients”, the contractor remains responsible for determining employment status and calculating and paying the Income Tax and National Insurance Contributions.</a:t>
            </a:r>
            <a:endParaRPr lang="en-GB" altLang="en-US" sz="2000" dirty="0">
              <a:solidFill>
                <a:schemeClr val="tx1"/>
              </a:solidFill>
              <a:latin typeface="Verdana" panose="020B0604030504040204" pitchFamily="34" charset="0"/>
              <a:ea typeface="Verdana" panose="020B0604030504040204" pitchFamily="34" charset="0"/>
            </a:endParaRPr>
          </a:p>
        </p:txBody>
      </p:sp>
      <p:sp>
        <p:nvSpPr>
          <p:cNvPr id="4" name="Title 3">
            <a:extLst>
              <a:ext uri="{FF2B5EF4-FFF2-40B4-BE49-F238E27FC236}">
                <a16:creationId xmlns:a16="http://schemas.microsoft.com/office/drawing/2014/main" id="{C2354372-855F-47F3-A39B-FAE5A30EB2F9}"/>
              </a:ext>
            </a:extLst>
          </p:cNvPr>
          <p:cNvSpPr>
            <a:spLocks noGrp="1"/>
          </p:cNvSpPr>
          <p:nvPr>
            <p:ph type="title"/>
          </p:nvPr>
        </p:nvSpPr>
        <p:spPr/>
        <p:txBody>
          <a:bodyPr/>
          <a:lstStyle/>
          <a:p>
            <a:r>
              <a:rPr lang="en-GB" dirty="0"/>
              <a:t>IR35, the intermediaries legislation</a:t>
            </a:r>
          </a:p>
        </p:txBody>
      </p:sp>
    </p:spTree>
    <p:extLst>
      <p:ext uri="{BB962C8B-B14F-4D97-AF65-F5344CB8AC3E}">
        <p14:creationId xmlns:p14="http://schemas.microsoft.com/office/powerpoint/2010/main" val="2171064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0" y="939800"/>
            <a:ext cx="9143999" cy="5441950"/>
          </a:xfrm>
        </p:spPr>
        <p:txBody>
          <a:bodyPr/>
          <a:lstStyle/>
          <a:p>
            <a:pPr marL="0" indent="0" eaLnBrk="1" hangingPunct="1">
              <a:buNone/>
            </a:pPr>
            <a:endParaRPr lang="en-GB" altLang="en-US" sz="1600" b="1"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1600" b="1" dirty="0">
                <a:solidFill>
                  <a:schemeClr val="tx1"/>
                </a:solidFill>
                <a:latin typeface="Verdana" panose="020B0604030504040204" pitchFamily="34" charset="0"/>
                <a:ea typeface="Verdana" panose="020B0604030504040204" pitchFamily="34" charset="0"/>
              </a:rPr>
              <a:t>Facts:</a:t>
            </a:r>
          </a:p>
          <a:p>
            <a:pPr eaLnBrk="1" hangingPunct="1"/>
            <a:r>
              <a:rPr lang="en-GB" altLang="en-US" sz="1600" dirty="0">
                <a:solidFill>
                  <a:schemeClr val="tx1"/>
                </a:solidFill>
                <a:latin typeface="Verdana" panose="020B0604030504040204" pitchFamily="34" charset="0"/>
                <a:ea typeface="Verdana" panose="020B0604030504040204" pitchFamily="34" charset="0"/>
              </a:rPr>
              <a:t>Lorry driver provided carriage services for Ready Mixed Concrete;</a:t>
            </a:r>
          </a:p>
          <a:p>
            <a:pPr eaLnBrk="1" hangingPunct="1"/>
            <a:r>
              <a:rPr lang="en-GB" altLang="en-US" sz="1600" dirty="0">
                <a:solidFill>
                  <a:schemeClr val="tx1"/>
                </a:solidFill>
                <a:latin typeface="Verdana" panose="020B0604030504040204" pitchFamily="34" charset="0"/>
                <a:ea typeface="Verdana" panose="020B0604030504040204" pitchFamily="34" charset="0"/>
              </a:rPr>
              <a:t>Mr Latimer </a:t>
            </a:r>
            <a:r>
              <a:rPr lang="en-GB" altLang="en-US" sz="1600" b="1" dirty="0">
                <a:solidFill>
                  <a:schemeClr val="tx1"/>
                </a:solidFill>
                <a:latin typeface="Verdana" panose="020B0604030504040204" pitchFamily="34" charset="0"/>
                <a:ea typeface="Verdana" panose="020B0604030504040204" pitchFamily="34" charset="0"/>
              </a:rPr>
              <a:t>owned</a:t>
            </a:r>
            <a:r>
              <a:rPr lang="en-GB" altLang="en-US" sz="1600" dirty="0">
                <a:solidFill>
                  <a:schemeClr val="tx1"/>
                </a:solidFill>
                <a:latin typeface="Verdana" panose="020B0604030504040204" pitchFamily="34" charset="0"/>
                <a:ea typeface="Verdana" panose="020B0604030504040204" pitchFamily="34" charset="0"/>
              </a:rPr>
              <a:t> </a:t>
            </a:r>
            <a:r>
              <a:rPr lang="en-GB" altLang="en-US" sz="1600" b="1" dirty="0">
                <a:solidFill>
                  <a:schemeClr val="tx1"/>
                </a:solidFill>
                <a:latin typeface="Verdana" panose="020B0604030504040204" pitchFamily="34" charset="0"/>
                <a:ea typeface="Verdana" panose="020B0604030504040204" pitchFamily="34" charset="0"/>
              </a:rPr>
              <a:t>the lorry </a:t>
            </a:r>
            <a:r>
              <a:rPr lang="en-GB" altLang="en-US" sz="1600" dirty="0">
                <a:solidFill>
                  <a:schemeClr val="tx1"/>
                </a:solidFill>
                <a:latin typeface="Verdana" panose="020B0604030504040204" pitchFamily="34" charset="0"/>
                <a:ea typeface="Verdana" panose="020B0604030504040204" pitchFamily="34" charset="0"/>
              </a:rPr>
              <a:t>and was </a:t>
            </a:r>
            <a:r>
              <a:rPr lang="en-GB" altLang="en-US" sz="1600" b="1" dirty="0">
                <a:solidFill>
                  <a:schemeClr val="tx1"/>
                </a:solidFill>
                <a:latin typeface="Verdana" panose="020B0604030504040204" pitchFamily="34" charset="0"/>
                <a:ea typeface="Verdana" panose="020B0604030504040204" pitchFamily="34" charset="0"/>
              </a:rPr>
              <a:t>responsible for running costs</a:t>
            </a:r>
            <a:r>
              <a:rPr lang="en-GB" altLang="en-US" sz="1600" dirty="0">
                <a:solidFill>
                  <a:schemeClr val="tx1"/>
                </a:solidFill>
                <a:latin typeface="Verdana" panose="020B0604030504040204" pitchFamily="34" charset="0"/>
                <a:ea typeface="Verdana" panose="020B0604030504040204" pitchFamily="34" charset="0"/>
              </a:rPr>
              <a:t>;</a:t>
            </a:r>
          </a:p>
          <a:p>
            <a:pPr eaLnBrk="1" hangingPunct="1">
              <a:buClr>
                <a:schemeClr val="tx1"/>
              </a:buClr>
            </a:pPr>
            <a:r>
              <a:rPr lang="en-GB" altLang="en-US" sz="1600" b="1" dirty="0">
                <a:solidFill>
                  <a:schemeClr val="tx1"/>
                </a:solidFill>
                <a:latin typeface="Verdana" panose="020B0604030504040204" pitchFamily="34" charset="0"/>
                <a:ea typeface="Verdana" panose="020B0604030504040204" pitchFamily="34" charset="0"/>
              </a:rPr>
              <a:t>Opportunity for profit </a:t>
            </a:r>
            <a:r>
              <a:rPr lang="en-GB" altLang="en-US" sz="1600" dirty="0">
                <a:solidFill>
                  <a:schemeClr val="tx1"/>
                </a:solidFill>
                <a:latin typeface="Verdana" panose="020B0604030504040204" pitchFamily="34" charset="0"/>
                <a:ea typeface="Verdana" panose="020B0604030504040204" pitchFamily="34" charset="0"/>
              </a:rPr>
              <a:t>and the </a:t>
            </a:r>
            <a:r>
              <a:rPr lang="en-GB" altLang="en-US" sz="1600" b="1" dirty="0">
                <a:solidFill>
                  <a:schemeClr val="tx1"/>
                </a:solidFill>
                <a:latin typeface="Verdana" panose="020B0604030504040204" pitchFamily="34" charset="0"/>
                <a:ea typeface="Verdana" panose="020B0604030504040204" pitchFamily="34" charset="0"/>
              </a:rPr>
              <a:t>risk</a:t>
            </a:r>
            <a:r>
              <a:rPr lang="en-GB" altLang="en-US" sz="1600" dirty="0">
                <a:solidFill>
                  <a:schemeClr val="tx1"/>
                </a:solidFill>
                <a:latin typeface="Verdana" panose="020B0604030504040204" pitchFamily="34" charset="0"/>
                <a:ea typeface="Verdana" panose="020B0604030504040204" pitchFamily="34" charset="0"/>
              </a:rPr>
              <a:t> of loss lay with him;</a:t>
            </a:r>
          </a:p>
          <a:p>
            <a:pPr eaLnBrk="1" hangingPunct="1"/>
            <a:r>
              <a:rPr lang="en-GB" altLang="en-US" sz="1600" dirty="0">
                <a:solidFill>
                  <a:schemeClr val="tx1"/>
                </a:solidFill>
                <a:latin typeface="Verdana" panose="020B0604030504040204" pitchFamily="34" charset="0"/>
                <a:ea typeface="Verdana" panose="020B0604030504040204" pitchFamily="34" charset="0"/>
              </a:rPr>
              <a:t>He could decide whether to maintain the vehicle himself;</a:t>
            </a:r>
          </a:p>
          <a:p>
            <a:pPr eaLnBrk="1" hangingPunct="1"/>
            <a:r>
              <a:rPr lang="en-GB" altLang="en-US" sz="1600" dirty="0">
                <a:solidFill>
                  <a:schemeClr val="tx1"/>
                </a:solidFill>
                <a:latin typeface="Verdana" panose="020B0604030504040204" pitchFamily="34" charset="0"/>
                <a:ea typeface="Verdana" panose="020B0604030504040204" pitchFamily="34" charset="0"/>
              </a:rPr>
              <a:t>He had freedom to </a:t>
            </a:r>
            <a:r>
              <a:rPr lang="en-GB" altLang="en-US" sz="1600" b="1" dirty="0">
                <a:solidFill>
                  <a:schemeClr val="tx1"/>
                </a:solidFill>
                <a:latin typeface="Verdana" panose="020B0604030504040204" pitchFamily="34" charset="0"/>
                <a:ea typeface="Verdana" panose="020B0604030504040204" pitchFamily="34" charset="0"/>
              </a:rPr>
              <a:t>choose who </a:t>
            </a:r>
            <a:r>
              <a:rPr lang="en-GB" altLang="en-US" sz="1600" dirty="0">
                <a:solidFill>
                  <a:schemeClr val="tx1"/>
                </a:solidFill>
                <a:latin typeface="Verdana" panose="020B0604030504040204" pitchFamily="34" charset="0"/>
                <a:ea typeface="Verdana" panose="020B0604030504040204" pitchFamily="34" charset="0"/>
              </a:rPr>
              <a:t>else he wanted to drive the lorry.</a:t>
            </a:r>
          </a:p>
          <a:p>
            <a:pPr marL="0" indent="0" eaLnBrk="1" hangingPunct="1">
              <a:buNone/>
            </a:pPr>
            <a:endParaRPr lang="en-GB" altLang="en-US" sz="16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1600" b="1" dirty="0">
                <a:solidFill>
                  <a:schemeClr val="tx1"/>
                </a:solidFill>
                <a:latin typeface="Verdana" panose="020B0604030504040204" pitchFamily="34" charset="0"/>
                <a:ea typeface="Verdana" panose="020B0604030504040204" pitchFamily="34" charset="0"/>
              </a:rPr>
              <a:t>Principles:</a:t>
            </a:r>
          </a:p>
          <a:p>
            <a:pPr eaLnBrk="1" hangingPunct="1"/>
            <a:r>
              <a:rPr lang="en-GB" altLang="en-US" sz="1600" dirty="0">
                <a:solidFill>
                  <a:schemeClr val="tx1"/>
                </a:solidFill>
                <a:latin typeface="Verdana" panose="020B0604030504040204" pitchFamily="34" charset="0"/>
                <a:ea typeface="Verdana" panose="020B0604030504040204" pitchFamily="34" charset="0"/>
              </a:rPr>
              <a:t>“</a:t>
            </a:r>
            <a:r>
              <a:rPr lang="en-GB" altLang="en-US" sz="1600" b="1" i="1" dirty="0">
                <a:solidFill>
                  <a:schemeClr val="tx1"/>
                </a:solidFill>
                <a:latin typeface="Verdana" panose="020B0604030504040204" pitchFamily="34" charset="0"/>
                <a:ea typeface="Verdana" panose="020B0604030504040204" pitchFamily="34" charset="0"/>
              </a:rPr>
              <a:t>Control </a:t>
            </a:r>
            <a:r>
              <a:rPr lang="en-GB" altLang="en-US" sz="1600" i="1" dirty="0">
                <a:solidFill>
                  <a:schemeClr val="tx1"/>
                </a:solidFill>
                <a:latin typeface="Verdana" panose="020B0604030504040204" pitchFamily="34" charset="0"/>
                <a:ea typeface="Verdana" panose="020B0604030504040204" pitchFamily="34" charset="0"/>
              </a:rPr>
              <a:t>includes the power of deciding the thing to be done, the way in which it shall be done, the means to be employed in doing it, the time when, and the place where it shall be done. All these aspects of control must be considered in deciding whether the right exists in a sufficient degree to make one party the </a:t>
            </a:r>
            <a:r>
              <a:rPr lang="en-GB" altLang="en-US" sz="1600" b="1" i="1" dirty="0">
                <a:solidFill>
                  <a:schemeClr val="tx1"/>
                </a:solidFill>
                <a:latin typeface="Verdana" panose="020B0604030504040204" pitchFamily="34" charset="0"/>
                <a:ea typeface="Verdana" panose="020B0604030504040204" pitchFamily="34" charset="0"/>
              </a:rPr>
              <a:t>master and the other his servant</a:t>
            </a:r>
            <a:r>
              <a:rPr lang="en-GB" altLang="en-US" sz="1600" i="1" dirty="0">
                <a:solidFill>
                  <a:schemeClr val="tx1"/>
                </a:solidFill>
                <a:latin typeface="Verdana" panose="020B0604030504040204" pitchFamily="34" charset="0"/>
                <a:ea typeface="Verdana" panose="020B0604030504040204" pitchFamily="34" charset="0"/>
              </a:rPr>
              <a:t>. The rights need not be unrestricted.”</a:t>
            </a:r>
          </a:p>
          <a:p>
            <a:pPr eaLnBrk="1" hangingPunct="1"/>
            <a:endParaRPr lang="en-GB" altLang="en-US" sz="16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1600" b="1" dirty="0">
                <a:solidFill>
                  <a:schemeClr val="tx1"/>
                </a:solidFill>
                <a:latin typeface="Verdana" panose="020B0604030504040204" pitchFamily="34" charset="0"/>
                <a:ea typeface="Verdana" panose="020B0604030504040204" pitchFamily="34" charset="0"/>
              </a:rPr>
              <a:t>Judgement:</a:t>
            </a:r>
          </a:p>
          <a:p>
            <a:pPr eaLnBrk="1" hangingPunct="1"/>
            <a:r>
              <a:rPr lang="en-GB" altLang="en-US" sz="1600" dirty="0">
                <a:solidFill>
                  <a:schemeClr val="tx1"/>
                </a:solidFill>
                <a:latin typeface="Verdana" panose="020B0604030504040204" pitchFamily="34" charset="0"/>
                <a:ea typeface="Verdana" panose="020B0604030504040204" pitchFamily="34" charset="0"/>
              </a:rPr>
              <a:t>It was held that the contract was </a:t>
            </a:r>
            <a:r>
              <a:rPr lang="en-GB" altLang="en-US" sz="1600" b="1" dirty="0">
                <a:solidFill>
                  <a:schemeClr val="tx1"/>
                </a:solidFill>
                <a:latin typeface="Verdana" panose="020B0604030504040204" pitchFamily="34" charset="0"/>
                <a:ea typeface="Verdana" panose="020B0604030504040204" pitchFamily="34" charset="0"/>
              </a:rPr>
              <a:t>not an employment contract</a:t>
            </a:r>
            <a:r>
              <a:rPr lang="en-GB" altLang="en-US" sz="1600" dirty="0">
                <a:solidFill>
                  <a:schemeClr val="tx1"/>
                </a:solidFill>
                <a:latin typeface="Verdana" panose="020B0604030504040204" pitchFamily="34" charset="0"/>
                <a:ea typeface="Verdana" panose="020B0604030504040204" pitchFamily="34" charset="0"/>
              </a:rPr>
              <a:t>.</a:t>
            </a:r>
          </a:p>
        </p:txBody>
      </p:sp>
      <p:sp>
        <p:nvSpPr>
          <p:cNvPr id="2" name="Title 1">
            <a:extLst>
              <a:ext uri="{FF2B5EF4-FFF2-40B4-BE49-F238E27FC236}">
                <a16:creationId xmlns:a16="http://schemas.microsoft.com/office/drawing/2014/main" id="{94C5A927-EF56-48AB-A5A2-503E8025946D}"/>
              </a:ext>
            </a:extLst>
          </p:cNvPr>
          <p:cNvSpPr>
            <a:spLocks noGrp="1"/>
          </p:cNvSpPr>
          <p:nvPr>
            <p:ph type="title"/>
          </p:nvPr>
        </p:nvSpPr>
        <p:spPr/>
        <p:txBody>
          <a:bodyPr/>
          <a:lstStyle/>
          <a:p>
            <a:r>
              <a:rPr lang="en-GB" altLang="en-US" sz="2400" b="1" dirty="0"/>
              <a:t>Case law: Ready Mixed Concrete (South East) Ltd v Minister of Pensions and National Insurance [1968] BTC 49</a:t>
            </a:r>
            <a:endParaRPr lang="en-GB" sz="2400" dirty="0"/>
          </a:p>
        </p:txBody>
      </p:sp>
    </p:spTree>
    <p:extLst>
      <p:ext uri="{BB962C8B-B14F-4D97-AF65-F5344CB8AC3E}">
        <p14:creationId xmlns:p14="http://schemas.microsoft.com/office/powerpoint/2010/main" val="2584087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1" y="939800"/>
            <a:ext cx="9144000" cy="5441950"/>
          </a:xfrm>
        </p:spPr>
        <p:txBody>
          <a:bodyPr/>
          <a:lstStyle/>
          <a:p>
            <a:pPr marL="0" indent="0" eaLnBrk="1" hangingPunct="1">
              <a:buNone/>
            </a:pPr>
            <a:endParaRPr lang="en-GB" altLang="en-US" sz="1600" b="1"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1600" b="1" dirty="0">
                <a:solidFill>
                  <a:schemeClr val="tx1"/>
                </a:solidFill>
                <a:latin typeface="Verdana" panose="020B0604030504040204" pitchFamily="34" charset="0"/>
                <a:ea typeface="Verdana" panose="020B0604030504040204" pitchFamily="34" charset="0"/>
              </a:rPr>
              <a:t>Facts:</a:t>
            </a:r>
          </a:p>
          <a:p>
            <a:pPr eaLnBrk="1" hangingPunct="1"/>
            <a:r>
              <a:rPr lang="en-GB" altLang="en-US" sz="1600" dirty="0">
                <a:solidFill>
                  <a:schemeClr val="tx1"/>
                </a:solidFill>
                <a:latin typeface="Verdana" panose="020B0604030504040204" pitchFamily="34" charset="0"/>
                <a:ea typeface="Verdana" panose="020B0604030504040204" pitchFamily="34" charset="0"/>
              </a:rPr>
              <a:t>Anne Irving conducted market research surveys part-time;</a:t>
            </a:r>
          </a:p>
          <a:p>
            <a:pPr eaLnBrk="1" hangingPunct="1"/>
            <a:r>
              <a:rPr lang="en-GB" altLang="en-US" sz="1600" dirty="0">
                <a:solidFill>
                  <a:schemeClr val="tx1"/>
                </a:solidFill>
                <a:latin typeface="Verdana" panose="020B0604030504040204" pitchFamily="34" charset="0"/>
                <a:ea typeface="Verdana" panose="020B0604030504040204" pitchFamily="34" charset="0"/>
              </a:rPr>
              <a:t>“</a:t>
            </a:r>
            <a:r>
              <a:rPr lang="en-GB" altLang="en-US" sz="1600" b="1" dirty="0">
                <a:solidFill>
                  <a:schemeClr val="tx1"/>
                </a:solidFill>
                <a:latin typeface="Verdana" panose="020B0604030504040204" pitchFamily="34" charset="0"/>
                <a:ea typeface="Verdana" panose="020B0604030504040204" pitchFamily="34" charset="0"/>
              </a:rPr>
              <a:t>Guide for Interviewers</a:t>
            </a:r>
            <a:r>
              <a:rPr lang="en-GB" altLang="en-US" sz="1600" dirty="0">
                <a:solidFill>
                  <a:schemeClr val="tx1"/>
                </a:solidFill>
                <a:latin typeface="Verdana" panose="020B0604030504040204" pitchFamily="34" charset="0"/>
                <a:ea typeface="Verdana" panose="020B0604030504040204" pitchFamily="34" charset="0"/>
              </a:rPr>
              <a:t>” specified </a:t>
            </a:r>
            <a:r>
              <a:rPr lang="en-GB" altLang="en-US" sz="1600" b="1" dirty="0">
                <a:solidFill>
                  <a:schemeClr val="tx1"/>
                </a:solidFill>
                <a:latin typeface="Verdana" panose="020B0604030504040204" pitchFamily="34" charset="0"/>
                <a:ea typeface="Verdana" panose="020B0604030504040204" pitchFamily="34" charset="0"/>
              </a:rPr>
              <a:t>who</a:t>
            </a:r>
            <a:r>
              <a:rPr lang="en-GB" altLang="en-US" sz="1600" dirty="0">
                <a:solidFill>
                  <a:schemeClr val="tx1"/>
                </a:solidFill>
                <a:latin typeface="Verdana" panose="020B0604030504040204" pitchFamily="34" charset="0"/>
                <a:ea typeface="Verdana" panose="020B0604030504040204" pitchFamily="34" charset="0"/>
              </a:rPr>
              <a:t> should be interviewed, </a:t>
            </a:r>
            <a:r>
              <a:rPr lang="en-GB" altLang="en-US" sz="1600" b="1" dirty="0">
                <a:solidFill>
                  <a:schemeClr val="tx1"/>
                </a:solidFill>
                <a:latin typeface="Verdana" panose="020B0604030504040204" pitchFamily="34" charset="0"/>
                <a:ea typeface="Verdana" panose="020B0604030504040204" pitchFamily="34" charset="0"/>
              </a:rPr>
              <a:t>how</a:t>
            </a:r>
            <a:r>
              <a:rPr lang="en-GB" altLang="en-US" sz="1600" dirty="0">
                <a:solidFill>
                  <a:schemeClr val="tx1"/>
                </a:solidFill>
                <a:latin typeface="Verdana" panose="020B0604030504040204" pitchFamily="34" charset="0"/>
                <a:ea typeface="Verdana" panose="020B0604030504040204" pitchFamily="34" charset="0"/>
              </a:rPr>
              <a:t>, and </a:t>
            </a:r>
            <a:r>
              <a:rPr lang="en-GB" altLang="en-US" sz="1600" b="1" dirty="0">
                <a:solidFill>
                  <a:schemeClr val="tx1"/>
                </a:solidFill>
                <a:latin typeface="Verdana" panose="020B0604030504040204" pitchFamily="34" charset="0"/>
                <a:ea typeface="Verdana" panose="020B0604030504040204" pitchFamily="34" charset="0"/>
              </a:rPr>
              <a:t>what</a:t>
            </a:r>
            <a:r>
              <a:rPr lang="en-GB" altLang="en-US" sz="1600" dirty="0">
                <a:solidFill>
                  <a:schemeClr val="tx1"/>
                </a:solidFill>
                <a:latin typeface="Verdana" panose="020B0604030504040204" pitchFamily="34" charset="0"/>
                <a:ea typeface="Verdana" panose="020B0604030504040204" pitchFamily="34" charset="0"/>
              </a:rPr>
              <a:t> questions must be asked;</a:t>
            </a:r>
          </a:p>
          <a:p>
            <a:pPr marL="0" indent="0" eaLnBrk="1" hangingPunct="1">
              <a:buNone/>
            </a:pPr>
            <a:endParaRPr lang="en-GB" altLang="en-US" sz="16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1600" b="1" dirty="0">
                <a:solidFill>
                  <a:schemeClr val="tx1"/>
                </a:solidFill>
                <a:latin typeface="Verdana" panose="020B0604030504040204" pitchFamily="34" charset="0"/>
                <a:ea typeface="Verdana" panose="020B0604030504040204" pitchFamily="34" charset="0"/>
              </a:rPr>
              <a:t>Principles:</a:t>
            </a:r>
          </a:p>
          <a:p>
            <a:pPr eaLnBrk="1" hangingPunct="1"/>
            <a:r>
              <a:rPr lang="en-GB" altLang="en-US" sz="1600" dirty="0">
                <a:solidFill>
                  <a:schemeClr val="tx1"/>
                </a:solidFill>
                <a:latin typeface="Verdana" panose="020B0604030504040204" pitchFamily="34" charset="0"/>
                <a:ea typeface="Verdana" panose="020B0604030504040204" pitchFamily="34" charset="0"/>
              </a:rPr>
              <a:t>“…</a:t>
            </a:r>
            <a:r>
              <a:rPr lang="en-GB" altLang="en-US" sz="1600" b="1" dirty="0">
                <a:solidFill>
                  <a:schemeClr val="tx1"/>
                </a:solidFill>
                <a:latin typeface="Verdana" panose="020B0604030504040204" pitchFamily="34" charset="0"/>
                <a:ea typeface="Verdana" panose="020B0604030504040204" pitchFamily="34" charset="0"/>
              </a:rPr>
              <a:t>control</a:t>
            </a:r>
            <a:r>
              <a:rPr lang="en-GB" altLang="en-US" sz="1600" dirty="0">
                <a:solidFill>
                  <a:schemeClr val="tx1"/>
                </a:solidFill>
                <a:latin typeface="Verdana" panose="020B0604030504040204" pitchFamily="34" charset="0"/>
                <a:ea typeface="Verdana" panose="020B0604030504040204" pitchFamily="34" charset="0"/>
              </a:rPr>
              <a:t> will no doubt always have to be considered, although it can </a:t>
            </a:r>
            <a:r>
              <a:rPr lang="en-GB" altLang="en-US" sz="1600" b="1" dirty="0">
                <a:solidFill>
                  <a:schemeClr val="tx1"/>
                </a:solidFill>
                <a:latin typeface="Verdana" panose="020B0604030504040204" pitchFamily="34" charset="0"/>
                <a:ea typeface="Verdana" panose="020B0604030504040204" pitchFamily="34" charset="0"/>
              </a:rPr>
              <a:t>no longer be regarded as the sole determining factor</a:t>
            </a:r>
            <a:r>
              <a:rPr lang="en-GB" altLang="en-US" sz="1600" dirty="0">
                <a:solidFill>
                  <a:schemeClr val="tx1"/>
                </a:solidFill>
                <a:latin typeface="Verdana" panose="020B0604030504040204" pitchFamily="34" charset="0"/>
                <a:ea typeface="Verdana" panose="020B0604030504040204" pitchFamily="34" charset="0"/>
              </a:rPr>
              <a:t>; …factors which may be of importance are such matters as whether the [person] performing the services provides [their] own equipment, whether [they hire their] own helpers, what degree of financial risk [they take], what degree of responsibility for investment and management [they have], and whether and how far [they have] an opportunity of profiting from sound management in the performance of his task…”</a:t>
            </a:r>
          </a:p>
          <a:p>
            <a:pPr eaLnBrk="1" hangingPunct="1"/>
            <a:endParaRPr lang="en-GB" altLang="en-US" sz="1600" dirty="0">
              <a:solidFill>
                <a:schemeClr val="tx1"/>
              </a:solidFill>
              <a:latin typeface="Verdana" panose="020B0604030504040204" pitchFamily="34" charset="0"/>
              <a:ea typeface="Verdana" panose="020B0604030504040204" pitchFamily="34" charset="0"/>
            </a:endParaRPr>
          </a:p>
          <a:p>
            <a:pPr marL="0" indent="0" eaLnBrk="1" hangingPunct="1">
              <a:buNone/>
            </a:pPr>
            <a:r>
              <a:rPr lang="en-GB" altLang="en-US" sz="1600" b="1" dirty="0">
                <a:solidFill>
                  <a:schemeClr val="tx1"/>
                </a:solidFill>
                <a:latin typeface="Verdana" panose="020B0604030504040204" pitchFamily="34" charset="0"/>
                <a:ea typeface="Verdana" panose="020B0604030504040204" pitchFamily="34" charset="0"/>
              </a:rPr>
              <a:t>Judgement:</a:t>
            </a:r>
          </a:p>
          <a:p>
            <a:pPr eaLnBrk="1" hangingPunct="1"/>
            <a:r>
              <a:rPr lang="en-GB" altLang="en-US" sz="1600" dirty="0">
                <a:solidFill>
                  <a:schemeClr val="tx1"/>
                </a:solidFill>
                <a:latin typeface="Verdana" panose="020B0604030504040204" pitchFamily="34" charset="0"/>
                <a:ea typeface="Verdana" panose="020B0604030504040204" pitchFamily="34" charset="0"/>
              </a:rPr>
              <a:t>None of these considerations indicated self-employment in this case, so the contract was an </a:t>
            </a:r>
            <a:r>
              <a:rPr lang="en-GB" altLang="en-US" sz="1600" b="1" dirty="0">
                <a:solidFill>
                  <a:schemeClr val="tx1"/>
                </a:solidFill>
                <a:latin typeface="Verdana" panose="020B0604030504040204" pitchFamily="34" charset="0"/>
                <a:ea typeface="Verdana" panose="020B0604030504040204" pitchFamily="34" charset="0"/>
              </a:rPr>
              <a:t>employment </a:t>
            </a:r>
            <a:r>
              <a:rPr lang="en-GB" altLang="en-US" sz="1600" dirty="0">
                <a:solidFill>
                  <a:schemeClr val="tx1"/>
                </a:solidFill>
                <a:latin typeface="Verdana" panose="020B0604030504040204" pitchFamily="34" charset="0"/>
                <a:ea typeface="Verdana" panose="020B0604030504040204" pitchFamily="34" charset="0"/>
              </a:rPr>
              <a:t>contract.</a:t>
            </a:r>
          </a:p>
        </p:txBody>
      </p:sp>
      <p:sp>
        <p:nvSpPr>
          <p:cNvPr id="2" name="Title 1">
            <a:extLst>
              <a:ext uri="{FF2B5EF4-FFF2-40B4-BE49-F238E27FC236}">
                <a16:creationId xmlns:a16="http://schemas.microsoft.com/office/drawing/2014/main" id="{1B7434F4-19AF-4CEF-88FA-C166AB22A6DC}"/>
              </a:ext>
            </a:extLst>
          </p:cNvPr>
          <p:cNvSpPr>
            <a:spLocks noGrp="1"/>
          </p:cNvSpPr>
          <p:nvPr>
            <p:ph type="title"/>
          </p:nvPr>
        </p:nvSpPr>
        <p:spPr/>
        <p:txBody>
          <a:bodyPr/>
          <a:lstStyle/>
          <a:p>
            <a:r>
              <a:rPr lang="en-GB" altLang="en-US" sz="3200" b="1" dirty="0"/>
              <a:t>Case law: Market Investigations Ltd v Minister of Social Security [1969] 2QB173</a:t>
            </a:r>
            <a:endParaRPr lang="en-GB" sz="3200" dirty="0"/>
          </a:p>
        </p:txBody>
      </p:sp>
    </p:spTree>
    <p:extLst>
      <p:ext uri="{BB962C8B-B14F-4D97-AF65-F5344CB8AC3E}">
        <p14:creationId xmlns:p14="http://schemas.microsoft.com/office/powerpoint/2010/main" val="4274203000"/>
      </p:ext>
    </p:extLst>
  </p:cSld>
  <p:clrMapOvr>
    <a:masterClrMapping/>
  </p:clrMapOvr>
</p:sld>
</file>

<file path=ppt/theme/theme1.xml><?xml version="1.0" encoding="utf-8"?>
<a:theme xmlns:a="http://schemas.openxmlformats.org/drawingml/2006/main" name="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Tax_blue_yellow</Template>
  <TotalTime>374</TotalTime>
  <Words>3402</Words>
  <Application>Microsoft Office PowerPoint</Application>
  <PresentationFormat>On-screen Show (4:3)</PresentationFormat>
  <Paragraphs>487</Paragraphs>
  <Slides>32</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Century Schoolbook</vt:lpstr>
      <vt:lpstr>New York</vt:lpstr>
      <vt:lpstr>Times New Roman</vt:lpstr>
      <vt:lpstr>Trebuchet MS</vt:lpstr>
      <vt:lpstr>Verdana</vt:lpstr>
      <vt:lpstr>Wingdings</vt:lpstr>
      <vt:lpstr>Tax_blue_yellow</vt:lpstr>
      <vt:lpstr>PowerPoint Presentation</vt:lpstr>
      <vt:lpstr>Income from employment</vt:lpstr>
      <vt:lpstr>Employment status principles…</vt:lpstr>
      <vt:lpstr>…Employment status principles…</vt:lpstr>
      <vt:lpstr>…Check Employment Status for Tax</vt:lpstr>
      <vt:lpstr>IR35, the intermediaries legislation</vt:lpstr>
      <vt:lpstr>IR35, the intermediaries legislation</vt:lpstr>
      <vt:lpstr>Case law: Ready Mixed Concrete (South East) Ltd v Minister of Pensions and National Insurance [1968] BTC 49</vt:lpstr>
      <vt:lpstr>Case law: Market Investigations Ltd v Minister of Social Security [1969] 2QB173</vt:lpstr>
      <vt:lpstr>Case law: Hall (HMIT) v Lorimer [1993] BTC 473</vt:lpstr>
      <vt:lpstr>Case law: MDCM Ltd and HMRC [2018] TC 06444</vt:lpstr>
      <vt:lpstr>Case law: TV presenters</vt:lpstr>
      <vt:lpstr>Case law: TV presenters</vt:lpstr>
      <vt:lpstr>What is income from employment?</vt:lpstr>
      <vt:lpstr>When is income from employment recognised for Income Tax purposes?</vt:lpstr>
      <vt:lpstr>When is income from employment recognised?</vt:lpstr>
      <vt:lpstr>Basic principles of the “benefits code”</vt:lpstr>
      <vt:lpstr>PowerPoint Presentation</vt:lpstr>
      <vt:lpstr>Private motor cars – car benefit</vt:lpstr>
      <vt:lpstr>Alex (continued) </vt:lpstr>
      <vt:lpstr>PowerPoint Presentation</vt:lpstr>
      <vt:lpstr>Detailed rules of the “benefits code”</vt:lpstr>
      <vt:lpstr>Living accommodation valuation of benefit</vt:lpstr>
      <vt:lpstr>Extra benefit for properties “costing” more than £75,000 (expensive accommodation benefit)</vt:lpstr>
      <vt:lpstr>Living accommodation – section 7.21 example</vt:lpstr>
      <vt:lpstr>Zack’s  taxable accommodation benefit in kind</vt:lpstr>
      <vt:lpstr>Detailed rules of the “benefits code”</vt:lpstr>
      <vt:lpstr>Exempt benefits of employment </vt:lpstr>
      <vt:lpstr>Exempt benefits continued </vt:lpstr>
      <vt:lpstr>Payments on termination of employment</vt:lpstr>
      <vt:lpstr>PowerPoint Presentation</vt:lpstr>
      <vt:lpstr>Student questions</vt:lpstr>
    </vt:vector>
  </TitlesOfParts>
  <Company>Leeds Metropolitan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Income from employment I  General aspects</dc:title>
  <dc:creator>Combs</dc:creator>
  <cp:lastModifiedBy>Stephanie Tiller (Accounting)</cp:lastModifiedBy>
  <cp:revision>155</cp:revision>
  <cp:lastPrinted>2016-07-07T11:02:06Z</cp:lastPrinted>
  <dcterms:created xsi:type="dcterms:W3CDTF">2010-08-30T18:19:09Z</dcterms:created>
  <dcterms:modified xsi:type="dcterms:W3CDTF">2026-08-05T14:20:52Z</dcterms:modified>
</cp:coreProperties>
</file>