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1"/>
  </p:sldMasterIdLst>
  <p:notesMasterIdLst>
    <p:notesMasterId r:id="rId24"/>
  </p:notesMasterIdLst>
  <p:handoutMasterIdLst>
    <p:handoutMasterId r:id="rId25"/>
  </p:handoutMasterIdLst>
  <p:sldIdLst>
    <p:sldId id="353" r:id="rId2"/>
    <p:sldId id="258" r:id="rId3"/>
    <p:sldId id="270" r:id="rId4"/>
    <p:sldId id="275" r:id="rId5"/>
    <p:sldId id="260" r:id="rId6"/>
    <p:sldId id="261" r:id="rId7"/>
    <p:sldId id="296" r:id="rId8"/>
    <p:sldId id="354" r:id="rId9"/>
    <p:sldId id="274" r:id="rId10"/>
    <p:sldId id="277" r:id="rId11"/>
    <p:sldId id="262" r:id="rId12"/>
    <p:sldId id="268" r:id="rId13"/>
    <p:sldId id="263" r:id="rId14"/>
    <p:sldId id="278" r:id="rId15"/>
    <p:sldId id="271" r:id="rId16"/>
    <p:sldId id="272" r:id="rId17"/>
    <p:sldId id="279" r:id="rId18"/>
    <p:sldId id="264" r:id="rId19"/>
    <p:sldId id="266" r:id="rId20"/>
    <p:sldId id="267" r:id="rId21"/>
    <p:sldId id="273" r:id="rId22"/>
    <p:sldId id="259" r:id="rId23"/>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1" clrIdx="0">
    <p:extLst>
      <p:ext uri="{19B8F6BF-5375-455C-9EA6-DF929625EA0E}">
        <p15:presenceInfo xmlns:p15="http://schemas.microsoft.com/office/powerpoint/2012/main" userId="S-1-5-21-2262691828-729075844-822471919-41425" providerId="AD"/>
      </p:ext>
    </p:extLst>
  </p:cmAuthor>
  <p:cmAuthor id="2" name="combsalanm@yahoo.com" initials="c" lastIdx="1" clrIdx="1">
    <p:extLst>
      <p:ext uri="{19B8F6BF-5375-455C-9EA6-DF929625EA0E}">
        <p15:presenceInfo xmlns:p15="http://schemas.microsoft.com/office/powerpoint/2012/main" userId="3d8225f013933f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D0"/>
    <a:srgbClr val="0000FF"/>
    <a:srgbClr val="FF8000"/>
    <a:srgbClr val="008000"/>
    <a:srgbClr val="800000"/>
    <a:srgbClr val="0080FF"/>
    <a:srgbClr val="FFFAFA"/>
    <a:srgbClr val="C0A040"/>
    <a:srgbClr val="BBA132"/>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38"/>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17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03EEA209-1A0F-4BF7-A222-6DAA88AC751A}" type="datetimeFigureOut">
              <a:rPr lang="en-GB" smtClean="0"/>
              <a:t>05/08/2026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0591643-F7BB-435D-A8C1-A8119EC7D809}" type="slidenum">
              <a:rPr lang="en-GB" smtClean="0"/>
              <a:t>‹#›</a:t>
            </a:fld>
            <a:endParaRPr lang="en-GB" dirty="0"/>
          </a:p>
        </p:txBody>
      </p:sp>
    </p:spTree>
    <p:extLst>
      <p:ext uri="{BB962C8B-B14F-4D97-AF65-F5344CB8AC3E}">
        <p14:creationId xmlns:p14="http://schemas.microsoft.com/office/powerpoint/2010/main" val="2703248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GB"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B830DF57-D576-40D7-B00A-1C92F2B39D46}" type="datetimeFigureOut">
              <a:rPr lang="en-GB"/>
              <a:pPr>
                <a:defRPr/>
              </a:pPr>
              <a:t>05/08/2026</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GB"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E66C215-1EE1-4C0F-A54F-514418D9F1FF}" type="slidenum">
              <a:rPr lang="en-GB" altLang="en-US"/>
              <a:pPr/>
              <a:t>‹#›</a:t>
            </a:fld>
            <a:endParaRPr lang="en-GB" altLang="en-US" dirty="0"/>
          </a:p>
        </p:txBody>
      </p:sp>
    </p:spTree>
    <p:extLst>
      <p:ext uri="{BB962C8B-B14F-4D97-AF65-F5344CB8AC3E}">
        <p14:creationId xmlns:p14="http://schemas.microsoft.com/office/powerpoint/2010/main" val="624599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341906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4D48B8B-3088-49EE-ACEF-29B7B3D3A2C0}" type="slidenum">
              <a:rPr lang="en-GB" altLang="en-US"/>
              <a:pPr/>
              <a:t>12</a:t>
            </a:fld>
            <a:endParaRPr lang="en-GB" altLang="en-US" dirty="0"/>
          </a:p>
        </p:txBody>
      </p:sp>
    </p:spTree>
    <p:extLst>
      <p:ext uri="{BB962C8B-B14F-4D97-AF65-F5344CB8AC3E}">
        <p14:creationId xmlns:p14="http://schemas.microsoft.com/office/powerpoint/2010/main" val="1357500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183FEF-D445-448D-9272-FF1C6F169216}" type="slidenum">
              <a:rPr lang="en-GB" altLang="en-US"/>
              <a:pPr/>
              <a:t>13</a:t>
            </a:fld>
            <a:endParaRPr lang="en-GB" altLang="en-US" dirty="0"/>
          </a:p>
        </p:txBody>
      </p:sp>
    </p:spTree>
    <p:extLst>
      <p:ext uri="{BB962C8B-B14F-4D97-AF65-F5344CB8AC3E}">
        <p14:creationId xmlns:p14="http://schemas.microsoft.com/office/powerpoint/2010/main" val="2309776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868CEA-4FDD-4AE1-96D3-F80DB01585C2}" type="slidenum">
              <a:rPr lang="en-GB" altLang="en-US"/>
              <a:pPr/>
              <a:t>14</a:t>
            </a:fld>
            <a:endParaRPr lang="en-GB" altLang="en-US" dirty="0"/>
          </a:p>
        </p:txBody>
      </p:sp>
    </p:spTree>
    <p:extLst>
      <p:ext uri="{BB962C8B-B14F-4D97-AF65-F5344CB8AC3E}">
        <p14:creationId xmlns:p14="http://schemas.microsoft.com/office/powerpoint/2010/main" val="3276062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FEBE61B-92A1-4BA8-8E01-E063B4FDC34A}" type="slidenum">
              <a:rPr lang="en-GB" altLang="en-US"/>
              <a:pPr/>
              <a:t>15</a:t>
            </a:fld>
            <a:endParaRPr lang="en-GB" altLang="en-US" dirty="0"/>
          </a:p>
        </p:txBody>
      </p:sp>
    </p:spTree>
    <p:extLst>
      <p:ext uri="{BB962C8B-B14F-4D97-AF65-F5344CB8AC3E}">
        <p14:creationId xmlns:p14="http://schemas.microsoft.com/office/powerpoint/2010/main" val="791287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941FBF0-0E21-4841-A24D-62391DE2E4FA}" type="slidenum">
              <a:rPr lang="en-GB" altLang="en-US"/>
              <a:pPr/>
              <a:t>16</a:t>
            </a:fld>
            <a:endParaRPr lang="en-GB" altLang="en-US" dirty="0"/>
          </a:p>
        </p:txBody>
      </p:sp>
    </p:spTree>
    <p:extLst>
      <p:ext uri="{BB962C8B-B14F-4D97-AF65-F5344CB8AC3E}">
        <p14:creationId xmlns:p14="http://schemas.microsoft.com/office/powerpoint/2010/main" val="1681440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17F55C5-91C6-4858-AA87-5ECC2B6EF1C0}" type="slidenum">
              <a:rPr lang="en-GB" altLang="en-US">
                <a:solidFill>
                  <a:srgbClr val="000000"/>
                </a:solidFill>
              </a:rPr>
              <a:pPr/>
              <a:t>17</a:t>
            </a:fld>
            <a:endParaRPr lang="en-GB" altLang="en-US" dirty="0">
              <a:solidFill>
                <a:srgbClr val="000000"/>
              </a:solidFill>
            </a:endParaRPr>
          </a:p>
        </p:txBody>
      </p:sp>
    </p:spTree>
    <p:extLst>
      <p:ext uri="{BB962C8B-B14F-4D97-AF65-F5344CB8AC3E}">
        <p14:creationId xmlns:p14="http://schemas.microsoft.com/office/powerpoint/2010/main" val="1474565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C8EBDB0-805E-409F-B6C4-1B43CDAA97D6}" type="slidenum">
              <a:rPr lang="en-GB" altLang="en-US"/>
              <a:pPr/>
              <a:t>18</a:t>
            </a:fld>
            <a:endParaRPr lang="en-GB" altLang="en-US" dirty="0"/>
          </a:p>
        </p:txBody>
      </p:sp>
    </p:spTree>
    <p:extLst>
      <p:ext uri="{BB962C8B-B14F-4D97-AF65-F5344CB8AC3E}">
        <p14:creationId xmlns:p14="http://schemas.microsoft.com/office/powerpoint/2010/main" val="3900437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B8DD192-F683-4E2A-A754-8BDD8CB4FDF8}" type="slidenum">
              <a:rPr lang="en-GB" altLang="en-US"/>
              <a:pPr/>
              <a:t>19</a:t>
            </a:fld>
            <a:endParaRPr lang="en-GB" altLang="en-US" dirty="0"/>
          </a:p>
        </p:txBody>
      </p:sp>
    </p:spTree>
    <p:extLst>
      <p:ext uri="{BB962C8B-B14F-4D97-AF65-F5344CB8AC3E}">
        <p14:creationId xmlns:p14="http://schemas.microsoft.com/office/powerpoint/2010/main" val="3293610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9C66B2-1246-4066-91A4-188D2273E663}" type="slidenum">
              <a:rPr lang="en-GB" altLang="en-US"/>
              <a:pPr/>
              <a:t>20</a:t>
            </a:fld>
            <a:endParaRPr lang="en-GB" altLang="en-US" dirty="0"/>
          </a:p>
        </p:txBody>
      </p:sp>
    </p:spTree>
    <p:extLst>
      <p:ext uri="{BB962C8B-B14F-4D97-AF65-F5344CB8AC3E}">
        <p14:creationId xmlns:p14="http://schemas.microsoft.com/office/powerpoint/2010/main" val="15499344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C43C1F3-395B-4CA4-A9C2-7542AD4D6FAD}" type="slidenum">
              <a:rPr lang="en-GB" altLang="en-US"/>
              <a:pPr/>
              <a:t>21</a:t>
            </a:fld>
            <a:endParaRPr lang="en-GB" altLang="en-US" dirty="0"/>
          </a:p>
        </p:txBody>
      </p:sp>
    </p:spTree>
    <p:extLst>
      <p:ext uri="{BB962C8B-B14F-4D97-AF65-F5344CB8AC3E}">
        <p14:creationId xmlns:p14="http://schemas.microsoft.com/office/powerpoint/2010/main" val="4124453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5518B77-1F55-4E3E-A79A-282E0ACF156B}" type="slidenum">
              <a:rPr lang="en-GB" altLang="en-US"/>
              <a:pPr/>
              <a:t>2</a:t>
            </a:fld>
            <a:endParaRPr lang="en-GB" altLang="en-US" dirty="0"/>
          </a:p>
        </p:txBody>
      </p:sp>
    </p:spTree>
    <p:extLst>
      <p:ext uri="{BB962C8B-B14F-4D97-AF65-F5344CB8AC3E}">
        <p14:creationId xmlns:p14="http://schemas.microsoft.com/office/powerpoint/2010/main" val="966267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465D78-80E2-4FFC-94C7-0AD867D28F77}" type="slidenum">
              <a:rPr lang="en-GB" altLang="en-US"/>
              <a:pPr/>
              <a:t>22</a:t>
            </a:fld>
            <a:endParaRPr lang="en-GB" altLang="en-US" dirty="0"/>
          </a:p>
        </p:txBody>
      </p:sp>
    </p:spTree>
    <p:extLst>
      <p:ext uri="{BB962C8B-B14F-4D97-AF65-F5344CB8AC3E}">
        <p14:creationId xmlns:p14="http://schemas.microsoft.com/office/powerpoint/2010/main" val="3687855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2F0D389-728E-40D7-9564-7881528FF659}" type="slidenum">
              <a:rPr lang="en-GB" altLang="en-US"/>
              <a:pPr/>
              <a:t>3</a:t>
            </a:fld>
            <a:endParaRPr lang="en-GB" altLang="en-US" dirty="0"/>
          </a:p>
        </p:txBody>
      </p:sp>
    </p:spTree>
    <p:extLst>
      <p:ext uri="{BB962C8B-B14F-4D97-AF65-F5344CB8AC3E}">
        <p14:creationId xmlns:p14="http://schemas.microsoft.com/office/powerpoint/2010/main" val="3254968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428DC75-8EB7-43E2-810D-BD1F65E6FFA2}" type="slidenum">
              <a:rPr lang="en-GB" altLang="en-US"/>
              <a:pPr/>
              <a:t>4</a:t>
            </a:fld>
            <a:endParaRPr lang="en-GB" altLang="en-US" dirty="0"/>
          </a:p>
        </p:txBody>
      </p:sp>
    </p:spTree>
    <p:extLst>
      <p:ext uri="{BB962C8B-B14F-4D97-AF65-F5344CB8AC3E}">
        <p14:creationId xmlns:p14="http://schemas.microsoft.com/office/powerpoint/2010/main" val="2014347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91DB6CB-B912-4C42-A385-FEDC5BB853E9}" type="slidenum">
              <a:rPr lang="en-GB" altLang="en-US"/>
              <a:pPr/>
              <a:t>5</a:t>
            </a:fld>
            <a:endParaRPr lang="en-GB" altLang="en-US" dirty="0"/>
          </a:p>
        </p:txBody>
      </p:sp>
    </p:spTree>
    <p:extLst>
      <p:ext uri="{BB962C8B-B14F-4D97-AF65-F5344CB8AC3E}">
        <p14:creationId xmlns:p14="http://schemas.microsoft.com/office/powerpoint/2010/main" val="3999863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A805778-A313-4020-A564-889ED93BBFB9}" type="slidenum">
              <a:rPr lang="en-GB" altLang="en-US"/>
              <a:pPr/>
              <a:t>6</a:t>
            </a:fld>
            <a:endParaRPr lang="en-GB" altLang="en-US" dirty="0"/>
          </a:p>
        </p:txBody>
      </p:sp>
    </p:spTree>
    <p:extLst>
      <p:ext uri="{BB962C8B-B14F-4D97-AF65-F5344CB8AC3E}">
        <p14:creationId xmlns:p14="http://schemas.microsoft.com/office/powerpoint/2010/main" val="4148200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2673E2A-C601-4D6E-B6AD-4FE98CC84D79}" type="slidenum">
              <a:rPr lang="en-GB" altLang="en-US">
                <a:solidFill>
                  <a:srgbClr val="000000"/>
                </a:solidFill>
              </a:rPr>
              <a:pPr/>
              <a:t>9</a:t>
            </a:fld>
            <a:endParaRPr lang="en-GB" altLang="en-US" dirty="0">
              <a:solidFill>
                <a:srgbClr val="000000"/>
              </a:solidFill>
            </a:endParaRPr>
          </a:p>
        </p:txBody>
      </p:sp>
    </p:spTree>
    <p:extLst>
      <p:ext uri="{BB962C8B-B14F-4D97-AF65-F5344CB8AC3E}">
        <p14:creationId xmlns:p14="http://schemas.microsoft.com/office/powerpoint/2010/main" val="514879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6E0A5D-294E-458A-BDB1-D6580C8C0D4C}" type="slidenum">
              <a:rPr lang="en-GB" altLang="en-US"/>
              <a:pPr/>
              <a:t>10</a:t>
            </a:fld>
            <a:endParaRPr lang="en-GB" altLang="en-US" dirty="0"/>
          </a:p>
        </p:txBody>
      </p:sp>
    </p:spTree>
    <p:extLst>
      <p:ext uri="{BB962C8B-B14F-4D97-AF65-F5344CB8AC3E}">
        <p14:creationId xmlns:p14="http://schemas.microsoft.com/office/powerpoint/2010/main" val="1024131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80EE42B-FFD2-40FB-A795-EDD3DA8CAFDC}" type="slidenum">
              <a:rPr lang="en-GB" altLang="en-US"/>
              <a:pPr/>
              <a:t>11</a:t>
            </a:fld>
            <a:endParaRPr lang="en-GB" altLang="en-US" dirty="0"/>
          </a:p>
        </p:txBody>
      </p:sp>
    </p:spTree>
    <p:extLst>
      <p:ext uri="{BB962C8B-B14F-4D97-AF65-F5344CB8AC3E}">
        <p14:creationId xmlns:p14="http://schemas.microsoft.com/office/powerpoint/2010/main" val="3125013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B16EAAA8-2974-4FC1-AC6D-991ECE3954AE}" type="slidenum">
              <a:rPr lang="en-US" altLang="en-US"/>
              <a:pPr/>
              <a:t>‹#›</a:t>
            </a:fld>
            <a:endParaRPr lang="en-US" altLang="en-US" dirty="0"/>
          </a:p>
        </p:txBody>
      </p:sp>
    </p:spTree>
    <p:extLst>
      <p:ext uri="{BB962C8B-B14F-4D97-AF65-F5344CB8AC3E}">
        <p14:creationId xmlns:p14="http://schemas.microsoft.com/office/powerpoint/2010/main" val="991479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5B83CFDD-DD4B-4A56-864C-A3A6BF47FED5}" type="slidenum">
              <a:rPr lang="en-US" altLang="en-US"/>
              <a:pPr/>
              <a:t>‹#›</a:t>
            </a:fld>
            <a:endParaRPr lang="en-US" altLang="en-US" dirty="0"/>
          </a:p>
        </p:txBody>
      </p:sp>
    </p:spTree>
    <p:extLst>
      <p:ext uri="{BB962C8B-B14F-4D97-AF65-F5344CB8AC3E}">
        <p14:creationId xmlns:p14="http://schemas.microsoft.com/office/powerpoint/2010/main" val="1261253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EDA950EE-0CB1-452C-A40D-A679054014AF}" type="slidenum">
              <a:rPr lang="en-US" altLang="en-US"/>
              <a:pPr/>
              <a:t>‹#›</a:t>
            </a:fld>
            <a:endParaRPr lang="en-US" altLang="en-US" dirty="0"/>
          </a:p>
        </p:txBody>
      </p:sp>
    </p:spTree>
    <p:extLst>
      <p:ext uri="{BB962C8B-B14F-4D97-AF65-F5344CB8AC3E}">
        <p14:creationId xmlns:p14="http://schemas.microsoft.com/office/powerpoint/2010/main" val="96370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9387260C-61CA-4A32-859B-F872EB7A431C}" type="slidenum">
              <a:rPr lang="en-US" altLang="en-US"/>
              <a:pPr/>
              <a:t>‹#›</a:t>
            </a:fld>
            <a:endParaRPr lang="en-US" altLang="en-US" dirty="0"/>
          </a:p>
        </p:txBody>
      </p:sp>
    </p:spTree>
    <p:extLst>
      <p:ext uri="{BB962C8B-B14F-4D97-AF65-F5344CB8AC3E}">
        <p14:creationId xmlns:p14="http://schemas.microsoft.com/office/powerpoint/2010/main" val="30751101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58420137-9C4E-4300-BE7F-319A7CA283A2}" type="slidenum">
              <a:rPr lang="en-US" altLang="en-US"/>
              <a:pPr/>
              <a:t>‹#›</a:t>
            </a:fld>
            <a:endParaRPr lang="en-US" altLang="en-US" dirty="0"/>
          </a:p>
        </p:txBody>
      </p:sp>
    </p:spTree>
    <p:extLst>
      <p:ext uri="{BB962C8B-B14F-4D97-AF65-F5344CB8AC3E}">
        <p14:creationId xmlns:p14="http://schemas.microsoft.com/office/powerpoint/2010/main" val="216033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9A7D4705-57FA-4039-AA12-9C2854132049}" type="slidenum">
              <a:rPr lang="en-US" altLang="en-US"/>
              <a:pPr/>
              <a:t>‹#›</a:t>
            </a:fld>
            <a:endParaRPr lang="en-US" altLang="en-US" dirty="0"/>
          </a:p>
        </p:txBody>
      </p:sp>
    </p:spTree>
    <p:extLst>
      <p:ext uri="{BB962C8B-B14F-4D97-AF65-F5344CB8AC3E}">
        <p14:creationId xmlns:p14="http://schemas.microsoft.com/office/powerpoint/2010/main" val="525859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A7240C38-33EF-42F0-9669-6DCB6DF5140A}" type="slidenum">
              <a:rPr lang="en-US" altLang="en-US"/>
              <a:pPr/>
              <a:t>‹#›</a:t>
            </a:fld>
            <a:endParaRPr lang="en-US" altLang="en-US" dirty="0"/>
          </a:p>
        </p:txBody>
      </p:sp>
    </p:spTree>
    <p:extLst>
      <p:ext uri="{BB962C8B-B14F-4D97-AF65-F5344CB8AC3E}">
        <p14:creationId xmlns:p14="http://schemas.microsoft.com/office/powerpoint/2010/main" val="2759956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163C46-1487-E4D8-EFEA-5E66C50FED0D}"/>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34351A6B-E531-F6BE-4FE8-E0BB5C8013C2}"/>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BAB3A278-9E51-A423-6785-2984A0A3B96A}"/>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E7B1FF88-B40F-8C2F-9CEA-7EBFC556F286}"/>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6576EFB1-ABF1-4589-2A55-7DEB1ED5335C}"/>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812AE327-E52A-1868-81BF-9E2B7F5E2619}"/>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wmf"/><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wmf"/><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3"/>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10</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Income taxed as trade profits – general principles</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3A828928-C199-08D9-722A-AB4B8FF81553}"/>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86393824"/>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6" descr="Stacks of gold coins">
            <a:extLst>
              <a:ext uri="{FF2B5EF4-FFF2-40B4-BE49-F238E27FC236}">
                <a16:creationId xmlns:a16="http://schemas.microsoft.com/office/drawing/2014/main" id="{A77A9662-FB53-FC1E-D0AB-7A52144FA56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90537" y="939800"/>
            <a:ext cx="7838256" cy="5225504"/>
          </a:xfrm>
        </p:spPr>
      </p:pic>
      <p:sp>
        <p:nvSpPr>
          <p:cNvPr id="13314" name="Title 1"/>
          <p:cNvSpPr>
            <a:spLocks noGrp="1"/>
          </p:cNvSpPr>
          <p:nvPr>
            <p:ph type="title"/>
          </p:nvPr>
        </p:nvSpPr>
        <p:spPr/>
        <p:txBody>
          <a:bodyPr/>
          <a:lstStyle/>
          <a:p>
            <a:r>
              <a:rPr lang="en-GB" altLang="en-US" dirty="0"/>
              <a:t>What is income?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indent="0" eaLnBrk="1" hangingPunct="1"/>
            <a:r>
              <a:rPr lang="en-GB" altLang="en-US" b="1" dirty="0"/>
              <a:t>Capital receipts</a:t>
            </a:r>
            <a:endParaRPr lang="en-US" altLang="en-US" b="1" dirty="0"/>
          </a:p>
        </p:txBody>
      </p:sp>
      <p:sp>
        <p:nvSpPr>
          <p:cNvPr id="8195" name="Rectangle 3"/>
          <p:cNvSpPr>
            <a:spLocks noGrp="1" noChangeArrowheads="1"/>
          </p:cNvSpPr>
          <p:nvPr>
            <p:ph idx="1"/>
          </p:nvPr>
        </p:nvSpPr>
        <p:spPr/>
        <p:txBody>
          <a:bodyPr/>
          <a:lstStyle/>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profits arising from ‘</a:t>
            </a:r>
            <a:r>
              <a:rPr lang="en-GB" altLang="en-US" sz="2000" b="1" dirty="0">
                <a:solidFill>
                  <a:schemeClr val="tx1"/>
                </a:solidFill>
              </a:rPr>
              <a:t>capital transactions</a:t>
            </a:r>
            <a:r>
              <a:rPr lang="en-GB" altLang="en-US" sz="2000" dirty="0">
                <a:solidFill>
                  <a:schemeClr val="tx1"/>
                </a:solidFill>
              </a:rPr>
              <a:t>’ are </a:t>
            </a:r>
            <a:r>
              <a:rPr lang="en-GB" altLang="en-US" sz="2000" b="1" dirty="0">
                <a:solidFill>
                  <a:schemeClr val="tx1"/>
                </a:solidFill>
              </a:rPr>
              <a:t>not</a:t>
            </a:r>
            <a:r>
              <a:rPr lang="en-GB" altLang="en-US" sz="2000" dirty="0">
                <a:solidFill>
                  <a:schemeClr val="tx1"/>
                </a:solidFill>
              </a:rPr>
              <a:t> treated as </a:t>
            </a:r>
            <a:r>
              <a:rPr lang="en-GB" altLang="en-US" sz="2000" b="1" dirty="0">
                <a:solidFill>
                  <a:schemeClr val="tx1"/>
                </a:solidFill>
              </a:rPr>
              <a:t>income</a:t>
            </a:r>
            <a:r>
              <a:rPr lang="en-GB" altLang="en-US" sz="2000" dirty="0">
                <a:solidFill>
                  <a:schemeClr val="tx1"/>
                </a:solidFill>
              </a:rPr>
              <a:t> for the purposes of trade profits, although they may be taxable under some other tax, such as capital gains tax</a:t>
            </a:r>
            <a:r>
              <a:rPr lang="en-US" altLang="en-US" sz="2000" dirty="0">
                <a:solidFill>
                  <a:schemeClr val="tx1"/>
                </a:solidFill>
              </a:rPr>
              <a:t>;</a:t>
            </a:r>
          </a:p>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profit on the disposal of an item of property, plant or equipment would not therefore be subject to income tax</a:t>
            </a:r>
            <a:r>
              <a:rPr lang="en-US" altLang="en-US" sz="2000" dirty="0">
                <a:solidFill>
                  <a:schemeClr val="tx1"/>
                </a:solidFill>
              </a:rPr>
              <a:t>;</a:t>
            </a:r>
          </a:p>
          <a:p>
            <a:pPr marL="630238" indent="-630238" eaLnBrk="1" hangingPunct="1">
              <a:spcBef>
                <a:spcPts val="0"/>
              </a:spcBef>
              <a:tabLst>
                <a:tab pos="630238" algn="l"/>
              </a:tabLst>
            </a:pPr>
            <a:endParaRPr lang="en-US" altLang="en-US" sz="2000" dirty="0">
              <a:solidFill>
                <a:schemeClr val="tx1"/>
              </a:solidFill>
            </a:endParaRPr>
          </a:p>
          <a:p>
            <a:pPr marL="630238" indent="-630238" eaLnBrk="1" hangingPunct="1">
              <a:spcBef>
                <a:spcPts val="0"/>
              </a:spcBef>
              <a:tabLst>
                <a:tab pos="630238" algn="l"/>
              </a:tabLst>
            </a:pPr>
            <a:r>
              <a:rPr lang="en-GB" altLang="en-US" sz="2000" b="1" dirty="0">
                <a:solidFill>
                  <a:schemeClr val="tx1"/>
                </a:solidFill>
              </a:rPr>
              <a:t>insurance compensation </a:t>
            </a:r>
            <a:r>
              <a:rPr lang="en-GB" altLang="en-US" sz="2000" dirty="0">
                <a:solidFill>
                  <a:schemeClr val="tx1"/>
                </a:solidFill>
              </a:rPr>
              <a:t>received in connection with damage or loss to a </a:t>
            </a:r>
            <a:r>
              <a:rPr lang="en-GB" altLang="en-US" sz="2000" b="1" dirty="0">
                <a:solidFill>
                  <a:schemeClr val="tx1"/>
                </a:solidFill>
              </a:rPr>
              <a:t>non-current asset </a:t>
            </a:r>
            <a:r>
              <a:rPr lang="en-GB" altLang="en-US" sz="2000" dirty="0">
                <a:solidFill>
                  <a:schemeClr val="tx1"/>
                </a:solidFill>
              </a:rPr>
              <a:t>is </a:t>
            </a:r>
            <a:r>
              <a:rPr lang="en-GB" altLang="en-US" sz="2000" b="1" dirty="0">
                <a:solidFill>
                  <a:schemeClr val="tx1"/>
                </a:solidFill>
              </a:rPr>
              <a:t>not</a:t>
            </a:r>
            <a:r>
              <a:rPr lang="en-GB" altLang="en-US" sz="2000" dirty="0">
                <a:solidFill>
                  <a:schemeClr val="tx1"/>
                </a:solidFill>
              </a:rPr>
              <a:t> </a:t>
            </a:r>
            <a:r>
              <a:rPr lang="en-GB" altLang="en-US" sz="2000" b="1" dirty="0">
                <a:solidFill>
                  <a:schemeClr val="tx1"/>
                </a:solidFill>
              </a:rPr>
              <a:t>taxable</a:t>
            </a:r>
            <a:r>
              <a:rPr lang="en-GB" altLang="en-US" sz="2000" dirty="0">
                <a:solidFill>
                  <a:schemeClr val="tx1"/>
                </a:solidFill>
              </a:rPr>
              <a:t> as a trading receipt;</a:t>
            </a:r>
          </a:p>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claims relating to any </a:t>
            </a:r>
            <a:r>
              <a:rPr lang="en-GB" altLang="en-US" sz="2000" b="1" dirty="0">
                <a:solidFill>
                  <a:schemeClr val="tx1"/>
                </a:solidFill>
              </a:rPr>
              <a:t>loss on a current asset </a:t>
            </a:r>
            <a:r>
              <a:rPr lang="en-GB" altLang="en-US" sz="2000" dirty="0">
                <a:solidFill>
                  <a:schemeClr val="tx1"/>
                </a:solidFill>
              </a:rPr>
              <a:t>are generally </a:t>
            </a:r>
            <a:r>
              <a:rPr lang="en-GB" altLang="en-US" sz="2000" b="1" dirty="0">
                <a:solidFill>
                  <a:schemeClr val="tx1"/>
                </a:solidFill>
              </a:rPr>
              <a:t>taxable</a:t>
            </a:r>
            <a:r>
              <a:rPr lang="en-GB" altLang="en-US" sz="2000" dirty="0">
                <a:solidFill>
                  <a:schemeClr val="tx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wipe(left)">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5">
                                            <p:txEl>
                                              <p:pRg st="3" end="3"/>
                                            </p:txEl>
                                          </p:spTgt>
                                        </p:tgtEl>
                                        <p:attrNameLst>
                                          <p:attrName>style.visibility</p:attrName>
                                        </p:attrNameLst>
                                      </p:cBhvr>
                                      <p:to>
                                        <p:strVal val="visible"/>
                                      </p:to>
                                    </p:set>
                                    <p:animEffect transition="in" filter="wipe(left)">
                                      <p:cBhvr>
                                        <p:cTn id="12" dur="500"/>
                                        <p:tgtEl>
                                          <p:spTgt spid="819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5">
                                            <p:txEl>
                                              <p:pRg st="5" end="5"/>
                                            </p:txEl>
                                          </p:spTgt>
                                        </p:tgtEl>
                                        <p:attrNameLst>
                                          <p:attrName>style.visibility</p:attrName>
                                        </p:attrNameLst>
                                      </p:cBhvr>
                                      <p:to>
                                        <p:strVal val="visible"/>
                                      </p:to>
                                    </p:set>
                                    <p:animEffect transition="in" filter="wipe(left)">
                                      <p:cBhvr>
                                        <p:cTn id="17" dur="500"/>
                                        <p:tgtEl>
                                          <p:spTgt spid="8195">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5">
                                            <p:txEl>
                                              <p:pRg st="7" end="7"/>
                                            </p:txEl>
                                          </p:spTgt>
                                        </p:tgtEl>
                                        <p:attrNameLst>
                                          <p:attrName>style.visibility</p:attrName>
                                        </p:attrNameLst>
                                      </p:cBhvr>
                                      <p:to>
                                        <p:strVal val="visible"/>
                                      </p:to>
                                    </p:set>
                                    <p:animEffect transition="in" filter="wipe(left)">
                                      <p:cBhvr>
                                        <p:cTn id="22" dur="5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indent="0" eaLnBrk="1" hangingPunct="1"/>
            <a:r>
              <a:rPr lang="en-GB" altLang="en-US" sz="3600" dirty="0"/>
              <a:t>Trading stock appropriated by traders</a:t>
            </a:r>
            <a:endParaRPr lang="en-US" altLang="en-US" sz="3600" dirty="0"/>
          </a:p>
        </p:txBody>
      </p:sp>
      <p:sp>
        <p:nvSpPr>
          <p:cNvPr id="17411" name="Rectangle 3"/>
          <p:cNvSpPr>
            <a:spLocks noGrp="1" noChangeArrowheads="1"/>
          </p:cNvSpPr>
          <p:nvPr>
            <p:ph idx="1"/>
          </p:nvPr>
        </p:nvSpPr>
        <p:spPr/>
        <p:txBody>
          <a:bodyPr/>
          <a:lstStyle/>
          <a:p>
            <a:pPr marL="0" indent="0" eaLnBrk="1" hangingPunct="1"/>
            <a:endParaRPr lang="en-GB" altLang="en-US" dirty="0">
              <a:solidFill>
                <a:schemeClr val="tx1"/>
              </a:solidFill>
            </a:endParaRPr>
          </a:p>
          <a:p>
            <a:pPr marL="0" indent="0" eaLnBrk="1" hangingPunct="1">
              <a:buFontTx/>
              <a:buNone/>
            </a:pPr>
            <a:r>
              <a:rPr lang="en-GB" altLang="en-US" dirty="0">
                <a:solidFill>
                  <a:schemeClr val="tx1"/>
                </a:solidFill>
              </a:rPr>
              <a:t>Where a trader takes </a:t>
            </a:r>
            <a:r>
              <a:rPr lang="en-GB" altLang="en-US" b="1" dirty="0">
                <a:solidFill>
                  <a:schemeClr val="tx1"/>
                </a:solidFill>
              </a:rPr>
              <a:t>goods</a:t>
            </a:r>
            <a:r>
              <a:rPr lang="en-GB" altLang="en-US" dirty="0">
                <a:solidFill>
                  <a:schemeClr val="tx1"/>
                </a:solidFill>
              </a:rPr>
              <a:t> from the trading stock (</a:t>
            </a:r>
            <a:r>
              <a:rPr lang="en-GB" altLang="en-US" i="1" dirty="0">
                <a:solidFill>
                  <a:schemeClr val="tx1"/>
                </a:solidFill>
              </a:rPr>
              <a:t>inventory</a:t>
            </a:r>
            <a:r>
              <a:rPr lang="en-GB" altLang="en-US" dirty="0">
                <a:solidFill>
                  <a:schemeClr val="tx1"/>
                </a:solidFill>
              </a:rPr>
              <a:t>) for </a:t>
            </a:r>
            <a:r>
              <a:rPr lang="en-GB" altLang="en-US" b="1" dirty="0">
                <a:solidFill>
                  <a:schemeClr val="tx1"/>
                </a:solidFill>
              </a:rPr>
              <a:t>personal consumption </a:t>
            </a:r>
            <a:r>
              <a:rPr lang="en-GB" altLang="en-US" dirty="0">
                <a:solidFill>
                  <a:schemeClr val="tx1"/>
                </a:solidFill>
              </a:rPr>
              <a:t>or consumption by his or her household, then it must be measured as income at its open </a:t>
            </a:r>
            <a:r>
              <a:rPr lang="en-GB" altLang="en-US" b="1" dirty="0">
                <a:solidFill>
                  <a:schemeClr val="tx1"/>
                </a:solidFill>
              </a:rPr>
              <a:t>market value</a:t>
            </a:r>
            <a:r>
              <a:rPr lang="en-GB" altLang="en-US" dirty="0">
                <a:solidFill>
                  <a:schemeClr val="tx1"/>
                </a:solidFill>
              </a:rPr>
              <a:t>.</a:t>
            </a:r>
            <a:endParaRPr lang="en-US" altLang="en-US"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indent="0" eaLnBrk="1" hangingPunct="1"/>
            <a:r>
              <a:rPr lang="en-GB" altLang="en-US" sz="2400" b="1" dirty="0"/>
              <a:t>Deductions in computing trade profits: statutory wording</a:t>
            </a:r>
            <a:r>
              <a:rPr lang="en-US" altLang="en-US" sz="2400" b="1" dirty="0"/>
              <a:t> </a:t>
            </a:r>
          </a:p>
        </p:txBody>
      </p:sp>
      <p:sp>
        <p:nvSpPr>
          <p:cNvPr id="18435" name="Rectangle 3"/>
          <p:cNvSpPr>
            <a:spLocks noGrp="1" noChangeArrowheads="1"/>
          </p:cNvSpPr>
          <p:nvPr>
            <p:ph idx="1"/>
          </p:nvPr>
        </p:nvSpPr>
        <p:spPr>
          <a:xfrm>
            <a:off x="0" y="939800"/>
            <a:ext cx="9143999" cy="5441950"/>
          </a:xfrm>
        </p:spPr>
        <p:txBody>
          <a:bodyPr/>
          <a:lstStyle/>
          <a:p>
            <a:pPr marL="609600" indent="-609600" eaLnBrk="1" hangingPunct="1">
              <a:spcBef>
                <a:spcPts val="0"/>
              </a:spcBef>
              <a:buFontTx/>
              <a:buNone/>
              <a:defRPr/>
            </a:pPr>
            <a:endParaRPr lang="en-GB" altLang="en-US" sz="2000" dirty="0">
              <a:solidFill>
                <a:schemeClr val="tx1"/>
              </a:solidFill>
            </a:endParaRPr>
          </a:p>
          <a:p>
            <a:pPr marL="609600" indent="-609600" eaLnBrk="1" hangingPunct="1">
              <a:spcBef>
                <a:spcPts val="0"/>
              </a:spcBef>
              <a:buFontTx/>
              <a:buNone/>
              <a:defRPr/>
            </a:pPr>
            <a:r>
              <a:rPr lang="en-GB" altLang="en-US" sz="2000" dirty="0">
                <a:solidFill>
                  <a:schemeClr val="tx1"/>
                </a:solidFill>
              </a:rPr>
              <a:t>(a)	In calculating the profits of a trade, no deduction is allowed for items of a </a:t>
            </a:r>
            <a:r>
              <a:rPr lang="en-GB" altLang="en-US" sz="2000" b="1" dirty="0">
                <a:solidFill>
                  <a:schemeClr val="tx1"/>
                </a:solidFill>
              </a:rPr>
              <a:t>capital</a:t>
            </a:r>
            <a:r>
              <a:rPr lang="en-GB" altLang="en-US" sz="2000" dirty="0">
                <a:solidFill>
                  <a:schemeClr val="tx1"/>
                </a:solidFill>
              </a:rPr>
              <a:t> nature.</a:t>
            </a:r>
          </a:p>
          <a:p>
            <a:pPr marL="0" indent="0" eaLnBrk="1" hangingPunct="1">
              <a:spcBef>
                <a:spcPts val="0"/>
              </a:spcBef>
              <a:buFontTx/>
              <a:buNone/>
              <a:tabLst>
                <a:tab pos="628650" algn="l"/>
                <a:tab pos="1071563" algn="l"/>
                <a:tab pos="1428750" algn="l"/>
              </a:tabLst>
              <a:defRPr/>
            </a:pPr>
            <a:endParaRPr lang="en-GB" altLang="en-US" sz="2000" dirty="0">
              <a:solidFill>
                <a:schemeClr val="tx1"/>
              </a:solidFill>
            </a:endParaRPr>
          </a:p>
          <a:p>
            <a:pPr marL="1071563" indent="-1071563" eaLnBrk="1" hangingPunct="1">
              <a:spcBef>
                <a:spcPts val="0"/>
              </a:spcBef>
              <a:buFontTx/>
              <a:buNone/>
              <a:tabLst>
                <a:tab pos="628650" algn="l"/>
                <a:tab pos="1071563" algn="l"/>
                <a:tab pos="1428750" algn="l"/>
              </a:tabLst>
              <a:defRPr/>
            </a:pPr>
            <a:r>
              <a:rPr lang="en-GB" altLang="en-US" sz="2000" dirty="0">
                <a:solidFill>
                  <a:schemeClr val="tx1"/>
                </a:solidFill>
              </a:rPr>
              <a:t>(b)	(1)	In calculating the profits of a trade, no deduction is allowed for: </a:t>
            </a:r>
          </a:p>
          <a:p>
            <a:pPr marL="1790700" indent="-719138" eaLnBrk="1" hangingPunct="1">
              <a:spcBef>
                <a:spcPts val="0"/>
              </a:spcBef>
              <a:buFontTx/>
              <a:buNone/>
              <a:tabLst>
                <a:tab pos="628650" algn="l"/>
                <a:tab pos="1071563" algn="l"/>
                <a:tab pos="1790700" algn="l"/>
              </a:tabLst>
              <a:defRPr/>
            </a:pPr>
            <a:r>
              <a:rPr lang="en-GB" altLang="en-US" sz="2000" dirty="0">
                <a:solidFill>
                  <a:schemeClr val="tx1"/>
                </a:solidFill>
              </a:rPr>
              <a:t>	(a)	expenses not incurred </a:t>
            </a:r>
            <a:r>
              <a:rPr lang="en-GB" altLang="en-US" sz="2000" b="1" dirty="0">
                <a:solidFill>
                  <a:schemeClr val="tx1"/>
                </a:solidFill>
              </a:rPr>
              <a:t>wholly and exclusively</a:t>
            </a:r>
            <a:r>
              <a:rPr lang="en-GB" altLang="en-US" sz="2000" dirty="0">
                <a:solidFill>
                  <a:schemeClr val="tx1"/>
                </a:solidFill>
              </a:rPr>
              <a:t> for the purposes of the trade;</a:t>
            </a:r>
            <a:r>
              <a:rPr lang="en-US" altLang="en-US" sz="2000" dirty="0">
                <a:solidFill>
                  <a:schemeClr val="tx1"/>
                </a:solidFill>
              </a:rPr>
              <a:t> </a:t>
            </a:r>
          </a:p>
          <a:p>
            <a:pPr marL="1790700" indent="-719138" eaLnBrk="1" hangingPunct="1">
              <a:spcBef>
                <a:spcPts val="0"/>
              </a:spcBef>
              <a:buFontTx/>
              <a:buNone/>
              <a:tabLst>
                <a:tab pos="628650" algn="l"/>
                <a:tab pos="1071563" algn="l"/>
                <a:tab pos="1790700" algn="l"/>
              </a:tabLst>
              <a:defRPr/>
            </a:pPr>
            <a:r>
              <a:rPr lang="en-US" altLang="en-US" sz="2000" dirty="0">
                <a:solidFill>
                  <a:schemeClr val="tx1"/>
                </a:solidFill>
              </a:rPr>
              <a:t>	(b)	losses not connected with or arising out of the trade.</a:t>
            </a:r>
          </a:p>
          <a:p>
            <a:pPr marL="1071563" indent="-442913" eaLnBrk="1" hangingPunct="1">
              <a:spcBef>
                <a:spcPts val="0"/>
              </a:spcBef>
              <a:buFontTx/>
              <a:buNone/>
              <a:tabLst>
                <a:tab pos="628650" algn="l"/>
                <a:tab pos="1071563" algn="l"/>
                <a:tab pos="1428750" algn="l"/>
              </a:tabLst>
              <a:defRPr/>
            </a:pPr>
            <a:endParaRPr lang="en-US" altLang="en-US" sz="2000" dirty="0">
              <a:solidFill>
                <a:schemeClr val="tx1"/>
              </a:solidFill>
            </a:endParaRPr>
          </a:p>
          <a:p>
            <a:pPr marL="1071563" indent="-442913" eaLnBrk="1" hangingPunct="1">
              <a:spcBef>
                <a:spcPts val="0"/>
              </a:spcBef>
              <a:buFontTx/>
              <a:buNone/>
              <a:tabLst>
                <a:tab pos="628650" algn="l"/>
                <a:tab pos="1071563" algn="l"/>
                <a:tab pos="1428750" algn="l"/>
              </a:tabLst>
              <a:defRPr/>
            </a:pPr>
            <a:r>
              <a:rPr lang="en-GB" altLang="en-US" sz="2000" dirty="0">
                <a:solidFill>
                  <a:schemeClr val="tx1"/>
                </a:solidFill>
              </a:rPr>
              <a:t>(2) If an expense is incurred for more than one purpose, subsection (1) does not prohibit a deduction for the identifiable part or proportion of the expense which is incurred wholly and exclusively for trade purposes…</a:t>
            </a:r>
            <a:r>
              <a:rPr lang="en-US" altLang="en-US" sz="2000" dirty="0">
                <a:solidFill>
                  <a:schemeClr val="tx1"/>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altLang="en-US" dirty="0"/>
              <a:t>What are expenses?</a:t>
            </a:r>
          </a:p>
        </p:txBody>
      </p:sp>
      <p:pic>
        <p:nvPicPr>
          <p:cNvPr id="4" name="MS911453.wav">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tretch>
            <a:fillRect/>
          </a:stretch>
        </p:blipFill>
        <p:spPr>
          <a:xfrm>
            <a:off x="4267200" y="3355975"/>
            <a:ext cx="609600" cy="609600"/>
          </a:xfrm>
        </p:spPr>
      </p:pic>
      <p:pic>
        <p:nvPicPr>
          <p:cNvPr id="19460" name="Picture 2" descr="C:\Documents and Settings\combs01\Local Settings\Temporary Internet Files\Content.IE5\HSOIE0BO\MC90004508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70313" y="2517775"/>
            <a:ext cx="1603375"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descr="C:\Documents and Settings\combs01\Local Settings\Temporary Internet Files\Content.IE5\HSOIE0BO\MC900233391[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5475" y="2060575"/>
            <a:ext cx="2701925"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950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indent="0" eaLnBrk="1" hangingPunct="1"/>
            <a:r>
              <a:rPr lang="en-GB" altLang="en-US" sz="3600" dirty="0"/>
              <a:t>Duality of purpose cases</a:t>
            </a:r>
            <a:endParaRPr lang="en-US" altLang="en-US" sz="3600" dirty="0"/>
          </a:p>
        </p:txBody>
      </p:sp>
      <p:sp>
        <p:nvSpPr>
          <p:cNvPr id="10243" name="Rectangle 3"/>
          <p:cNvSpPr>
            <a:spLocks noGrp="1" noChangeArrowheads="1"/>
          </p:cNvSpPr>
          <p:nvPr>
            <p:ph idx="1"/>
          </p:nvPr>
        </p:nvSpPr>
        <p:spPr/>
        <p:txBody>
          <a:bodyPr/>
          <a:lstStyle/>
          <a:p>
            <a:pPr marL="358775" indent="-358775" eaLnBrk="1" hangingPunct="1">
              <a:lnSpc>
                <a:spcPct val="80000"/>
              </a:lnSpc>
              <a:tabLst>
                <a:tab pos="358775" algn="l"/>
              </a:tabLst>
            </a:pPr>
            <a:endParaRPr lang="en-GB" altLang="en-US" dirty="0">
              <a:solidFill>
                <a:schemeClr val="tx1"/>
              </a:solidFill>
            </a:endParaRPr>
          </a:p>
          <a:p>
            <a:pPr marL="358775" indent="-358775" eaLnBrk="1" hangingPunct="1">
              <a:lnSpc>
                <a:spcPct val="80000"/>
              </a:lnSpc>
              <a:tabLst>
                <a:tab pos="358775" algn="l"/>
              </a:tabLst>
            </a:pPr>
            <a:r>
              <a:rPr lang="en-GB" altLang="en-US" dirty="0">
                <a:solidFill>
                  <a:schemeClr val="tx1"/>
                </a:solidFill>
              </a:rPr>
              <a:t>Clothing;</a:t>
            </a:r>
          </a:p>
          <a:p>
            <a:pPr marL="358775" indent="-358775" eaLnBrk="1" hangingPunct="1">
              <a:lnSpc>
                <a:spcPct val="80000"/>
              </a:lnSpc>
              <a:tabLst>
                <a:tab pos="358775" algn="l"/>
              </a:tabLst>
            </a:pPr>
            <a:endParaRPr lang="en-GB" altLang="en-US" dirty="0">
              <a:solidFill>
                <a:schemeClr val="tx1"/>
              </a:solidFill>
            </a:endParaRPr>
          </a:p>
          <a:p>
            <a:pPr marL="358775" indent="-358775" eaLnBrk="1" hangingPunct="1">
              <a:lnSpc>
                <a:spcPct val="80000"/>
              </a:lnSpc>
              <a:tabLst>
                <a:tab pos="358775" algn="l"/>
              </a:tabLst>
            </a:pPr>
            <a:r>
              <a:rPr lang="en-GB" altLang="en-US" dirty="0">
                <a:solidFill>
                  <a:schemeClr val="tx1"/>
                </a:solidFill>
              </a:rPr>
              <a:t>Telephone and electricity bills;</a:t>
            </a:r>
          </a:p>
          <a:p>
            <a:pPr marL="358775" indent="-358775" eaLnBrk="1" hangingPunct="1">
              <a:lnSpc>
                <a:spcPct val="80000"/>
              </a:lnSpc>
              <a:tabLst>
                <a:tab pos="358775" algn="l"/>
              </a:tabLst>
            </a:pPr>
            <a:endParaRPr lang="en-GB" altLang="en-US" dirty="0">
              <a:solidFill>
                <a:schemeClr val="tx1"/>
              </a:solidFill>
            </a:endParaRPr>
          </a:p>
          <a:p>
            <a:pPr marL="358775" indent="-358775" eaLnBrk="1" hangingPunct="1">
              <a:lnSpc>
                <a:spcPct val="80000"/>
              </a:lnSpc>
              <a:tabLst>
                <a:tab pos="358775" algn="l"/>
              </a:tabLst>
            </a:pPr>
            <a:r>
              <a:rPr lang="en-GB" altLang="en-US" dirty="0">
                <a:solidFill>
                  <a:schemeClr val="tx1"/>
                </a:solidFill>
              </a:rPr>
              <a:t>Motoring expenses;</a:t>
            </a:r>
          </a:p>
          <a:p>
            <a:pPr marL="358775" indent="-358775" eaLnBrk="1" hangingPunct="1">
              <a:lnSpc>
                <a:spcPct val="80000"/>
              </a:lnSpc>
              <a:tabLst>
                <a:tab pos="358775" algn="l"/>
              </a:tabLst>
            </a:pPr>
            <a:endParaRPr lang="en-GB" altLang="en-US" dirty="0">
              <a:solidFill>
                <a:schemeClr val="tx1"/>
              </a:solidFill>
            </a:endParaRPr>
          </a:p>
          <a:p>
            <a:pPr marL="358775" indent="-358775" eaLnBrk="1" hangingPunct="1">
              <a:lnSpc>
                <a:spcPct val="80000"/>
              </a:lnSpc>
              <a:tabLst>
                <a:tab pos="358775" algn="l"/>
              </a:tabLst>
            </a:pPr>
            <a:r>
              <a:rPr lang="en-GB" altLang="en-US" dirty="0">
                <a:solidFill>
                  <a:schemeClr val="tx1"/>
                </a:solidFill>
              </a:rPr>
              <a:t>Use of assets (</a:t>
            </a:r>
            <a:r>
              <a:rPr lang="en-GB" altLang="en-US" i="1" dirty="0">
                <a:solidFill>
                  <a:schemeClr val="tx1"/>
                </a:solidFill>
              </a:rPr>
              <a:t>e.g. shop premises flat above</a:t>
            </a:r>
            <a:r>
              <a:rPr lang="en-GB" altLang="en-US" dirty="0">
                <a:solidFill>
                  <a:schemeClr val="tx1"/>
                </a:solidFill>
              </a:rPr>
              <a:t>)…</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indent="0" eaLnBrk="1" hangingPunct="1"/>
            <a:r>
              <a:rPr lang="en-GB" altLang="en-US" sz="3600" dirty="0"/>
              <a:t>Proprietor’s drawings</a:t>
            </a:r>
            <a:endParaRPr lang="en-US" altLang="en-US" sz="3600" dirty="0"/>
          </a:p>
        </p:txBody>
      </p:sp>
      <p:sp>
        <p:nvSpPr>
          <p:cNvPr id="10243" name="Rectangle 3"/>
          <p:cNvSpPr>
            <a:spLocks noGrp="1" noChangeArrowheads="1"/>
          </p:cNvSpPr>
          <p:nvPr>
            <p:ph idx="1"/>
          </p:nvPr>
        </p:nvSpPr>
        <p:spPr/>
        <p:txBody>
          <a:bodyPr/>
          <a:lstStyle/>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Must </a:t>
            </a:r>
            <a:r>
              <a:rPr lang="en-GB" altLang="en-US" sz="2000" b="1" dirty="0">
                <a:solidFill>
                  <a:schemeClr val="tx1"/>
                </a:solidFill>
              </a:rPr>
              <a:t>not</a:t>
            </a:r>
            <a:r>
              <a:rPr lang="en-GB" altLang="en-US" sz="2000" dirty="0">
                <a:solidFill>
                  <a:schemeClr val="tx1"/>
                </a:solidFill>
              </a:rPr>
              <a:t> be treated as a deduction in calculating business profits, as the figure taxed as trading profits is the total profit before the owner has taken (</a:t>
            </a:r>
            <a:r>
              <a:rPr lang="en-GB" altLang="en-US" sz="2000" i="1" dirty="0">
                <a:solidFill>
                  <a:schemeClr val="tx1"/>
                </a:solidFill>
              </a:rPr>
              <a:t>appropriated</a:t>
            </a:r>
            <a:r>
              <a:rPr lang="en-GB" altLang="en-US" sz="2000" dirty="0">
                <a:solidFill>
                  <a:schemeClr val="tx1"/>
                </a:solidFill>
              </a:rPr>
              <a:t>) anything;</a:t>
            </a:r>
          </a:p>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Also, add back the owner’s personal National Insurance Contributions or personal taxes paid from the business (</a:t>
            </a:r>
            <a:r>
              <a:rPr lang="en-GB" altLang="en-US" sz="2000" i="1" dirty="0">
                <a:solidFill>
                  <a:schemeClr val="tx1"/>
                </a:solidFill>
              </a:rPr>
              <a:t>the individual person is the taxpayer, not the business</a:t>
            </a:r>
            <a:r>
              <a:rPr lang="en-GB" altLang="en-US" sz="2000" dirty="0">
                <a:solidFill>
                  <a:schemeClr val="tx1"/>
                </a:solidFill>
              </a:rPr>
              <a:t>);</a:t>
            </a:r>
          </a:p>
          <a:p>
            <a:pPr marL="630238" indent="-630238" eaLnBrk="1" hangingPunct="1">
              <a:spcBef>
                <a:spcPts val="0"/>
              </a:spcBef>
              <a:tabLst>
                <a:tab pos="630238" algn="l"/>
              </a:tabLst>
            </a:pPr>
            <a:endParaRPr lang="en-GB" altLang="en-US" sz="2000" dirty="0">
              <a:solidFill>
                <a:schemeClr val="tx1"/>
              </a:solidFill>
            </a:endParaRPr>
          </a:p>
          <a:p>
            <a:pPr marL="630238" indent="-630238" eaLnBrk="1" hangingPunct="1">
              <a:spcBef>
                <a:spcPts val="0"/>
              </a:spcBef>
              <a:tabLst>
                <a:tab pos="630238" algn="l"/>
              </a:tabLst>
            </a:pPr>
            <a:r>
              <a:rPr lang="en-GB" altLang="en-US" sz="2000" dirty="0">
                <a:solidFill>
                  <a:schemeClr val="tx1"/>
                </a:solidFill>
              </a:rPr>
              <a:t>It is OK to deduct realistic wages and National Insurance Contributions paid to employees for genuine work done, including members of the proprietor’s family…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solidFill>
          <a:srgbClr val="FFFFCC"/>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altLang="en-US" sz="3600" dirty="0"/>
              <a:t>Principles for allowable expenditure</a:t>
            </a:r>
            <a:endParaRPr lang="en-US" altLang="en-US" sz="3600" dirty="0"/>
          </a:p>
        </p:txBody>
      </p:sp>
      <p:sp>
        <p:nvSpPr>
          <p:cNvPr id="10243" name="Rectangle 3"/>
          <p:cNvSpPr>
            <a:spLocks noGrp="1" noChangeArrowheads="1"/>
          </p:cNvSpPr>
          <p:nvPr>
            <p:ph idx="1"/>
          </p:nvPr>
        </p:nvSpPr>
        <p:spPr>
          <a:xfrm>
            <a:off x="468313" y="1412875"/>
            <a:ext cx="8229600" cy="4525963"/>
          </a:xfrm>
        </p:spPr>
        <p:txBody>
          <a:bodyPr/>
          <a:lstStyle/>
          <a:p>
            <a:pPr eaLnBrk="1" hangingPunct="1">
              <a:lnSpc>
                <a:spcPct val="80000"/>
              </a:lnSpc>
              <a:buFont typeface="Wingdings" pitchFamily="2" charset="2"/>
              <a:buChar char="ü"/>
              <a:defRPr/>
            </a:pPr>
            <a:r>
              <a:rPr lang="en-GB" sz="2200" dirty="0">
                <a:solidFill>
                  <a:schemeClr val="tx1"/>
                </a:solidFill>
              </a:rPr>
              <a:t>Revenue   </a:t>
            </a:r>
          </a:p>
          <a:p>
            <a:pPr lvl="1" eaLnBrk="1" hangingPunct="1">
              <a:lnSpc>
                <a:spcPct val="80000"/>
              </a:lnSpc>
              <a:buFont typeface="Courier New" pitchFamily="49" charset="0"/>
              <a:buChar char="o"/>
              <a:defRPr/>
            </a:pPr>
            <a:r>
              <a:rPr lang="en-GB" sz="2200" b="1" dirty="0">
                <a:solidFill>
                  <a:schemeClr val="tx1"/>
                </a:solidFill>
              </a:rPr>
              <a:t>not</a:t>
            </a:r>
            <a:r>
              <a:rPr lang="en-GB" sz="2200" dirty="0">
                <a:solidFill>
                  <a:schemeClr val="tx1"/>
                </a:solidFill>
              </a:rPr>
              <a:t> capital</a:t>
            </a:r>
          </a:p>
          <a:p>
            <a:pPr lvl="1" eaLnBrk="1" hangingPunct="1">
              <a:lnSpc>
                <a:spcPct val="80000"/>
              </a:lnSpc>
              <a:buFont typeface="Courier New" pitchFamily="49" charset="0"/>
              <a:buChar char="o"/>
              <a:defRPr/>
            </a:pPr>
            <a:endParaRPr lang="en-GB" sz="2200" dirty="0">
              <a:solidFill>
                <a:schemeClr val="tx1"/>
              </a:solidFill>
            </a:endParaRPr>
          </a:p>
          <a:p>
            <a:pPr eaLnBrk="1" hangingPunct="1">
              <a:lnSpc>
                <a:spcPct val="80000"/>
              </a:lnSpc>
              <a:buFont typeface="Wingdings" pitchFamily="2" charset="2"/>
              <a:buChar char="ü"/>
              <a:defRPr/>
            </a:pPr>
            <a:r>
              <a:rPr lang="en-GB" sz="2200" dirty="0">
                <a:solidFill>
                  <a:schemeClr val="tx1"/>
                </a:solidFill>
              </a:rPr>
              <a:t>Business purpose</a:t>
            </a:r>
          </a:p>
          <a:p>
            <a:pPr marL="0" indent="0" eaLnBrk="1" hangingPunct="1">
              <a:lnSpc>
                <a:spcPct val="80000"/>
              </a:lnSpc>
              <a:buFontTx/>
              <a:buNone/>
              <a:defRPr/>
            </a:pPr>
            <a:r>
              <a:rPr lang="en-GB" sz="2200" dirty="0">
                <a:solidFill>
                  <a:schemeClr val="tx1"/>
                </a:solidFill>
              </a:rPr>
              <a:t> </a:t>
            </a:r>
          </a:p>
          <a:p>
            <a:pPr lvl="1" eaLnBrk="1" hangingPunct="1">
              <a:lnSpc>
                <a:spcPct val="80000"/>
              </a:lnSpc>
              <a:buFont typeface="Courier New" pitchFamily="49" charset="0"/>
              <a:buChar char="o"/>
              <a:defRPr/>
            </a:pPr>
            <a:r>
              <a:rPr lang="en-GB" sz="2200" b="1" dirty="0">
                <a:solidFill>
                  <a:schemeClr val="tx1"/>
                </a:solidFill>
              </a:rPr>
              <a:t>not</a:t>
            </a:r>
            <a:r>
              <a:rPr lang="en-GB" sz="2200" dirty="0">
                <a:solidFill>
                  <a:schemeClr val="tx1"/>
                </a:solidFill>
              </a:rPr>
              <a:t> private</a:t>
            </a:r>
          </a:p>
          <a:p>
            <a:pPr marL="457200" lvl="1" indent="0" eaLnBrk="1" hangingPunct="1">
              <a:lnSpc>
                <a:spcPct val="80000"/>
              </a:lnSpc>
              <a:buFontTx/>
              <a:buNone/>
              <a:defRPr/>
            </a:pPr>
            <a:r>
              <a:rPr lang="en-GB" sz="2200" dirty="0">
                <a:solidFill>
                  <a:schemeClr val="tx1"/>
                </a:solidFill>
              </a:rPr>
              <a:t> </a:t>
            </a:r>
          </a:p>
          <a:p>
            <a:pPr lvl="1" eaLnBrk="1" hangingPunct="1">
              <a:lnSpc>
                <a:spcPct val="80000"/>
              </a:lnSpc>
              <a:buFont typeface="Courier New" pitchFamily="49" charset="0"/>
              <a:buChar char="o"/>
              <a:defRPr/>
            </a:pPr>
            <a:r>
              <a:rPr lang="en-GB" sz="2200" b="1" dirty="0">
                <a:solidFill>
                  <a:schemeClr val="tx1"/>
                </a:solidFill>
              </a:rPr>
              <a:t>not</a:t>
            </a:r>
            <a:r>
              <a:rPr lang="en-GB" sz="2200" dirty="0">
                <a:solidFill>
                  <a:schemeClr val="tx1"/>
                </a:solidFill>
              </a:rPr>
              <a:t> dual purpose</a:t>
            </a:r>
          </a:p>
          <a:p>
            <a:pPr lvl="2" eaLnBrk="1" hangingPunct="1">
              <a:lnSpc>
                <a:spcPct val="80000"/>
              </a:lnSpc>
              <a:buFont typeface="Wingdings" pitchFamily="2" charset="2"/>
              <a:buChar char="ü"/>
              <a:defRPr/>
            </a:pPr>
            <a:r>
              <a:rPr lang="en-GB" sz="2200" b="1" dirty="0">
                <a:solidFill>
                  <a:schemeClr val="tx1"/>
                </a:solidFill>
              </a:rPr>
              <a:t>except</a:t>
            </a:r>
            <a:r>
              <a:rPr lang="en-GB" sz="2200" dirty="0">
                <a:solidFill>
                  <a:schemeClr val="tx1"/>
                </a:solidFill>
              </a:rPr>
              <a:t> when divisible between business and private elements</a:t>
            </a:r>
          </a:p>
          <a:p>
            <a:pPr lvl="1" eaLnBrk="1" hangingPunct="1">
              <a:lnSpc>
                <a:spcPct val="80000"/>
              </a:lnSpc>
              <a:buFont typeface="Courier New" pitchFamily="49" charset="0"/>
              <a:buChar char="o"/>
              <a:defRPr/>
            </a:pPr>
            <a:endParaRPr lang="en-GB" sz="2200" dirty="0">
              <a:solidFill>
                <a:schemeClr val="tx1"/>
              </a:solidFill>
            </a:endParaRPr>
          </a:p>
          <a:p>
            <a:pPr eaLnBrk="1" hangingPunct="1">
              <a:lnSpc>
                <a:spcPct val="80000"/>
              </a:lnSpc>
              <a:buFont typeface="Wingdings" pitchFamily="2" charset="2"/>
              <a:buChar char="ü"/>
              <a:defRPr/>
            </a:pPr>
            <a:r>
              <a:rPr lang="en-GB" sz="2200" dirty="0">
                <a:solidFill>
                  <a:schemeClr val="tx1"/>
                </a:solidFill>
              </a:rPr>
              <a:t>Expenses </a:t>
            </a:r>
          </a:p>
          <a:p>
            <a:pPr lvl="1" eaLnBrk="1" hangingPunct="1">
              <a:lnSpc>
                <a:spcPct val="80000"/>
              </a:lnSpc>
              <a:buFont typeface="Courier New" pitchFamily="49" charset="0"/>
              <a:buChar char="o"/>
              <a:defRPr/>
            </a:pPr>
            <a:r>
              <a:rPr lang="en-GB" sz="2200" b="1" dirty="0">
                <a:solidFill>
                  <a:schemeClr val="tx1"/>
                </a:solidFill>
              </a:rPr>
              <a:t>not</a:t>
            </a:r>
            <a:r>
              <a:rPr lang="en-GB" sz="2200" dirty="0">
                <a:solidFill>
                  <a:schemeClr val="tx1"/>
                </a:solidFill>
              </a:rPr>
              <a:t> appropriations…</a:t>
            </a:r>
          </a:p>
        </p:txBody>
      </p:sp>
      <p:pic>
        <p:nvPicPr>
          <p:cNvPr id="22532" name="Picture 2" descr="C:\Documents and Settings\combs01\Local Settings\Temporary Internet Files\Content.IE5\JEJ0Z69T\MC90021531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463" y="4359275"/>
            <a:ext cx="1382712"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24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24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24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243">
                                            <p:txEl>
                                              <p:pRg st="8" end="8"/>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243">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24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indent="0" eaLnBrk="1" hangingPunct="1"/>
            <a:r>
              <a:rPr lang="en-GB" altLang="en-US" dirty="0"/>
              <a:t>Capital or revenue?</a:t>
            </a:r>
            <a:endParaRPr lang="en-US" altLang="en-US" dirty="0"/>
          </a:p>
        </p:txBody>
      </p:sp>
      <p:sp>
        <p:nvSpPr>
          <p:cNvPr id="10243" name="Rectangle 3"/>
          <p:cNvSpPr>
            <a:spLocks noGrp="1" noChangeArrowheads="1"/>
          </p:cNvSpPr>
          <p:nvPr>
            <p:ph idx="1"/>
          </p:nvPr>
        </p:nvSpPr>
        <p:spPr>
          <a:xfrm>
            <a:off x="285750" y="1357313"/>
            <a:ext cx="8429625" cy="5214937"/>
          </a:xfrm>
        </p:spPr>
        <p:txBody>
          <a:bodyPr/>
          <a:lstStyle/>
          <a:p>
            <a:pPr marL="630238" indent="-630238" eaLnBrk="1" hangingPunct="1">
              <a:lnSpc>
                <a:spcPct val="80000"/>
              </a:lnSpc>
              <a:buClr>
                <a:schemeClr val="tx1"/>
              </a:buClr>
              <a:tabLst>
                <a:tab pos="630238" algn="l"/>
              </a:tabLst>
            </a:pPr>
            <a:r>
              <a:rPr lang="en-GB" altLang="en-US" sz="2000" b="1" dirty="0">
                <a:solidFill>
                  <a:schemeClr val="tx1"/>
                </a:solidFill>
              </a:rPr>
              <a:t>Repair</a:t>
            </a:r>
            <a:r>
              <a:rPr lang="en-GB" altLang="en-US" sz="2000" dirty="0">
                <a:solidFill>
                  <a:schemeClr val="tx1"/>
                </a:solidFill>
              </a:rPr>
              <a:t> expenditure </a:t>
            </a:r>
            <a:r>
              <a:rPr lang="en-GB" altLang="en-US" sz="2000" b="1" dirty="0">
                <a:solidFill>
                  <a:schemeClr val="tx1"/>
                </a:solidFill>
              </a:rPr>
              <a:t>at the time of purchase </a:t>
            </a:r>
            <a:r>
              <a:rPr lang="en-GB" altLang="en-US" sz="2000" dirty="0">
                <a:solidFill>
                  <a:schemeClr val="tx1"/>
                </a:solidFill>
              </a:rPr>
              <a:t>of a ship, </a:t>
            </a:r>
            <a:r>
              <a:rPr lang="en-GB" altLang="en-US" sz="2000" b="1" dirty="0">
                <a:solidFill>
                  <a:schemeClr val="tx1"/>
                </a:solidFill>
              </a:rPr>
              <a:t>necessary</a:t>
            </a:r>
            <a:r>
              <a:rPr lang="en-GB" altLang="en-US" sz="2000" dirty="0">
                <a:solidFill>
                  <a:schemeClr val="tx1"/>
                </a:solidFill>
              </a:rPr>
              <a:t> to enable it to remain as a profit earning asset, was held to be capital (</a:t>
            </a:r>
            <a:r>
              <a:rPr lang="en-GB" altLang="en-US" sz="2000" i="1" dirty="0">
                <a:solidFill>
                  <a:schemeClr val="tx1"/>
                </a:solidFill>
              </a:rPr>
              <a:t>Law Shipping</a:t>
            </a:r>
            <a:r>
              <a:rPr lang="en-GB" altLang="en-US" sz="2000" dirty="0">
                <a:solidFill>
                  <a:schemeClr val="tx1"/>
                </a:solidFill>
              </a:rPr>
              <a:t>).</a:t>
            </a:r>
            <a:r>
              <a:rPr lang="en-US" altLang="en-US" sz="2000" dirty="0">
                <a:solidFill>
                  <a:schemeClr val="tx1"/>
                </a:solidFill>
              </a:rPr>
              <a:t> </a:t>
            </a:r>
          </a:p>
          <a:p>
            <a:pPr marL="630238" indent="-630238" eaLnBrk="1" hangingPunct="1">
              <a:lnSpc>
                <a:spcPct val="80000"/>
              </a:lnSpc>
              <a:tabLst>
                <a:tab pos="630238" algn="l"/>
              </a:tabLst>
            </a:pPr>
            <a:endParaRPr lang="en-GB" altLang="en-US" sz="2000" dirty="0">
              <a:solidFill>
                <a:schemeClr val="tx1"/>
              </a:solidFill>
            </a:endParaRPr>
          </a:p>
          <a:p>
            <a:pPr marL="630238" indent="-630238" eaLnBrk="1" hangingPunct="1">
              <a:lnSpc>
                <a:spcPct val="80000"/>
              </a:lnSpc>
              <a:buClr>
                <a:schemeClr val="tx1"/>
              </a:buClr>
              <a:tabLst>
                <a:tab pos="630238" algn="l"/>
              </a:tabLst>
            </a:pPr>
            <a:r>
              <a:rPr lang="en-GB" altLang="en-US" sz="2000" b="1" dirty="0">
                <a:solidFill>
                  <a:schemeClr val="tx1"/>
                </a:solidFill>
              </a:rPr>
              <a:t>Repair</a:t>
            </a:r>
            <a:r>
              <a:rPr lang="en-GB" altLang="en-US" sz="2000" dirty="0">
                <a:solidFill>
                  <a:schemeClr val="tx1"/>
                </a:solidFill>
              </a:rPr>
              <a:t> expenditure incurred not immediately but at the earliest feasible time after  the purchase of a dilapidated cinema, was held to be </a:t>
            </a:r>
            <a:r>
              <a:rPr lang="en-GB" altLang="en-US" sz="2000" b="1" dirty="0">
                <a:solidFill>
                  <a:schemeClr val="tx1"/>
                </a:solidFill>
              </a:rPr>
              <a:t>revenue expenditure</a:t>
            </a:r>
            <a:r>
              <a:rPr lang="en-GB" altLang="en-US" sz="2000" dirty="0">
                <a:solidFill>
                  <a:schemeClr val="tx1"/>
                </a:solidFill>
              </a:rPr>
              <a:t>, as the </a:t>
            </a:r>
            <a:r>
              <a:rPr lang="en-GB" altLang="en-US" sz="2000" b="1" dirty="0">
                <a:solidFill>
                  <a:schemeClr val="tx1"/>
                </a:solidFill>
              </a:rPr>
              <a:t>asset was commercially viable before the repairs</a:t>
            </a:r>
            <a:r>
              <a:rPr lang="en-GB" altLang="en-US" sz="2000" dirty="0">
                <a:solidFill>
                  <a:schemeClr val="tx1"/>
                </a:solidFill>
              </a:rPr>
              <a:t> were done (</a:t>
            </a:r>
            <a:r>
              <a:rPr lang="en-GB" altLang="en-US" sz="2000" i="1" dirty="0">
                <a:solidFill>
                  <a:schemeClr val="tx1"/>
                </a:solidFill>
              </a:rPr>
              <a:t>Odeon Cinemas</a:t>
            </a:r>
            <a:r>
              <a:rPr lang="en-GB" altLang="en-US" sz="2000" dirty="0">
                <a:solidFill>
                  <a:schemeClr val="tx1"/>
                </a:solidFill>
              </a:rPr>
              <a:t>)</a:t>
            </a:r>
          </a:p>
          <a:p>
            <a:pPr marL="630238" indent="-630238" eaLnBrk="1" hangingPunct="1">
              <a:lnSpc>
                <a:spcPct val="80000"/>
              </a:lnSpc>
              <a:tabLst>
                <a:tab pos="630238" algn="l"/>
              </a:tabLst>
            </a:pPr>
            <a:endParaRPr lang="en-GB" altLang="en-US" sz="2000" dirty="0">
              <a:solidFill>
                <a:schemeClr val="tx1"/>
              </a:solidFill>
            </a:endParaRPr>
          </a:p>
          <a:p>
            <a:pPr marL="630238" indent="-630238" eaLnBrk="1" hangingPunct="1">
              <a:lnSpc>
                <a:spcPct val="90000"/>
              </a:lnSpc>
              <a:tabLst>
                <a:tab pos="630238" algn="l"/>
              </a:tabLst>
            </a:pPr>
            <a:r>
              <a:rPr lang="en-GB" altLang="en-US" sz="2000" dirty="0">
                <a:solidFill>
                  <a:schemeClr val="tx1"/>
                </a:solidFill>
              </a:rPr>
              <a:t>Atherton v British Insulated and Helsby Cables Ltd 1925:</a:t>
            </a:r>
          </a:p>
          <a:p>
            <a:pPr marL="630238" indent="-630238" eaLnBrk="1" hangingPunct="1">
              <a:lnSpc>
                <a:spcPct val="90000"/>
              </a:lnSpc>
              <a:buFontTx/>
              <a:buNone/>
              <a:tabLst>
                <a:tab pos="630238" algn="l"/>
              </a:tabLst>
            </a:pPr>
            <a:r>
              <a:rPr lang="en-GB" altLang="en-US" sz="2000" dirty="0">
                <a:solidFill>
                  <a:schemeClr val="tx1"/>
                </a:solidFill>
              </a:rPr>
              <a:t>	‘</a:t>
            </a:r>
            <a:r>
              <a:rPr lang="en-GB" altLang="en-US" sz="2000" i="1" dirty="0">
                <a:solidFill>
                  <a:schemeClr val="tx1"/>
                </a:solidFill>
              </a:rPr>
              <a:t>when an expenditure is made not only once and for all, but with a view to bringing into existence an asset, or an advantage for the </a:t>
            </a:r>
            <a:r>
              <a:rPr lang="en-GB" altLang="en-US" sz="2000" b="1" i="1" dirty="0">
                <a:solidFill>
                  <a:schemeClr val="tx1"/>
                </a:solidFill>
              </a:rPr>
              <a:t>enduring benefit </a:t>
            </a:r>
            <a:r>
              <a:rPr lang="en-GB" altLang="en-US" sz="2000" i="1" dirty="0">
                <a:solidFill>
                  <a:schemeClr val="tx1"/>
                </a:solidFill>
              </a:rPr>
              <a:t>of a trade, I think that there is a very good reason for treating such expenditure as properly attributable not to revenue, but to capital</a:t>
            </a:r>
            <a:r>
              <a:rPr lang="en-GB" altLang="en-US" sz="2000" dirty="0">
                <a:solidFill>
                  <a:schemeClr val="tx1"/>
                </a:solidFill>
              </a:rPr>
              <a:t>’.</a:t>
            </a:r>
            <a:endParaRPr lang="en-US"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indent="0" eaLnBrk="1" hangingPunct="1"/>
            <a:r>
              <a:rPr lang="en-GB" altLang="en-US" sz="3600" dirty="0"/>
              <a:t>Non-allowable expenditure – a summary</a:t>
            </a:r>
            <a:endParaRPr lang="en-US" altLang="en-US" sz="3600" dirty="0"/>
          </a:p>
        </p:txBody>
      </p:sp>
      <p:sp>
        <p:nvSpPr>
          <p:cNvPr id="24579" name="Rectangle 3"/>
          <p:cNvSpPr>
            <a:spLocks noGrp="1" noChangeArrowheads="1"/>
          </p:cNvSpPr>
          <p:nvPr>
            <p:ph idx="1"/>
          </p:nvPr>
        </p:nvSpPr>
        <p:spPr/>
        <p:txBody>
          <a:bodyPr/>
          <a:lstStyle/>
          <a:p>
            <a:pPr marL="0" indent="0" eaLnBrk="1" hangingPunct="1">
              <a:lnSpc>
                <a:spcPct val="80000"/>
              </a:lnSpc>
              <a:buClr>
                <a:schemeClr val="tx1"/>
              </a:buClr>
              <a:buNone/>
            </a:pPr>
            <a:endParaRPr lang="en-GB" altLang="en-US" sz="1000" b="1" dirty="0">
              <a:solidFill>
                <a:schemeClr val="tx1"/>
              </a:solidFill>
            </a:endParaRPr>
          </a:p>
          <a:p>
            <a:pPr eaLnBrk="1" hangingPunct="1">
              <a:lnSpc>
                <a:spcPct val="80000"/>
              </a:lnSpc>
              <a:buClr>
                <a:schemeClr val="tx1"/>
              </a:buClr>
            </a:pPr>
            <a:r>
              <a:rPr lang="en-GB" altLang="en-US" sz="1800" b="1" dirty="0">
                <a:solidFill>
                  <a:schemeClr val="tx1"/>
                </a:solidFill>
              </a:rPr>
              <a:t>Depreciation and losses on disposals </a:t>
            </a:r>
            <a:r>
              <a:rPr lang="en-GB" altLang="en-US" sz="1800" dirty="0">
                <a:solidFill>
                  <a:schemeClr val="tx1"/>
                </a:solidFill>
              </a:rPr>
              <a:t>of property, plant and equipment (</a:t>
            </a:r>
            <a:r>
              <a:rPr lang="en-GB" altLang="en-US" sz="1800" i="1" dirty="0">
                <a:solidFill>
                  <a:schemeClr val="tx1"/>
                </a:solidFill>
              </a:rPr>
              <a:t>capital</a:t>
            </a:r>
            <a:r>
              <a:rPr lang="en-GB" altLang="en-US" sz="1800" dirty="0">
                <a:solidFill>
                  <a:schemeClr val="tx1"/>
                </a:solidFill>
              </a:rPr>
              <a:t>);</a:t>
            </a:r>
          </a:p>
          <a:p>
            <a:pPr eaLnBrk="1" hangingPunct="1">
              <a:lnSpc>
                <a:spcPct val="80000"/>
              </a:lnSpc>
              <a:buClr>
                <a:schemeClr val="tx1"/>
              </a:buClr>
            </a:pPr>
            <a:r>
              <a:rPr lang="en-GB" altLang="en-US" sz="1800" dirty="0">
                <a:solidFill>
                  <a:schemeClr val="tx1"/>
                </a:solidFill>
              </a:rPr>
              <a:t>Professional charges concerned with a </a:t>
            </a:r>
            <a:r>
              <a:rPr lang="en-GB" altLang="en-US" sz="1800" b="1" dirty="0">
                <a:solidFill>
                  <a:schemeClr val="tx1"/>
                </a:solidFill>
              </a:rPr>
              <a:t>taxation</a:t>
            </a:r>
            <a:r>
              <a:rPr lang="en-GB" altLang="en-US" sz="1800" dirty="0">
                <a:solidFill>
                  <a:schemeClr val="tx1"/>
                </a:solidFill>
              </a:rPr>
              <a:t> appeal (</a:t>
            </a:r>
            <a:r>
              <a:rPr lang="en-GB" altLang="en-US" sz="1800" i="1" dirty="0">
                <a:solidFill>
                  <a:schemeClr val="tx1"/>
                </a:solidFill>
              </a:rPr>
              <a:t>private</a:t>
            </a:r>
            <a:r>
              <a:rPr lang="en-GB" altLang="en-US" sz="1800" dirty="0">
                <a:solidFill>
                  <a:schemeClr val="tx1"/>
                </a:solidFill>
              </a:rPr>
              <a:t>);</a:t>
            </a:r>
          </a:p>
          <a:p>
            <a:pPr eaLnBrk="1" hangingPunct="1">
              <a:lnSpc>
                <a:spcPct val="80000"/>
              </a:lnSpc>
              <a:buClr>
                <a:schemeClr val="tx1"/>
              </a:buClr>
            </a:pPr>
            <a:r>
              <a:rPr lang="en-GB" altLang="en-US" sz="1800" b="1" dirty="0">
                <a:solidFill>
                  <a:schemeClr val="tx1"/>
                </a:solidFill>
              </a:rPr>
              <a:t>General</a:t>
            </a:r>
            <a:r>
              <a:rPr lang="en-GB" altLang="en-US" sz="1800" dirty="0">
                <a:solidFill>
                  <a:schemeClr val="tx1"/>
                </a:solidFill>
              </a:rPr>
              <a:t> </a:t>
            </a:r>
            <a:r>
              <a:rPr lang="en-GB" altLang="en-US" sz="1800" b="1" dirty="0">
                <a:solidFill>
                  <a:schemeClr val="tx1"/>
                </a:solidFill>
              </a:rPr>
              <a:t>provisions</a:t>
            </a:r>
            <a:r>
              <a:rPr lang="en-GB" altLang="en-US" sz="1800" dirty="0">
                <a:solidFill>
                  <a:schemeClr val="tx1"/>
                </a:solidFill>
              </a:rPr>
              <a:t> against future expenditure such as those for doubtful debts, furnace relining, or for preventive maintenance;</a:t>
            </a:r>
          </a:p>
          <a:p>
            <a:pPr eaLnBrk="1" hangingPunct="1">
              <a:lnSpc>
                <a:spcPct val="80000"/>
              </a:lnSpc>
              <a:buClr>
                <a:schemeClr val="tx1"/>
              </a:buClr>
            </a:pPr>
            <a:r>
              <a:rPr lang="en-GB" altLang="en-US" sz="1800" dirty="0">
                <a:solidFill>
                  <a:schemeClr val="tx1"/>
                </a:solidFill>
              </a:rPr>
              <a:t>Legal expenses on the acquisition of an asset (</a:t>
            </a:r>
            <a:r>
              <a:rPr lang="en-GB" altLang="en-US" sz="1800" i="1" dirty="0">
                <a:solidFill>
                  <a:schemeClr val="tx1"/>
                </a:solidFill>
              </a:rPr>
              <a:t>capital</a:t>
            </a:r>
            <a:r>
              <a:rPr lang="en-GB" altLang="en-US" sz="1800" dirty="0">
                <a:solidFill>
                  <a:schemeClr val="tx1"/>
                </a:solidFill>
              </a:rPr>
              <a:t>);</a:t>
            </a:r>
          </a:p>
          <a:p>
            <a:pPr eaLnBrk="1" hangingPunct="1">
              <a:lnSpc>
                <a:spcPct val="80000"/>
              </a:lnSpc>
              <a:buClr>
                <a:schemeClr val="tx1"/>
              </a:buClr>
            </a:pPr>
            <a:r>
              <a:rPr lang="en-GB" altLang="en-US" sz="1800" b="1" dirty="0">
                <a:solidFill>
                  <a:schemeClr val="tx1"/>
                </a:solidFill>
              </a:rPr>
              <a:t>Entertainment</a:t>
            </a:r>
            <a:r>
              <a:rPr lang="en-GB" altLang="en-US" sz="1800" dirty="0">
                <a:solidFill>
                  <a:schemeClr val="tx1"/>
                </a:solidFill>
              </a:rPr>
              <a:t> except staff functions;</a:t>
            </a:r>
          </a:p>
          <a:p>
            <a:pPr eaLnBrk="1" hangingPunct="1">
              <a:lnSpc>
                <a:spcPct val="80000"/>
              </a:lnSpc>
              <a:buClr>
                <a:schemeClr val="tx1"/>
              </a:buClr>
            </a:pPr>
            <a:r>
              <a:rPr lang="en-GB" altLang="en-US" sz="1800" b="1" dirty="0">
                <a:solidFill>
                  <a:schemeClr val="tx1"/>
                </a:solidFill>
              </a:rPr>
              <a:t>Losses and defalcations by directors</a:t>
            </a:r>
            <a:r>
              <a:rPr lang="en-GB" altLang="en-US" sz="1800" dirty="0">
                <a:solidFill>
                  <a:schemeClr val="tx1"/>
                </a:solidFill>
              </a:rPr>
              <a:t>;</a:t>
            </a:r>
          </a:p>
          <a:p>
            <a:pPr eaLnBrk="1" hangingPunct="1">
              <a:lnSpc>
                <a:spcPct val="80000"/>
              </a:lnSpc>
              <a:buClr>
                <a:schemeClr val="tx1"/>
              </a:buClr>
            </a:pPr>
            <a:r>
              <a:rPr lang="en-GB" altLang="en-US" sz="1800" dirty="0">
                <a:solidFill>
                  <a:schemeClr val="tx1"/>
                </a:solidFill>
              </a:rPr>
              <a:t>“</a:t>
            </a:r>
            <a:r>
              <a:rPr lang="en-GB" altLang="en-US" sz="1800" b="1" dirty="0">
                <a:solidFill>
                  <a:schemeClr val="tx1"/>
                </a:solidFill>
              </a:rPr>
              <a:t>Repairs</a:t>
            </a:r>
            <a:r>
              <a:rPr lang="en-GB" altLang="en-US" sz="1800" dirty="0">
                <a:solidFill>
                  <a:schemeClr val="tx1"/>
                </a:solidFill>
              </a:rPr>
              <a:t>” which involve substantially the </a:t>
            </a:r>
            <a:r>
              <a:rPr lang="en-GB" altLang="en-US" sz="1800" b="1" dirty="0">
                <a:solidFill>
                  <a:schemeClr val="tx1"/>
                </a:solidFill>
              </a:rPr>
              <a:t>creation of a new asset</a:t>
            </a:r>
            <a:r>
              <a:rPr lang="en-GB" altLang="en-US" sz="1800" dirty="0">
                <a:solidFill>
                  <a:schemeClr val="tx1"/>
                </a:solidFill>
              </a:rPr>
              <a:t> (</a:t>
            </a:r>
            <a:r>
              <a:rPr lang="en-GB" altLang="en-US" sz="1800" i="1" dirty="0">
                <a:solidFill>
                  <a:schemeClr val="tx1"/>
                </a:solidFill>
              </a:rPr>
              <a:t>capital</a:t>
            </a:r>
            <a:r>
              <a:rPr lang="en-GB" altLang="en-US" sz="1800" dirty="0">
                <a:solidFill>
                  <a:schemeClr val="tx1"/>
                </a:solidFill>
              </a:rPr>
              <a:t>);</a:t>
            </a:r>
          </a:p>
          <a:p>
            <a:pPr eaLnBrk="1" hangingPunct="1">
              <a:lnSpc>
                <a:spcPct val="80000"/>
              </a:lnSpc>
              <a:buClr>
                <a:schemeClr val="tx1"/>
              </a:buClr>
            </a:pPr>
            <a:r>
              <a:rPr lang="en-GB" altLang="en-US" sz="1800" dirty="0">
                <a:solidFill>
                  <a:schemeClr val="tx1"/>
                </a:solidFill>
              </a:rPr>
              <a:t>Fines for </a:t>
            </a:r>
            <a:r>
              <a:rPr lang="en-GB" altLang="en-US" sz="1800" b="1" dirty="0">
                <a:solidFill>
                  <a:schemeClr val="tx1"/>
                </a:solidFill>
              </a:rPr>
              <a:t>illegal</a:t>
            </a:r>
            <a:r>
              <a:rPr lang="en-GB" altLang="en-US" sz="1800" dirty="0">
                <a:solidFill>
                  <a:schemeClr val="tx1"/>
                </a:solidFill>
              </a:rPr>
              <a:t> acts (</a:t>
            </a:r>
            <a:r>
              <a:rPr lang="en-GB" altLang="en-US" sz="1800" i="1" dirty="0">
                <a:solidFill>
                  <a:schemeClr val="tx1"/>
                </a:solidFill>
              </a:rPr>
              <a:t>except parking fines of employees on business</a:t>
            </a:r>
            <a:r>
              <a:rPr lang="en-GB" altLang="en-US" sz="1800" dirty="0">
                <a:solidFill>
                  <a:schemeClr val="tx1"/>
                </a:solidFill>
              </a:rPr>
              <a:t>);</a:t>
            </a:r>
          </a:p>
          <a:p>
            <a:pPr eaLnBrk="1" hangingPunct="1">
              <a:lnSpc>
                <a:spcPct val="80000"/>
              </a:lnSpc>
              <a:buClr>
                <a:schemeClr val="tx1"/>
              </a:buClr>
            </a:pPr>
            <a:r>
              <a:rPr lang="en-GB" altLang="en-US" sz="1800" b="1" dirty="0">
                <a:solidFill>
                  <a:schemeClr val="tx1"/>
                </a:solidFill>
              </a:rPr>
              <a:t>Political</a:t>
            </a:r>
            <a:r>
              <a:rPr lang="en-GB" altLang="en-US" sz="1800" dirty="0">
                <a:solidFill>
                  <a:schemeClr val="tx1"/>
                </a:solidFill>
              </a:rPr>
              <a:t> donations;</a:t>
            </a:r>
          </a:p>
          <a:p>
            <a:pPr eaLnBrk="1" hangingPunct="1">
              <a:lnSpc>
                <a:spcPct val="80000"/>
              </a:lnSpc>
              <a:buClr>
                <a:schemeClr val="tx1"/>
              </a:buClr>
            </a:pPr>
            <a:r>
              <a:rPr lang="en-GB" altLang="en-US" sz="1800" b="1" dirty="0">
                <a:solidFill>
                  <a:schemeClr val="tx1"/>
                </a:solidFill>
              </a:rPr>
              <a:t>Non-trading</a:t>
            </a:r>
            <a:r>
              <a:rPr lang="en-GB" altLang="en-US" sz="1800" dirty="0">
                <a:solidFill>
                  <a:schemeClr val="tx1"/>
                </a:solidFill>
              </a:rPr>
              <a:t> losses;</a:t>
            </a:r>
          </a:p>
          <a:p>
            <a:pPr eaLnBrk="1" hangingPunct="1">
              <a:lnSpc>
                <a:spcPct val="80000"/>
              </a:lnSpc>
              <a:buClr>
                <a:schemeClr val="tx1"/>
              </a:buClr>
            </a:pPr>
            <a:r>
              <a:rPr lang="en-GB" altLang="en-US" sz="1800" dirty="0">
                <a:solidFill>
                  <a:schemeClr val="tx1"/>
                </a:solidFill>
              </a:rPr>
              <a:t>Penalties, interest or surcharges arising from </a:t>
            </a:r>
            <a:r>
              <a:rPr lang="en-GB" altLang="en-US" sz="1800" b="1" dirty="0">
                <a:solidFill>
                  <a:schemeClr val="tx1"/>
                </a:solidFill>
              </a:rPr>
              <a:t>VAT</a:t>
            </a:r>
            <a:r>
              <a:rPr lang="en-GB" altLang="en-US" sz="1800" dirty="0">
                <a:solidFill>
                  <a:schemeClr val="tx1"/>
                </a:solidFill>
              </a:rPr>
              <a:t>;</a:t>
            </a:r>
          </a:p>
          <a:p>
            <a:pPr eaLnBrk="1" hangingPunct="1">
              <a:lnSpc>
                <a:spcPct val="80000"/>
              </a:lnSpc>
              <a:buClr>
                <a:schemeClr val="tx1"/>
              </a:buClr>
            </a:pPr>
            <a:r>
              <a:rPr lang="en-GB" altLang="en-US" sz="1800" b="1" dirty="0">
                <a:solidFill>
                  <a:schemeClr val="tx1"/>
                </a:solidFill>
              </a:rPr>
              <a:t>Unpaid</a:t>
            </a:r>
            <a:r>
              <a:rPr lang="en-GB" altLang="en-US" sz="1800" dirty="0">
                <a:solidFill>
                  <a:schemeClr val="tx1"/>
                </a:solidFill>
              </a:rPr>
              <a:t> staff or directors’ </a:t>
            </a:r>
            <a:r>
              <a:rPr lang="en-GB" altLang="en-US" sz="1800" b="1" dirty="0">
                <a:solidFill>
                  <a:schemeClr val="tx1"/>
                </a:solidFill>
              </a:rPr>
              <a:t>remuneration</a:t>
            </a:r>
            <a:r>
              <a:rPr lang="en-GB" altLang="en-US" sz="1800" dirty="0">
                <a:solidFill>
                  <a:schemeClr val="tx1"/>
                </a:solidFill>
              </a:rPr>
              <a:t>, accrued in accounts but still outstanding 9 months after the accounting date;</a:t>
            </a:r>
          </a:p>
          <a:p>
            <a:pPr eaLnBrk="1" hangingPunct="1">
              <a:lnSpc>
                <a:spcPct val="80000"/>
              </a:lnSpc>
              <a:buClr>
                <a:schemeClr val="tx1"/>
              </a:buClr>
            </a:pPr>
            <a:r>
              <a:rPr lang="en-GB" altLang="en-US" sz="1800" b="1" dirty="0">
                <a:solidFill>
                  <a:schemeClr val="tx1"/>
                </a:solidFill>
              </a:rPr>
              <a:t>15% of leasing charges for cars with CO</a:t>
            </a:r>
            <a:r>
              <a:rPr lang="en-GB" altLang="en-US" sz="1000" b="1" dirty="0">
                <a:solidFill>
                  <a:schemeClr val="tx1"/>
                </a:solidFill>
              </a:rPr>
              <a:t>2</a:t>
            </a:r>
            <a:r>
              <a:rPr lang="en-GB" altLang="en-US" sz="1800" b="1" dirty="0">
                <a:solidFill>
                  <a:schemeClr val="tx1"/>
                </a:solidFill>
              </a:rPr>
              <a:t> emissions over 50g/km</a:t>
            </a:r>
            <a:r>
              <a:rPr lang="en-GB" altLang="en-US" sz="1800" dirty="0">
                <a:solidFill>
                  <a:schemeClr val="tx1"/>
                </a:solidFill>
              </a:rPr>
              <a:t>;</a:t>
            </a:r>
          </a:p>
          <a:p>
            <a:pPr eaLnBrk="1" hangingPunct="1">
              <a:lnSpc>
                <a:spcPct val="80000"/>
              </a:lnSpc>
              <a:buClr>
                <a:schemeClr val="tx1"/>
              </a:buClr>
            </a:pPr>
            <a:r>
              <a:rPr lang="en-GB" altLang="en-US" sz="1800" dirty="0">
                <a:solidFill>
                  <a:schemeClr val="tx1"/>
                </a:solidFill>
              </a:rPr>
              <a:t>Crime-related payments – blackmail or extortion (</a:t>
            </a:r>
            <a:r>
              <a:rPr lang="en-GB" altLang="en-US" sz="1800" i="1" dirty="0">
                <a:solidFill>
                  <a:schemeClr val="tx1"/>
                </a:solidFill>
              </a:rPr>
              <a:t>illegal</a:t>
            </a:r>
            <a:r>
              <a:rPr lang="en-GB" altLang="en-US" sz="1800" dirty="0">
                <a:solidFill>
                  <a:schemeClr val="tx1"/>
                </a:solidFill>
              </a:rPr>
              <a:t>);</a:t>
            </a:r>
          </a:p>
          <a:p>
            <a:pPr eaLnBrk="1" hangingPunct="1">
              <a:lnSpc>
                <a:spcPct val="80000"/>
              </a:lnSpc>
              <a:buClr>
                <a:schemeClr val="tx1"/>
              </a:buClr>
            </a:pPr>
            <a:r>
              <a:rPr lang="en-GB" altLang="en-US" sz="1800" dirty="0">
                <a:solidFill>
                  <a:schemeClr val="tx1"/>
                </a:solidFill>
              </a:rPr>
              <a:t>Criminal bribes made in UK or overseas (</a:t>
            </a:r>
            <a:r>
              <a:rPr lang="en-GB" altLang="en-US" sz="1800" i="1" dirty="0">
                <a:solidFill>
                  <a:schemeClr val="tx1"/>
                </a:solidFill>
              </a:rPr>
              <a:t>illegal</a:t>
            </a:r>
            <a:r>
              <a:rPr lang="en-GB" altLang="en-US" sz="1800" dirty="0">
                <a:solidFill>
                  <a:schemeClr val="tx1"/>
                </a:solidFill>
              </a:rPr>
              <a:t>)…</a:t>
            </a:r>
            <a:endParaRPr lang="en-US" altLang="en-US" sz="18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indent="0" eaLnBrk="1" hangingPunct="1"/>
            <a:r>
              <a:rPr lang="en-GB" altLang="en-US" dirty="0"/>
              <a:t>Overview</a:t>
            </a:r>
            <a:endParaRPr lang="en-US" altLang="en-US" dirty="0"/>
          </a:p>
        </p:txBody>
      </p:sp>
      <p:sp>
        <p:nvSpPr>
          <p:cNvPr id="8195" name="Rectangle 3"/>
          <p:cNvSpPr>
            <a:spLocks noGrp="1" noChangeArrowheads="1"/>
          </p:cNvSpPr>
          <p:nvPr>
            <p:ph idx="1"/>
          </p:nvPr>
        </p:nvSpPr>
        <p:spPr/>
        <p:txBody>
          <a:bodyPr/>
          <a:lstStyle/>
          <a:p>
            <a:pPr marL="357188" indent="-357188" eaLnBrk="1" hangingPunct="1">
              <a:lnSpc>
                <a:spcPct val="90000"/>
              </a:lnSpc>
            </a:pPr>
            <a:endParaRPr lang="en-GB" altLang="en-US" dirty="0">
              <a:solidFill>
                <a:schemeClr val="tx1"/>
              </a:solidFill>
            </a:endParaRPr>
          </a:p>
          <a:p>
            <a:pPr marL="357188" indent="-357188" eaLnBrk="1" hangingPunct="1">
              <a:lnSpc>
                <a:spcPct val="90000"/>
              </a:lnSpc>
            </a:pPr>
            <a:r>
              <a:rPr lang="en-GB" altLang="en-US" dirty="0">
                <a:solidFill>
                  <a:schemeClr val="tx1"/>
                </a:solidFill>
              </a:rPr>
              <a:t>Charge to tax on trade profits</a:t>
            </a:r>
          </a:p>
          <a:p>
            <a:pPr marL="357188" indent="-357188" eaLnBrk="1" hangingPunct="1">
              <a:lnSpc>
                <a:spcPct val="90000"/>
              </a:lnSpc>
            </a:pPr>
            <a:r>
              <a:rPr lang="en-GB" altLang="en-US" dirty="0">
                <a:solidFill>
                  <a:schemeClr val="tx1"/>
                </a:solidFill>
              </a:rPr>
              <a:t>The concept of trading</a:t>
            </a:r>
          </a:p>
          <a:p>
            <a:pPr marL="357188" indent="-357188" eaLnBrk="1" hangingPunct="1">
              <a:lnSpc>
                <a:spcPct val="90000"/>
              </a:lnSpc>
            </a:pPr>
            <a:r>
              <a:rPr lang="en-GB" altLang="en-US" dirty="0">
                <a:solidFill>
                  <a:schemeClr val="tx1"/>
                </a:solidFill>
              </a:rPr>
              <a:t>Simpler income tax for the simplest small businesses</a:t>
            </a:r>
          </a:p>
          <a:p>
            <a:pPr marL="357188" indent="-357188" eaLnBrk="1" hangingPunct="1">
              <a:lnSpc>
                <a:spcPct val="90000"/>
              </a:lnSpc>
            </a:pPr>
            <a:r>
              <a:rPr lang="en-GB" altLang="en-US" dirty="0">
                <a:solidFill>
                  <a:schemeClr val="tx1"/>
                </a:solidFill>
              </a:rPr>
              <a:t>Capital receipts</a:t>
            </a:r>
          </a:p>
          <a:p>
            <a:pPr marL="357188" indent="-357188" eaLnBrk="1" hangingPunct="1">
              <a:lnSpc>
                <a:spcPct val="90000"/>
              </a:lnSpc>
            </a:pPr>
            <a:r>
              <a:rPr lang="en-GB" altLang="en-US" dirty="0">
                <a:solidFill>
                  <a:schemeClr val="tx1"/>
                </a:solidFill>
              </a:rPr>
              <a:t>General rules restricting deductions</a:t>
            </a:r>
          </a:p>
          <a:p>
            <a:pPr marL="357188" indent="-357188" eaLnBrk="1" hangingPunct="1">
              <a:lnSpc>
                <a:spcPct val="90000"/>
              </a:lnSpc>
            </a:pPr>
            <a:r>
              <a:rPr lang="en-GB" altLang="en-US" dirty="0">
                <a:solidFill>
                  <a:schemeClr val="tx1"/>
                </a:solidFill>
              </a:rPr>
              <a:t>Allowable expenditure</a:t>
            </a:r>
          </a:p>
          <a:p>
            <a:pPr marL="357188" indent="-357188" eaLnBrk="1" hangingPunct="1">
              <a:lnSpc>
                <a:spcPct val="90000"/>
              </a:lnSpc>
            </a:pPr>
            <a:r>
              <a:rPr lang="en-GB" altLang="en-US" dirty="0">
                <a:solidFill>
                  <a:schemeClr val="tx1"/>
                </a:solidFill>
              </a:rPr>
              <a:t>Non-allowable expenditure</a:t>
            </a:r>
          </a:p>
          <a:p>
            <a:pPr marL="357188" indent="-357188" eaLnBrk="1" hangingPunct="1">
              <a:lnSpc>
                <a:spcPct val="90000"/>
              </a:lnSpc>
            </a:pPr>
            <a:r>
              <a:rPr lang="en-GB" altLang="en-US" dirty="0">
                <a:solidFill>
                  <a:schemeClr val="tx1"/>
                </a:solidFill>
              </a:rPr>
              <a:t>Asset values for tax purposes</a:t>
            </a:r>
          </a:p>
          <a:p>
            <a:pPr marL="357188" indent="-357188" eaLnBrk="1" hangingPunct="1">
              <a:lnSpc>
                <a:spcPct val="90000"/>
              </a:lnSpc>
            </a:pPr>
            <a:r>
              <a:rPr lang="en-GB" altLang="en-US" dirty="0">
                <a:solidFill>
                  <a:schemeClr val="tx1"/>
                </a:solidFill>
              </a:rPr>
              <a:t>Adjustment of profits…</a:t>
            </a:r>
            <a:endParaRPr lang="en-US" altLang="en-US"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indent="0" eaLnBrk="1" hangingPunct="1"/>
            <a:r>
              <a:rPr lang="en-GB" altLang="en-US" dirty="0"/>
              <a:t>Allowable or disallowed?</a:t>
            </a:r>
            <a:endParaRPr lang="en-US" altLang="en-US" dirty="0"/>
          </a:p>
        </p:txBody>
      </p:sp>
      <p:sp>
        <p:nvSpPr>
          <p:cNvPr id="25603" name="Rectangle 3"/>
          <p:cNvSpPr>
            <a:spLocks noGrp="1" noChangeArrowheads="1"/>
          </p:cNvSpPr>
          <p:nvPr>
            <p:ph idx="1"/>
          </p:nvPr>
        </p:nvSpPr>
        <p:spPr/>
        <p:txBody>
          <a:bodyPr/>
          <a:lstStyle/>
          <a:p>
            <a:pPr marL="361950" indent="-361950" eaLnBrk="1" hangingPunct="1">
              <a:tabLst>
                <a:tab pos="361950" algn="l"/>
              </a:tabLst>
            </a:pPr>
            <a:endParaRPr lang="en-GB" altLang="en-US" dirty="0">
              <a:solidFill>
                <a:schemeClr val="tx1"/>
              </a:solidFill>
            </a:endParaRPr>
          </a:p>
          <a:p>
            <a:pPr marL="361950" indent="-361950" eaLnBrk="1" hangingPunct="1">
              <a:tabLst>
                <a:tab pos="361950" algn="l"/>
              </a:tabLst>
            </a:pPr>
            <a:r>
              <a:rPr lang="en-GB" altLang="en-US" dirty="0">
                <a:solidFill>
                  <a:schemeClr val="tx1"/>
                </a:solidFill>
              </a:rPr>
              <a:t>Business entertainment and gifts;</a:t>
            </a:r>
          </a:p>
          <a:p>
            <a:pPr marL="361950" indent="-361950" eaLnBrk="1" hangingPunct="1">
              <a:tabLst>
                <a:tab pos="361950" algn="l"/>
              </a:tabLst>
            </a:pPr>
            <a:r>
              <a:rPr lang="en-GB" altLang="en-US" dirty="0">
                <a:solidFill>
                  <a:schemeClr val="tx1"/>
                </a:solidFill>
              </a:rPr>
              <a:t>Bad and doubtful debts;</a:t>
            </a:r>
          </a:p>
          <a:p>
            <a:pPr marL="361950" indent="-361950" eaLnBrk="1" hangingPunct="1">
              <a:tabLst>
                <a:tab pos="361950" algn="l"/>
              </a:tabLst>
            </a:pPr>
            <a:r>
              <a:rPr lang="en-GB" altLang="en-US" dirty="0">
                <a:solidFill>
                  <a:schemeClr val="tx1"/>
                </a:solidFill>
              </a:rPr>
              <a:t>Pension scheme contributions;</a:t>
            </a:r>
          </a:p>
          <a:p>
            <a:pPr marL="361950" indent="-361950" eaLnBrk="1" hangingPunct="1">
              <a:tabLst>
                <a:tab pos="361950" algn="l"/>
              </a:tabLst>
            </a:pPr>
            <a:r>
              <a:rPr lang="en-GB" altLang="en-US" dirty="0">
                <a:solidFill>
                  <a:schemeClr val="tx1"/>
                </a:solidFill>
              </a:rPr>
              <a:t>Legal expenses;</a:t>
            </a:r>
          </a:p>
          <a:p>
            <a:pPr marL="361950" indent="-361950" eaLnBrk="1" hangingPunct="1">
              <a:tabLst>
                <a:tab pos="361950" algn="l"/>
              </a:tabLst>
            </a:pPr>
            <a:r>
              <a:rPr lang="en-GB" altLang="en-US" dirty="0">
                <a:solidFill>
                  <a:schemeClr val="tx1"/>
                </a:solidFill>
              </a:rPr>
              <a:t>Costs of loan finance;</a:t>
            </a:r>
          </a:p>
          <a:p>
            <a:pPr marL="361950" indent="-361950" eaLnBrk="1" hangingPunct="1">
              <a:tabLst>
                <a:tab pos="361950" algn="l"/>
              </a:tabLst>
            </a:pPr>
            <a:r>
              <a:rPr lang="en-GB" altLang="en-US" dirty="0">
                <a:solidFill>
                  <a:schemeClr val="tx1"/>
                </a:solidFill>
              </a:rPr>
              <a:t>Pre-trading expenses;</a:t>
            </a:r>
          </a:p>
          <a:p>
            <a:pPr marL="361950" indent="-361950" eaLnBrk="1" hangingPunct="1">
              <a:tabLst>
                <a:tab pos="361950" algn="l"/>
              </a:tabLst>
            </a:pPr>
            <a:r>
              <a:rPr lang="en-GB" altLang="en-US" dirty="0">
                <a:solidFill>
                  <a:schemeClr val="tx1"/>
                </a:solidFill>
              </a:rPr>
              <a:t>Post-cessation expenditure…</a:t>
            </a:r>
            <a:endParaRPr lang="en-US" altLang="en-US"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indent="0" eaLnBrk="1" hangingPunct="1"/>
            <a:r>
              <a:rPr lang="en-GB" altLang="en-US" sz="2000" b="1" dirty="0"/>
              <a:t>“Income” </a:t>
            </a:r>
            <a:r>
              <a:rPr lang="en-GB" altLang="en-US" sz="2000" dirty="0"/>
              <a:t>in sole business accounts that is </a:t>
            </a:r>
            <a:r>
              <a:rPr lang="en-GB" altLang="en-US" sz="2000" b="1" dirty="0"/>
              <a:t>not “trading profit”</a:t>
            </a:r>
            <a:endParaRPr lang="en-US" altLang="en-US" sz="2000" b="1" dirty="0"/>
          </a:p>
        </p:txBody>
      </p:sp>
      <p:sp>
        <p:nvSpPr>
          <p:cNvPr id="27651" name="Rectangle 3"/>
          <p:cNvSpPr>
            <a:spLocks noGrp="1" noChangeArrowheads="1"/>
          </p:cNvSpPr>
          <p:nvPr>
            <p:ph idx="1"/>
          </p:nvPr>
        </p:nvSpPr>
        <p:spPr/>
        <p:txBody>
          <a:bodyPr/>
          <a:lstStyle/>
          <a:p>
            <a:pPr marL="457200" indent="-457200" eaLnBrk="1" hangingPunct="1">
              <a:buFontTx/>
              <a:buAutoNum type="arabicPeriod"/>
            </a:pPr>
            <a:endParaRPr lang="en-GB" altLang="en-US" dirty="0">
              <a:solidFill>
                <a:schemeClr val="tx1"/>
              </a:solidFill>
            </a:endParaRPr>
          </a:p>
          <a:p>
            <a:pPr marL="457200" indent="-457200" eaLnBrk="1" hangingPunct="1">
              <a:buFontTx/>
              <a:buAutoNum type="arabicPeriod"/>
            </a:pPr>
            <a:r>
              <a:rPr lang="en-GB" altLang="en-US" dirty="0">
                <a:solidFill>
                  <a:schemeClr val="tx1"/>
                </a:solidFill>
              </a:rPr>
              <a:t>Income personal to the proprietor, either taxable under other headings (</a:t>
            </a:r>
            <a:r>
              <a:rPr lang="en-GB" altLang="en-US" i="1" dirty="0">
                <a:solidFill>
                  <a:schemeClr val="tx1"/>
                </a:solidFill>
              </a:rPr>
              <a:t>e.g. property income, investment income, dividends</a:t>
            </a:r>
            <a:r>
              <a:rPr lang="en-GB" altLang="en-US" dirty="0">
                <a:solidFill>
                  <a:schemeClr val="tx1"/>
                </a:solidFill>
              </a:rPr>
              <a:t>) or tax free (</a:t>
            </a:r>
            <a:r>
              <a:rPr lang="en-GB" altLang="en-US" i="1" dirty="0">
                <a:solidFill>
                  <a:schemeClr val="tx1"/>
                </a:solidFill>
              </a:rPr>
              <a:t>e.g. business start up grants</a:t>
            </a:r>
            <a:r>
              <a:rPr lang="en-GB" altLang="en-US" dirty="0">
                <a:solidFill>
                  <a:schemeClr val="tx1"/>
                </a:solidFill>
              </a:rPr>
              <a:t>);</a:t>
            </a:r>
          </a:p>
          <a:p>
            <a:pPr marL="457200" indent="-457200" eaLnBrk="1" hangingPunct="1">
              <a:buFontTx/>
              <a:buAutoNum type="arabicPeriod"/>
            </a:pPr>
            <a:endParaRPr lang="en-GB" altLang="en-US" dirty="0">
              <a:solidFill>
                <a:schemeClr val="tx1"/>
              </a:solidFill>
            </a:endParaRPr>
          </a:p>
          <a:p>
            <a:pPr marL="457200" indent="-457200" eaLnBrk="1" hangingPunct="1">
              <a:buFontTx/>
              <a:buAutoNum type="arabicPeriod"/>
            </a:pPr>
            <a:r>
              <a:rPr lang="en-GB" altLang="en-US" dirty="0">
                <a:solidFill>
                  <a:schemeClr val="tx1"/>
                </a:solidFill>
              </a:rPr>
              <a:t>Profit on disposal of property, plant, equipment or other non-current assets;</a:t>
            </a:r>
          </a:p>
          <a:p>
            <a:pPr marL="457200" indent="-457200" eaLnBrk="1" hangingPunct="1">
              <a:buFontTx/>
              <a:buAutoNum type="arabicPeriod"/>
            </a:pPr>
            <a:endParaRPr lang="en-GB" altLang="en-US" dirty="0">
              <a:solidFill>
                <a:schemeClr val="tx1"/>
              </a:solidFill>
            </a:endParaRPr>
          </a:p>
          <a:p>
            <a:pPr marL="457200" indent="-457200" eaLnBrk="1" hangingPunct="1">
              <a:buFontTx/>
              <a:buAutoNum type="arabicPeriod"/>
            </a:pPr>
            <a:r>
              <a:rPr lang="en-GB" altLang="en-US" dirty="0">
                <a:solidFill>
                  <a:schemeClr val="tx1"/>
                </a:solidFill>
              </a:rPr>
              <a:t>Amounts which are taxed by law as employment income, (</a:t>
            </a:r>
            <a:r>
              <a:rPr lang="en-GB" altLang="en-US" i="1" dirty="0">
                <a:solidFill>
                  <a:schemeClr val="tx1"/>
                </a:solidFill>
              </a:rPr>
              <a:t>e.g. non executive directors’ fees from companies</a:t>
            </a:r>
            <a:r>
              <a:rPr lang="en-GB" altLang="en-US" dirty="0">
                <a:solidFill>
                  <a:schemeClr val="tx1"/>
                </a:solidFill>
              </a:rPr>
              <a:t>)…</a:t>
            </a:r>
            <a:endParaRPr lang="en-US" altLang="en-US" dirty="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indent="0" eaLnBrk="1" hangingPunct="1"/>
            <a:r>
              <a:rPr lang="en-GB" altLang="en-US" dirty="0"/>
              <a:t>Student questions</a:t>
            </a:r>
            <a:endParaRPr lang="en-US" altLang="en-US" dirty="0"/>
          </a:p>
        </p:txBody>
      </p:sp>
      <p:sp>
        <p:nvSpPr>
          <p:cNvPr id="28675" name="Rectangle 3"/>
          <p:cNvSpPr>
            <a:spLocks noGrp="1" noChangeArrowheads="1"/>
          </p:cNvSpPr>
          <p:nvPr>
            <p:ph idx="1"/>
          </p:nvPr>
        </p:nvSpPr>
        <p:spPr/>
        <p:txBody>
          <a:bodyPr/>
          <a:lstStyle/>
          <a:p>
            <a:pPr marL="0" indent="0" eaLnBrk="1" hangingPunct="1">
              <a:buFontTx/>
              <a:buNone/>
            </a:pPr>
            <a:r>
              <a:rPr lang="en-GB" altLang="en-US" dirty="0">
                <a:solidFill>
                  <a:schemeClr val="tx1"/>
                </a:solidFill>
              </a:rPr>
              <a:t>Chap 10 – Self testing Questions</a:t>
            </a:r>
          </a:p>
          <a:p>
            <a:pPr marL="0" indent="0" eaLnBrk="1" hangingPunct="1">
              <a:buFontTx/>
              <a:buNone/>
            </a:pPr>
            <a:r>
              <a:rPr lang="en-GB" altLang="en-US" dirty="0">
                <a:solidFill>
                  <a:schemeClr val="tx1"/>
                </a:solidFill>
              </a:rPr>
              <a:t>Q10.1 Hilary</a:t>
            </a:r>
          </a:p>
          <a:p>
            <a:pPr marL="0" indent="0" eaLnBrk="1" hangingPunct="1">
              <a:buFontTx/>
              <a:buNone/>
            </a:pPr>
            <a:r>
              <a:rPr lang="en-GB" altLang="en-US" dirty="0">
                <a:solidFill>
                  <a:schemeClr val="tx1"/>
                </a:solidFill>
              </a:rPr>
              <a:t>Q10.2 Mr S Eason</a:t>
            </a:r>
          </a:p>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End of Section Questions without answers</a:t>
            </a:r>
          </a:p>
          <a:p>
            <a:pPr marL="0" indent="0" eaLnBrk="1" hangingPunct="1">
              <a:buFontTx/>
              <a:buNone/>
            </a:pPr>
            <a:r>
              <a:rPr lang="en-GB" altLang="en-US" dirty="0">
                <a:solidFill>
                  <a:schemeClr val="tx1"/>
                </a:solidFill>
              </a:rPr>
              <a:t>Q4 Sue Macker – parts (a) (b) and (d)</a:t>
            </a:r>
          </a:p>
          <a:p>
            <a:pPr marL="0" indent="0" eaLnBrk="1" hangingPunct="1">
              <a:buFontTx/>
              <a:buNone/>
            </a:pPr>
            <a:r>
              <a:rPr lang="en-GB" altLang="en-US" dirty="0">
                <a:solidFill>
                  <a:schemeClr val="tx1"/>
                </a:solidFill>
              </a:rPr>
              <a:t>Q5 Tony Note</a:t>
            </a:r>
            <a:endParaRPr lang="en-US" altLang="en-US" dirty="0">
              <a:solidFill>
                <a:schemeClr val="tx1"/>
              </a:solidFill>
            </a:endParaRPr>
          </a:p>
        </p:txBody>
      </p:sp>
      <p:pic>
        <p:nvPicPr>
          <p:cNvPr id="28676" name="Picture 4" descr="C:\Program Files\Microsoft Office\MEDIA\CAGCAT10\j024069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7275" y="5300663"/>
            <a:ext cx="1270000"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indent="0" eaLnBrk="1" hangingPunct="1"/>
            <a:r>
              <a:rPr lang="en-GB" altLang="en-US" sz="2800" dirty="0"/>
              <a:t>Sources of UK rules on trading profits and income tax</a:t>
            </a:r>
            <a:endParaRPr lang="en-US" altLang="en-US" sz="2800" dirty="0"/>
          </a:p>
        </p:txBody>
      </p:sp>
      <p:sp>
        <p:nvSpPr>
          <p:cNvPr id="9219" name="Rectangle 3"/>
          <p:cNvSpPr>
            <a:spLocks noGrp="1" noChangeArrowheads="1"/>
          </p:cNvSpPr>
          <p:nvPr>
            <p:ph idx="1"/>
          </p:nvPr>
        </p:nvSpPr>
        <p:spPr/>
        <p:txBody>
          <a:bodyPr/>
          <a:lstStyle/>
          <a:p>
            <a:pPr marL="630238" indent="-630238" eaLnBrk="1" hangingPunct="1">
              <a:tabLst>
                <a:tab pos="630238" algn="l"/>
              </a:tabLst>
            </a:pPr>
            <a:endParaRPr lang="en-GB" altLang="en-US" b="1" dirty="0">
              <a:solidFill>
                <a:schemeClr val="tx1"/>
              </a:solidFill>
            </a:endParaRPr>
          </a:p>
          <a:p>
            <a:pPr marL="630238" indent="-630238" eaLnBrk="1" hangingPunct="1">
              <a:tabLst>
                <a:tab pos="630238" algn="l"/>
              </a:tabLst>
            </a:pPr>
            <a:r>
              <a:rPr lang="en-GB" altLang="en-US" b="1" dirty="0">
                <a:solidFill>
                  <a:schemeClr val="tx1"/>
                </a:solidFill>
              </a:rPr>
              <a:t>Legislation</a:t>
            </a:r>
            <a:r>
              <a:rPr lang="en-GB" altLang="en-US" dirty="0">
                <a:solidFill>
                  <a:schemeClr val="tx1"/>
                </a:solidFill>
              </a:rPr>
              <a:t> – Income Tax (Trading and Other Income) Act 2005, ITTOIA</a:t>
            </a:r>
          </a:p>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b="1" dirty="0">
                <a:solidFill>
                  <a:schemeClr val="tx1"/>
                </a:solidFill>
              </a:rPr>
              <a:t>Case law </a:t>
            </a:r>
            <a:r>
              <a:rPr lang="en-GB" altLang="en-US" dirty="0">
                <a:solidFill>
                  <a:schemeClr val="tx1"/>
                </a:solidFill>
              </a:rPr>
              <a:t>– “modern” Income Tax system began in 1842 (</a:t>
            </a:r>
            <a:r>
              <a:rPr lang="en-GB" altLang="en-US" i="1" dirty="0">
                <a:solidFill>
                  <a:schemeClr val="tx1"/>
                </a:solidFill>
              </a:rPr>
              <a:t>case decisions were influenced by the status of capital gains which were tax free until 1960s</a:t>
            </a:r>
            <a:r>
              <a:rPr lang="en-GB" altLang="en-US" dirty="0">
                <a:solidFill>
                  <a:schemeClr val="tx1"/>
                </a:solidFill>
              </a:rPr>
              <a:t>);</a:t>
            </a:r>
          </a:p>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b="1" dirty="0">
                <a:solidFill>
                  <a:schemeClr val="tx1"/>
                </a:solidFill>
              </a:rPr>
              <a:t>Practice</a:t>
            </a:r>
            <a:r>
              <a:rPr lang="en-GB" altLang="en-US" dirty="0">
                <a:solidFill>
                  <a:schemeClr val="tx1"/>
                </a:solidFill>
              </a:rPr>
              <a:t> of the tax authorities, including published guidance and concessions…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a:t>What is trading?</a:t>
            </a:r>
          </a:p>
        </p:txBody>
      </p:sp>
      <p:pic>
        <p:nvPicPr>
          <p:cNvPr id="10244" name="Picture 2" descr="C:\Documents and Settings\combs01\Local Settings\Temporary Internet Files\Content.IE5\HSOIE0BO\MC90004508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9475" y="2119313"/>
            <a:ext cx="2520950" cy="286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indent="0" eaLnBrk="1" hangingPunct="1"/>
            <a:r>
              <a:rPr lang="en-GB" altLang="en-US" dirty="0"/>
              <a:t>Concept of trading</a:t>
            </a:r>
            <a:endParaRPr lang="en-US" altLang="en-US" dirty="0"/>
          </a:p>
        </p:txBody>
      </p:sp>
      <p:sp>
        <p:nvSpPr>
          <p:cNvPr id="11267" name="Rectangle 3"/>
          <p:cNvSpPr>
            <a:spLocks noGrp="1" noChangeArrowheads="1"/>
          </p:cNvSpPr>
          <p:nvPr>
            <p:ph idx="1"/>
          </p:nvPr>
        </p:nvSpPr>
        <p:spPr/>
        <p:txBody>
          <a:bodyPr/>
          <a:lstStyle/>
          <a:p>
            <a:pPr marL="630238" indent="-630238" eaLnBrk="1" hangingPunct="1">
              <a:tabLst>
                <a:tab pos="630238" algn="l"/>
              </a:tabLst>
            </a:pPr>
            <a:endParaRPr lang="en-GB" altLang="en-US" dirty="0">
              <a:solidFill>
                <a:schemeClr val="tx1"/>
              </a:solidFill>
            </a:endParaRPr>
          </a:p>
          <a:p>
            <a:pPr marL="630238" indent="-630238" eaLnBrk="1" hangingPunct="1">
              <a:tabLst>
                <a:tab pos="630238" algn="l"/>
              </a:tabLst>
            </a:pPr>
            <a:r>
              <a:rPr lang="en-GB" altLang="en-US" dirty="0">
                <a:solidFill>
                  <a:schemeClr val="tx1"/>
                </a:solidFill>
              </a:rPr>
              <a:t>Ransome v Higgs 1974 STC 539 “everyone is supposed to know what trade means</a:t>
            </a:r>
            <a:r>
              <a:rPr lang="en-US" altLang="en-US" dirty="0">
                <a:solidFill>
                  <a:schemeClr val="tx1"/>
                </a:solidFill>
              </a:rPr>
              <a:t>”;</a:t>
            </a:r>
          </a:p>
          <a:p>
            <a:pPr marL="630238" indent="-630238" eaLnBrk="1" hangingPunct="1">
              <a:tabLst>
                <a:tab pos="630238" algn="l"/>
              </a:tabLst>
            </a:pPr>
            <a:endParaRPr lang="en-US" altLang="en-US" dirty="0">
              <a:solidFill>
                <a:schemeClr val="tx1"/>
              </a:solidFill>
            </a:endParaRPr>
          </a:p>
          <a:p>
            <a:pPr marL="630238" indent="-630238" eaLnBrk="1" hangingPunct="1">
              <a:tabLst>
                <a:tab pos="630238" algn="l"/>
              </a:tabLst>
            </a:pPr>
            <a:r>
              <a:rPr lang="en-GB" altLang="en-US" dirty="0">
                <a:solidFill>
                  <a:schemeClr val="tx1"/>
                </a:solidFill>
              </a:rPr>
              <a:t>The Royal Commission on the taxation of profits and income in 1955 listed six “badges of trade” which are generally used in determining what is an “adventure in the nature of trade”</a:t>
            </a:r>
            <a:r>
              <a:rPr lang="en-US" altLang="en-US" dirty="0">
                <a:solidFill>
                  <a:schemeClr val="tx1"/>
                </a:solidFill>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indent="0" eaLnBrk="1" hangingPunct="1"/>
            <a:r>
              <a:rPr lang="en-GB" altLang="en-US" dirty="0"/>
              <a:t>Badges of trade</a:t>
            </a:r>
            <a:endParaRPr lang="en-US" altLang="en-US" dirty="0"/>
          </a:p>
        </p:txBody>
      </p:sp>
      <p:sp>
        <p:nvSpPr>
          <p:cNvPr id="7171" name="Rectangle 3"/>
          <p:cNvSpPr>
            <a:spLocks noGrp="1" noChangeArrowheads="1"/>
          </p:cNvSpPr>
          <p:nvPr>
            <p:ph idx="1"/>
          </p:nvPr>
        </p:nvSpPr>
        <p:spPr/>
        <p:txBody>
          <a:bodyPr/>
          <a:lstStyle/>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buClr>
                <a:schemeClr val="tx1"/>
              </a:buClr>
              <a:tabLst>
                <a:tab pos="630238" algn="l"/>
              </a:tabLst>
            </a:pPr>
            <a:r>
              <a:rPr lang="en-GB" altLang="en-US" dirty="0">
                <a:solidFill>
                  <a:schemeClr val="tx1"/>
                </a:solidFill>
              </a:rPr>
              <a:t>the </a:t>
            </a:r>
            <a:r>
              <a:rPr lang="en-GB" altLang="en-US" b="1" dirty="0">
                <a:solidFill>
                  <a:schemeClr val="tx1"/>
                </a:solidFill>
              </a:rPr>
              <a:t>subject matter </a:t>
            </a:r>
            <a:r>
              <a:rPr lang="en-GB" altLang="en-US" dirty="0">
                <a:solidFill>
                  <a:schemeClr val="tx1"/>
                </a:solidFill>
              </a:rPr>
              <a:t>of the realisation;</a:t>
            </a:r>
          </a:p>
          <a:p>
            <a:pPr marL="630238" indent="-630238" eaLnBrk="1" hangingPunct="1">
              <a:lnSpc>
                <a:spcPct val="90000"/>
              </a:lnSpc>
              <a:buClr>
                <a:schemeClr val="tx1"/>
              </a:buClr>
              <a:tabLst>
                <a:tab pos="630238" algn="l"/>
              </a:tabLst>
            </a:pPr>
            <a:r>
              <a:rPr lang="en-GB" altLang="en-US" dirty="0">
                <a:solidFill>
                  <a:schemeClr val="tx1"/>
                </a:solidFill>
              </a:rPr>
              <a:t>the length of the </a:t>
            </a:r>
            <a:r>
              <a:rPr lang="en-GB" altLang="en-US" b="1" dirty="0">
                <a:solidFill>
                  <a:schemeClr val="tx1"/>
                </a:solidFill>
              </a:rPr>
              <a:t>period of ownership</a:t>
            </a:r>
            <a:r>
              <a:rPr lang="en-GB" altLang="en-US" dirty="0">
                <a:solidFill>
                  <a:schemeClr val="tx1"/>
                </a:solidFill>
              </a:rPr>
              <a:t>;</a:t>
            </a:r>
          </a:p>
          <a:p>
            <a:pPr marL="630238" indent="-630238" eaLnBrk="1" hangingPunct="1">
              <a:lnSpc>
                <a:spcPct val="90000"/>
              </a:lnSpc>
              <a:buClr>
                <a:schemeClr val="tx1"/>
              </a:buClr>
              <a:tabLst>
                <a:tab pos="630238" algn="l"/>
              </a:tabLst>
            </a:pPr>
            <a:r>
              <a:rPr lang="en-GB" altLang="en-US" dirty="0">
                <a:solidFill>
                  <a:schemeClr val="tx1"/>
                </a:solidFill>
              </a:rPr>
              <a:t>the </a:t>
            </a:r>
            <a:r>
              <a:rPr lang="en-GB" altLang="en-US" b="1" dirty="0">
                <a:solidFill>
                  <a:schemeClr val="tx1"/>
                </a:solidFill>
              </a:rPr>
              <a:t>frequency</a:t>
            </a:r>
            <a:r>
              <a:rPr lang="en-GB" altLang="en-US" dirty="0">
                <a:solidFill>
                  <a:schemeClr val="tx1"/>
                </a:solidFill>
              </a:rPr>
              <a:t> or number of similar transactions by the same person;</a:t>
            </a:r>
          </a:p>
          <a:p>
            <a:pPr marL="630238" indent="-630238" eaLnBrk="1" hangingPunct="1">
              <a:lnSpc>
                <a:spcPct val="90000"/>
              </a:lnSpc>
              <a:buClr>
                <a:schemeClr val="tx1"/>
              </a:buClr>
              <a:tabLst>
                <a:tab pos="630238" algn="l"/>
              </a:tabLst>
            </a:pPr>
            <a:r>
              <a:rPr lang="en-GB" altLang="en-US" b="1" dirty="0">
                <a:solidFill>
                  <a:schemeClr val="tx1"/>
                </a:solidFill>
              </a:rPr>
              <a:t>supplementary work </a:t>
            </a:r>
            <a:r>
              <a:rPr lang="en-GB" altLang="en-US" dirty="0">
                <a:solidFill>
                  <a:schemeClr val="tx1"/>
                </a:solidFill>
              </a:rPr>
              <a:t>on or in connection with the property;</a:t>
            </a:r>
          </a:p>
          <a:p>
            <a:pPr marL="630238" indent="-630238" eaLnBrk="1" hangingPunct="1">
              <a:lnSpc>
                <a:spcPct val="90000"/>
              </a:lnSpc>
              <a:buClr>
                <a:schemeClr val="tx1"/>
              </a:buClr>
              <a:tabLst>
                <a:tab pos="630238" algn="l"/>
              </a:tabLst>
            </a:pPr>
            <a:r>
              <a:rPr lang="en-GB" altLang="en-US" dirty="0">
                <a:solidFill>
                  <a:schemeClr val="tx1"/>
                </a:solidFill>
              </a:rPr>
              <a:t>the circumstances that were responsible for the realisation (</a:t>
            </a:r>
            <a:r>
              <a:rPr lang="en-GB" altLang="en-US" i="1" dirty="0">
                <a:solidFill>
                  <a:schemeClr val="tx1"/>
                </a:solidFill>
              </a:rPr>
              <a:t>=</a:t>
            </a:r>
            <a:r>
              <a:rPr lang="en-GB" altLang="en-US" b="1" i="1" dirty="0">
                <a:solidFill>
                  <a:schemeClr val="tx1"/>
                </a:solidFill>
              </a:rPr>
              <a:t>reason for the sale</a:t>
            </a:r>
            <a:r>
              <a:rPr lang="en-GB" altLang="en-US" dirty="0">
                <a:solidFill>
                  <a:schemeClr val="tx1"/>
                </a:solidFill>
              </a:rPr>
              <a:t>);</a:t>
            </a:r>
          </a:p>
          <a:p>
            <a:pPr marL="630238" indent="-630238" eaLnBrk="1" hangingPunct="1">
              <a:lnSpc>
                <a:spcPct val="90000"/>
              </a:lnSpc>
              <a:buClr>
                <a:schemeClr val="tx1"/>
              </a:buClr>
              <a:tabLst>
                <a:tab pos="630238" algn="l"/>
              </a:tabLst>
            </a:pPr>
            <a:r>
              <a:rPr lang="en-GB" altLang="en-US" b="1" dirty="0">
                <a:solidFill>
                  <a:schemeClr val="tx1"/>
                </a:solidFill>
              </a:rPr>
              <a:t>motive</a:t>
            </a:r>
            <a:r>
              <a:rPr lang="en-GB" altLang="en-US" dirty="0">
                <a:solidFill>
                  <a:schemeClr val="tx1"/>
                </a:solidFill>
              </a:rPr>
              <a:t>.</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71">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7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591EF-524E-4CFD-9FF1-22D6ACC55328}"/>
              </a:ext>
            </a:extLst>
          </p:cNvPr>
          <p:cNvSpPr>
            <a:spLocks noGrp="1"/>
          </p:cNvSpPr>
          <p:nvPr>
            <p:ph type="title"/>
          </p:nvPr>
        </p:nvSpPr>
        <p:spPr/>
        <p:txBody>
          <a:bodyPr/>
          <a:lstStyle/>
          <a:p>
            <a:r>
              <a:rPr lang="en-GB" dirty="0"/>
              <a:t>Shares “trading”</a:t>
            </a:r>
          </a:p>
        </p:txBody>
      </p:sp>
      <p:sp>
        <p:nvSpPr>
          <p:cNvPr id="3" name="Content Placeholder 2">
            <a:extLst>
              <a:ext uri="{FF2B5EF4-FFF2-40B4-BE49-F238E27FC236}">
                <a16:creationId xmlns:a16="http://schemas.microsoft.com/office/drawing/2014/main" id="{989A13B8-0242-447C-98BE-407E81460530}"/>
              </a:ext>
            </a:extLst>
          </p:cNvPr>
          <p:cNvSpPr>
            <a:spLocks noGrp="1"/>
          </p:cNvSpPr>
          <p:nvPr>
            <p:ph idx="1"/>
          </p:nvPr>
        </p:nvSpPr>
        <p:spPr/>
        <p:txBody>
          <a:bodyPr/>
          <a:lstStyle/>
          <a:p>
            <a:pPr marL="0" indent="0">
              <a:buNone/>
            </a:pPr>
            <a:endParaRPr lang="en-US" sz="2000" dirty="0">
              <a:solidFill>
                <a:schemeClr val="tx1"/>
              </a:solidFill>
            </a:endParaRPr>
          </a:p>
          <a:p>
            <a:pPr marL="0" indent="0">
              <a:buNone/>
            </a:pPr>
            <a:r>
              <a:rPr lang="en-US" sz="2000" dirty="0">
                <a:solidFill>
                  <a:schemeClr val="tx1"/>
                </a:solidFill>
              </a:rPr>
              <a:t>Normally transactions by individuals in financial instruments </a:t>
            </a:r>
            <a:r>
              <a:rPr lang="en-US" sz="2000" b="1" dirty="0">
                <a:solidFill>
                  <a:schemeClr val="tx1"/>
                </a:solidFill>
              </a:rPr>
              <a:t>not</a:t>
            </a:r>
            <a:r>
              <a:rPr lang="en-US" sz="2000" dirty="0">
                <a:solidFill>
                  <a:schemeClr val="tx1"/>
                </a:solidFill>
              </a:rPr>
              <a:t> </a:t>
            </a:r>
            <a:r>
              <a:rPr lang="en-US" sz="2000" b="1" dirty="0">
                <a:solidFill>
                  <a:schemeClr val="tx1"/>
                </a:solidFill>
              </a:rPr>
              <a:t>trading</a:t>
            </a:r>
            <a:r>
              <a:rPr lang="en-US" sz="2000" dirty="0">
                <a:solidFill>
                  <a:schemeClr val="tx1"/>
                </a:solidFill>
              </a:rPr>
              <a:t> for tax purposes.</a:t>
            </a:r>
          </a:p>
          <a:p>
            <a:pPr marL="0" indent="0">
              <a:buNone/>
            </a:pPr>
            <a:endParaRPr lang="en-US" sz="2000" dirty="0">
              <a:solidFill>
                <a:schemeClr val="tx1"/>
              </a:solidFill>
            </a:endParaRPr>
          </a:p>
          <a:p>
            <a:pPr marL="0" indent="0">
              <a:buNone/>
            </a:pPr>
            <a:r>
              <a:rPr lang="en-US" sz="2000" dirty="0">
                <a:solidFill>
                  <a:schemeClr val="tx1"/>
                </a:solidFill>
              </a:rPr>
              <a:t>Shares are generally held for </a:t>
            </a:r>
            <a:r>
              <a:rPr lang="en-US" sz="2000" b="1" dirty="0">
                <a:solidFill>
                  <a:schemeClr val="tx1"/>
                </a:solidFill>
              </a:rPr>
              <a:t>investment</a:t>
            </a:r>
            <a:r>
              <a:rPr lang="en-US" sz="2000" dirty="0">
                <a:solidFill>
                  <a:schemeClr val="tx1"/>
                </a:solidFill>
              </a:rPr>
              <a:t>, either to gain from income or capital growth. Short-term transactions, which cannot be classed as investments, usually fall short of trading, being in a class of transaction analogous to gambling or </a:t>
            </a:r>
            <a:r>
              <a:rPr lang="en-US" sz="2000" b="1" dirty="0">
                <a:solidFill>
                  <a:schemeClr val="tx1"/>
                </a:solidFill>
              </a:rPr>
              <a:t>speculation</a:t>
            </a:r>
            <a:r>
              <a:rPr lang="en-US" sz="2000" dirty="0">
                <a:solidFill>
                  <a:schemeClr val="tx1"/>
                </a:solidFill>
              </a:rPr>
              <a:t>.</a:t>
            </a:r>
          </a:p>
          <a:p>
            <a:pPr marL="0" indent="0">
              <a:buNone/>
            </a:pPr>
            <a:endParaRPr lang="en-US" sz="2000" dirty="0">
              <a:solidFill>
                <a:schemeClr val="tx1"/>
              </a:solidFill>
            </a:endParaRPr>
          </a:p>
          <a:p>
            <a:pPr marL="0" indent="0">
              <a:buNone/>
            </a:pPr>
            <a:r>
              <a:rPr lang="en-US" sz="2000" dirty="0">
                <a:solidFill>
                  <a:schemeClr val="tx1"/>
                </a:solidFill>
              </a:rPr>
              <a:t>Different for authorised dealers; their activity </a:t>
            </a:r>
            <a:r>
              <a:rPr lang="en-US" sz="2000" b="1" dirty="0">
                <a:solidFill>
                  <a:schemeClr val="tx1"/>
                </a:solidFill>
              </a:rPr>
              <a:t>would</a:t>
            </a:r>
            <a:r>
              <a:rPr lang="en-US" sz="2000" dirty="0">
                <a:solidFill>
                  <a:schemeClr val="tx1"/>
                </a:solidFill>
              </a:rPr>
              <a:t> normally count as trading, as their spread between the buying and selling prices is part of the reward they receive for providing a service to customers who want to buy and sell shares.</a:t>
            </a:r>
            <a:endParaRPr lang="en-GB" sz="2000" dirty="0">
              <a:solidFill>
                <a:schemeClr val="tx1"/>
              </a:solidFill>
            </a:endParaRPr>
          </a:p>
        </p:txBody>
      </p:sp>
    </p:spTree>
    <p:extLst>
      <p:ext uri="{BB962C8B-B14F-4D97-AF65-F5344CB8AC3E}">
        <p14:creationId xmlns:p14="http://schemas.microsoft.com/office/powerpoint/2010/main" val="2709730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47A14-4F9B-88D3-758F-4917547BCECC}"/>
              </a:ext>
            </a:extLst>
          </p:cNvPr>
          <p:cNvSpPr>
            <a:spLocks noGrp="1"/>
          </p:cNvSpPr>
          <p:nvPr>
            <p:ph type="title"/>
          </p:nvPr>
        </p:nvSpPr>
        <p:spPr/>
        <p:txBody>
          <a:bodyPr/>
          <a:lstStyle/>
          <a:p>
            <a:r>
              <a:rPr lang="en-GB" dirty="0"/>
              <a:t>How to calculate profits</a:t>
            </a:r>
          </a:p>
        </p:txBody>
      </p:sp>
      <p:sp>
        <p:nvSpPr>
          <p:cNvPr id="3" name="Content Placeholder 2">
            <a:extLst>
              <a:ext uri="{FF2B5EF4-FFF2-40B4-BE49-F238E27FC236}">
                <a16:creationId xmlns:a16="http://schemas.microsoft.com/office/drawing/2014/main" id="{B22010D7-DA7C-F857-4CFA-750D4DA7D57B}"/>
              </a:ext>
            </a:extLst>
          </p:cNvPr>
          <p:cNvSpPr>
            <a:spLocks noGrp="1"/>
          </p:cNvSpPr>
          <p:nvPr>
            <p:ph idx="1"/>
          </p:nvPr>
        </p:nvSpPr>
        <p:spPr/>
        <p:txBody>
          <a:bodyPr/>
          <a:lstStyle/>
          <a:p>
            <a:pPr marL="0" indent="0">
              <a:buNone/>
            </a:pPr>
            <a:endParaRPr lang="en-GB" sz="2000" dirty="0">
              <a:solidFill>
                <a:schemeClr val="tx1"/>
              </a:solidFill>
            </a:endParaRPr>
          </a:p>
          <a:p>
            <a:pPr marL="0" indent="0">
              <a:buNone/>
            </a:pPr>
            <a:r>
              <a:rPr lang="en-GB" sz="2000" dirty="0">
                <a:solidFill>
                  <a:schemeClr val="tx1"/>
                </a:solidFill>
              </a:rPr>
              <a:t>The default basis since 2024/25 has been the </a:t>
            </a:r>
            <a:r>
              <a:rPr lang="en-GB" sz="2000" b="1" dirty="0">
                <a:solidFill>
                  <a:schemeClr val="tx1"/>
                </a:solidFill>
              </a:rPr>
              <a:t>Cash Basis</a:t>
            </a:r>
            <a:r>
              <a:rPr lang="en-GB" sz="2000" dirty="0">
                <a:solidFill>
                  <a:schemeClr val="tx1"/>
                </a:solidFill>
              </a:rPr>
              <a:t>, recognising income and expenses when the corresponding cash is received and paid.</a:t>
            </a:r>
          </a:p>
          <a:p>
            <a:pPr marL="0" indent="0">
              <a:buNone/>
            </a:pPr>
            <a:endParaRPr lang="en-GB" sz="2000" dirty="0">
              <a:solidFill>
                <a:schemeClr val="tx1"/>
              </a:solidFill>
            </a:endParaRPr>
          </a:p>
          <a:p>
            <a:pPr marL="0" indent="0">
              <a:buNone/>
            </a:pPr>
            <a:r>
              <a:rPr lang="en-GB" sz="2000" dirty="0">
                <a:solidFill>
                  <a:schemeClr val="tx1"/>
                </a:solidFill>
              </a:rPr>
              <a:t>Or taxpayers can use the </a:t>
            </a:r>
            <a:r>
              <a:rPr lang="en-GB" sz="2000" b="1" dirty="0">
                <a:solidFill>
                  <a:schemeClr val="tx1"/>
                </a:solidFill>
              </a:rPr>
              <a:t>Accruals Basis</a:t>
            </a:r>
            <a:r>
              <a:rPr lang="en-GB" sz="2000" dirty="0">
                <a:solidFill>
                  <a:schemeClr val="tx1"/>
                </a:solidFill>
              </a:rPr>
              <a:t>, recognising income as it is earned and expenses as they are incurred, irrespective of when the corresponding cash flow occurs. When choosing this basis, the </a:t>
            </a:r>
            <a:r>
              <a:rPr lang="en-GB" altLang="en-US" sz="2000" dirty="0">
                <a:solidFill>
                  <a:schemeClr val="tx1"/>
                </a:solidFill>
              </a:rPr>
              <a:t>starting point under United Kingdom tax law requires calculation of profits using Generally Accepted Accounting Practice.</a:t>
            </a:r>
            <a:endParaRPr lang="en-GB" sz="2000" dirty="0">
              <a:solidFill>
                <a:schemeClr val="tx1"/>
              </a:solidFill>
            </a:endParaRPr>
          </a:p>
          <a:p>
            <a:pPr marL="0" indent="0">
              <a:buNone/>
            </a:pPr>
            <a:endParaRPr lang="en-GB" sz="2000" dirty="0">
              <a:solidFill>
                <a:schemeClr val="tx1"/>
              </a:solidFill>
            </a:endParaRPr>
          </a:p>
          <a:p>
            <a:pPr marL="0" indent="0">
              <a:buNone/>
            </a:pPr>
            <a:r>
              <a:rPr lang="en-GB" sz="2000" dirty="0">
                <a:solidFill>
                  <a:schemeClr val="tx1"/>
                </a:solidFill>
              </a:rPr>
              <a:t>Either way, adjustments will be needed to the net cash flow or profit figures, to remove items which are not allowed for tax purposes, and those which are not trading in nature, to arrive at “tax-adjusted trading profits”.</a:t>
            </a:r>
          </a:p>
        </p:txBody>
      </p:sp>
    </p:spTree>
    <p:extLst>
      <p:ext uri="{BB962C8B-B14F-4D97-AF65-F5344CB8AC3E}">
        <p14:creationId xmlns:p14="http://schemas.microsoft.com/office/powerpoint/2010/main" val="4085810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indent="0" eaLnBrk="1" hangingPunct="1"/>
            <a:r>
              <a:rPr lang="en-GB" altLang="en-US" sz="2800" dirty="0"/>
              <a:t>Cash basis</a:t>
            </a:r>
            <a:endParaRPr lang="en-US" altLang="en-US" sz="2800" dirty="0"/>
          </a:p>
        </p:txBody>
      </p:sp>
      <p:sp>
        <p:nvSpPr>
          <p:cNvPr id="7171" name="Rectangle 3"/>
          <p:cNvSpPr>
            <a:spLocks noGrp="1" noChangeArrowheads="1"/>
          </p:cNvSpPr>
          <p:nvPr>
            <p:ph idx="1"/>
          </p:nvPr>
        </p:nvSpPr>
        <p:spPr>
          <a:xfrm>
            <a:off x="-1" y="939800"/>
            <a:ext cx="9142413" cy="5368925"/>
          </a:xfrm>
        </p:spPr>
        <p:txBody>
          <a:bodyPr/>
          <a:lstStyle/>
          <a:p>
            <a:pPr marL="630238" indent="-630238" eaLnBrk="1" hangingPunct="1">
              <a:lnSpc>
                <a:spcPct val="90000"/>
              </a:lnSpc>
              <a:tabLst>
                <a:tab pos="630238" algn="l"/>
              </a:tabLst>
            </a:pPr>
            <a:endParaRPr lang="en-GB" altLang="en-US" dirty="0"/>
          </a:p>
          <a:p>
            <a:pPr marL="630238" indent="-630238" eaLnBrk="1" hangingPunct="1">
              <a:lnSpc>
                <a:spcPct val="90000"/>
              </a:lnSpc>
              <a:tabLst>
                <a:tab pos="630238" algn="l"/>
              </a:tabLst>
            </a:pPr>
            <a:r>
              <a:rPr lang="en-GB" altLang="en-US" dirty="0">
                <a:solidFill>
                  <a:schemeClr val="tx1"/>
                </a:solidFill>
              </a:rPr>
              <a:t>The Cash Basis is calculated as cash inflows minus cash outflows, rather than accounts prepared using the accruals basis;</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Taxpayers using this basis do not have to make adjustments for receivables, payables or inventory;</a:t>
            </a:r>
          </a:p>
          <a:p>
            <a:pPr marL="630238" indent="-630238" eaLnBrk="1" hangingPunct="1">
              <a:lnSpc>
                <a:spcPct val="90000"/>
              </a:lnSpc>
              <a:tabLst>
                <a:tab pos="630238" algn="l"/>
              </a:tabLst>
            </a:pPr>
            <a:endParaRPr lang="en-GB" altLang="en-US" dirty="0">
              <a:solidFill>
                <a:schemeClr val="tx1"/>
              </a:solidFill>
            </a:endParaRPr>
          </a:p>
          <a:p>
            <a:pPr marL="630238" indent="-630238" eaLnBrk="1" hangingPunct="1">
              <a:lnSpc>
                <a:spcPct val="90000"/>
              </a:lnSpc>
              <a:tabLst>
                <a:tab pos="630238" algn="l"/>
              </a:tabLst>
            </a:pPr>
            <a:r>
              <a:rPr lang="en-GB" altLang="en-US" dirty="0">
                <a:solidFill>
                  <a:schemeClr val="tx1"/>
                </a:solidFill>
              </a:rPr>
              <a:t>Business receipts and payments are not generally distinguished between ‘revenue’ and ‘capital’ as they are in the slides that follow, except that Capital Allowances (</a:t>
            </a:r>
            <a:r>
              <a:rPr lang="en-GB" altLang="en-US" i="1" dirty="0">
                <a:solidFill>
                  <a:schemeClr val="tx1"/>
                </a:solidFill>
              </a:rPr>
              <a:t>see Chapter 11</a:t>
            </a:r>
            <a:r>
              <a:rPr lang="en-GB" altLang="en-US" dirty="0">
                <a:solidFill>
                  <a:schemeClr val="tx1"/>
                </a:solidFill>
              </a:rPr>
              <a:t>) are still applied to cars.</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wipe(left)">
                                      <p:cBhvr>
                                        <p:cTn id="7" dur="500"/>
                                        <p:tgtEl>
                                          <p:spTgt spid="717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1">
                                            <p:txEl>
                                              <p:pRg st="5" end="5"/>
                                            </p:txEl>
                                          </p:spTgt>
                                        </p:tgtEl>
                                        <p:attrNameLst>
                                          <p:attrName>style.visibility</p:attrName>
                                        </p:attrNameLst>
                                      </p:cBhvr>
                                      <p:to>
                                        <p:strVal val="visible"/>
                                      </p:to>
                                    </p:set>
                                    <p:animEffect transition="in" filter="wipe(left)">
                                      <p:cBhvr>
                                        <p:cTn id="12"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714</TotalTime>
  <Words>1472</Words>
  <Application>Microsoft Office PowerPoint</Application>
  <PresentationFormat>On-screen Show (4:3)</PresentationFormat>
  <Paragraphs>184</Paragraphs>
  <Slides>22</Slides>
  <Notes>20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Courier New</vt:lpstr>
      <vt:lpstr>Trebuchet MS</vt:lpstr>
      <vt:lpstr>Verdana</vt:lpstr>
      <vt:lpstr>Wingdings</vt:lpstr>
      <vt:lpstr>Tax_blue_yellow</vt:lpstr>
      <vt:lpstr>PowerPoint Presentation</vt:lpstr>
      <vt:lpstr>Overview</vt:lpstr>
      <vt:lpstr>Sources of UK rules on trading profits and income tax</vt:lpstr>
      <vt:lpstr>What is trading?</vt:lpstr>
      <vt:lpstr>Concept of trading</vt:lpstr>
      <vt:lpstr>Badges of trade</vt:lpstr>
      <vt:lpstr>Shares “trading”</vt:lpstr>
      <vt:lpstr>How to calculate profits</vt:lpstr>
      <vt:lpstr>Cash basis</vt:lpstr>
      <vt:lpstr>What is income?</vt:lpstr>
      <vt:lpstr>Capital receipts</vt:lpstr>
      <vt:lpstr>Trading stock appropriated by traders</vt:lpstr>
      <vt:lpstr>Deductions in computing trade profits: statutory wording </vt:lpstr>
      <vt:lpstr>What are expenses?</vt:lpstr>
      <vt:lpstr>Duality of purpose cases</vt:lpstr>
      <vt:lpstr>Proprietor’s drawings</vt:lpstr>
      <vt:lpstr>Principles for allowable expenditure</vt:lpstr>
      <vt:lpstr>Capital or revenue?</vt:lpstr>
      <vt:lpstr>Non-allowable expenditure – a summary</vt:lpstr>
      <vt:lpstr>Allowable or disallowed?</vt:lpstr>
      <vt:lpstr>“Income” in sole business accounts that is not “trading profit”</vt:lpstr>
      <vt:lpstr>Student questions</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 Income taxed as trade profits I – general principles</dc:title>
  <dc:creator>csadm1n01</dc:creator>
  <cp:lastModifiedBy>Stephanie Tiller (Accounting)</cp:lastModifiedBy>
  <cp:revision>97</cp:revision>
  <cp:lastPrinted>2016-07-07T11:08:24Z</cp:lastPrinted>
  <dcterms:created xsi:type="dcterms:W3CDTF">2007-07-30T21:59:07Z</dcterms:created>
  <dcterms:modified xsi:type="dcterms:W3CDTF">2026-08-05T14:27:18Z</dcterms:modified>
</cp:coreProperties>
</file>