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352" r:id="rId2"/>
    <p:sldId id="295" r:id="rId3"/>
    <p:sldId id="323" r:id="rId4"/>
    <p:sldId id="296" r:id="rId5"/>
    <p:sldId id="309" r:id="rId6"/>
    <p:sldId id="297" r:id="rId7"/>
    <p:sldId id="310" r:id="rId8"/>
    <p:sldId id="311" r:id="rId9"/>
    <p:sldId id="312" r:id="rId10"/>
    <p:sldId id="302" r:id="rId11"/>
    <p:sldId id="304" r:id="rId12"/>
    <p:sldId id="305" r:id="rId13"/>
    <p:sldId id="306" r:id="rId14"/>
    <p:sldId id="307" r:id="rId15"/>
    <p:sldId id="308" r:id="rId1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D0"/>
    <a:srgbClr val="EEDDFF"/>
    <a:srgbClr val="780ACC"/>
    <a:srgbClr val="FF8000"/>
    <a:srgbClr val="0000FF"/>
    <a:srgbClr val="009EDB"/>
    <a:srgbClr val="008000"/>
    <a:srgbClr val="800000"/>
    <a:srgbClr val="C00000"/>
    <a:srgbClr val="00FF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76" autoAdjust="0"/>
    <p:restoredTop sz="94660"/>
  </p:normalViewPr>
  <p:slideViewPr>
    <p:cSldViewPr>
      <p:cViewPr varScale="1">
        <p:scale>
          <a:sx n="101" d="100"/>
          <a:sy n="101" d="100"/>
        </p:scale>
        <p:origin x="2088" y="1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DB0123-1F7F-49AE-9CB0-38B323DDC0C1}" type="datetimeFigureOut">
              <a:rPr lang="en-GB" smtClean="0"/>
              <a:t>05/08/2026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A1DE5-1909-4FA1-8792-64166F3EF2D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24961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85527-5A44-42F0-BBD6-966F203D5063}" type="datetimeFigureOut">
              <a:rPr lang="en-GB" smtClean="0"/>
              <a:t>05/08/2026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C0A71-1206-47B6-8783-E359343236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981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1pPr>
            <a:lvl2pPr marL="737155" indent="-283521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34085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587718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41352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494986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6pPr>
            <a:lvl7pPr marL="2948620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7pPr>
            <a:lvl8pPr marL="3402254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8pPr>
            <a:lvl9pPr marL="3855888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22C43-D4EB-4CC2-9E49-34B6987AC18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28840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1EB1A-0B30-49F1-A44A-C0AD1FF5B4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2492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9800"/>
            <a:ext cx="9143999" cy="5441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79F0A-45DF-49CC-9709-648BC9AAC9B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17478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0000FF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A0F63-1C69-471A-8820-F87B4B65073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777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8C7F3-F7D5-4AE0-B18A-D867B470642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1024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796" y="99819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796" y="163795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99819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63795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F337A-0055-49DC-894C-398129A853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3630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47B65-3F1E-4097-AD42-14D0BFE41D9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70211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8556C-62CE-4192-9CCE-726350C8105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1461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3AEEE0-237A-BF64-2DEF-CB837113285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-5400000">
            <a:off x="3677598" y="-4515478"/>
            <a:ext cx="1788801" cy="9144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59B4F6A-9238-95DB-B48E-00ECB2F48FF2}"/>
              </a:ext>
            </a:extLst>
          </p:cNvPr>
          <p:cNvSpPr/>
          <p:nvPr userDrawn="1"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71BC6AA1-FA97-80B3-6FA2-CD339F06D4A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© Fiscal Publications – used with permission from Taxation, 45</a:t>
            </a:r>
            <a:r>
              <a:rPr lang="en-US" altLang="en-US" sz="1100" b="1" baseline="300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th</a:t>
            </a: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 edition 2026/27 by Tutin and Tiller</a:t>
            </a:r>
          </a:p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https://www.fiscalpublications.com/tutinandtiller/2026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C82837F4-1B7B-6A60-8496-45CB8856C8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588"/>
            <a:ext cx="9144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7FA85BB-C67E-DBDD-C9AE-B6A4B2D565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950924"/>
            <a:ext cx="91440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CAEE62E1-5440-9986-926A-8EE0ACD5E32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10429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036BD28B-EE39-4D9F-B68C-FCA00D5C770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anose="020B0603020202020204" pitchFamily="34" charset="0"/>
          <a:ea typeface="+mj-ea"/>
          <a:cs typeface="+mj-cs"/>
        </a:defRPr>
      </a:lvl1pPr>
      <a:lvl2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2pPr>
      <a:lvl3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3pPr>
      <a:lvl4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4pPr>
      <a:lvl5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1pPr>
      <a:lvl2pPr marL="720725" indent="-36036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</a:defRPr>
      </a:lvl2pPr>
      <a:lvl3pPr marL="1073150" indent="-35242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</a:defRPr>
      </a:lvl3pPr>
      <a:lvl4pPr marL="1435100" indent="-3619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</a:defRPr>
      </a:lvl4pPr>
      <a:lvl5pPr marL="1795463" indent="-36036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calpublication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1"/>
          <p:cNvSpPr txBox="1">
            <a:spLocks noChangeArrowheads="1"/>
          </p:cNvSpPr>
          <p:nvPr/>
        </p:nvSpPr>
        <p:spPr bwMode="auto">
          <a:xfrm>
            <a:off x="3862800" y="936623"/>
            <a:ext cx="5281200" cy="5383441"/>
          </a:xfrm>
          <a:prstGeom prst="rect">
            <a:avLst/>
          </a:prstGeom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3200">
                <a:solidFill>
                  <a:srgbClr val="0000F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8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4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indent="-355600">
              <a:tabLst>
                <a:tab pos="355600" algn="l"/>
              </a:tabLst>
              <a:defRPr/>
            </a:pPr>
            <a:endParaRPr lang="en-GB" altLang="en-US" sz="1800" b="1" i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8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Chapter 9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r>
              <a:rPr lang="en-GB" altLang="en-US" sz="20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Income from UK land and property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endParaRPr lang="en-GB" altLang="en-US" sz="2000" b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  <a:tabLst>
                <a:tab pos="355600" algn="l"/>
              </a:tabLst>
              <a:defRPr/>
            </a:pPr>
            <a:endParaRPr lang="en-GB" altLang="en-US" sz="2000" b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8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Ricky Tutin and Stephanie Tiller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6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‘Taxation: incorporating the 2026 Finance Act’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</a:t>
            </a:r>
            <a:r>
              <a:rPr lang="en-GB" altLang="en-US" sz="1400" kern="0" baseline="3000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edition 2026/27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US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http://www.fiscalpublications.com</a:t>
            </a:r>
            <a:endParaRPr lang="en-US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3093DB-6689-1217-3812-A93B8E9708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99600"/>
            <a:ext cx="3173705" cy="45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6086019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9165-8D2B-4F46-94F7-7C3CB383C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Rent-a-room scheme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40B2D-E841-40A5-BFFB-6E82B102B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tabLst>
                <a:tab pos="361950" algn="l"/>
              </a:tabLst>
            </a:pPr>
            <a:r>
              <a:rPr lang="en-GB" dirty="0">
                <a:solidFill>
                  <a:schemeClr val="tx1"/>
                </a:solidFill>
              </a:rPr>
              <a:t>Allows any householder to let a room or rooms in their own home for up to £7,500 p.a. tax-free, provided it is let as furnished accommodation, and does not have its own entrance. The rules work as follows:</a:t>
            </a:r>
          </a:p>
          <a:p>
            <a:pPr marL="714375" indent="-714375">
              <a:buNone/>
              <a:tabLst>
                <a:tab pos="361950" algn="l"/>
                <a:tab pos="714375" algn="l"/>
              </a:tabLst>
            </a:pPr>
            <a:endParaRPr lang="en-GB" dirty="0">
              <a:solidFill>
                <a:schemeClr val="tx1"/>
              </a:solidFill>
            </a:endParaRPr>
          </a:p>
          <a:p>
            <a:pPr marL="714375" indent="-714375">
              <a:buNone/>
              <a:tabLst>
                <a:tab pos="361950" algn="l"/>
                <a:tab pos="714375" algn="l"/>
              </a:tabLst>
            </a:pPr>
            <a:r>
              <a:rPr lang="en-GB" dirty="0">
                <a:solidFill>
                  <a:schemeClr val="tx1"/>
                </a:solidFill>
              </a:rPr>
              <a:t>(a)	Gross rents up to £7,500 p.a. are exempt;</a:t>
            </a:r>
          </a:p>
          <a:p>
            <a:pPr marL="714375" indent="-714375">
              <a:buNone/>
              <a:tabLst>
                <a:tab pos="361950" algn="l"/>
                <a:tab pos="714375" algn="l"/>
              </a:tabLst>
            </a:pPr>
            <a:r>
              <a:rPr lang="en-GB" dirty="0">
                <a:solidFill>
                  <a:schemeClr val="tx1"/>
                </a:solidFill>
              </a:rPr>
              <a:t>(b)	Gross rents greater than £7,500 are taxable as:</a:t>
            </a:r>
          </a:p>
          <a:p>
            <a:pPr marL="1444625" lvl="2" indent="-714375">
              <a:buNone/>
              <a:tabLst>
                <a:tab pos="361950" algn="l"/>
                <a:tab pos="714375" algn="l"/>
              </a:tabLst>
            </a:pPr>
            <a:r>
              <a:rPr lang="en-GB" dirty="0">
                <a:solidFill>
                  <a:schemeClr val="tx1"/>
                </a:solidFill>
              </a:rPr>
              <a:t>(i)	either pay tax on excess rent (</a:t>
            </a:r>
            <a:r>
              <a:rPr lang="en-GB" i="1" dirty="0" err="1">
                <a:solidFill>
                  <a:schemeClr val="tx1"/>
                </a:solidFill>
              </a:rPr>
              <a:t>ie</a:t>
            </a:r>
            <a:r>
              <a:rPr lang="en-GB" i="1" dirty="0">
                <a:solidFill>
                  <a:schemeClr val="tx1"/>
                </a:solidFill>
              </a:rPr>
              <a:t>. rent minus £7,500</a:t>
            </a:r>
            <a:r>
              <a:rPr lang="en-GB" dirty="0">
                <a:solidFill>
                  <a:schemeClr val="tx1"/>
                </a:solidFill>
              </a:rPr>
              <a:t>); or</a:t>
            </a:r>
          </a:p>
          <a:p>
            <a:pPr marL="1444625" lvl="2" indent="-714375">
              <a:buNone/>
              <a:tabLst>
                <a:tab pos="361950" algn="l"/>
                <a:tab pos="714375" algn="l"/>
              </a:tabLst>
            </a:pPr>
            <a:r>
              <a:rPr lang="en-GB" dirty="0">
                <a:solidFill>
                  <a:schemeClr val="tx1"/>
                </a:solidFill>
              </a:rPr>
              <a:t>(ii)	pay tax on gross rents less expenses;</a:t>
            </a:r>
          </a:p>
          <a:p>
            <a:pPr marL="714375" indent="-714375">
              <a:buNone/>
              <a:tabLst>
                <a:tab pos="361950" algn="l"/>
                <a:tab pos="714375" algn="l"/>
              </a:tabLst>
            </a:pPr>
            <a:endParaRPr lang="en-GB" dirty="0">
              <a:solidFill>
                <a:schemeClr val="tx1"/>
              </a:solidFill>
            </a:endParaRPr>
          </a:p>
          <a:p>
            <a:pPr marL="0" indent="0">
              <a:buNone/>
              <a:tabLst>
                <a:tab pos="361950" algn="l"/>
              </a:tabLst>
            </a:pPr>
            <a:r>
              <a:rPr lang="en-GB" dirty="0">
                <a:solidFill>
                  <a:schemeClr val="tx1"/>
                </a:solidFill>
              </a:rPr>
              <a:t>If joint householders let a room or rooms in the same home, the exemption limit is split equally between them.</a:t>
            </a:r>
          </a:p>
        </p:txBody>
      </p:sp>
    </p:spTree>
    <p:extLst>
      <p:ext uri="{BB962C8B-B14F-4D97-AF65-F5344CB8AC3E}">
        <p14:creationId xmlns:p14="http://schemas.microsoft.com/office/powerpoint/2010/main" val="3238521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6FC3A-49F7-40D2-8F1C-024FC2084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Rent paid to non-residents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293F5-2389-4D2A-BDA0-BCE74869A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Where UK rental profits are paid to a non-resident landlord, basic rate income tax must be deducted at source from the rent payments and accounted for to HMRC, unless a registered UK letting agent handles the collection.</a:t>
            </a:r>
          </a:p>
        </p:txBody>
      </p:sp>
    </p:spTree>
    <p:extLst>
      <p:ext uri="{BB962C8B-B14F-4D97-AF65-F5344CB8AC3E}">
        <p14:creationId xmlns:p14="http://schemas.microsoft.com/office/powerpoint/2010/main" val="258133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5A946-359A-43CD-AB44-99CFDD45B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Property allowance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DE3C3-28D6-42EB-B9F3-34E6F8DF1C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If an individual has total property income below </a:t>
            </a:r>
            <a:r>
              <a:rPr lang="en-GB" b="1" dirty="0">
                <a:solidFill>
                  <a:schemeClr val="tx1"/>
                </a:solidFill>
              </a:rPr>
              <a:t>£1,000 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i="1" dirty="0">
                <a:solidFill>
                  <a:schemeClr val="tx1"/>
                </a:solidFill>
              </a:rPr>
              <a:t>excluding rent-a-room</a:t>
            </a:r>
            <a:r>
              <a:rPr lang="en-GB" dirty="0">
                <a:solidFill>
                  <a:schemeClr val="tx1"/>
                </a:solidFill>
              </a:rPr>
              <a:t>), then their relevant property business profits or losses are treated as nil;</a:t>
            </a:r>
          </a:p>
          <a:p>
            <a:pPr marL="0" indent="0">
              <a:buNone/>
            </a:pPr>
            <a:endParaRPr lang="en-GB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If the individual has total relevant property income greater than £1,000, then they may calculate their relevant property profits for tax purposes as either:</a:t>
            </a:r>
          </a:p>
          <a:p>
            <a:r>
              <a:rPr lang="en-GB" dirty="0">
                <a:solidFill>
                  <a:schemeClr val="tx1"/>
                </a:solidFill>
              </a:rPr>
              <a:t>Taxable receipts minus allowable expenses; or</a:t>
            </a:r>
          </a:p>
          <a:p>
            <a:r>
              <a:rPr lang="en-GB" dirty="0">
                <a:solidFill>
                  <a:schemeClr val="tx1"/>
                </a:solidFill>
              </a:rPr>
              <a:t>Taxable receipts minus £1,000. The property allowance cannot be used to create or increase a loss;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Individuals can decide on a year-by-year basis which approach to take.</a:t>
            </a:r>
          </a:p>
        </p:txBody>
      </p:sp>
    </p:spTree>
    <p:extLst>
      <p:ext uri="{BB962C8B-B14F-4D97-AF65-F5344CB8AC3E}">
        <p14:creationId xmlns:p14="http://schemas.microsoft.com/office/powerpoint/2010/main" val="4213010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D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41F4C68-0E1C-4F07-B5F5-E35A480B9B74}"/>
              </a:ext>
            </a:extLst>
          </p:cNvPr>
          <p:cNvSpPr/>
          <p:nvPr/>
        </p:nvSpPr>
        <p:spPr>
          <a:xfrm>
            <a:off x="755576" y="5517232"/>
            <a:ext cx="6624736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A8F0EC-A400-4FE3-86EB-BD550D042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9.1, Geta and Raj (a) Geta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62DF8-38D8-4F90-A9FE-6ED62F93C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39800"/>
            <a:ext cx="9143999" cy="5441949"/>
          </a:xfrm>
        </p:spPr>
        <p:txBody>
          <a:bodyPr/>
          <a:lstStyle/>
          <a:p>
            <a:pPr marL="714375" indent="-714375">
              <a:buNone/>
              <a:tabLst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US" sz="1800" dirty="0">
                <a:solidFill>
                  <a:schemeClr val="tx1"/>
                </a:solidFill>
              </a:rPr>
              <a:t>(a)	Geta rents out a room in her house. In 2026/27 she received rent of £8,500 and incurred allowable expenses of £2,000.</a:t>
            </a:r>
          </a:p>
          <a:p>
            <a:pPr marL="714375" indent="-714375">
              <a:buNone/>
              <a:tabLst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endParaRPr lang="en-US" sz="1800" dirty="0">
              <a:solidFill>
                <a:schemeClr val="tx1"/>
              </a:solidFill>
            </a:endParaRPr>
          </a:p>
          <a:p>
            <a:pPr marL="714375" indent="-714375">
              <a:buNone/>
              <a:tabLst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US" sz="1800" dirty="0">
                <a:solidFill>
                  <a:schemeClr val="tx1"/>
                </a:solidFill>
              </a:rPr>
              <a:t>	</a:t>
            </a:r>
            <a:r>
              <a:rPr lang="en-US" sz="1800" b="1" dirty="0">
                <a:solidFill>
                  <a:schemeClr val="tx1"/>
                </a:solidFill>
              </a:rPr>
              <a:t>Requirement</a:t>
            </a:r>
            <a:r>
              <a:rPr lang="en-US" sz="1800" dirty="0">
                <a:solidFill>
                  <a:schemeClr val="tx1"/>
                </a:solidFill>
              </a:rPr>
              <a:t>: Calculate the amount of Geta’s assessable income from property for 2026/27 assuming any necessary election is made.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endParaRPr lang="en-GB" sz="1800" dirty="0">
              <a:solidFill>
                <a:schemeClr val="tx1"/>
              </a:solidFill>
            </a:endParaRP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(i)		</a:t>
            </a:r>
            <a:r>
              <a:rPr lang="en-GB" sz="1800" b="1" dirty="0">
                <a:solidFill>
                  <a:schemeClr val="tx1"/>
                </a:solidFill>
              </a:rPr>
              <a:t>Ordinary basis:</a:t>
            </a:r>
            <a:r>
              <a:rPr lang="en-GB" sz="1800" dirty="0">
                <a:solidFill>
                  <a:schemeClr val="tx1"/>
                </a:solidFill>
              </a:rPr>
              <a:t>		£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		Rental income		8,500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		</a:t>
            </a:r>
            <a:r>
              <a:rPr lang="en-GB" sz="1800" u="sng" dirty="0">
                <a:solidFill>
                  <a:schemeClr val="tx1"/>
                </a:solidFill>
              </a:rPr>
              <a:t>Expenses		(2,000</a:t>
            </a:r>
            <a:r>
              <a:rPr lang="en-GB" sz="1800" dirty="0">
                <a:solidFill>
                  <a:schemeClr val="tx1"/>
                </a:solidFill>
              </a:rPr>
              <a:t>)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		Property income		6,500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		===================================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(ii)		</a:t>
            </a:r>
            <a:r>
              <a:rPr lang="en-GB" sz="1800" b="1" dirty="0">
                <a:solidFill>
                  <a:schemeClr val="tx1"/>
                </a:solidFill>
              </a:rPr>
              <a:t>Using rent-a-room scheme:</a:t>
            </a:r>
            <a:r>
              <a:rPr lang="en-GB" sz="1800" dirty="0">
                <a:solidFill>
                  <a:schemeClr val="tx1"/>
                </a:solidFill>
              </a:rPr>
              <a:t>		£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		Rental income		8,500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		</a:t>
            </a:r>
            <a:r>
              <a:rPr lang="en-GB" sz="1800" u="sng" dirty="0">
                <a:solidFill>
                  <a:schemeClr val="tx1"/>
                </a:solidFill>
              </a:rPr>
              <a:t>“Rent-a-room” threshold		(7,500</a:t>
            </a:r>
            <a:r>
              <a:rPr lang="en-GB" sz="1800" dirty="0">
                <a:solidFill>
                  <a:schemeClr val="tx1"/>
                </a:solidFill>
              </a:rPr>
              <a:t>)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		Property income		1,000</a:t>
            </a:r>
          </a:p>
          <a:p>
            <a:pPr marL="0" indent="0">
              <a:buNone/>
              <a:tabLst>
                <a:tab pos="361950" algn="l"/>
                <a:tab pos="714375" algn="l"/>
                <a:tab pos="6096000" algn="dec"/>
                <a:tab pos="7172325" algn="dec"/>
                <a:tab pos="7534275" algn="dec"/>
                <a:tab pos="8610600" algn="dec"/>
              </a:tabLst>
            </a:pPr>
            <a:r>
              <a:rPr lang="en-GB" sz="1800" dirty="0">
                <a:solidFill>
                  <a:schemeClr val="tx1"/>
                </a:solidFill>
              </a:rPr>
              <a:t>		===================================</a:t>
            </a:r>
          </a:p>
        </p:txBody>
      </p:sp>
    </p:spTree>
    <p:extLst>
      <p:ext uri="{BB962C8B-B14F-4D97-AF65-F5344CB8AC3E}">
        <p14:creationId xmlns:p14="http://schemas.microsoft.com/office/powerpoint/2010/main" val="306083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D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8F0EC-A400-4FE3-86EB-BD550D042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9.1, Geta and Raj (b) Raj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62DF8-38D8-4F90-A9FE-6ED62F93C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4927" y="939800"/>
            <a:ext cx="4859072" cy="5441950"/>
          </a:xfrm>
        </p:spPr>
        <p:txBody>
          <a:bodyPr/>
          <a:lstStyle/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					£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Rent flat 1 (</a:t>
            </a:r>
            <a:r>
              <a:rPr lang="en-GB" sz="2000" baseline="30000" dirty="0">
                <a:solidFill>
                  <a:schemeClr val="tx1"/>
                </a:solidFill>
              </a:rPr>
              <a:t>6</a:t>
            </a:r>
            <a:r>
              <a:rPr lang="en-GB" sz="2000" dirty="0">
                <a:solidFill>
                  <a:schemeClr val="tx1"/>
                </a:solidFill>
              </a:rPr>
              <a:t>/</a:t>
            </a:r>
            <a:r>
              <a:rPr lang="en-GB" sz="2000" baseline="-25000" dirty="0">
                <a:solidFill>
                  <a:schemeClr val="tx1"/>
                </a:solidFill>
              </a:rPr>
              <a:t>12 </a:t>
            </a:r>
            <a:r>
              <a:rPr lang="en-GB" sz="2000" dirty="0">
                <a:solidFill>
                  <a:schemeClr val="tx1"/>
                </a:solidFill>
              </a:rPr>
              <a:t>×</a:t>
            </a:r>
            <a:r>
              <a:rPr lang="en-GB" sz="2000" baseline="-25000" dirty="0">
                <a:solidFill>
                  <a:schemeClr val="tx1"/>
                </a:solidFill>
              </a:rPr>
              <a:t> </a:t>
            </a:r>
            <a:r>
              <a:rPr lang="en-GB" sz="2000" dirty="0">
                <a:solidFill>
                  <a:schemeClr val="tx1"/>
                </a:solidFill>
              </a:rPr>
              <a:t>£7,000)	3,500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Rent flat 2 </a:t>
            </a:r>
            <a:r>
              <a:rPr lang="en-GB" sz="1000" dirty="0">
                <a:solidFill>
                  <a:schemeClr val="tx1"/>
                </a:solidFill>
              </a:rPr>
              <a:t>(</a:t>
            </a:r>
            <a:r>
              <a:rPr lang="en-GB" sz="1000" baseline="30000" dirty="0">
                <a:solidFill>
                  <a:schemeClr val="tx1"/>
                </a:solidFill>
              </a:rPr>
              <a:t>3</a:t>
            </a:r>
            <a:r>
              <a:rPr lang="en-GB" sz="1000" dirty="0">
                <a:solidFill>
                  <a:schemeClr val="tx1"/>
                </a:solidFill>
              </a:rPr>
              <a:t>/</a:t>
            </a:r>
            <a:r>
              <a:rPr lang="en-GB" sz="1000" baseline="-25000" dirty="0">
                <a:solidFill>
                  <a:schemeClr val="tx1"/>
                </a:solidFill>
              </a:rPr>
              <a:t>12</a:t>
            </a:r>
            <a:r>
              <a:rPr lang="en-GB" sz="1000" dirty="0">
                <a:solidFill>
                  <a:schemeClr val="tx1"/>
                </a:solidFill>
              </a:rPr>
              <a:t> × £8,000 + </a:t>
            </a:r>
            <a:r>
              <a:rPr lang="en-GB" sz="1000" baseline="30000" dirty="0">
                <a:solidFill>
                  <a:schemeClr val="tx1"/>
                </a:solidFill>
              </a:rPr>
              <a:t>6</a:t>
            </a:r>
            <a:r>
              <a:rPr lang="en-GB" sz="1000" dirty="0">
                <a:solidFill>
                  <a:schemeClr val="tx1"/>
                </a:solidFill>
              </a:rPr>
              <a:t>/</a:t>
            </a:r>
            <a:r>
              <a:rPr lang="en-GB" sz="1000" baseline="-25000" dirty="0">
                <a:solidFill>
                  <a:schemeClr val="tx1"/>
                </a:solidFill>
              </a:rPr>
              <a:t>12</a:t>
            </a:r>
            <a:r>
              <a:rPr lang="en-GB" sz="1000" dirty="0">
                <a:solidFill>
                  <a:schemeClr val="tx1"/>
                </a:solidFill>
              </a:rPr>
              <a:t> × £8,500)</a:t>
            </a:r>
            <a:r>
              <a:rPr lang="en-GB" sz="2000" dirty="0">
                <a:solidFill>
                  <a:schemeClr val="tx1"/>
                </a:solidFill>
              </a:rPr>
              <a:t>	6,250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Rent flat 3 (52 × £200)		10,400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Premium flat 1 </a:t>
            </a:r>
            <a:r>
              <a:rPr lang="en-GB" sz="1200" dirty="0">
                <a:solidFill>
                  <a:schemeClr val="tx1"/>
                </a:solidFill>
              </a:rPr>
              <a:t>= 5000×(1-6×2%)</a:t>
            </a:r>
            <a:r>
              <a:rPr lang="en-GB" sz="2000" dirty="0">
                <a:solidFill>
                  <a:schemeClr val="tx1"/>
                </a:solidFill>
              </a:rPr>
              <a:t>	4,400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Insurance flat 1 (</a:t>
            </a:r>
            <a:r>
              <a:rPr lang="en-GB" sz="2000" baseline="30000" dirty="0">
                <a:solidFill>
                  <a:schemeClr val="tx1"/>
                </a:solidFill>
              </a:rPr>
              <a:t>7</a:t>
            </a:r>
            <a:r>
              <a:rPr lang="en-GB" sz="2000" dirty="0">
                <a:solidFill>
                  <a:schemeClr val="tx1"/>
                </a:solidFill>
              </a:rPr>
              <a:t>/</a:t>
            </a:r>
            <a:r>
              <a:rPr lang="en-GB" sz="2000" baseline="-25000" dirty="0">
                <a:solidFill>
                  <a:schemeClr val="tx1"/>
                </a:solidFill>
              </a:rPr>
              <a:t>12</a:t>
            </a:r>
            <a:r>
              <a:rPr lang="en-GB" sz="2000" dirty="0">
                <a:solidFill>
                  <a:schemeClr val="tx1"/>
                </a:solidFill>
              </a:rPr>
              <a:t>×£400)	(233)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Insurance flat 2			(200)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Insurance flat 3			(600)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Repairs flat 1				(500)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Repairs flat 2				(600)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Repairs flat 3				(350)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Water rates				(400)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u="sng" dirty="0">
                <a:solidFill>
                  <a:schemeClr val="tx1"/>
                </a:solidFill>
              </a:rPr>
              <a:t>Council tax				(800</a:t>
            </a:r>
            <a:r>
              <a:rPr lang="en-GB" sz="2000" dirty="0">
                <a:solidFill>
                  <a:schemeClr val="tx1"/>
                </a:solidFill>
              </a:rPr>
              <a:t>)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Property business income	20,867</a:t>
            </a:r>
          </a:p>
          <a:p>
            <a:pPr marL="0" indent="0">
              <a:buNone/>
              <a:tabLst>
                <a:tab pos="363538" algn="l"/>
                <a:tab pos="1795463" algn="dec"/>
                <a:tab pos="2874963" algn="dec"/>
                <a:tab pos="3227388" algn="dec"/>
                <a:tab pos="4306888" algn="dec"/>
              </a:tabLst>
            </a:pPr>
            <a:r>
              <a:rPr lang="en-GB" sz="2000" dirty="0">
                <a:solidFill>
                  <a:schemeClr val="bg1"/>
                </a:solidFill>
              </a:rPr>
              <a:t>=====================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85E423D-C3ED-8C17-5DF5-D82073BC3F8B}"/>
              </a:ext>
            </a:extLst>
          </p:cNvPr>
          <p:cNvSpPr/>
          <p:nvPr/>
        </p:nvSpPr>
        <p:spPr>
          <a:xfrm>
            <a:off x="0" y="939600"/>
            <a:ext cx="4320000" cy="5274000"/>
          </a:xfrm>
          <a:prstGeom prst="rect">
            <a:avLst/>
          </a:prstGeom>
          <a:solidFill>
            <a:srgbClr val="EEDDFF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61950" indent="-361950">
              <a:buAutoNum type="alphaLcParenBoth" startAt="2"/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Raj owns three flats which he lets out.</a:t>
            </a:r>
          </a:p>
          <a:p>
            <a:pPr marL="361950" indent="-361950">
              <a:buAutoNum type="alphaLcParenBoth" startAt="2"/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endParaRPr lang="en-GB" sz="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Flat 1. The flat was purchased on 6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September 2026 and let unfurnished from 29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September 2026. The new seven-year lease was at an annual rental of £7,000 payable on the usual quarter days. The incoming tenant was required to pay a premium of £5,000.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Flat 2. The flat was let unfurnished at an annual rental of £8,000 on a lease which expired on 23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rd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June 2026, the rent having been paid on the usual quarter days. The property was re-let on 30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September 2026 on the same conditions at an annual rent of £8,500.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Flat 3. The flat was let furnished for the full year on a weekly rental of £200.  No furniture, furnishings, appliances or kitchenware were replaced during the year.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The usual payment dates are 25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March, 24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June, 29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September and 25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December.  	Details of expenditure in the year ended 5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April 2027 were: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endParaRPr lang="en-GB" sz="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	Flat 1	Flat 2	Flat 3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	£	£	£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Insurance	  400 	200	600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Repairs	4,500 	600	350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Water rates	-	-	400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Council tax	-	-	800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endParaRPr lang="en-GB" sz="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Notes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endParaRPr lang="en-GB" sz="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61950" indent="-361950">
              <a:buAutoNum type="arabicPeriod"/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amount of £400 insurance for Flat 1 was an annual premium for 12 months’ insurance commencing on 6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September 2026.</a:t>
            </a:r>
          </a:p>
          <a:p>
            <a:pPr marL="361950" indent="-361950">
              <a:buAutoNum type="arabicPeriod"/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endParaRPr lang="en-GB" sz="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	Repairs shown for Flat 1 above include £4,000 spent on UPVC double-glazing on 10</a:t>
            </a:r>
            <a:r>
              <a:rPr lang="en-GB" sz="900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9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September 2026replacing leaking wooden window frames. The windows needed to be repaired to make Flat 1 habitable.</a:t>
            </a:r>
          </a:p>
          <a:p>
            <a:pPr marL="361950" indent="-361950">
              <a:tabLst>
                <a:tab pos="361950" algn="l"/>
                <a:tab pos="2152650" algn="dec"/>
                <a:tab pos="2867025" algn="dec"/>
                <a:tab pos="3590925" algn="dec"/>
              </a:tabLst>
            </a:pPr>
            <a:endParaRPr lang="en-GB" sz="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5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9851A-B990-482E-B1EA-4091581EF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Self-study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6AB0F9-4270-4A93-93C2-B10EDEE5F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Question 9.2, Arthur Cook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C3FAF2-805A-414B-9F3F-0C4426EC1A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0" y="3960000"/>
            <a:ext cx="2977200" cy="215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86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65F4F-5AE9-4E81-BA13-8C3A9A4C4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Basis of charge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15BA9-1239-4B4B-8C4A-7E6DE71F0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GB" b="1" dirty="0">
                <a:solidFill>
                  <a:schemeClr val="tx1"/>
                </a:solidFill>
              </a:rPr>
              <a:t>Property income</a:t>
            </a:r>
            <a:r>
              <a:rPr lang="en-GB" dirty="0">
                <a:solidFill>
                  <a:schemeClr val="tx1"/>
                </a:solidFill>
              </a:rPr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Assured shorthold tenancy;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Caravans;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Company let;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Furnished holiday let;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Houseboats;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and so on…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GB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en-GB" b="1" dirty="0">
                <a:solidFill>
                  <a:schemeClr val="tx1"/>
                </a:solidFill>
              </a:rPr>
              <a:t>Trading profits</a:t>
            </a:r>
            <a:r>
              <a:rPr lang="en-GB" dirty="0">
                <a:solidFill>
                  <a:schemeClr val="tx1"/>
                </a:solidFill>
              </a:rPr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Profits or gains from the occupation of any woodland managed on a commercial basis;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Farming and agriculture;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Mines, quarries and similar concerns;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Hotels, serviced apartments, or bed-and-breakfast businesses.</a:t>
            </a:r>
          </a:p>
          <a:p>
            <a:pPr marL="0" indent="0">
              <a:buNone/>
            </a:pP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139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</a:rPr>
              <a:t>Income Tax on Property Income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45D7DF-FDF4-4F20-9391-8028A0F990A7}"/>
              </a:ext>
            </a:extLst>
          </p:cNvPr>
          <p:cNvSpPr/>
          <p:nvPr/>
        </p:nvSpPr>
        <p:spPr>
          <a:xfrm>
            <a:off x="0" y="939800"/>
            <a:ext cx="9144000" cy="5441528"/>
          </a:xfrm>
          <a:prstGeom prst="rect">
            <a:avLst/>
          </a:prstGeom>
          <a:solidFill>
            <a:srgbClr val="FFF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 2026/27, Property Income is subject to Income Tax as part of non-savings, non-dividends income.</a:t>
            </a:r>
          </a:p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From 2027/28, there will be separate rates for property income:</a:t>
            </a:r>
          </a:p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property basic rate		22%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property higher rate at	42%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property additional rate at	47%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This more closely aligns the overall taxation of property income and earned income, the latter being subject to both Income Tax and National Insurance.</a:t>
            </a:r>
          </a:p>
        </p:txBody>
      </p:sp>
    </p:spTree>
    <p:extLst>
      <p:ext uri="{BB962C8B-B14F-4D97-AF65-F5344CB8AC3E}">
        <p14:creationId xmlns:p14="http://schemas.microsoft.com/office/powerpoint/2010/main" val="849897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4DA04-7561-4134-BD67-D470AB7E7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Basis of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EA3B1-FC57-47B7-93E5-64D3165A9B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en-GB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Income Tax basis period runs from </a:t>
            </a:r>
            <a:r>
              <a:rPr lang="en-GB" sz="2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  <a:r>
              <a:rPr lang="en-GB" sz="2000" b="1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2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April to 5</a:t>
            </a:r>
            <a:r>
              <a:rPr lang="en-GB" sz="2000" b="1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sz="2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April </a:t>
            </a:r>
            <a:r>
              <a:rPr lang="en-GB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 property income, even if the letting business has a different reporting date.</a:t>
            </a:r>
          </a:p>
        </p:txBody>
      </p:sp>
    </p:spTree>
    <p:extLst>
      <p:ext uri="{BB962C8B-B14F-4D97-AF65-F5344CB8AC3E}">
        <p14:creationId xmlns:p14="http://schemas.microsoft.com/office/powerpoint/2010/main" val="1916065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E942D-FD5C-4FB9-ADC4-B68B792B1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Finance costs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93FA0-A1F8-4C4B-BAF0-D36B040B3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Interest payable on a loan to acquire assets for a property business attracts relief only at basic rate, calculated as 20% multiplied by the lower of: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the finance costs not deducted as an expense;</a:t>
            </a:r>
          </a:p>
          <a:p>
            <a:r>
              <a:rPr lang="en-US" dirty="0">
                <a:solidFill>
                  <a:schemeClr val="tx1"/>
                </a:solidFill>
              </a:rPr>
              <a:t>the profits of the property business in the tax year; and</a:t>
            </a:r>
          </a:p>
          <a:p>
            <a:r>
              <a:rPr lang="en-US" dirty="0">
                <a:solidFill>
                  <a:schemeClr val="tx1"/>
                </a:solidFill>
              </a:rPr>
              <a:t>the total non-savings, non-dividend income in excess of the landlord’s Personal Allowance plus Blind Person’s Allowance.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636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E2866-9D02-44B9-88D3-1C2C5E73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Computation of taxable profits of a ‘property business’…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FCDBB-513F-47EF-8B0E-4986F4356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39800"/>
            <a:ext cx="9143999" cy="5441950"/>
          </a:xfrm>
        </p:spPr>
        <p:txBody>
          <a:bodyPr/>
          <a:lstStyle/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Normal commercial accounting principles;</a:t>
            </a:r>
          </a:p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endParaRPr lang="en-GB" sz="2000" dirty="0">
              <a:solidFill>
                <a:schemeClr val="tx1"/>
              </a:solidFill>
            </a:endParaRPr>
          </a:p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All property in UK is treated as </a:t>
            </a:r>
            <a:r>
              <a:rPr lang="en-GB" sz="2000" b="1" dirty="0">
                <a:solidFill>
                  <a:schemeClr val="tx1"/>
                </a:solidFill>
              </a:rPr>
              <a:t>one letting business</a:t>
            </a:r>
            <a:r>
              <a:rPr lang="en-GB" sz="2000" dirty="0">
                <a:solidFill>
                  <a:schemeClr val="tx1"/>
                </a:solidFill>
              </a:rPr>
              <a:t>;</a:t>
            </a:r>
          </a:p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endParaRPr lang="en-GB" sz="2000" dirty="0">
              <a:solidFill>
                <a:schemeClr val="tx1"/>
              </a:solidFill>
            </a:endParaRPr>
          </a:p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Same rules for allowable expenditure as trading income;</a:t>
            </a:r>
          </a:p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endParaRPr lang="en-GB" sz="2000" dirty="0">
              <a:solidFill>
                <a:schemeClr val="tx1"/>
              </a:solidFill>
            </a:endParaRPr>
          </a:p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Capital allowances </a:t>
            </a:r>
            <a:r>
              <a:rPr lang="en-GB" sz="2000" b="1" dirty="0">
                <a:solidFill>
                  <a:schemeClr val="tx1"/>
                </a:solidFill>
              </a:rPr>
              <a:t>not </a:t>
            </a:r>
            <a:r>
              <a:rPr lang="en-GB" sz="2000" dirty="0">
                <a:solidFill>
                  <a:schemeClr val="tx1"/>
                </a:solidFill>
              </a:rPr>
              <a:t>generally available for plant and machinery (</a:t>
            </a:r>
            <a:r>
              <a:rPr lang="en-GB" sz="2000" i="1" dirty="0">
                <a:solidFill>
                  <a:schemeClr val="tx1"/>
                </a:solidFill>
              </a:rPr>
              <a:t>e.g. </a:t>
            </a:r>
            <a:r>
              <a:rPr lang="en-GB" sz="2000" b="1" i="1" dirty="0">
                <a:solidFill>
                  <a:schemeClr val="tx1"/>
                </a:solidFill>
              </a:rPr>
              <a:t>furniture</a:t>
            </a:r>
            <a:r>
              <a:rPr lang="en-GB" sz="2000" dirty="0">
                <a:solidFill>
                  <a:schemeClr val="tx1"/>
                </a:solidFill>
              </a:rPr>
              <a:t>) located in a let dwelling house. Instead, expenditure on replacements of furniture, furnishings, appliances and kitchenware is treated as allowable expenditure where the </a:t>
            </a:r>
            <a:r>
              <a:rPr lang="en-GB" sz="2000" b="1" dirty="0">
                <a:solidFill>
                  <a:schemeClr val="tx1"/>
                </a:solidFill>
              </a:rPr>
              <a:t>replacement</a:t>
            </a:r>
            <a:r>
              <a:rPr lang="en-GB" sz="2000" dirty="0">
                <a:solidFill>
                  <a:schemeClr val="tx1"/>
                </a:solidFill>
              </a:rPr>
              <a:t> is substantially the same as the item being replaced. Except for furnished holiday lettings, capital allowances are only available for plant and machinery used for </a:t>
            </a:r>
            <a:r>
              <a:rPr lang="en-GB" sz="2000" b="1" dirty="0">
                <a:solidFill>
                  <a:schemeClr val="tx1"/>
                </a:solidFill>
              </a:rPr>
              <a:t>estate management or for property maintenance</a:t>
            </a:r>
            <a:r>
              <a:rPr lang="en-GB" sz="2000" dirty="0">
                <a:solidFill>
                  <a:schemeClr val="tx1"/>
                </a:solidFill>
              </a:rPr>
              <a:t> (</a:t>
            </a:r>
            <a:r>
              <a:rPr lang="en-GB" sz="2000" i="1" dirty="0">
                <a:solidFill>
                  <a:schemeClr val="tx1"/>
                </a:solidFill>
              </a:rPr>
              <a:t>e.g. office equipment, or a lawnmower</a:t>
            </a:r>
            <a:r>
              <a:rPr lang="en-GB" sz="2000" dirty="0">
                <a:solidFill>
                  <a:schemeClr val="tx1"/>
                </a:solidFill>
              </a:rPr>
              <a:t>)…</a:t>
            </a:r>
          </a:p>
        </p:txBody>
      </p:sp>
    </p:spTree>
    <p:extLst>
      <p:ext uri="{BB962C8B-B14F-4D97-AF65-F5344CB8AC3E}">
        <p14:creationId xmlns:p14="http://schemas.microsoft.com/office/powerpoint/2010/main" val="4027894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E2866-9D02-44B9-88D3-1C2C5E739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…Computation of taxable profits of a ‘property business’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FCDBB-513F-47EF-8B0E-4986F4356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39800"/>
            <a:ext cx="9143999" cy="5441950"/>
          </a:xfrm>
        </p:spPr>
        <p:txBody>
          <a:bodyPr/>
          <a:lstStyle/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endParaRPr lang="en-GB" sz="2000" dirty="0">
              <a:solidFill>
                <a:schemeClr val="tx1"/>
              </a:solidFill>
            </a:endParaRPr>
          </a:p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Rental business </a:t>
            </a:r>
            <a:r>
              <a:rPr lang="en-GB" sz="2000" b="1" dirty="0">
                <a:solidFill>
                  <a:schemeClr val="tx1"/>
                </a:solidFill>
              </a:rPr>
              <a:t>losses </a:t>
            </a:r>
            <a:r>
              <a:rPr lang="en-GB" sz="2000" dirty="0">
                <a:solidFill>
                  <a:schemeClr val="tx1"/>
                </a:solidFill>
              </a:rPr>
              <a:t>must in general be </a:t>
            </a:r>
            <a:r>
              <a:rPr lang="en-GB" sz="2000" b="1" dirty="0">
                <a:solidFill>
                  <a:schemeClr val="tx1"/>
                </a:solidFill>
              </a:rPr>
              <a:t>carried forward </a:t>
            </a:r>
            <a:r>
              <a:rPr lang="en-GB" sz="2000" dirty="0">
                <a:solidFill>
                  <a:schemeClr val="tx1"/>
                </a:solidFill>
              </a:rPr>
              <a:t>and set against future profits from the </a:t>
            </a:r>
            <a:r>
              <a:rPr lang="en-GB" sz="2000" b="1" dirty="0">
                <a:solidFill>
                  <a:schemeClr val="tx1"/>
                </a:solidFill>
              </a:rPr>
              <a:t>same rental business</a:t>
            </a:r>
            <a:r>
              <a:rPr lang="en-GB" sz="2000" dirty="0">
                <a:solidFill>
                  <a:schemeClr val="tx1"/>
                </a:solidFill>
              </a:rPr>
              <a:t>. Where there are capital allowances due in respect of the rental business, that part of the loss attributable to </a:t>
            </a:r>
            <a:r>
              <a:rPr lang="en-GB" sz="2000" b="1" dirty="0">
                <a:solidFill>
                  <a:schemeClr val="tx1"/>
                </a:solidFill>
              </a:rPr>
              <a:t>capital allowances may be set against total income of the year</a:t>
            </a:r>
            <a:r>
              <a:rPr lang="en-GB" sz="2000" dirty="0">
                <a:solidFill>
                  <a:schemeClr val="tx1"/>
                </a:solidFill>
              </a:rPr>
              <a:t> as an allowable payment.  The rest of the loss, if any, must still be carried forward;</a:t>
            </a:r>
          </a:p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endParaRPr lang="en-GB" sz="2000" dirty="0">
              <a:solidFill>
                <a:schemeClr val="tx1"/>
              </a:solidFill>
            </a:endParaRPr>
          </a:p>
          <a:p>
            <a:pPr marL="361950" indent="-361950">
              <a:tabLst>
                <a:tab pos="361950" algn="l"/>
                <a:tab pos="714375" algn="l"/>
                <a:tab pos="2514600" algn="dec"/>
                <a:tab pos="3228975" algn="dec"/>
                <a:tab pos="3590925" algn="dec"/>
                <a:tab pos="4305300" algn="dec"/>
              </a:tabLst>
            </a:pPr>
            <a:r>
              <a:rPr lang="en-GB" sz="2000" dirty="0">
                <a:solidFill>
                  <a:schemeClr val="tx1"/>
                </a:solidFill>
              </a:rPr>
              <a:t>Expenses of properties let on </a:t>
            </a:r>
            <a:r>
              <a:rPr lang="en-GB" sz="2000" b="1" dirty="0">
                <a:solidFill>
                  <a:schemeClr val="tx1"/>
                </a:solidFill>
              </a:rPr>
              <a:t>uncommercial terms </a:t>
            </a:r>
            <a:r>
              <a:rPr lang="en-GB" sz="2000" dirty="0">
                <a:solidFill>
                  <a:schemeClr val="tx1"/>
                </a:solidFill>
              </a:rPr>
              <a:t>can only be deducted up to the amount of the rent or other receipts generated by the uncommercially let property and therefore cannot create a loss.</a:t>
            </a:r>
          </a:p>
        </p:txBody>
      </p:sp>
    </p:spTree>
    <p:extLst>
      <p:ext uri="{BB962C8B-B14F-4D97-AF65-F5344CB8AC3E}">
        <p14:creationId xmlns:p14="http://schemas.microsoft.com/office/powerpoint/2010/main" val="3458533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8502E-4545-4C36-9BDD-6BD615BD2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Lease premia (</a:t>
            </a:r>
            <a:r>
              <a:rPr lang="en-GB" i="1" dirty="0"/>
              <a:t>lessor</a:t>
            </a:r>
            <a:r>
              <a:rPr lang="en-GB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67E0A-4D13-48DC-B8D2-3F34FA25F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1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Income element	=	P × (1-(L-1)×2%)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Capital element		=	P × (L-1)×2%</a:t>
            </a:r>
          </a:p>
          <a:p>
            <a:pPr marL="0" indent="0">
              <a:buNone/>
            </a:pPr>
            <a:endParaRPr lang="en-GB" sz="1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	where	P	=	amount of lease premium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		L	=	life of lease, in years</a:t>
            </a:r>
          </a:p>
          <a:p>
            <a:pPr marL="0" indent="0">
              <a:buNone/>
            </a:pPr>
            <a:endParaRPr lang="en-GB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Example with lease premium of £100,000 for a ten-year lease:</a:t>
            </a:r>
          </a:p>
          <a:p>
            <a:pPr marL="0" indent="0">
              <a:buNone/>
            </a:pPr>
            <a:endParaRPr lang="en-GB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Income element	=	100,000 × (1 – 9×2%)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			=	100,000 × 0.82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			=	</a:t>
            </a:r>
            <a:r>
              <a:rPr lang="en-GB" sz="1800" b="1" dirty="0">
                <a:solidFill>
                  <a:schemeClr val="tx1"/>
                </a:solidFill>
              </a:rPr>
              <a:t>£82,000, deemed rental income</a:t>
            </a:r>
          </a:p>
          <a:p>
            <a:pPr marL="0" indent="0">
              <a:buNone/>
            </a:pPr>
            <a:endParaRPr lang="en-GB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Capital element		=	100,000 × 9×2%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			=	100,000 × 0.18</a:t>
            </a:r>
          </a:p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			=	</a:t>
            </a:r>
            <a:r>
              <a:rPr lang="en-GB" sz="1800" b="1" dirty="0">
                <a:solidFill>
                  <a:schemeClr val="tx1"/>
                </a:solidFill>
              </a:rPr>
              <a:t>£18,000, treated as capital receipt</a:t>
            </a:r>
          </a:p>
        </p:txBody>
      </p:sp>
    </p:spTree>
    <p:extLst>
      <p:ext uri="{BB962C8B-B14F-4D97-AF65-F5344CB8AC3E}">
        <p14:creationId xmlns:p14="http://schemas.microsoft.com/office/powerpoint/2010/main" val="3095366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8502E-4545-4C36-9BDD-6BD615BD2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Lease premia (</a:t>
            </a:r>
            <a:r>
              <a:rPr lang="en-GB" i="1" dirty="0"/>
              <a:t>lessee</a:t>
            </a:r>
            <a:r>
              <a:rPr lang="en-GB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67E0A-4D13-48DC-B8D2-3F34FA25F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</a:rPr>
              <a:t>In the previous example with lease premium of £100,000 for a ten-year lease, we saw that the lessor would be treated as having income of:</a:t>
            </a: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</a:rPr>
              <a:t>Income element	=	100,000 × (1 – 9×2%)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</a:rPr>
              <a:t>			=	100,000 × 0.82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</a:rPr>
              <a:t>			=	</a:t>
            </a:r>
            <a:r>
              <a:rPr lang="en-GB" sz="2000" b="1" dirty="0">
                <a:solidFill>
                  <a:schemeClr val="tx1"/>
                </a:solidFill>
              </a:rPr>
              <a:t>£82,000, treated as property income</a:t>
            </a: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</a:rPr>
              <a:t>If the lessee incurs the expenditure for trade purposes, they may deduct that calculated amount as an expense, but </a:t>
            </a:r>
            <a:r>
              <a:rPr lang="en-GB" sz="2000" b="1" dirty="0">
                <a:solidFill>
                  <a:schemeClr val="tx1"/>
                </a:solidFill>
              </a:rPr>
              <a:t>spread over the life of the lease</a:t>
            </a:r>
            <a:r>
              <a:rPr lang="en-GB" sz="2000" dirty="0">
                <a:solidFill>
                  <a:schemeClr val="tx1"/>
                </a:solidFill>
              </a:rPr>
              <a:t>.  So each year of the lease, the lessee will be able to claim a deduction of £82,000 ÷ 10 years = </a:t>
            </a:r>
            <a:r>
              <a:rPr lang="en-GB" sz="2000" b="1" dirty="0">
                <a:solidFill>
                  <a:schemeClr val="tx1"/>
                </a:solidFill>
              </a:rPr>
              <a:t>£8,200</a:t>
            </a:r>
            <a:r>
              <a:rPr lang="en-GB" sz="20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0599195"/>
      </p:ext>
    </p:extLst>
  </p:cSld>
  <p:clrMapOvr>
    <a:masterClrMapping/>
  </p:clrMapOvr>
</p:sld>
</file>

<file path=ppt/theme/theme1.xml><?xml version="1.0" encoding="utf-8"?>
<a:theme xmlns:a="http://schemas.openxmlformats.org/drawingml/2006/main" name="Tax_blue_yello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Tax_blue_yellow</Template>
  <TotalTime>618</TotalTime>
  <Words>1628</Words>
  <Application>Microsoft Office PowerPoint</Application>
  <PresentationFormat>On-screen Show (4:3)</PresentationFormat>
  <Paragraphs>160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Trebuchet MS</vt:lpstr>
      <vt:lpstr>Verdana</vt:lpstr>
      <vt:lpstr>Wingdings</vt:lpstr>
      <vt:lpstr>Tax_blue_yellow</vt:lpstr>
      <vt:lpstr>PowerPoint Presentation</vt:lpstr>
      <vt:lpstr>Basis of charge</vt:lpstr>
      <vt:lpstr>Income Tax on Property Income</vt:lpstr>
      <vt:lpstr>Basis of assessment</vt:lpstr>
      <vt:lpstr>Finance costs</vt:lpstr>
      <vt:lpstr>Computation of taxable profits of a ‘property business’…</vt:lpstr>
      <vt:lpstr>…Computation of taxable profits of a ‘property business’</vt:lpstr>
      <vt:lpstr>Lease premia (lessor)</vt:lpstr>
      <vt:lpstr>Lease premia (lessee)</vt:lpstr>
      <vt:lpstr>Rent-a-room scheme</vt:lpstr>
      <vt:lpstr>Rent paid to non-residents</vt:lpstr>
      <vt:lpstr>Property allowance</vt:lpstr>
      <vt:lpstr>Question 9.1, Geta and Raj (a) Geta</vt:lpstr>
      <vt:lpstr>Question 9.1, Geta and Raj (b) Raj</vt:lpstr>
      <vt:lpstr>Self-study</vt:lpstr>
    </vt:vector>
  </TitlesOfParts>
  <Company>Leeds Metropolitan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Principles of taxation (a) Fundamentals of UK taxation</dc:title>
  <dc:creator>csadm1n01</dc:creator>
  <cp:lastModifiedBy>Stephanie Tiller (Accounting)</cp:lastModifiedBy>
  <cp:revision>115</cp:revision>
  <cp:lastPrinted>2016-07-07T10:32:31Z</cp:lastPrinted>
  <dcterms:created xsi:type="dcterms:W3CDTF">2009-08-05T18:54:04Z</dcterms:created>
  <dcterms:modified xsi:type="dcterms:W3CDTF">2026-08-05T14:25:13Z</dcterms:modified>
</cp:coreProperties>
</file>