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346" r:id="rId2"/>
    <p:sldId id="258" r:id="rId3"/>
    <p:sldId id="269" r:id="rId4"/>
    <p:sldId id="270" r:id="rId5"/>
    <p:sldId id="300" r:id="rId6"/>
    <p:sldId id="301" r:id="rId7"/>
    <p:sldId id="302" r:id="rId8"/>
    <p:sldId id="303" r:id="rId9"/>
    <p:sldId id="304" r:id="rId10"/>
    <p:sldId id="287" r:id="rId11"/>
    <p:sldId id="288" r:id="rId12"/>
    <p:sldId id="289" r:id="rId13"/>
    <p:sldId id="259" r:id="rId14"/>
    <p:sldId id="260" r:id="rId15"/>
    <p:sldId id="271" r:id="rId16"/>
    <p:sldId id="272" r:id="rId17"/>
    <p:sldId id="290" r:id="rId18"/>
    <p:sldId id="297" r:id="rId19"/>
    <p:sldId id="280" r:id="rId20"/>
    <p:sldId id="292" r:id="rId21"/>
    <p:sldId id="293" r:id="rId22"/>
    <p:sldId id="264" r:id="rId23"/>
    <p:sldId id="265" r:id="rId24"/>
    <p:sldId id="277" r:id="rId25"/>
    <p:sldId id="267" r:id="rId2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mbsalanm@yahoo.com" initials="c" lastIdx="1" clrIdx="0">
    <p:extLst>
      <p:ext uri="{19B8F6BF-5375-455C-9EA6-DF929625EA0E}">
        <p15:presenceInfo xmlns:p15="http://schemas.microsoft.com/office/powerpoint/2012/main" userId="3d8225f013933f7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D0"/>
    <a:srgbClr val="FBCD24"/>
    <a:srgbClr val="FFE0C0"/>
    <a:srgbClr val="FBCD25"/>
    <a:srgbClr val="FF8000"/>
    <a:srgbClr val="0000FF"/>
    <a:srgbClr val="004000"/>
    <a:srgbClr val="000080"/>
    <a:srgbClr val="008000"/>
    <a:srgbClr val="0065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836" y="13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002D4E-6BF1-4EFA-BD83-AD988ED55D57}" type="datetimeFigureOut">
              <a:rPr lang="en-GB" smtClean="0"/>
              <a:t>05/08/2026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BEECC-2887-47F4-AFBF-A734475934D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40986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3919878-61F4-4F92-A7DD-D11F7343AB05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2DC0FE-EF9A-4F96-B4AB-DB16F3F6E7F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760986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1pPr>
            <a:lvl2pPr marL="737155" indent="-283521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34085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587718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41352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494986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6pPr>
            <a:lvl7pPr marL="2948620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7pPr>
            <a:lvl8pPr marL="3402254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8pPr>
            <a:lvl9pPr marL="3855888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22C43-D4EB-4CC2-9E49-34B6987AC18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9423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951AA58-94BC-46F2-A305-61971772550F}" type="slidenum">
              <a:rPr lang="en-GB" altLang="en-US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99364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41B0FD1-219F-407F-A9F6-3AB7506C02CD}" type="slidenum">
              <a:rPr lang="en-GB" altLang="en-US"/>
              <a:pPr/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42463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0A8BE61-30AC-41AF-8AF6-63ABA336CC63}" type="slidenum">
              <a:rPr lang="en-GB" altLang="en-US"/>
              <a:pPr/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56281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D00A1A-9EE9-4570-B1FE-5152CAF0D974}" type="slidenum">
              <a:rPr lang="en-GB" altLang="en-US"/>
              <a:pPr/>
              <a:t>22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90847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0CCED4D-17FA-486D-ACA7-BF20DB4680B7}" type="slidenum">
              <a:rPr lang="en-GB" altLang="en-US"/>
              <a:pPr/>
              <a:t>23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42660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11ECABA-D475-41CC-B71C-74ED9E51BC19}" type="slidenum">
              <a:rPr lang="en-GB" altLang="en-US"/>
              <a:pPr/>
              <a:t>24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800357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0DC9DE8-CD3C-4E92-A3AE-02F3429CEFBE}" type="slidenum">
              <a:rPr lang="en-GB" altLang="en-US"/>
              <a:pPr/>
              <a:t>25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2702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DBD1693E-D4E9-4E4F-A934-4B2B668EFC5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76807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939800"/>
            <a:ext cx="9144000" cy="5441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DD93C6E-3759-40D4-A545-7A341A871A1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36707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0000FF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1E90816-CF28-48E7-8A7E-8A93CC77587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52578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DABBBBF-5A80-4D7C-A996-CB4D5FD9020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9357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796" y="99819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796" y="163795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99819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63795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CA2CBC9B-E299-42FE-940E-7EF3F96CDFB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59921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5EEF7B4-6E4D-4233-8D2B-1BE4AC8BC58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96855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4106005-A784-4875-90DD-71E7C4B0F8A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9587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422D81-0E53-50BF-8F28-A7BD5BCA53F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-5400000">
            <a:off x="3677598" y="-4515478"/>
            <a:ext cx="1788801" cy="9144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FB70702-BA1C-91D2-650E-EECDAE56ED8C}"/>
              </a:ext>
            </a:extLst>
          </p:cNvPr>
          <p:cNvSpPr/>
          <p:nvPr userDrawn="1"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ACA1B1A2-A341-ADD1-989B-503D513052F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© Fiscal Publications – used with permission from Taxation, 45</a:t>
            </a:r>
            <a:r>
              <a:rPr lang="en-US" altLang="en-US" sz="1100" b="1" baseline="300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th</a:t>
            </a: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 edition 2026/27 by Tutin and Tiller</a:t>
            </a:r>
          </a:p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https://www.fiscalpublications.com/tutinandtiller/2026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4D9D19E-FA08-DEB5-1023-B7379B6DC6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588"/>
            <a:ext cx="9144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32E2C080-2CCE-F007-93DC-86B01135E6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950924"/>
            <a:ext cx="91440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45C8D82A-B2AF-3A91-0A63-C0178AFEF8F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10429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036BD28B-EE39-4D9F-B68C-FCA00D5C770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anose="020B0603020202020204" pitchFamily="34" charset="0"/>
          <a:ea typeface="+mj-ea"/>
          <a:cs typeface="+mj-cs"/>
        </a:defRPr>
      </a:lvl1pPr>
      <a:lvl2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2pPr>
      <a:lvl3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3pPr>
      <a:lvl4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4pPr>
      <a:lvl5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FF"/>
          </a:solidFill>
          <a:latin typeface="Trebuchet MS" panose="020B0603020202020204" pitchFamily="34" charset="0"/>
          <a:ea typeface="+mn-ea"/>
          <a:cs typeface="+mn-cs"/>
        </a:defRPr>
      </a:lvl1pPr>
      <a:lvl2pPr marL="720725" indent="-36036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FF"/>
          </a:solidFill>
          <a:latin typeface="Trebuchet MS" panose="020B0603020202020204" pitchFamily="34" charset="0"/>
        </a:defRPr>
      </a:lvl2pPr>
      <a:lvl3pPr marL="1073150" indent="-35242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FF"/>
          </a:solidFill>
          <a:latin typeface="Trebuchet MS" panose="020B0603020202020204" pitchFamily="34" charset="0"/>
        </a:defRPr>
      </a:lvl3pPr>
      <a:lvl4pPr marL="1435100" indent="-3619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00FF"/>
          </a:solidFill>
          <a:latin typeface="Trebuchet MS" panose="020B0603020202020204" pitchFamily="34" charset="0"/>
        </a:defRPr>
      </a:lvl4pPr>
      <a:lvl5pPr marL="1795463" indent="-36036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00FF"/>
          </a:solidFill>
          <a:latin typeface="Trebuchet MS" panose="020B0603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calpublication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ons.gov.uk/employmentandlabourmarket/peopleinwork/earningsandworkinghours/bulletins/annualsurveyofhoursandearnings/2025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1"/>
          <p:cNvSpPr txBox="1">
            <a:spLocks noChangeArrowheads="1"/>
          </p:cNvSpPr>
          <p:nvPr/>
        </p:nvSpPr>
        <p:spPr bwMode="auto">
          <a:xfrm>
            <a:off x="3862800" y="936624"/>
            <a:ext cx="5281200" cy="5383441"/>
          </a:xfrm>
          <a:prstGeom prst="rect">
            <a:avLst/>
          </a:prstGeom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3200">
                <a:solidFill>
                  <a:srgbClr val="0000F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8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4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indent="-355600">
              <a:tabLst>
                <a:tab pos="355600" algn="l"/>
              </a:tabLst>
              <a:defRPr/>
            </a:pPr>
            <a:endParaRPr lang="en-GB" altLang="en-US" sz="1800" b="1" i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8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Chapter 2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r>
              <a:rPr lang="en-GB" altLang="en-US" sz="20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General principles of Income Tax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endParaRPr lang="en-GB" altLang="en-US" sz="2000" b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8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Ricky Tutin and Stephanie Tiller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6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‘Taxation: incorporating the 2026 Finance Act’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</a:t>
            </a:r>
            <a:r>
              <a:rPr lang="en-GB" altLang="en-US" sz="1400" kern="0" baseline="3000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edition 2026/27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US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http://www.fiscalpublications.com</a:t>
            </a:r>
            <a:endParaRPr lang="en-US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DE2E0D-A1D8-2C5A-7DB7-0021ED1650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99600"/>
            <a:ext cx="3173705" cy="45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161823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53244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 indent="0"/>
            <a:r>
              <a:rPr lang="en-GB" altLang="en-US" sz="2800" b="1" dirty="0"/>
              <a:t>Full Time Minimum wage £23,132</a:t>
            </a:r>
            <a:br>
              <a:rPr lang="en-GB" altLang="en-US" sz="2800" b="1" dirty="0"/>
            </a:br>
            <a:r>
              <a:rPr lang="en-GB" altLang="en-US" sz="2800" b="1" dirty="0"/>
              <a:t>(£12.71 per hour)</a:t>
            </a:r>
          </a:p>
        </p:txBody>
      </p:sp>
      <p:sp>
        <p:nvSpPr>
          <p:cNvPr id="81" name="Rectangle 80"/>
          <p:cNvSpPr/>
          <p:nvPr/>
        </p:nvSpPr>
        <p:spPr>
          <a:xfrm>
            <a:off x="4570413" y="1702839"/>
            <a:ext cx="1144588" cy="360362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82" name="Rectangle 81"/>
          <p:cNvSpPr/>
          <p:nvPr/>
        </p:nvSpPr>
        <p:spPr>
          <a:xfrm>
            <a:off x="4570413" y="2063201"/>
            <a:ext cx="1144588" cy="35877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23,132</a:t>
            </a:r>
          </a:p>
        </p:txBody>
      </p:sp>
      <p:sp>
        <p:nvSpPr>
          <p:cNvPr id="88" name="Rectangle 87"/>
          <p:cNvSpPr/>
          <p:nvPr/>
        </p:nvSpPr>
        <p:spPr>
          <a:xfrm>
            <a:off x="4570413" y="2422646"/>
            <a:ext cx="114458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(12,570)</a:t>
            </a:r>
          </a:p>
        </p:txBody>
      </p:sp>
      <p:sp>
        <p:nvSpPr>
          <p:cNvPr id="89" name="Rectangle 88"/>
          <p:cNvSpPr/>
          <p:nvPr/>
        </p:nvSpPr>
        <p:spPr>
          <a:xfrm>
            <a:off x="4570413" y="2783009"/>
            <a:ext cx="1144588" cy="36036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10,562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680965" y="2063201"/>
            <a:ext cx="2889448" cy="358775"/>
          </a:xfrm>
          <a:prstGeom prst="rect">
            <a:avLst/>
          </a:prstGeom>
          <a:solidFill>
            <a:srgbClr val="A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Employment income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1680965" y="2422646"/>
            <a:ext cx="2889448" cy="360363"/>
          </a:xfrm>
          <a:prstGeom prst="rect">
            <a:avLst/>
          </a:prstGeom>
          <a:solidFill>
            <a:srgbClr val="A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Personal allowance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1680965" y="2783009"/>
            <a:ext cx="2889448" cy="360362"/>
          </a:xfrm>
          <a:prstGeom prst="rect">
            <a:avLst/>
          </a:prstGeom>
          <a:solidFill>
            <a:srgbClr val="A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Taxable income</a:t>
            </a:r>
          </a:p>
        </p:txBody>
      </p:sp>
      <p:cxnSp>
        <p:nvCxnSpPr>
          <p:cNvPr id="112" name="Straight Connector 111"/>
          <p:cNvCxnSpPr/>
          <p:nvPr/>
        </p:nvCxnSpPr>
        <p:spPr>
          <a:xfrm>
            <a:off x="1680965" y="2783009"/>
            <a:ext cx="40340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1680965" y="3143371"/>
            <a:ext cx="4034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4570413" y="3214737"/>
            <a:ext cx="1144588" cy="358775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79" name="Rectangle 78"/>
          <p:cNvSpPr/>
          <p:nvPr/>
        </p:nvSpPr>
        <p:spPr>
          <a:xfrm>
            <a:off x="1680965" y="3214737"/>
            <a:ext cx="2889448" cy="358775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Non-savings  income:</a:t>
            </a:r>
          </a:p>
        </p:txBody>
      </p:sp>
      <p:sp>
        <p:nvSpPr>
          <p:cNvPr id="91" name="Rectangle 90"/>
          <p:cNvSpPr/>
          <p:nvPr/>
        </p:nvSpPr>
        <p:spPr>
          <a:xfrm>
            <a:off x="4570413" y="3574451"/>
            <a:ext cx="114458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2,112</a:t>
            </a:r>
          </a:p>
        </p:txBody>
      </p:sp>
      <p:sp>
        <p:nvSpPr>
          <p:cNvPr id="92" name="Rectangle 91"/>
          <p:cNvSpPr/>
          <p:nvPr/>
        </p:nvSpPr>
        <p:spPr>
          <a:xfrm>
            <a:off x="1680965" y="3574451"/>
            <a:ext cx="288944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basic rate @ 20% =</a:t>
            </a:r>
          </a:p>
        </p:txBody>
      </p:sp>
      <p:cxnSp>
        <p:nvCxnSpPr>
          <p:cNvPr id="162" name="Straight Connector 161"/>
          <p:cNvCxnSpPr/>
          <p:nvPr/>
        </p:nvCxnSpPr>
        <p:spPr>
          <a:xfrm>
            <a:off x="1680965" y="3934814"/>
            <a:ext cx="4034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60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8" grpId="0" animBg="1"/>
      <p:bldP spid="89" grpId="0" animBg="1"/>
      <p:bldP spid="97" grpId="0" animBg="1"/>
      <p:bldP spid="103" grpId="0" animBg="1"/>
      <p:bldP spid="104" grpId="0" animBg="1"/>
      <p:bldP spid="91" grpId="0" animBg="1"/>
      <p:bldP spid="9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 indent="0"/>
            <a:r>
              <a:rPr lang="en-GB" altLang="en-US" dirty="0"/>
              <a:t>Median full-time earnings £39,039</a:t>
            </a:r>
            <a:br>
              <a:rPr lang="en-GB" altLang="en-US" dirty="0"/>
            </a:br>
            <a:r>
              <a:rPr lang="en-GB" altLang="en-US" sz="1200" dirty="0"/>
              <a:t>(</a:t>
            </a:r>
            <a:r>
              <a:rPr lang="en-GB" altLang="en-US" sz="12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https://www.ons.gov.uk/employmentandlabourmarket/peopleinwork/earningsandworkinghours/bulletins/annualsurveyofhoursandearnings/2025</a:t>
            </a:r>
            <a:r>
              <a:rPr lang="en-GB" altLang="en-US" sz="1200" dirty="0"/>
              <a:t> )</a:t>
            </a:r>
            <a:endParaRPr lang="en-GB" altLang="en-US" sz="1000" dirty="0"/>
          </a:p>
        </p:txBody>
      </p:sp>
      <p:sp>
        <p:nvSpPr>
          <p:cNvPr id="163" name="Rectangle 162"/>
          <p:cNvSpPr/>
          <p:nvPr/>
        </p:nvSpPr>
        <p:spPr>
          <a:xfrm>
            <a:off x="4570413" y="1702839"/>
            <a:ext cx="1144588" cy="360362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4570413" y="2063201"/>
            <a:ext cx="1144588" cy="35877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39,039</a:t>
            </a:r>
          </a:p>
        </p:txBody>
      </p:sp>
      <p:sp>
        <p:nvSpPr>
          <p:cNvPr id="165" name="Rectangle 164"/>
          <p:cNvSpPr/>
          <p:nvPr/>
        </p:nvSpPr>
        <p:spPr>
          <a:xfrm>
            <a:off x="4570413" y="2422646"/>
            <a:ext cx="114458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(12,570)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4570413" y="2783009"/>
            <a:ext cx="1144588" cy="36036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26,469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1680965" y="2063201"/>
            <a:ext cx="2889448" cy="358775"/>
          </a:xfrm>
          <a:prstGeom prst="rect">
            <a:avLst/>
          </a:prstGeom>
          <a:solidFill>
            <a:srgbClr val="A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Employment income</a:t>
            </a:r>
          </a:p>
        </p:txBody>
      </p:sp>
      <p:sp>
        <p:nvSpPr>
          <p:cNvPr id="168" name="Rectangle 167"/>
          <p:cNvSpPr/>
          <p:nvPr/>
        </p:nvSpPr>
        <p:spPr>
          <a:xfrm>
            <a:off x="1680965" y="2422646"/>
            <a:ext cx="2889448" cy="360363"/>
          </a:xfrm>
          <a:prstGeom prst="rect">
            <a:avLst/>
          </a:prstGeom>
          <a:solidFill>
            <a:srgbClr val="A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Personal allowance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1680965" y="2783009"/>
            <a:ext cx="2889448" cy="360362"/>
          </a:xfrm>
          <a:prstGeom prst="rect">
            <a:avLst/>
          </a:prstGeom>
          <a:solidFill>
            <a:srgbClr val="A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Taxable income</a:t>
            </a:r>
          </a:p>
        </p:txBody>
      </p:sp>
      <p:cxnSp>
        <p:nvCxnSpPr>
          <p:cNvPr id="170" name="Straight Connector 169"/>
          <p:cNvCxnSpPr/>
          <p:nvPr/>
        </p:nvCxnSpPr>
        <p:spPr>
          <a:xfrm>
            <a:off x="1680965" y="2783009"/>
            <a:ext cx="40340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>
            <a:off x="1680965" y="3143371"/>
            <a:ext cx="4034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Rectangle 171"/>
          <p:cNvSpPr/>
          <p:nvPr/>
        </p:nvSpPr>
        <p:spPr>
          <a:xfrm>
            <a:off x="4570413" y="3214737"/>
            <a:ext cx="1144588" cy="358775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173" name="Rectangle 172"/>
          <p:cNvSpPr/>
          <p:nvPr/>
        </p:nvSpPr>
        <p:spPr>
          <a:xfrm>
            <a:off x="1680965" y="3214737"/>
            <a:ext cx="2889448" cy="358775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Non-savings  income:</a:t>
            </a:r>
          </a:p>
        </p:txBody>
      </p:sp>
      <p:sp>
        <p:nvSpPr>
          <p:cNvPr id="174" name="Rectangle 173"/>
          <p:cNvSpPr/>
          <p:nvPr/>
        </p:nvSpPr>
        <p:spPr>
          <a:xfrm>
            <a:off x="4570413" y="3574451"/>
            <a:ext cx="114458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5,294</a:t>
            </a:r>
          </a:p>
        </p:txBody>
      </p:sp>
      <p:sp>
        <p:nvSpPr>
          <p:cNvPr id="175" name="Rectangle 174"/>
          <p:cNvSpPr/>
          <p:nvPr/>
        </p:nvSpPr>
        <p:spPr>
          <a:xfrm>
            <a:off x="1680965" y="3574451"/>
            <a:ext cx="288944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basic rate @ 20% =</a:t>
            </a:r>
          </a:p>
        </p:txBody>
      </p:sp>
      <p:cxnSp>
        <p:nvCxnSpPr>
          <p:cNvPr id="176" name="Straight Connector 175"/>
          <p:cNvCxnSpPr/>
          <p:nvPr/>
        </p:nvCxnSpPr>
        <p:spPr>
          <a:xfrm>
            <a:off x="1680965" y="3934814"/>
            <a:ext cx="4034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1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4" grpId="0" animBg="1"/>
      <p:bldP spid="1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 indent="0"/>
            <a:r>
              <a:rPr lang="en-GB" altLang="en-US" sz="2400" dirty="0"/>
              <a:t>Bank Chief Executive’s base salary £1,365,366</a:t>
            </a:r>
            <a:br>
              <a:rPr lang="en-GB" altLang="en-US" sz="2400" dirty="0"/>
            </a:br>
            <a:r>
              <a:rPr lang="en-GB" altLang="en-US" sz="1100" dirty="0"/>
              <a:t>(https://www.lloydsbankinggroup.com/investors/annual-report.html )</a:t>
            </a:r>
          </a:p>
        </p:txBody>
      </p:sp>
      <p:sp>
        <p:nvSpPr>
          <p:cNvPr id="81" name="Rectangle 80"/>
          <p:cNvSpPr/>
          <p:nvPr/>
        </p:nvSpPr>
        <p:spPr>
          <a:xfrm>
            <a:off x="3429000" y="1700808"/>
            <a:ext cx="1144588" cy="360362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429000" y="2061170"/>
            <a:ext cx="1144588" cy="358775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1,365,366</a:t>
            </a:r>
          </a:p>
        </p:txBody>
      </p:sp>
      <p:sp>
        <p:nvSpPr>
          <p:cNvPr id="88" name="Rectangle 87"/>
          <p:cNvSpPr/>
          <p:nvPr/>
        </p:nvSpPr>
        <p:spPr>
          <a:xfrm>
            <a:off x="3429000" y="2420615"/>
            <a:ext cx="114458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-</a:t>
            </a:r>
          </a:p>
        </p:txBody>
      </p:sp>
      <p:sp>
        <p:nvSpPr>
          <p:cNvPr id="89" name="Rectangle 88"/>
          <p:cNvSpPr/>
          <p:nvPr/>
        </p:nvSpPr>
        <p:spPr>
          <a:xfrm>
            <a:off x="3429000" y="2780978"/>
            <a:ext cx="1144588" cy="36036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1,365,366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143000" y="2061170"/>
            <a:ext cx="2286000" cy="358775"/>
          </a:xfrm>
          <a:prstGeom prst="rect">
            <a:avLst/>
          </a:prstGeom>
          <a:solidFill>
            <a:srgbClr val="A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Employment income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1143000" y="2420615"/>
            <a:ext cx="2286000" cy="360363"/>
          </a:xfrm>
          <a:prstGeom prst="rect">
            <a:avLst/>
          </a:prstGeom>
          <a:solidFill>
            <a:srgbClr val="A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Personal allowance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1143000" y="2780978"/>
            <a:ext cx="2286000" cy="360362"/>
          </a:xfrm>
          <a:prstGeom prst="rect">
            <a:avLst/>
          </a:prstGeom>
          <a:solidFill>
            <a:srgbClr val="A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Taxable income</a:t>
            </a:r>
          </a:p>
        </p:txBody>
      </p:sp>
      <p:cxnSp>
        <p:nvCxnSpPr>
          <p:cNvPr id="112" name="Straight Connector 111"/>
          <p:cNvCxnSpPr/>
          <p:nvPr/>
        </p:nvCxnSpPr>
        <p:spPr>
          <a:xfrm>
            <a:off x="1143794" y="2780978"/>
            <a:ext cx="34297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Rectangle 162"/>
          <p:cNvSpPr/>
          <p:nvPr/>
        </p:nvSpPr>
        <p:spPr>
          <a:xfrm>
            <a:off x="6858000" y="3212703"/>
            <a:ext cx="1144588" cy="358775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5711825" y="3212703"/>
            <a:ext cx="1144588" cy="358775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65" name="Rectangle 164"/>
          <p:cNvSpPr/>
          <p:nvPr/>
        </p:nvSpPr>
        <p:spPr>
          <a:xfrm>
            <a:off x="4573588" y="3212703"/>
            <a:ext cx="1144587" cy="358775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3429000" y="3212703"/>
            <a:ext cx="1144588" cy="358775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539552" y="3212703"/>
            <a:ext cx="2889448" cy="358775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Non-savings  income:</a:t>
            </a:r>
          </a:p>
        </p:txBody>
      </p:sp>
      <p:sp>
        <p:nvSpPr>
          <p:cNvPr id="168" name="Rectangle 167"/>
          <p:cNvSpPr/>
          <p:nvPr/>
        </p:nvSpPr>
        <p:spPr>
          <a:xfrm>
            <a:off x="6858000" y="3571478"/>
            <a:ext cx="114458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7,540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3429000" y="3571478"/>
            <a:ext cx="114458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37,700</a:t>
            </a:r>
          </a:p>
        </p:txBody>
      </p:sp>
      <p:sp>
        <p:nvSpPr>
          <p:cNvPr id="170" name="Rectangle 169"/>
          <p:cNvSpPr/>
          <p:nvPr/>
        </p:nvSpPr>
        <p:spPr>
          <a:xfrm>
            <a:off x="539552" y="3571478"/>
            <a:ext cx="288944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basic rate 20% ×</a:t>
            </a:r>
          </a:p>
        </p:txBody>
      </p:sp>
      <p:sp>
        <p:nvSpPr>
          <p:cNvPr id="171" name="Rectangle 170"/>
          <p:cNvSpPr/>
          <p:nvPr/>
        </p:nvSpPr>
        <p:spPr>
          <a:xfrm>
            <a:off x="6858000" y="3931841"/>
            <a:ext cx="1144588" cy="36036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34,976</a:t>
            </a:r>
          </a:p>
        </p:txBody>
      </p:sp>
      <p:sp>
        <p:nvSpPr>
          <p:cNvPr id="172" name="Rectangle 171"/>
          <p:cNvSpPr/>
          <p:nvPr/>
        </p:nvSpPr>
        <p:spPr>
          <a:xfrm>
            <a:off x="3429000" y="3931841"/>
            <a:ext cx="1144588" cy="36036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87,440</a:t>
            </a:r>
          </a:p>
        </p:txBody>
      </p:sp>
      <p:sp>
        <p:nvSpPr>
          <p:cNvPr id="173" name="Rectangle 172"/>
          <p:cNvSpPr/>
          <p:nvPr/>
        </p:nvSpPr>
        <p:spPr>
          <a:xfrm>
            <a:off x="539552" y="3931841"/>
            <a:ext cx="2889448" cy="36036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higher rate 40% ×</a:t>
            </a:r>
          </a:p>
        </p:txBody>
      </p:sp>
      <p:sp>
        <p:nvSpPr>
          <p:cNvPr id="174" name="Rectangle 173"/>
          <p:cNvSpPr/>
          <p:nvPr/>
        </p:nvSpPr>
        <p:spPr>
          <a:xfrm>
            <a:off x="6858000" y="4292203"/>
            <a:ext cx="114458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558,102</a:t>
            </a:r>
          </a:p>
        </p:txBody>
      </p:sp>
      <p:sp>
        <p:nvSpPr>
          <p:cNvPr id="175" name="Rectangle 174"/>
          <p:cNvSpPr/>
          <p:nvPr/>
        </p:nvSpPr>
        <p:spPr>
          <a:xfrm>
            <a:off x="3429000" y="4292203"/>
            <a:ext cx="114458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1,240,226</a:t>
            </a:r>
          </a:p>
        </p:txBody>
      </p:sp>
      <p:sp>
        <p:nvSpPr>
          <p:cNvPr id="176" name="Rectangle 175"/>
          <p:cNvSpPr/>
          <p:nvPr/>
        </p:nvSpPr>
        <p:spPr>
          <a:xfrm>
            <a:off x="539552" y="4292203"/>
            <a:ext cx="2889448" cy="360363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additional rate 45% × </a:t>
            </a:r>
          </a:p>
        </p:txBody>
      </p:sp>
      <p:sp>
        <p:nvSpPr>
          <p:cNvPr id="224" name="Rectangle 223"/>
          <p:cNvSpPr/>
          <p:nvPr/>
        </p:nvSpPr>
        <p:spPr>
          <a:xfrm>
            <a:off x="6858000" y="4665549"/>
            <a:ext cx="1144588" cy="36036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600,618</a:t>
            </a:r>
          </a:p>
        </p:txBody>
      </p:sp>
      <p:sp>
        <p:nvSpPr>
          <p:cNvPr id="225" name="Rectangle 224"/>
          <p:cNvSpPr/>
          <p:nvPr/>
        </p:nvSpPr>
        <p:spPr>
          <a:xfrm>
            <a:off x="5711825" y="4665549"/>
            <a:ext cx="1144588" cy="360362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226" name="Rectangle 225"/>
          <p:cNvSpPr/>
          <p:nvPr/>
        </p:nvSpPr>
        <p:spPr>
          <a:xfrm>
            <a:off x="4573588" y="4665549"/>
            <a:ext cx="1144587" cy="360362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227" name="Rectangle 226"/>
          <p:cNvSpPr/>
          <p:nvPr/>
        </p:nvSpPr>
        <p:spPr>
          <a:xfrm>
            <a:off x="3429000" y="4665549"/>
            <a:ext cx="1144588" cy="360362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228" name="Rectangle 227"/>
          <p:cNvSpPr/>
          <p:nvPr/>
        </p:nvSpPr>
        <p:spPr>
          <a:xfrm>
            <a:off x="539552" y="4665549"/>
            <a:ext cx="2889448" cy="360362"/>
          </a:xfrm>
          <a:prstGeom prst="rect">
            <a:avLst/>
          </a:prstGeom>
          <a:solidFill>
            <a:srgbClr val="80FFF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 liability</a:t>
            </a:r>
          </a:p>
        </p:txBody>
      </p:sp>
      <p:cxnSp>
        <p:nvCxnSpPr>
          <p:cNvPr id="229" name="Straight Connector 228"/>
          <p:cNvCxnSpPr/>
          <p:nvPr/>
        </p:nvCxnSpPr>
        <p:spPr>
          <a:xfrm flipV="1">
            <a:off x="539552" y="4652863"/>
            <a:ext cx="7463036" cy="126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/>
          <p:cNvCxnSpPr/>
          <p:nvPr/>
        </p:nvCxnSpPr>
        <p:spPr>
          <a:xfrm>
            <a:off x="539552" y="5025911"/>
            <a:ext cx="7463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/>
          <p:cNvCxnSpPr/>
          <p:nvPr/>
        </p:nvCxnSpPr>
        <p:spPr>
          <a:xfrm>
            <a:off x="1143794" y="3141340"/>
            <a:ext cx="34297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59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8" grpId="0" animBg="1"/>
      <p:bldP spid="89" grpId="0" animBg="1"/>
      <p:bldP spid="97" grpId="0" animBg="1"/>
      <p:bldP spid="103" grpId="0" animBg="1"/>
      <p:bldP spid="104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224" grpId="0" animBg="1"/>
      <p:bldP spid="225" grpId="0" animBg="1"/>
      <p:bldP spid="226" grpId="0" animBg="1"/>
      <p:bldP spid="227" grpId="0" animBg="1"/>
      <p:bldP spid="2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b="1" dirty="0">
                <a:solidFill>
                  <a:schemeClr val="tx1"/>
                </a:solidFill>
              </a:rPr>
              <a:t>Components of income</a:t>
            </a:r>
            <a:endParaRPr lang="en-GB" altLang="en-US" dirty="0">
              <a:solidFill>
                <a:schemeClr val="tx1"/>
              </a:solidFill>
            </a:endParaRPr>
          </a:p>
          <a:p>
            <a:pPr marL="360363" indent="-360363" eaLnBrk="1" hangingPunct="1"/>
            <a:r>
              <a:rPr lang="en-GB" altLang="en-US" dirty="0">
                <a:solidFill>
                  <a:schemeClr val="tx1"/>
                </a:solidFill>
              </a:rPr>
              <a:t>Income from employment	</a:t>
            </a:r>
          </a:p>
          <a:p>
            <a:pPr marL="360363" indent="-360363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– salaries, wages, pensions etc.	</a:t>
            </a:r>
          </a:p>
          <a:p>
            <a:pPr marL="360363" indent="-360363" eaLnBrk="1" hangingPunct="1"/>
            <a:r>
              <a:rPr lang="en-GB" altLang="en-US" dirty="0">
                <a:solidFill>
                  <a:schemeClr val="tx1"/>
                </a:solidFill>
              </a:rPr>
              <a:t>Social security income	</a:t>
            </a:r>
          </a:p>
          <a:p>
            <a:pPr marL="360363" indent="-360363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– retirement pensions etc.</a:t>
            </a:r>
          </a:p>
          <a:p>
            <a:pPr marL="360363" indent="-360363" eaLnBrk="1" hangingPunct="1"/>
            <a:r>
              <a:rPr lang="en-GB" altLang="en-US" dirty="0">
                <a:solidFill>
                  <a:schemeClr val="tx1"/>
                </a:solidFill>
              </a:rPr>
              <a:t>Income from trade profits</a:t>
            </a:r>
          </a:p>
          <a:p>
            <a:pPr marL="360363" indent="-360363" eaLnBrk="1" hangingPunct="1"/>
            <a:r>
              <a:rPr lang="en-GB" altLang="en-US" dirty="0">
                <a:solidFill>
                  <a:schemeClr val="tx1"/>
                </a:solidFill>
              </a:rPr>
              <a:t>Income from property</a:t>
            </a:r>
          </a:p>
          <a:p>
            <a:pPr marL="360363" indent="-360363" eaLnBrk="1" hangingPunct="1"/>
            <a:r>
              <a:rPr lang="en-GB" altLang="en-US" dirty="0">
                <a:solidFill>
                  <a:schemeClr val="tx1"/>
                </a:solidFill>
              </a:rPr>
              <a:t>Savings &amp; investment income…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9A841-34C6-408C-B4D8-C31605368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Taxable income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Taxable income</a:t>
            </a:r>
            <a:endParaRPr lang="en-US" alt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b="1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GB" altLang="en-US" b="1" dirty="0">
                <a:solidFill>
                  <a:schemeClr val="tx1"/>
                </a:solidFill>
              </a:rPr>
              <a:t>Total income			</a:t>
            </a:r>
          </a:p>
          <a:p>
            <a:pPr marL="0" indent="0" eaLnBrk="1" hangingPunct="1">
              <a:buFontTx/>
              <a:buNone/>
            </a:pPr>
            <a:r>
              <a:rPr lang="en-GB" altLang="en-US" b="1" dirty="0">
                <a:solidFill>
                  <a:schemeClr val="tx1"/>
                </a:solidFill>
              </a:rPr>
              <a:t>Less </a:t>
            </a:r>
            <a:r>
              <a:rPr lang="en-GB" altLang="en-US" dirty="0">
                <a:solidFill>
                  <a:schemeClr val="tx1"/>
                </a:solidFill>
              </a:rPr>
              <a:t>Allowable deductions and reliefs	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= </a:t>
            </a:r>
            <a:r>
              <a:rPr lang="en-GB" altLang="en-US" b="1" dirty="0">
                <a:solidFill>
                  <a:schemeClr val="tx1"/>
                </a:solidFill>
              </a:rPr>
              <a:t>Net income		</a:t>
            </a: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endParaRPr lang="en-GB" altLang="en-US" b="1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GB" altLang="en-US" b="1" dirty="0">
                <a:solidFill>
                  <a:schemeClr val="tx1"/>
                </a:solidFill>
              </a:rPr>
              <a:t>Less </a:t>
            </a:r>
            <a:r>
              <a:rPr lang="en-GB" altLang="en-US" dirty="0">
                <a:solidFill>
                  <a:schemeClr val="tx1"/>
                </a:solidFill>
              </a:rPr>
              <a:t>Personal allowances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= </a:t>
            </a:r>
            <a:r>
              <a:rPr lang="en-GB" altLang="en-US" b="1" dirty="0">
                <a:solidFill>
                  <a:schemeClr val="tx1"/>
                </a:solidFill>
              </a:rPr>
              <a:t>Taxable income…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 indent="0"/>
            <a:r>
              <a:rPr lang="en-GB" altLang="en-US" dirty="0"/>
              <a:t>Starting rate for savings income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360000" y="939600"/>
            <a:ext cx="8424000" cy="544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None/>
              <a:tabLst>
                <a:tab pos="719138" algn="l"/>
              </a:tabLst>
            </a:pPr>
            <a:endParaRPr lang="en-US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719138" algn="l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To the extent that savings income falls within the</a:t>
            </a:r>
          </a:p>
          <a:p>
            <a:pPr>
              <a:buNone/>
              <a:tabLst>
                <a:tab pos="719138" algn="l"/>
              </a:tabLst>
            </a:pP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first £5,000 of taxable income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, that savings income is subject to a “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starting rate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” of 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0%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.</a:t>
            </a:r>
          </a:p>
          <a:p>
            <a:pPr>
              <a:buNone/>
              <a:tabLst>
                <a:tab pos="719138" algn="l"/>
              </a:tabLst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719138" algn="l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This does not involve moving the tax bands or adjusting taxable income; rather, you can think of it as ‘overlapping’ with the other bands.</a:t>
            </a:r>
          </a:p>
          <a:p>
            <a:pPr>
              <a:buNone/>
              <a:tabLst>
                <a:tab pos="719138" algn="l"/>
              </a:tabLst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719138" algn="l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Many taxpayers will not be able to benefit from this starting rate, as their non-savings income will already take them beyond £5,000 of taxable income.</a:t>
            </a:r>
          </a:p>
        </p:txBody>
      </p:sp>
    </p:spTree>
    <p:extLst>
      <p:ext uri="{BB962C8B-B14F-4D97-AF65-F5344CB8AC3E}">
        <p14:creationId xmlns:p14="http://schemas.microsoft.com/office/powerpoint/2010/main" val="20335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build="p" bldLvl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 indent="0"/>
            <a:r>
              <a:rPr lang="en-GB" altLang="en-US" dirty="0"/>
              <a:t>“Personal Savings Allowance”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-1" y="939600"/>
            <a:ext cx="9142413" cy="544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None/>
            </a:pPr>
            <a:endParaRPr lang="en-US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A separate “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personal savings allowance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” is available for basic and higher rate (but not additional rate) taxpayers.  This takes the form of a nil rate which ‘overlaps’ the tax bands (ie. it is not a deduction from taxable income in the way the Personal Allowance is, nor does it extend the other tax bands).</a:t>
            </a:r>
          </a:p>
          <a:p>
            <a:pPr>
              <a:buNone/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For 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basic rate 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taxpayers, the “personal savings allowance” is 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£1,000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.  This means that the first £1,000 of savings income they have which is covered neither by their Personal Allowance nor by the “starting rate band” referred to above will be subject to a nil rate of income tax.</a:t>
            </a:r>
          </a:p>
          <a:p>
            <a:pPr>
              <a:buNone/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For 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higher rate 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taxpayers, the “personal savings allowance” is 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£500.</a:t>
            </a:r>
          </a:p>
          <a:p>
            <a:pPr>
              <a:buNone/>
            </a:pPr>
            <a:endParaRPr lang="en-GB" sz="20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For 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additional rate 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taxpayers, 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no 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“personal savings allowance” is available.</a:t>
            </a:r>
          </a:p>
        </p:txBody>
      </p:sp>
    </p:spTree>
    <p:extLst>
      <p:ext uri="{BB962C8B-B14F-4D97-AF65-F5344CB8AC3E}">
        <p14:creationId xmlns:p14="http://schemas.microsoft.com/office/powerpoint/2010/main" val="181644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build="p" bldLvl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 indent="0"/>
            <a:r>
              <a:rPr lang="en-GB" altLang="en-US" b="1" dirty="0"/>
              <a:t>Chap 2 Self-testing Q2.1</a:t>
            </a:r>
            <a:r>
              <a:rPr lang="en-GB" altLang="en-US" dirty="0"/>
              <a:t> Jules</a:t>
            </a:r>
            <a:r>
              <a:rPr lang="en-US" altLang="en-US" dirty="0"/>
              <a:t> </a:t>
            </a:r>
            <a:endParaRPr lang="en-GB" altLang="en-US" dirty="0"/>
          </a:p>
        </p:txBody>
      </p:sp>
      <p:sp>
        <p:nvSpPr>
          <p:cNvPr id="19" name="Rectangle 18"/>
          <p:cNvSpPr/>
          <p:nvPr/>
        </p:nvSpPr>
        <p:spPr>
          <a:xfrm>
            <a:off x="5724128" y="1556742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Total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724128" y="1917105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573588" y="1556742"/>
            <a:ext cx="1144587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Savings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573588" y="1917105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80" name="Rectangle 79"/>
          <p:cNvSpPr/>
          <p:nvPr/>
        </p:nvSpPr>
        <p:spPr>
          <a:xfrm>
            <a:off x="3429000" y="1556742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Non-savings</a:t>
            </a:r>
          </a:p>
        </p:txBody>
      </p:sp>
      <p:sp>
        <p:nvSpPr>
          <p:cNvPr id="81" name="Rectangle 80"/>
          <p:cNvSpPr/>
          <p:nvPr/>
        </p:nvSpPr>
        <p:spPr>
          <a:xfrm>
            <a:off x="3429000" y="1917105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724128" y="2277467"/>
            <a:ext cx="1144588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50,000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429000" y="2277467"/>
            <a:ext cx="1144588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50,000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724128" y="2636589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9,000</a:t>
            </a:r>
          </a:p>
        </p:txBody>
      </p:sp>
      <p:sp>
        <p:nvSpPr>
          <p:cNvPr id="70" name="Rectangle 69"/>
          <p:cNvSpPr/>
          <p:nvPr/>
        </p:nvSpPr>
        <p:spPr>
          <a:xfrm>
            <a:off x="4573588" y="2636589"/>
            <a:ext cx="1144587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9,000</a:t>
            </a:r>
          </a:p>
        </p:txBody>
      </p:sp>
      <p:sp>
        <p:nvSpPr>
          <p:cNvPr id="86" name="Rectangle 85"/>
          <p:cNvSpPr/>
          <p:nvPr/>
        </p:nvSpPr>
        <p:spPr>
          <a:xfrm>
            <a:off x="3429000" y="3717330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37,430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724128" y="2996952"/>
            <a:ext cx="1144588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59,000</a:t>
            </a:r>
          </a:p>
        </p:txBody>
      </p:sp>
      <p:sp>
        <p:nvSpPr>
          <p:cNvPr id="72" name="Rectangle 71"/>
          <p:cNvSpPr/>
          <p:nvPr/>
        </p:nvSpPr>
        <p:spPr>
          <a:xfrm>
            <a:off x="4573588" y="2996952"/>
            <a:ext cx="1144587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9,000</a:t>
            </a:r>
          </a:p>
        </p:txBody>
      </p:sp>
      <p:sp>
        <p:nvSpPr>
          <p:cNvPr id="87" name="Rectangle 86"/>
          <p:cNvSpPr/>
          <p:nvPr/>
        </p:nvSpPr>
        <p:spPr>
          <a:xfrm>
            <a:off x="3429000" y="2996952"/>
            <a:ext cx="1144588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50,000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724128" y="3355727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(12,570)</a:t>
            </a:r>
          </a:p>
        </p:txBody>
      </p:sp>
      <p:sp>
        <p:nvSpPr>
          <p:cNvPr id="88" name="Rectangle 87"/>
          <p:cNvSpPr/>
          <p:nvPr/>
        </p:nvSpPr>
        <p:spPr>
          <a:xfrm>
            <a:off x="3429000" y="3355727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(12,570)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724128" y="3716090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46,430</a:t>
            </a:r>
          </a:p>
        </p:txBody>
      </p:sp>
      <p:sp>
        <p:nvSpPr>
          <p:cNvPr id="74" name="Rectangle 73"/>
          <p:cNvSpPr/>
          <p:nvPr/>
        </p:nvSpPr>
        <p:spPr>
          <a:xfrm>
            <a:off x="4573588" y="3716090"/>
            <a:ext cx="1144587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9,000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143000" y="2277467"/>
            <a:ext cx="2286000" cy="358775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Employment income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143000" y="2636589"/>
            <a:ext cx="2286000" cy="360363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Interest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1143000" y="2996952"/>
            <a:ext cx="2286000" cy="358775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Total income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1143000" y="3355727"/>
            <a:ext cx="2286000" cy="360363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Personal allowance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1143000" y="3716090"/>
            <a:ext cx="2286000" cy="360362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Taxable income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143000" y="2996952"/>
            <a:ext cx="57257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1143794" y="3716090"/>
            <a:ext cx="57249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1143000" y="4076452"/>
            <a:ext cx="57257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20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2" grpId="0"/>
      <p:bldP spid="24" grpId="0"/>
      <p:bldP spid="70" grpId="0"/>
      <p:bldP spid="86" grpId="0"/>
      <p:bldP spid="26" grpId="0"/>
      <p:bldP spid="72" grpId="0"/>
      <p:bldP spid="87" grpId="0"/>
      <p:bldP spid="27" grpId="0"/>
      <p:bldP spid="88" grpId="0"/>
      <p:bldP spid="28" grpId="0"/>
      <p:bldP spid="74" grpId="0"/>
      <p:bldP spid="97" grpId="0" animBg="1"/>
      <p:bldP spid="100" grpId="0" animBg="1"/>
      <p:bldP spid="102" grpId="0" animBg="1"/>
      <p:bldP spid="103" grpId="0" animBg="1"/>
      <p:bldP spid="10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/>
            <a:r>
              <a:rPr lang="en-GB" altLang="en-US" b="1" dirty="0"/>
              <a:t>Chap 2 Self-testing Q2.1</a:t>
            </a:r>
            <a:r>
              <a:rPr lang="en-GB" altLang="en-US" dirty="0"/>
              <a:t> Jules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858000" y="981075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Total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858000" y="134143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£46,430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711825" y="981075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711825" y="134143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endParaRPr lang="en-GB" sz="14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4573588" y="981075"/>
            <a:ext cx="1144587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Savings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573588" y="134143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£9,000</a:t>
            </a:r>
          </a:p>
        </p:txBody>
      </p:sp>
      <p:sp>
        <p:nvSpPr>
          <p:cNvPr id="80" name="Rectangle 79"/>
          <p:cNvSpPr/>
          <p:nvPr/>
        </p:nvSpPr>
        <p:spPr>
          <a:xfrm>
            <a:off x="3429000" y="981075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Non-savings</a:t>
            </a:r>
          </a:p>
        </p:txBody>
      </p:sp>
      <p:sp>
        <p:nvSpPr>
          <p:cNvPr id="81" name="Rectangle 80"/>
          <p:cNvSpPr/>
          <p:nvPr/>
        </p:nvSpPr>
        <p:spPr>
          <a:xfrm>
            <a:off x="3429000" y="134143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£37,430</a:t>
            </a:r>
          </a:p>
        </p:txBody>
      </p:sp>
      <p:sp>
        <p:nvSpPr>
          <p:cNvPr id="96" name="Rectangle 95"/>
          <p:cNvSpPr/>
          <p:nvPr/>
        </p:nvSpPr>
        <p:spPr>
          <a:xfrm>
            <a:off x="539552" y="134143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Taxable income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58000" y="1701800"/>
            <a:ext cx="1144588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711825" y="1701800"/>
            <a:ext cx="1144588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573588" y="1701800"/>
            <a:ext cx="1144587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429000" y="1701800"/>
            <a:ext cx="1144588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97" name="Rectangle 96"/>
          <p:cNvSpPr/>
          <p:nvPr/>
        </p:nvSpPr>
        <p:spPr>
          <a:xfrm>
            <a:off x="539552" y="1701800"/>
            <a:ext cx="2889448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Non-savings  income: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858000" y="2060575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7,486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429000" y="2060575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37,430</a:t>
            </a:r>
          </a:p>
        </p:txBody>
      </p:sp>
      <p:sp>
        <p:nvSpPr>
          <p:cNvPr id="98" name="Rectangle 97"/>
          <p:cNvSpPr/>
          <p:nvPr/>
        </p:nvSpPr>
        <p:spPr>
          <a:xfrm>
            <a:off x="539552" y="2060575"/>
            <a:ext cx="288944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basic rate 20% ×</a:t>
            </a:r>
          </a:p>
        </p:txBody>
      </p:sp>
      <p:sp>
        <p:nvSpPr>
          <p:cNvPr id="71" name="Rectangle 70"/>
          <p:cNvSpPr/>
          <p:nvPr/>
        </p:nvSpPr>
        <p:spPr>
          <a:xfrm>
            <a:off x="4573588" y="234863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86" name="Rectangle 85"/>
          <p:cNvSpPr/>
          <p:nvPr/>
        </p:nvSpPr>
        <p:spPr>
          <a:xfrm>
            <a:off x="3429000" y="234863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539552" y="234863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Savings income: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858000" y="2708678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0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573588" y="2708678"/>
            <a:ext cx="1144587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500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539552" y="2708678"/>
            <a:ext cx="288944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“personal savings allowance”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858000" y="3068718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3,400</a:t>
            </a:r>
          </a:p>
        </p:txBody>
      </p:sp>
      <p:sp>
        <p:nvSpPr>
          <p:cNvPr id="77" name="Rectangle 76"/>
          <p:cNvSpPr/>
          <p:nvPr/>
        </p:nvSpPr>
        <p:spPr>
          <a:xfrm>
            <a:off x="4573588" y="3068718"/>
            <a:ext cx="1144587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8,500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539552" y="3068718"/>
            <a:ext cx="288944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higher rate 40% ×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6858000" y="378875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(9,000)</a:t>
            </a:r>
          </a:p>
        </p:txBody>
      </p:sp>
      <p:sp>
        <p:nvSpPr>
          <p:cNvPr id="126" name="Rectangle 125"/>
          <p:cNvSpPr/>
          <p:nvPr/>
        </p:nvSpPr>
        <p:spPr>
          <a:xfrm>
            <a:off x="5711825" y="378875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4573588" y="378875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3429000" y="378875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9" name="Rectangle 128"/>
          <p:cNvSpPr/>
          <p:nvPr/>
        </p:nvSpPr>
        <p:spPr>
          <a:xfrm>
            <a:off x="539552" y="378875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PAYE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6858000" y="342875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10,886</a:t>
            </a:r>
          </a:p>
        </p:txBody>
      </p:sp>
      <p:sp>
        <p:nvSpPr>
          <p:cNvPr id="121" name="Rectangle 120"/>
          <p:cNvSpPr/>
          <p:nvPr/>
        </p:nvSpPr>
        <p:spPr>
          <a:xfrm>
            <a:off x="5711825" y="342875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4573588" y="342875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3429000" y="342875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539552" y="342875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 borne</a:t>
            </a:r>
          </a:p>
        </p:txBody>
      </p:sp>
      <p:cxnSp>
        <p:nvCxnSpPr>
          <p:cNvPr id="135" name="Straight Connector 134"/>
          <p:cNvCxnSpPr/>
          <p:nvPr/>
        </p:nvCxnSpPr>
        <p:spPr>
          <a:xfrm flipV="1">
            <a:off x="539552" y="3428758"/>
            <a:ext cx="7463036" cy="126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ectangle 129"/>
          <p:cNvSpPr/>
          <p:nvPr/>
        </p:nvSpPr>
        <p:spPr>
          <a:xfrm>
            <a:off x="6858000" y="414875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1,886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5711825" y="414875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32" name="Rectangle 131"/>
          <p:cNvSpPr/>
          <p:nvPr/>
        </p:nvSpPr>
        <p:spPr>
          <a:xfrm>
            <a:off x="4573588" y="414875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3429000" y="414875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34" name="Rectangle 133"/>
          <p:cNvSpPr/>
          <p:nvPr/>
        </p:nvSpPr>
        <p:spPr>
          <a:xfrm>
            <a:off x="539552" y="414875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 contribution outstanding</a:t>
            </a:r>
          </a:p>
        </p:txBody>
      </p:sp>
      <p:cxnSp>
        <p:nvCxnSpPr>
          <p:cNvPr id="136" name="Straight Connector 135"/>
          <p:cNvCxnSpPr/>
          <p:nvPr/>
        </p:nvCxnSpPr>
        <p:spPr>
          <a:xfrm flipV="1">
            <a:off x="539552" y="4136072"/>
            <a:ext cx="7463036" cy="126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>
            <a:off x="539552" y="4509120"/>
            <a:ext cx="7463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539552" y="1700808"/>
            <a:ext cx="7463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816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3" grpId="0"/>
      <p:bldP spid="98" grpId="0"/>
      <p:bldP spid="27" grpId="0"/>
      <p:bldP spid="73" grpId="0"/>
      <p:bldP spid="103" grpId="0"/>
      <p:bldP spid="31" grpId="0"/>
      <p:bldP spid="77" grpId="0"/>
      <p:bldP spid="107" grpId="0"/>
      <p:bldP spid="125" grpId="0"/>
      <p:bldP spid="126" grpId="0" animBg="1"/>
      <p:bldP spid="127" grpId="0" animBg="1"/>
      <p:bldP spid="128" grpId="0" animBg="1"/>
      <p:bldP spid="129" grpId="0" animBg="1"/>
      <p:bldP spid="120" grpId="0"/>
      <p:bldP spid="121" grpId="0" animBg="1"/>
      <p:bldP spid="122" grpId="0" animBg="1"/>
      <p:bldP spid="123" grpId="0" animBg="1"/>
      <p:bldP spid="124" grpId="0" animBg="1"/>
      <p:bldP spid="130" grpId="0"/>
      <p:bldP spid="131" grpId="0" animBg="1"/>
      <p:bldP spid="132" grpId="0" animBg="1"/>
      <p:bldP spid="133" grpId="0" animBg="1"/>
      <p:bldP spid="1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 indent="0"/>
            <a:r>
              <a:rPr lang="en-GB" altLang="en-US" sz="2400" dirty="0"/>
              <a:t>Dividend income from UK and foreign companies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360000" y="939600"/>
            <a:ext cx="8424000" cy="544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None/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There is a “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dividend allowance” 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of </a:t>
            </a: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£500</a:t>
            </a: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;</a:t>
            </a:r>
          </a:p>
          <a:p>
            <a:pPr>
              <a:buNone/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As with the “personal savings allowance”, this takes the form of a nil rate band which ‘overlaps’ the basic/ordinary, higher and additional rate tax bands (ie. it is not a deduction from taxable income, nor does it extend the other tax bands).  </a:t>
            </a:r>
          </a:p>
          <a:p>
            <a:pPr>
              <a:buNone/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Unlike the “personal savings allowance”, the “dividend allowance” is available at the same amount to all taxpayers, whether basic, higher or additional rate.</a:t>
            </a:r>
          </a:p>
        </p:txBody>
      </p:sp>
    </p:spTree>
    <p:extLst>
      <p:ext uri="{BB962C8B-B14F-4D97-AF65-F5344CB8AC3E}">
        <p14:creationId xmlns:p14="http://schemas.microsoft.com/office/powerpoint/2010/main" val="4120999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Introduction</a:t>
            </a: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714375" indent="-714375" eaLnBrk="1" hangingPunct="1">
              <a:tabLst>
                <a:tab pos="714375" algn="l"/>
              </a:tabLst>
            </a:pPr>
            <a:endParaRPr lang="en-GB" altLang="en-US" sz="2800" dirty="0">
              <a:solidFill>
                <a:schemeClr val="tx1"/>
              </a:solidFill>
            </a:endParaRPr>
          </a:p>
          <a:p>
            <a:pPr marL="714375" indent="-714375" eaLnBrk="1" hangingPunct="1">
              <a:tabLst>
                <a:tab pos="714375" algn="l"/>
              </a:tabLst>
            </a:pPr>
            <a:r>
              <a:rPr lang="en-GB" altLang="en-US" sz="2800" dirty="0">
                <a:solidFill>
                  <a:schemeClr val="tx1"/>
                </a:solidFill>
              </a:rPr>
              <a:t>Income tax is a direct tax;</a:t>
            </a:r>
            <a:endParaRPr lang="en-US" altLang="en-US" sz="2800" dirty="0">
              <a:solidFill>
                <a:schemeClr val="tx1"/>
              </a:solidFill>
            </a:endParaRPr>
          </a:p>
          <a:p>
            <a:pPr marL="714375" indent="-714375" eaLnBrk="1" hangingPunct="1">
              <a:tabLst>
                <a:tab pos="714375" algn="l"/>
              </a:tabLst>
            </a:pPr>
            <a:r>
              <a:rPr lang="en-GB" altLang="en-US" sz="2800" dirty="0">
                <a:solidFill>
                  <a:schemeClr val="tx1"/>
                </a:solidFill>
              </a:rPr>
              <a:t>Income tax is the largest single source of tax revenue;</a:t>
            </a:r>
            <a:endParaRPr lang="en-US" altLang="en-US" sz="2800" dirty="0">
              <a:solidFill>
                <a:schemeClr val="tx1"/>
              </a:solidFill>
            </a:endParaRPr>
          </a:p>
          <a:p>
            <a:pPr marL="714375" indent="-714375" eaLnBrk="1" hangingPunct="1">
              <a:tabLst>
                <a:tab pos="714375" algn="l"/>
              </a:tabLst>
            </a:pPr>
            <a:r>
              <a:rPr lang="en-GB" altLang="en-US" sz="2800" dirty="0">
                <a:solidFill>
                  <a:schemeClr val="tx1"/>
                </a:solidFill>
              </a:rPr>
              <a:t>Basic expressions:</a:t>
            </a:r>
          </a:p>
          <a:p>
            <a:pPr marL="1435100" lvl="1" indent="-714375" eaLnBrk="1" hangingPunct="1"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Income Tax Year 2026/2027;</a:t>
            </a:r>
            <a:endParaRPr lang="en-US" altLang="en-US" dirty="0">
              <a:solidFill>
                <a:schemeClr val="tx1"/>
              </a:solidFill>
            </a:endParaRPr>
          </a:p>
          <a:p>
            <a:pPr marL="1435100" lvl="1" indent="-714375" eaLnBrk="1" hangingPunct="1"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Tax rates</a:t>
            </a:r>
            <a:r>
              <a:rPr lang="en-US" altLang="en-US" dirty="0">
                <a:solidFill>
                  <a:schemeClr val="tx1"/>
                </a:solidFill>
              </a:rPr>
              <a:t>;</a:t>
            </a:r>
          </a:p>
          <a:p>
            <a:pPr marL="1435100" lvl="1" indent="-714375" eaLnBrk="1" hangingPunct="1"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Taxable persons</a:t>
            </a:r>
            <a:r>
              <a:rPr lang="en-US" altLang="en-US" dirty="0">
                <a:solidFill>
                  <a:schemeClr val="tx1"/>
                </a:solidFill>
              </a:rPr>
              <a:t>;</a:t>
            </a:r>
          </a:p>
          <a:p>
            <a:pPr marL="1435100" lvl="1" indent="-714375" eaLnBrk="1" hangingPunct="1">
              <a:buFont typeface="Wingdings" panose="05000000000000000000" pitchFamily="2" charset="2"/>
              <a:buChar char="Ø"/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Taxable income…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 indent="0"/>
            <a:r>
              <a:rPr lang="en-GB" altLang="en-US" b="1" dirty="0"/>
              <a:t>Chap 2 Self-testing Q2.2 </a:t>
            </a:r>
            <a:r>
              <a:rPr lang="en-GB" altLang="en-US" dirty="0"/>
              <a:t>Jamie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858000" y="1556742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Total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858000" y="1917105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711825" y="1556742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Dividends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711825" y="1917105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573588" y="1556742"/>
            <a:ext cx="1144587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Savings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573588" y="1917105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80" name="Rectangle 79"/>
          <p:cNvSpPr/>
          <p:nvPr/>
        </p:nvSpPr>
        <p:spPr>
          <a:xfrm>
            <a:off x="3429000" y="1556742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Non-savings</a:t>
            </a:r>
          </a:p>
        </p:txBody>
      </p:sp>
      <p:sp>
        <p:nvSpPr>
          <p:cNvPr id="81" name="Rectangle 80"/>
          <p:cNvSpPr/>
          <p:nvPr/>
        </p:nvSpPr>
        <p:spPr>
          <a:xfrm>
            <a:off x="3429000" y="1917105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58000" y="2277467"/>
            <a:ext cx="1144588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86,000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429000" y="2277467"/>
            <a:ext cx="1144588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86,000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858000" y="2636912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14,000</a:t>
            </a:r>
          </a:p>
        </p:txBody>
      </p:sp>
      <p:sp>
        <p:nvSpPr>
          <p:cNvPr id="70" name="Rectangle 69"/>
          <p:cNvSpPr/>
          <p:nvPr/>
        </p:nvSpPr>
        <p:spPr>
          <a:xfrm>
            <a:off x="4573588" y="2636912"/>
            <a:ext cx="1144587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14,000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858000" y="2997275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60,000</a:t>
            </a:r>
          </a:p>
        </p:txBody>
      </p:sp>
      <p:sp>
        <p:nvSpPr>
          <p:cNvPr id="56" name="Rectangle 55"/>
          <p:cNvSpPr/>
          <p:nvPr/>
        </p:nvSpPr>
        <p:spPr>
          <a:xfrm>
            <a:off x="5711825" y="2997275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60,000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858000" y="3357637"/>
            <a:ext cx="1144588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160,000</a:t>
            </a:r>
          </a:p>
        </p:txBody>
      </p:sp>
      <p:sp>
        <p:nvSpPr>
          <p:cNvPr id="57" name="Rectangle 56"/>
          <p:cNvSpPr/>
          <p:nvPr/>
        </p:nvSpPr>
        <p:spPr>
          <a:xfrm>
            <a:off x="5711825" y="3357637"/>
            <a:ext cx="1144588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60,000</a:t>
            </a:r>
          </a:p>
        </p:txBody>
      </p:sp>
      <p:sp>
        <p:nvSpPr>
          <p:cNvPr id="72" name="Rectangle 71"/>
          <p:cNvSpPr/>
          <p:nvPr/>
        </p:nvSpPr>
        <p:spPr>
          <a:xfrm>
            <a:off x="4573588" y="3357637"/>
            <a:ext cx="1144587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14,000</a:t>
            </a:r>
          </a:p>
        </p:txBody>
      </p:sp>
      <p:sp>
        <p:nvSpPr>
          <p:cNvPr id="87" name="Rectangle 86"/>
          <p:cNvSpPr/>
          <p:nvPr/>
        </p:nvSpPr>
        <p:spPr>
          <a:xfrm>
            <a:off x="3429000" y="3357637"/>
            <a:ext cx="1144588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86,000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858000" y="3716412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-</a:t>
            </a:r>
          </a:p>
        </p:txBody>
      </p:sp>
      <p:sp>
        <p:nvSpPr>
          <p:cNvPr id="88" name="Rectangle 87"/>
          <p:cNvSpPr/>
          <p:nvPr/>
        </p:nvSpPr>
        <p:spPr>
          <a:xfrm>
            <a:off x="3429000" y="3716412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-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858000" y="4076775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160,000</a:t>
            </a:r>
          </a:p>
        </p:txBody>
      </p:sp>
      <p:sp>
        <p:nvSpPr>
          <p:cNvPr id="59" name="Rectangle 58"/>
          <p:cNvSpPr/>
          <p:nvPr/>
        </p:nvSpPr>
        <p:spPr>
          <a:xfrm>
            <a:off x="5711825" y="4076775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60,000</a:t>
            </a:r>
          </a:p>
        </p:txBody>
      </p:sp>
      <p:sp>
        <p:nvSpPr>
          <p:cNvPr id="74" name="Rectangle 73"/>
          <p:cNvSpPr/>
          <p:nvPr/>
        </p:nvSpPr>
        <p:spPr>
          <a:xfrm>
            <a:off x="4573588" y="4076775"/>
            <a:ext cx="1144587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14,000</a:t>
            </a:r>
          </a:p>
        </p:txBody>
      </p:sp>
      <p:sp>
        <p:nvSpPr>
          <p:cNvPr id="89" name="Rectangle 88"/>
          <p:cNvSpPr/>
          <p:nvPr/>
        </p:nvSpPr>
        <p:spPr>
          <a:xfrm>
            <a:off x="3429000" y="4076775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86,000</a:t>
            </a:r>
          </a:p>
        </p:txBody>
      </p:sp>
      <p:sp>
        <p:nvSpPr>
          <p:cNvPr id="97" name="Rectangle 96"/>
          <p:cNvSpPr/>
          <p:nvPr/>
        </p:nvSpPr>
        <p:spPr>
          <a:xfrm>
            <a:off x="1143000" y="2277467"/>
            <a:ext cx="2286000" cy="358775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Employment income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1143000" y="2636912"/>
            <a:ext cx="2286000" cy="360363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Interest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1143000" y="2997275"/>
            <a:ext cx="2286000" cy="360362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Dividends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1143000" y="3357637"/>
            <a:ext cx="2286000" cy="358775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Total income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1143000" y="3716412"/>
            <a:ext cx="2286000" cy="360363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Personal allowance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1143000" y="4076775"/>
            <a:ext cx="2286000" cy="360362"/>
          </a:xfrm>
          <a:prstGeom prst="rect">
            <a:avLst/>
          </a:prstGeom>
          <a:solidFill>
            <a:srgbClr val="A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Taxable income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143000" y="3357637"/>
            <a:ext cx="68595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1143794" y="4076775"/>
            <a:ext cx="68595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1143000" y="4437137"/>
            <a:ext cx="68595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826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2" grpId="0"/>
      <p:bldP spid="24" grpId="0"/>
      <p:bldP spid="70" grpId="0"/>
      <p:bldP spid="25" grpId="0"/>
      <p:bldP spid="56" grpId="0"/>
      <p:bldP spid="26" grpId="0"/>
      <p:bldP spid="57" grpId="0"/>
      <p:bldP spid="72" grpId="0"/>
      <p:bldP spid="87" grpId="0"/>
      <p:bldP spid="27" grpId="0"/>
      <p:bldP spid="88" grpId="0"/>
      <p:bldP spid="28" grpId="0"/>
      <p:bldP spid="59" grpId="0"/>
      <p:bldP spid="74" grpId="0"/>
      <p:bldP spid="89" grpId="0"/>
      <p:bldP spid="97" grpId="0" animBg="1"/>
      <p:bldP spid="100" grpId="0" animBg="1"/>
      <p:bldP spid="101" grpId="0" animBg="1"/>
      <p:bldP spid="102" grpId="0" animBg="1"/>
      <p:bldP spid="103" grpId="0" animBg="1"/>
      <p:bldP spid="10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marL="361950" indent="0"/>
            <a:r>
              <a:rPr lang="en-GB" altLang="en-US" b="1" dirty="0"/>
              <a:t>Chap 2 Self-testing Q2.2 </a:t>
            </a:r>
            <a:r>
              <a:rPr lang="en-GB" altLang="en-US" dirty="0"/>
              <a:t>Jamie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858000" y="981075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Total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858000" y="134143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£160,000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711825" y="981075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Dividends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711825" y="134143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£60,000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573588" y="981075"/>
            <a:ext cx="1144587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Savings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573588" y="134143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£14,000</a:t>
            </a:r>
          </a:p>
        </p:txBody>
      </p:sp>
      <p:sp>
        <p:nvSpPr>
          <p:cNvPr id="80" name="Rectangle 79"/>
          <p:cNvSpPr/>
          <p:nvPr/>
        </p:nvSpPr>
        <p:spPr>
          <a:xfrm>
            <a:off x="3429000" y="981075"/>
            <a:ext cx="1144588" cy="360363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Non-savings</a:t>
            </a:r>
          </a:p>
        </p:txBody>
      </p:sp>
      <p:sp>
        <p:nvSpPr>
          <p:cNvPr id="81" name="Rectangle 80"/>
          <p:cNvSpPr/>
          <p:nvPr/>
        </p:nvSpPr>
        <p:spPr>
          <a:xfrm>
            <a:off x="3429000" y="134143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£86,000</a:t>
            </a:r>
          </a:p>
        </p:txBody>
      </p:sp>
      <p:sp>
        <p:nvSpPr>
          <p:cNvPr id="96" name="Rectangle 95"/>
          <p:cNvSpPr/>
          <p:nvPr/>
        </p:nvSpPr>
        <p:spPr>
          <a:xfrm>
            <a:off x="539552" y="134143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Taxable income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58000" y="1701800"/>
            <a:ext cx="1144588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711825" y="1701800"/>
            <a:ext cx="1144588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573588" y="1701800"/>
            <a:ext cx="1144587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429000" y="1701800"/>
            <a:ext cx="1144588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97" name="Rectangle 96"/>
          <p:cNvSpPr/>
          <p:nvPr/>
        </p:nvSpPr>
        <p:spPr>
          <a:xfrm>
            <a:off x="539552" y="1701800"/>
            <a:ext cx="2889448" cy="358775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Non-savings  income: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858000" y="2060575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7,540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429000" y="2060575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37,700</a:t>
            </a:r>
          </a:p>
        </p:txBody>
      </p:sp>
      <p:sp>
        <p:nvSpPr>
          <p:cNvPr id="98" name="Rectangle 97"/>
          <p:cNvSpPr/>
          <p:nvPr/>
        </p:nvSpPr>
        <p:spPr>
          <a:xfrm>
            <a:off x="539552" y="2060575"/>
            <a:ext cx="288944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basic rate 20% ×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858000" y="242093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19,320</a:t>
            </a:r>
          </a:p>
        </p:txBody>
      </p:sp>
      <p:sp>
        <p:nvSpPr>
          <p:cNvPr id="84" name="Rectangle 83"/>
          <p:cNvSpPr/>
          <p:nvPr/>
        </p:nvSpPr>
        <p:spPr>
          <a:xfrm>
            <a:off x="3429000" y="242093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48,300</a:t>
            </a:r>
          </a:p>
        </p:txBody>
      </p:sp>
      <p:sp>
        <p:nvSpPr>
          <p:cNvPr id="99" name="Rectangle 98"/>
          <p:cNvSpPr/>
          <p:nvPr/>
        </p:nvSpPr>
        <p:spPr>
          <a:xfrm>
            <a:off x="539552" y="2420938"/>
            <a:ext cx="288944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higher rate 40% ×</a:t>
            </a:r>
          </a:p>
        </p:txBody>
      </p:sp>
      <p:sp>
        <p:nvSpPr>
          <p:cNvPr id="71" name="Rectangle 70"/>
          <p:cNvSpPr/>
          <p:nvPr/>
        </p:nvSpPr>
        <p:spPr>
          <a:xfrm>
            <a:off x="4573588" y="278092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86" name="Rectangle 85"/>
          <p:cNvSpPr/>
          <p:nvPr/>
        </p:nvSpPr>
        <p:spPr>
          <a:xfrm>
            <a:off x="3429000" y="278092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539552" y="278092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Savings income:</a:t>
            </a:r>
          </a:p>
        </p:txBody>
      </p:sp>
      <p:sp>
        <p:nvSpPr>
          <p:cNvPr id="60" name="Rectangle 59"/>
          <p:cNvSpPr/>
          <p:nvPr/>
        </p:nvSpPr>
        <p:spPr>
          <a:xfrm>
            <a:off x="5711825" y="350100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£</a:t>
            </a:r>
          </a:p>
        </p:txBody>
      </p:sp>
      <p:sp>
        <p:nvSpPr>
          <p:cNvPr id="75" name="Rectangle 74"/>
          <p:cNvSpPr/>
          <p:nvPr/>
        </p:nvSpPr>
        <p:spPr>
          <a:xfrm>
            <a:off x="4573588" y="350100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90" name="Rectangle 89"/>
          <p:cNvSpPr/>
          <p:nvPr/>
        </p:nvSpPr>
        <p:spPr>
          <a:xfrm>
            <a:off x="3429000" y="350100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539552" y="350100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Dividends: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858000" y="3140968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5,600</a:t>
            </a:r>
          </a:p>
        </p:txBody>
      </p:sp>
      <p:sp>
        <p:nvSpPr>
          <p:cNvPr id="77" name="Rectangle 76"/>
          <p:cNvSpPr/>
          <p:nvPr/>
        </p:nvSpPr>
        <p:spPr>
          <a:xfrm>
            <a:off x="4573588" y="3140968"/>
            <a:ext cx="1144587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14,000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539551" y="3140968"/>
            <a:ext cx="4029273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higher rate 40% ×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858000" y="3861370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0</a:t>
            </a:r>
          </a:p>
        </p:txBody>
      </p:sp>
      <p:sp>
        <p:nvSpPr>
          <p:cNvPr id="63" name="Rectangle 62"/>
          <p:cNvSpPr/>
          <p:nvPr/>
        </p:nvSpPr>
        <p:spPr>
          <a:xfrm>
            <a:off x="5711825" y="3861370"/>
            <a:ext cx="114458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500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539552" y="3861370"/>
            <a:ext cx="2889448" cy="360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dividend nil rate band 0% ×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6858000" y="422108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8,809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5711825" y="422108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24,640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539551" y="4221088"/>
            <a:ext cx="5177037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higher rate 35.75% × (125,140 – 86,000 – 14,000 – 500)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6858000" y="458108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13,717</a:t>
            </a:r>
          </a:p>
        </p:txBody>
      </p:sp>
      <p:sp>
        <p:nvSpPr>
          <p:cNvPr id="116" name="Rectangle 115"/>
          <p:cNvSpPr/>
          <p:nvPr/>
        </p:nvSpPr>
        <p:spPr>
          <a:xfrm>
            <a:off x="5711825" y="458108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34,860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539552" y="4581088"/>
            <a:ext cx="5177036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additional rate 39.35% × (60,000 – 24,640 – 500)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6858000" y="530108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(34,400)</a:t>
            </a:r>
          </a:p>
        </p:txBody>
      </p:sp>
      <p:sp>
        <p:nvSpPr>
          <p:cNvPr id="126" name="Rectangle 125"/>
          <p:cNvSpPr/>
          <p:nvPr/>
        </p:nvSpPr>
        <p:spPr>
          <a:xfrm>
            <a:off x="5711825" y="530108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4573588" y="530108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3429000" y="530108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9" name="Rectangle 128"/>
          <p:cNvSpPr/>
          <p:nvPr/>
        </p:nvSpPr>
        <p:spPr>
          <a:xfrm>
            <a:off x="539552" y="530108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PAYE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6858000" y="494108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54,986</a:t>
            </a:r>
          </a:p>
        </p:txBody>
      </p:sp>
      <p:sp>
        <p:nvSpPr>
          <p:cNvPr id="121" name="Rectangle 120"/>
          <p:cNvSpPr/>
          <p:nvPr/>
        </p:nvSpPr>
        <p:spPr>
          <a:xfrm>
            <a:off x="5711825" y="494108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4573588" y="494108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3" name="Rectangle 122"/>
          <p:cNvSpPr/>
          <p:nvPr/>
        </p:nvSpPr>
        <p:spPr>
          <a:xfrm>
            <a:off x="3429000" y="494108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539552" y="494108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 borne</a:t>
            </a:r>
          </a:p>
        </p:txBody>
      </p:sp>
      <p:cxnSp>
        <p:nvCxnSpPr>
          <p:cNvPr id="135" name="Straight Connector 134"/>
          <p:cNvCxnSpPr/>
          <p:nvPr/>
        </p:nvCxnSpPr>
        <p:spPr>
          <a:xfrm flipV="1">
            <a:off x="539552" y="4941088"/>
            <a:ext cx="7463036" cy="126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ectangle 129"/>
          <p:cNvSpPr/>
          <p:nvPr/>
        </p:nvSpPr>
        <p:spPr>
          <a:xfrm>
            <a:off x="6858000" y="5661088"/>
            <a:ext cx="1144588" cy="36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chemeClr val="tx1"/>
                </a:solidFill>
                <a:latin typeface="Trebuchet MS" panose="020B0603020202020204" pitchFamily="34" charset="0"/>
              </a:rPr>
              <a:t>	20,586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5711825" y="566108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32" name="Rectangle 131"/>
          <p:cNvSpPr/>
          <p:nvPr/>
        </p:nvSpPr>
        <p:spPr>
          <a:xfrm>
            <a:off x="4573588" y="5661088"/>
            <a:ext cx="1144587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3429000" y="5661088"/>
            <a:ext cx="114458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tabLst>
                <a:tab pos="808038" algn="dec"/>
              </a:tabLst>
              <a:defRPr/>
            </a:pPr>
            <a:r>
              <a:rPr lang="en-GB" sz="1400" dirty="0">
                <a:solidFill>
                  <a:srgbClr val="0000FF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134" name="Rectangle 133"/>
          <p:cNvSpPr/>
          <p:nvPr/>
        </p:nvSpPr>
        <p:spPr>
          <a:xfrm>
            <a:off x="539552" y="5661088"/>
            <a:ext cx="2889448" cy="360362"/>
          </a:xfrm>
          <a:prstGeom prst="rect">
            <a:avLst/>
          </a:prstGeom>
          <a:solidFill>
            <a:srgbClr val="8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55600" indent="-355600">
              <a:tabLst>
                <a:tab pos="355600" algn="l"/>
              </a:tabLst>
              <a:defRPr/>
            </a:pPr>
            <a:r>
              <a:rPr lang="en-GB" sz="1400" b="1" dirty="0">
                <a:solidFill>
                  <a:schemeClr val="tx1"/>
                </a:solidFill>
                <a:latin typeface="Trebuchet MS" panose="020B0603020202020204" pitchFamily="34" charset="0"/>
              </a:rPr>
              <a:t>Tax liability</a:t>
            </a:r>
          </a:p>
        </p:txBody>
      </p:sp>
      <p:cxnSp>
        <p:nvCxnSpPr>
          <p:cNvPr id="136" name="Straight Connector 135"/>
          <p:cNvCxnSpPr/>
          <p:nvPr/>
        </p:nvCxnSpPr>
        <p:spPr>
          <a:xfrm flipV="1">
            <a:off x="539552" y="5648402"/>
            <a:ext cx="7463036" cy="126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>
            <a:off x="539552" y="6021450"/>
            <a:ext cx="7463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F33CE43-9E96-4462-A82E-28534832C374}"/>
              </a:ext>
            </a:extLst>
          </p:cNvPr>
          <p:cNvCxnSpPr/>
          <p:nvPr/>
        </p:nvCxnSpPr>
        <p:spPr>
          <a:xfrm>
            <a:off x="539552" y="1700808"/>
            <a:ext cx="7463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63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3" grpId="0"/>
      <p:bldP spid="98" grpId="0"/>
      <p:bldP spid="23" grpId="0"/>
      <p:bldP spid="84" grpId="0"/>
      <p:bldP spid="99" grpId="0"/>
      <p:bldP spid="31" grpId="0"/>
      <p:bldP spid="77" grpId="0"/>
      <p:bldP spid="107" grpId="0"/>
      <p:bldP spid="32" grpId="0" animBg="1"/>
      <p:bldP spid="63" grpId="0"/>
      <p:bldP spid="108" grpId="0"/>
      <p:bldP spid="110" grpId="0"/>
      <p:bldP spid="111" grpId="0"/>
      <p:bldP spid="114" grpId="0"/>
      <p:bldP spid="115" grpId="0"/>
      <p:bldP spid="116" grpId="0"/>
      <p:bldP spid="119" grpId="0"/>
      <p:bldP spid="125" grpId="0"/>
      <p:bldP spid="126" grpId="0" animBg="1"/>
      <p:bldP spid="127" grpId="0" animBg="1"/>
      <p:bldP spid="128" grpId="0" animBg="1"/>
      <p:bldP spid="129" grpId="0" animBg="1"/>
      <p:bldP spid="120" grpId="0"/>
      <p:bldP spid="121" grpId="0" animBg="1"/>
      <p:bldP spid="122" grpId="0" animBg="1"/>
      <p:bldP spid="123" grpId="0" animBg="1"/>
      <p:bldP spid="124" grpId="0" animBg="1"/>
      <p:bldP spid="130" grpId="0"/>
      <p:bldP spid="131" grpId="0" animBg="1"/>
      <p:bldP spid="132" grpId="0" animBg="1"/>
      <p:bldP spid="133" grpId="0" animBg="1"/>
      <p:bldP spid="1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Payment of tax</a:t>
            </a:r>
            <a:endParaRPr lang="en-US" alt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A substantial proportion of all income tax on income from employment is collected under the Pay As You Earn  </a:t>
            </a:r>
            <a:r>
              <a:rPr lang="en-GB" altLang="en-US" sz="1600" b="1" dirty="0">
                <a:solidFill>
                  <a:schemeClr val="tx1"/>
                </a:solidFill>
              </a:rPr>
              <a:t>PAYE</a:t>
            </a:r>
            <a:r>
              <a:rPr lang="en-GB" altLang="en-US" sz="1600" dirty="0">
                <a:solidFill>
                  <a:schemeClr val="tx1"/>
                </a:solidFill>
              </a:rPr>
              <a:t> system</a:t>
            </a: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GB" altLang="en-US" sz="1600" b="1" dirty="0">
                <a:solidFill>
                  <a:schemeClr val="tx1"/>
                </a:solidFill>
              </a:rPr>
              <a:t>Due dates for payment – 2026/2027 Tax Year </a:t>
            </a: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Under the system for income tax </a:t>
            </a:r>
            <a:r>
              <a:rPr lang="en-GB" altLang="en-US" sz="1600" b="1" dirty="0">
                <a:solidFill>
                  <a:schemeClr val="tx1"/>
                </a:solidFill>
              </a:rPr>
              <a:t>self-assessment</a:t>
            </a:r>
            <a:r>
              <a:rPr lang="en-GB" altLang="en-US" sz="1600" dirty="0">
                <a:solidFill>
                  <a:schemeClr val="tx1"/>
                </a:solidFill>
              </a:rPr>
              <a:t> the taxpayer makes two payments on account, and a third balancing payment to meet any outstanding tax;</a:t>
            </a: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31</a:t>
            </a:r>
            <a:r>
              <a:rPr lang="en-GB" altLang="en-US" sz="1600" baseline="30000" dirty="0">
                <a:solidFill>
                  <a:schemeClr val="tx1"/>
                </a:solidFill>
              </a:rPr>
              <a:t>st</a:t>
            </a:r>
            <a:r>
              <a:rPr lang="en-GB" altLang="en-US" sz="1600" dirty="0">
                <a:solidFill>
                  <a:schemeClr val="tx1"/>
                </a:solidFill>
              </a:rPr>
              <a:t> January 2027</a:t>
            </a: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First payment on account for 2026/27 based on tax paid under Self Assessment for 2025/26;</a:t>
            </a: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31</a:t>
            </a:r>
            <a:r>
              <a:rPr lang="en-GB" altLang="en-US" sz="1600" baseline="30000" dirty="0">
                <a:solidFill>
                  <a:schemeClr val="tx1"/>
                </a:solidFill>
              </a:rPr>
              <a:t>st</a:t>
            </a:r>
            <a:r>
              <a:rPr lang="en-GB" altLang="en-US" sz="1600" dirty="0">
                <a:solidFill>
                  <a:schemeClr val="tx1"/>
                </a:solidFill>
              </a:rPr>
              <a:t> July 2027</a:t>
            </a: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Second payment on account based on tax paid under Self Assessment for 2025/26;</a:t>
            </a: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31</a:t>
            </a:r>
            <a:r>
              <a:rPr lang="en-GB" altLang="en-US" sz="1600" baseline="30000" dirty="0">
                <a:solidFill>
                  <a:schemeClr val="tx1"/>
                </a:solidFill>
              </a:rPr>
              <a:t>st</a:t>
            </a:r>
            <a:r>
              <a:rPr lang="en-GB" altLang="en-US" sz="1600" dirty="0">
                <a:solidFill>
                  <a:schemeClr val="tx1"/>
                </a:solidFill>
              </a:rPr>
              <a:t> January 2028</a:t>
            </a:r>
          </a:p>
          <a:p>
            <a:pPr marL="0" indent="0" eaLnBrk="1" hangingPunct="1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GB" altLang="en-US" sz="1600" dirty="0">
                <a:solidFill>
                  <a:schemeClr val="tx1"/>
                </a:solidFill>
              </a:rPr>
              <a:t>Final balancing payment  of 2026/27 Income Tax  -  plus any Capital Gains Tax.</a:t>
            </a:r>
            <a:endParaRPr lang="en-US" alt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b="1" dirty="0"/>
              <a:t>Chap 3 Self-testing Q3.2</a:t>
            </a:r>
            <a:r>
              <a:rPr lang="en-GB" altLang="en-US" dirty="0"/>
              <a:t> Adam</a:t>
            </a:r>
            <a:endParaRPr lang="en-US" alt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0" y="939800"/>
            <a:ext cx="9144001" cy="544195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Tax paid under self assessment 2025/26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		£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Total tax payable	 	20,000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Less PAYE	</a:t>
            </a:r>
            <a:r>
              <a:rPr lang="en-GB" altLang="en-US" u="sng" dirty="0">
                <a:solidFill>
                  <a:schemeClr val="tx1"/>
                </a:solidFill>
              </a:rPr>
              <a:t>	(12,000</a:t>
            </a:r>
            <a:r>
              <a:rPr lang="en-GB" altLang="en-US" dirty="0">
                <a:solidFill>
                  <a:schemeClr val="tx1"/>
                </a:solidFill>
              </a:rPr>
              <a:t>)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Paid  under self assessment		</a:t>
            </a:r>
            <a:r>
              <a:rPr lang="en-GB" altLang="en-US" u="sng" dirty="0">
                <a:solidFill>
                  <a:schemeClr val="tx1"/>
                </a:solidFill>
              </a:rPr>
              <a:t>    8,000  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Tax payments for 2026/27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		£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Total tax payable		 24,000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Less paid by PAYE	</a:t>
            </a:r>
            <a:r>
              <a:rPr lang="en-GB" altLang="en-US" u="sng" dirty="0">
                <a:solidFill>
                  <a:schemeClr val="tx1"/>
                </a:solidFill>
              </a:rPr>
              <a:t>	(13,000)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4305300" algn="dec"/>
                <a:tab pos="5381625" algn="dec"/>
              </a:tabLst>
            </a:pPr>
            <a:r>
              <a:rPr lang="en-GB" altLang="en-US" dirty="0">
                <a:solidFill>
                  <a:schemeClr val="tx1"/>
                </a:solidFill>
              </a:rPr>
              <a:t>Payable by self assessment	 	11,000…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b="1" dirty="0"/>
              <a:t>Chap 3 Self-testing Q3.2</a:t>
            </a:r>
            <a:r>
              <a:rPr lang="en-GB" altLang="en-US" dirty="0"/>
              <a:t> Adam</a:t>
            </a:r>
            <a:endParaRPr lang="en-US" alt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Payments under self assessment 2026/27: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Total payable					11,000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Interim payments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January 2027: 		× ½	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July 2027: 		× ½	 </a:t>
            </a:r>
            <a:r>
              <a:rPr lang="en-GB" altLang="en-US" u="sng" dirty="0">
                <a:solidFill>
                  <a:schemeClr val="tx1"/>
                </a:solidFill>
              </a:rPr>
              <a:t>      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						</a:t>
            </a:r>
            <a:r>
              <a:rPr lang="en-GB" altLang="en-US" u="sng" dirty="0">
                <a:solidFill>
                  <a:schemeClr val="tx1"/>
                </a:solidFill>
              </a:rPr>
              <a:t>(        )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Final balancing payment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January 2028 …				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88"/>
            <a:ext cx="8244408" cy="938212"/>
          </a:xfrm>
        </p:spPr>
        <p:txBody>
          <a:bodyPr/>
          <a:lstStyle/>
          <a:p>
            <a:pPr indent="0" eaLnBrk="1" hangingPunct="1"/>
            <a:r>
              <a:rPr lang="en-GB" altLang="en-US" b="1" dirty="0"/>
              <a:t>Chap 3 Self-testing Q3.2</a:t>
            </a:r>
            <a:r>
              <a:rPr lang="en-GB" altLang="en-US" dirty="0"/>
              <a:t> Adam</a:t>
            </a:r>
            <a:endParaRPr lang="en-US" alt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Payments under self assessment 2026/27: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Total payable					11,000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Interim payments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January 2027: 		8,000 × ½	 4,000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July 2027: 	    	8,000 × ½	 </a:t>
            </a:r>
            <a:r>
              <a:rPr lang="en-GB" altLang="en-US" u="sng" dirty="0">
                <a:solidFill>
                  <a:schemeClr val="tx1"/>
                </a:solidFill>
              </a:rPr>
              <a:t>4,000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						</a:t>
            </a:r>
            <a:r>
              <a:rPr lang="en-GB" altLang="en-US" u="sng" dirty="0">
                <a:solidFill>
                  <a:schemeClr val="tx1"/>
                </a:solidFill>
              </a:rPr>
              <a:t>(8,000)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Final balancing payment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January 2028					3,000…</a:t>
            </a:r>
            <a:endParaRPr lang="en-US" altLang="en-US" dirty="0">
              <a:solidFill>
                <a:schemeClr val="tx1"/>
              </a:solidFill>
            </a:endParaRPr>
          </a:p>
        </p:txBody>
      </p:sp>
      <p:pic>
        <p:nvPicPr>
          <p:cNvPr id="28676" name="Picture 4" descr="C:\Program Files\Microsoft Office\MEDIA\CAGCAT10\j022201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5481638"/>
            <a:ext cx="7477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sz="3600" dirty="0"/>
              <a:t>Income Tax basics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7188" indent="-357188" eaLnBrk="1" hangingPunct="1"/>
            <a:r>
              <a:rPr lang="en-GB" alt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Income from different sources e.g. employment;</a:t>
            </a:r>
          </a:p>
          <a:p>
            <a:pPr marL="357188" indent="-357188" eaLnBrk="1" hangingPunct="1"/>
            <a:r>
              <a:rPr lang="en-GB" alt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Less personal allowance, usually £12,570, not taxed;</a:t>
            </a:r>
          </a:p>
          <a:p>
            <a:pPr marL="357188" indent="-357188" eaLnBrk="1" hangingPunct="1"/>
            <a:r>
              <a:rPr lang="en-GB" alt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Next £37,700 taxed at rates depending on what sort of income it is e.g. 20%;</a:t>
            </a:r>
          </a:p>
          <a:p>
            <a:pPr marL="357188" indent="-357188" eaLnBrk="1" hangingPunct="1"/>
            <a:r>
              <a:rPr lang="en-GB" alt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Then at higher rates e.g. 40%;</a:t>
            </a:r>
          </a:p>
          <a:p>
            <a:pPr marL="357188" indent="-357188" eaLnBrk="1" hangingPunct="1"/>
            <a:r>
              <a:rPr lang="en-GB" alt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Above £100,000 of income, the Personal Allowance starts to be reduced;</a:t>
            </a:r>
          </a:p>
          <a:p>
            <a:pPr marL="357188" indent="-357188" eaLnBrk="1" hangingPunct="1"/>
            <a:r>
              <a:rPr lang="en-GB" alt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Above £125,140 of taxable income tax is 45%;</a:t>
            </a:r>
          </a:p>
          <a:p>
            <a:pPr marL="357188" indent="-357188" eaLnBrk="1" hangingPunct="1"/>
            <a:endParaRPr lang="en-GB" altLang="en-US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57188" indent="-357188" eaLnBrk="1" hangingPunct="1"/>
            <a:r>
              <a:rPr lang="en-GB" alt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Note these rates and bands are for England and Northern Ireland…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51D62ED-EED2-4520-9BF9-313393520520}"/>
              </a:ext>
            </a:extLst>
          </p:cNvPr>
          <p:cNvSpPr/>
          <p:nvPr/>
        </p:nvSpPr>
        <p:spPr>
          <a:xfrm>
            <a:off x="2627784" y="5212413"/>
            <a:ext cx="1510582" cy="1008112"/>
          </a:xfrm>
          <a:prstGeom prst="rect">
            <a:avLst/>
          </a:prstGeom>
          <a:gradFill flip="none" rotWithShape="1">
            <a:gsLst>
              <a:gs pos="0">
                <a:srgbClr val="008000"/>
              </a:gs>
              <a:gs pos="100000">
                <a:srgbClr val="00FF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/>
              <a:t>Basic rate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DFF144-3942-40EB-9389-670C6B3F068E}"/>
              </a:ext>
            </a:extLst>
          </p:cNvPr>
          <p:cNvSpPr/>
          <p:nvPr/>
        </p:nvSpPr>
        <p:spPr>
          <a:xfrm>
            <a:off x="2627784" y="4204301"/>
            <a:ext cx="1510582" cy="1008112"/>
          </a:xfrm>
          <a:prstGeom prst="rect">
            <a:avLst/>
          </a:prstGeom>
          <a:gradFill flip="none" rotWithShape="1">
            <a:gsLst>
              <a:gs pos="0">
                <a:srgbClr val="FF8000"/>
              </a:gs>
              <a:gs pos="10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/>
              <a:t>Higher rate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C746E8-9600-4446-B470-76C49949E4D8}"/>
              </a:ext>
            </a:extLst>
          </p:cNvPr>
          <p:cNvSpPr/>
          <p:nvPr/>
        </p:nvSpPr>
        <p:spPr>
          <a:xfrm>
            <a:off x="2627784" y="1427069"/>
            <a:ext cx="1510582" cy="2777232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FF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/>
              <a:t>Additional rate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7CC4AA7-0DC6-4809-BBE9-4D54BE7C4491}"/>
              </a:ext>
            </a:extLst>
          </p:cNvPr>
          <p:cNvSpPr/>
          <p:nvPr/>
        </p:nvSpPr>
        <p:spPr>
          <a:xfrm>
            <a:off x="0" y="1567268"/>
            <a:ext cx="2520000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Rate for non-savings, non-dividend income and for savings income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642831-0D51-4049-8246-FC7DF1F0083F}"/>
              </a:ext>
            </a:extLst>
          </p:cNvPr>
          <p:cNvSpPr/>
          <p:nvPr/>
        </p:nvSpPr>
        <p:spPr>
          <a:xfrm>
            <a:off x="4320000" y="1567269"/>
            <a:ext cx="2520000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Rate for dividend income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B00BB04-C8B6-4305-94D1-C92AD317619D}"/>
              </a:ext>
            </a:extLst>
          </p:cNvPr>
          <p:cNvSpPr/>
          <p:nvPr/>
        </p:nvSpPr>
        <p:spPr>
          <a:xfrm>
            <a:off x="360000" y="3007269"/>
            <a:ext cx="720000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45%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E42952-D963-4C61-B8B2-FD5AFB4F701D}"/>
              </a:ext>
            </a:extLst>
          </p:cNvPr>
          <p:cNvSpPr/>
          <p:nvPr/>
        </p:nvSpPr>
        <p:spPr>
          <a:xfrm>
            <a:off x="5400000" y="3007269"/>
            <a:ext cx="785784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39.</a:t>
            </a:r>
            <a:r>
              <a:rPr lang="en-GB" sz="105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35</a:t>
            </a:r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%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588C44C-3333-4DBA-8233-A4A8FEEFC026}"/>
              </a:ext>
            </a:extLst>
          </p:cNvPr>
          <p:cNvSpPr/>
          <p:nvPr/>
        </p:nvSpPr>
        <p:spPr>
          <a:xfrm>
            <a:off x="5400000" y="4447269"/>
            <a:ext cx="785784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35.</a:t>
            </a:r>
            <a:r>
              <a:rPr lang="en-GB" sz="105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75</a:t>
            </a:r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%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571ABD6-08C7-4100-AB26-1F1B6D97ECB6}"/>
              </a:ext>
            </a:extLst>
          </p:cNvPr>
          <p:cNvSpPr/>
          <p:nvPr/>
        </p:nvSpPr>
        <p:spPr>
          <a:xfrm>
            <a:off x="5400000" y="5527269"/>
            <a:ext cx="822070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10.</a:t>
            </a:r>
            <a:r>
              <a:rPr lang="en-GB" sz="105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75</a:t>
            </a:r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%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A8941FE-5BC6-42D2-811E-AEEAD8A3914C}"/>
              </a:ext>
            </a:extLst>
          </p:cNvPr>
          <p:cNvSpPr/>
          <p:nvPr/>
        </p:nvSpPr>
        <p:spPr>
          <a:xfrm>
            <a:off x="360000" y="5527269"/>
            <a:ext cx="720000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20%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85B56C4-0FED-46A0-A9A5-A936E50866A6}"/>
              </a:ext>
            </a:extLst>
          </p:cNvPr>
          <p:cNvSpPr/>
          <p:nvPr/>
        </p:nvSpPr>
        <p:spPr>
          <a:xfrm>
            <a:off x="360000" y="4447269"/>
            <a:ext cx="720000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40%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4E1A78A-A4FF-4126-BF6F-37F2E1095300}"/>
              </a:ext>
            </a:extLst>
          </p:cNvPr>
          <p:cNvSpPr/>
          <p:nvPr/>
        </p:nvSpPr>
        <p:spPr>
          <a:xfrm>
            <a:off x="6837601" y="1427070"/>
            <a:ext cx="1510582" cy="1940192"/>
          </a:xfrm>
          <a:prstGeom prst="rect">
            <a:avLst/>
          </a:prstGeom>
          <a:gradFill flip="none" rotWithShape="1">
            <a:gsLst>
              <a:gs pos="0">
                <a:srgbClr val="800080"/>
              </a:gs>
              <a:gs pos="100000">
                <a:srgbClr val="FF0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Dividend income</a:t>
            </a:r>
          </a:p>
          <a:p>
            <a:pPr algn="ctr"/>
            <a:r>
              <a:rPr lang="en-GB" b="1" dirty="0"/>
              <a:t>£90,000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5F3D931-1FCD-4931-BBBB-AE54DBFCF6C5}"/>
              </a:ext>
            </a:extLst>
          </p:cNvPr>
          <p:cNvGrpSpPr/>
          <p:nvPr/>
        </p:nvGrpSpPr>
        <p:grpSpPr>
          <a:xfrm>
            <a:off x="0" y="4851641"/>
            <a:ext cx="9144000" cy="362428"/>
            <a:chOff x="0" y="4364372"/>
            <a:chExt cx="9144000" cy="36242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AF16281-0A3B-4653-A617-6DAA168089EA}"/>
                </a:ext>
              </a:extLst>
            </p:cNvPr>
            <p:cNvCxnSpPr/>
            <p:nvPr/>
          </p:nvCxnSpPr>
          <p:spPr>
            <a:xfrm>
              <a:off x="0" y="4726800"/>
              <a:ext cx="9144000" cy="0"/>
            </a:xfrm>
            <a:prstGeom prst="line">
              <a:avLst/>
            </a:prstGeom>
            <a:ln w="28575">
              <a:solidFill>
                <a:srgbClr val="FF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D8DDF90-04B1-4D8C-B33B-81D79DD634F7}"/>
                </a:ext>
              </a:extLst>
            </p:cNvPr>
            <p:cNvSpPr/>
            <p:nvPr/>
          </p:nvSpPr>
          <p:spPr>
            <a:xfrm>
              <a:off x="1547784" y="4364372"/>
              <a:ext cx="1080000" cy="3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sz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£37,700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FAE41D7-67CE-4EFE-8834-46EE3E1642E2}"/>
                </a:ext>
              </a:extLst>
            </p:cNvPr>
            <p:cNvSpPr/>
            <p:nvPr/>
          </p:nvSpPr>
          <p:spPr>
            <a:xfrm>
              <a:off x="4135968" y="4364372"/>
              <a:ext cx="1080000" cy="3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£37,700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E49688F-1CC3-4F65-87FB-90FE370FD0A0}"/>
              </a:ext>
            </a:extLst>
          </p:cNvPr>
          <p:cNvGrpSpPr/>
          <p:nvPr/>
        </p:nvGrpSpPr>
        <p:grpSpPr>
          <a:xfrm>
            <a:off x="-1" y="3839278"/>
            <a:ext cx="9144000" cy="365023"/>
            <a:chOff x="-1" y="3352009"/>
            <a:chExt cx="9144000" cy="365023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BB09DA8-23F5-495A-AAAB-96DB5F325456}"/>
                </a:ext>
              </a:extLst>
            </p:cNvPr>
            <p:cNvCxnSpPr/>
            <p:nvPr/>
          </p:nvCxnSpPr>
          <p:spPr>
            <a:xfrm>
              <a:off x="-1" y="3717032"/>
              <a:ext cx="91440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58D01D3-293A-410F-B162-EADCA353508D}"/>
                </a:ext>
              </a:extLst>
            </p:cNvPr>
            <p:cNvSpPr/>
            <p:nvPr/>
          </p:nvSpPr>
          <p:spPr>
            <a:xfrm>
              <a:off x="4135968" y="3354717"/>
              <a:ext cx="1080000" cy="3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£125,140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7C38BDD-2984-440E-9C17-BDAB4A947EBD}"/>
                </a:ext>
              </a:extLst>
            </p:cNvPr>
            <p:cNvSpPr/>
            <p:nvPr/>
          </p:nvSpPr>
          <p:spPr>
            <a:xfrm>
              <a:off x="1547784" y="3352009"/>
              <a:ext cx="1080000" cy="3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sz="12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£125,140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14C3277-53B2-4AE7-AE3F-0695D6528720}"/>
              </a:ext>
            </a:extLst>
          </p:cNvPr>
          <p:cNvGrpSpPr/>
          <p:nvPr/>
        </p:nvGrpSpPr>
        <p:grpSpPr>
          <a:xfrm>
            <a:off x="0" y="5859902"/>
            <a:ext cx="9144000" cy="362167"/>
            <a:chOff x="0" y="5372633"/>
            <a:chExt cx="6840000" cy="362167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7F7E60B-0AC9-4147-A25B-663F4E5121FF}"/>
                </a:ext>
              </a:extLst>
            </p:cNvPr>
            <p:cNvCxnSpPr/>
            <p:nvPr/>
          </p:nvCxnSpPr>
          <p:spPr>
            <a:xfrm>
              <a:off x="0" y="5734800"/>
              <a:ext cx="6840000" cy="0"/>
            </a:xfrm>
            <a:prstGeom prst="line">
              <a:avLst/>
            </a:prstGeom>
            <a:ln w="28575">
              <a:solidFill>
                <a:srgbClr val="FF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56DA30C-089C-451A-8D71-067470CD1DD8}"/>
                </a:ext>
              </a:extLst>
            </p:cNvPr>
            <p:cNvSpPr/>
            <p:nvPr/>
          </p:nvSpPr>
          <p:spPr>
            <a:xfrm>
              <a:off x="883952" y="5372633"/>
              <a:ext cx="1080000" cy="3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sz="1200">
                  <a:solidFill>
                    <a:srgbClr val="008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£0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9D27560-DC2E-4A50-8242-7AD1D8CD9648}"/>
                </a:ext>
              </a:extLst>
            </p:cNvPr>
            <p:cNvSpPr/>
            <p:nvPr/>
          </p:nvSpPr>
          <p:spPr>
            <a:xfrm>
              <a:off x="3086725" y="5372633"/>
              <a:ext cx="1080000" cy="36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200">
                  <a:solidFill>
                    <a:srgbClr val="008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£0</a:t>
              </a: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0976ACB1-28A4-4D0A-8817-69FEBE2CF263}"/>
              </a:ext>
            </a:extLst>
          </p:cNvPr>
          <p:cNvSpPr/>
          <p:nvPr/>
        </p:nvSpPr>
        <p:spPr>
          <a:xfrm>
            <a:off x="6837601" y="4797312"/>
            <a:ext cx="1510582" cy="1440000"/>
          </a:xfrm>
          <a:prstGeom prst="rect">
            <a:avLst/>
          </a:prstGeom>
          <a:gradFill flip="none" rotWithShape="1">
            <a:gsLst>
              <a:gs pos="0">
                <a:srgbClr val="000080"/>
              </a:gs>
              <a:gs pos="100000">
                <a:srgbClr val="008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Non-savings, non-dividend</a:t>
            </a:r>
          </a:p>
          <a:p>
            <a:pPr algn="ctr"/>
            <a:r>
              <a:rPr lang="en-GB" b="1" dirty="0"/>
              <a:t>£100,000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8C2CBAA-58E7-460D-892A-69EBFC19E8D5}"/>
              </a:ext>
            </a:extLst>
          </p:cNvPr>
          <p:cNvSpPr/>
          <p:nvPr/>
        </p:nvSpPr>
        <p:spPr>
          <a:xfrm>
            <a:off x="6837601" y="3340204"/>
            <a:ext cx="1510582" cy="1467061"/>
          </a:xfrm>
          <a:prstGeom prst="rect">
            <a:avLst/>
          </a:prstGeom>
          <a:gradFill flip="none" rotWithShape="1">
            <a:gsLst>
              <a:gs pos="0">
                <a:srgbClr val="400040"/>
              </a:gs>
              <a:gs pos="100000">
                <a:srgbClr val="80008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Savings income</a:t>
            </a:r>
          </a:p>
          <a:p>
            <a:pPr algn="ctr"/>
            <a:r>
              <a:rPr lang="en-GB" b="1" dirty="0"/>
              <a:t>£80,000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3AF9A8A-6D20-49EC-96A3-6103873CEE4F}"/>
              </a:ext>
            </a:extLst>
          </p:cNvPr>
          <p:cNvSpPr/>
          <p:nvPr/>
        </p:nvSpPr>
        <p:spPr>
          <a:xfrm>
            <a:off x="8280000" y="3338660"/>
            <a:ext cx="862412" cy="8606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£54,860 @ 45%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BC1C70A-254A-4612-AA0A-8CBF78E86E92}"/>
              </a:ext>
            </a:extLst>
          </p:cNvPr>
          <p:cNvSpPr/>
          <p:nvPr/>
        </p:nvSpPr>
        <p:spPr>
          <a:xfrm>
            <a:off x="8280000" y="5527269"/>
            <a:ext cx="864000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£37,700 @</a:t>
            </a:r>
          </a:p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20%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084616-34A3-4FEE-B9AB-C65E7FE36E5C}"/>
              </a:ext>
            </a:extLst>
          </p:cNvPr>
          <p:cNvSpPr/>
          <p:nvPr/>
        </p:nvSpPr>
        <p:spPr>
          <a:xfrm>
            <a:off x="8279999" y="4807269"/>
            <a:ext cx="862413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£62,300 @ 40%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207E2D2-2A1D-4C91-9230-B2F9657C130F}"/>
              </a:ext>
            </a:extLst>
          </p:cNvPr>
          <p:cNvSpPr/>
          <p:nvPr/>
        </p:nvSpPr>
        <p:spPr>
          <a:xfrm>
            <a:off x="8280000" y="4205846"/>
            <a:ext cx="864000" cy="601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£25,140 @ 40%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01700D-99CF-4AFA-AF90-90ABAE2003E6}"/>
              </a:ext>
            </a:extLst>
          </p:cNvPr>
          <p:cNvSpPr/>
          <p:nvPr/>
        </p:nvSpPr>
        <p:spPr>
          <a:xfrm>
            <a:off x="8280000" y="2287269"/>
            <a:ext cx="863542" cy="36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£90,000 @ 39.</a:t>
            </a:r>
            <a:r>
              <a:rPr lang="en-GB" sz="105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35</a:t>
            </a:r>
            <a:r>
              <a:rPr lang="en-GB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240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/>
      <p:bldP spid="15" grpId="0"/>
      <p:bldP spid="24" grpId="0"/>
      <p:bldP spid="25" grpId="0"/>
      <p:bldP spid="26" grpId="0"/>
      <p:bldP spid="27" grpId="0"/>
      <p:bldP spid="28" grpId="0"/>
      <p:bldP spid="29" grpId="0"/>
      <p:bldP spid="35" grpId="0" animBg="1"/>
      <p:bldP spid="33" grpId="0" animBg="1"/>
      <p:bldP spid="34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4B6FB-7276-45E7-AF1A-865D6C2FF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Income Tax and the constituent countries of the United Kingdom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A3683-E68C-4745-A0BA-C5A5D9204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r>
              <a:rPr lang="en-GB" b="1" dirty="0">
                <a:solidFill>
                  <a:schemeClr val="tx1"/>
                </a:solidFill>
              </a:rPr>
              <a:t>UK</a:t>
            </a:r>
            <a:r>
              <a:rPr lang="en-GB" dirty="0">
                <a:solidFill>
                  <a:schemeClr val="tx1"/>
                </a:solidFill>
              </a:rPr>
              <a:t> taxpayers face the same sets of rates of Income Tax for </a:t>
            </a:r>
            <a:r>
              <a:rPr lang="en-GB" b="1" dirty="0">
                <a:solidFill>
                  <a:schemeClr val="tx1"/>
                </a:solidFill>
              </a:rPr>
              <a:t>savings</a:t>
            </a:r>
            <a:r>
              <a:rPr lang="en-GB" dirty="0">
                <a:solidFill>
                  <a:schemeClr val="tx1"/>
                </a:solidFill>
              </a:rPr>
              <a:t> income and for </a:t>
            </a:r>
            <a:r>
              <a:rPr lang="en-GB" b="1" dirty="0">
                <a:solidFill>
                  <a:schemeClr val="tx1"/>
                </a:solidFill>
              </a:rPr>
              <a:t>dividend</a:t>
            </a:r>
            <a:r>
              <a:rPr lang="en-GB" dirty="0">
                <a:solidFill>
                  <a:schemeClr val="tx1"/>
                </a:solidFill>
              </a:rPr>
              <a:t> income, irrespective of where in the UK they reside;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For </a:t>
            </a:r>
            <a:r>
              <a:rPr lang="en-GB" b="1" dirty="0">
                <a:solidFill>
                  <a:schemeClr val="tx1"/>
                </a:solidFill>
              </a:rPr>
              <a:t>non-savings, non-dividend </a:t>
            </a:r>
            <a:r>
              <a:rPr lang="en-GB" dirty="0">
                <a:solidFill>
                  <a:schemeClr val="tx1"/>
                </a:solidFill>
              </a:rPr>
              <a:t>income, </a:t>
            </a:r>
            <a:r>
              <a:rPr lang="en-GB" b="1" dirty="0">
                <a:solidFill>
                  <a:schemeClr val="tx1"/>
                </a:solidFill>
              </a:rPr>
              <a:t>Scottish</a:t>
            </a:r>
            <a:r>
              <a:rPr lang="en-GB" dirty="0">
                <a:solidFill>
                  <a:schemeClr val="tx1"/>
                </a:solidFill>
              </a:rPr>
              <a:t> and </a:t>
            </a:r>
            <a:r>
              <a:rPr lang="en-GB" b="1" dirty="0">
                <a:solidFill>
                  <a:schemeClr val="tx1"/>
                </a:solidFill>
              </a:rPr>
              <a:t>Welsh</a:t>
            </a:r>
            <a:r>
              <a:rPr lang="en-GB" dirty="0">
                <a:solidFill>
                  <a:schemeClr val="tx1"/>
                </a:solidFill>
              </a:rPr>
              <a:t> taxpayers may face different Income Tax from other UK taxpayers.</a:t>
            </a:r>
          </a:p>
        </p:txBody>
      </p:sp>
    </p:spTree>
    <p:extLst>
      <p:ext uri="{BB962C8B-B14F-4D97-AF65-F5344CB8AC3E}">
        <p14:creationId xmlns:p14="http://schemas.microsoft.com/office/powerpoint/2010/main" val="3144486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1B42-E026-4F6A-92E6-D72AC5F02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Welsh Rate of Income Tax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929CD-BAA2-4E1E-9B71-0BE1306E5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The Senedd Cymru (</a:t>
            </a:r>
            <a:r>
              <a:rPr lang="en-GB" i="1" dirty="0">
                <a:solidFill>
                  <a:schemeClr val="tx1"/>
                </a:solidFill>
              </a:rPr>
              <a:t>Welsh Parliament</a:t>
            </a:r>
            <a:r>
              <a:rPr lang="en-GB" dirty="0">
                <a:solidFill>
                  <a:schemeClr val="tx1"/>
                </a:solidFill>
              </a:rPr>
              <a:t>) has been able to vary the </a:t>
            </a:r>
            <a:r>
              <a:rPr lang="en-GB" b="1" dirty="0">
                <a:solidFill>
                  <a:schemeClr val="tx1"/>
                </a:solidFill>
              </a:rPr>
              <a:t>rates</a:t>
            </a:r>
            <a:r>
              <a:rPr lang="en-GB" dirty="0">
                <a:solidFill>
                  <a:schemeClr val="tx1"/>
                </a:solidFill>
              </a:rPr>
              <a:t> of Income Tax paid by “</a:t>
            </a:r>
            <a:r>
              <a:rPr lang="en-GB" b="1" dirty="0">
                <a:solidFill>
                  <a:schemeClr val="tx1"/>
                </a:solidFill>
              </a:rPr>
              <a:t>Welsh taxpayers</a:t>
            </a:r>
            <a:r>
              <a:rPr lang="en-GB" dirty="0">
                <a:solidFill>
                  <a:schemeClr val="tx1"/>
                </a:solidFill>
              </a:rPr>
              <a:t>”: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Note also that these rates apply </a:t>
            </a:r>
            <a:r>
              <a:rPr lang="en-GB" b="1" dirty="0">
                <a:solidFill>
                  <a:schemeClr val="tx1"/>
                </a:solidFill>
              </a:rPr>
              <a:t>only to non-savings, non-dividend </a:t>
            </a:r>
            <a:r>
              <a:rPr lang="en-GB" dirty="0">
                <a:solidFill>
                  <a:schemeClr val="tx1"/>
                </a:solidFill>
              </a:rPr>
              <a:t>income.  Savings income and dividend income continue to be taxed at the same rates across the UK…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AA4D21-B47F-4A21-A8E6-1CDDF717C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000" y="5040000"/>
            <a:ext cx="1800000" cy="1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506A07E-E37D-47B4-8560-36B00617C2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44930"/>
              </p:ext>
            </p:extLst>
          </p:nvPr>
        </p:nvGraphicFramePr>
        <p:xfrm>
          <a:off x="360000" y="1800000"/>
          <a:ext cx="7400608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21560">
                  <a:extLst>
                    <a:ext uri="{9D8B030D-6E8A-4147-A177-3AD203B41FA5}">
                      <a16:colId xmlns:a16="http://schemas.microsoft.com/office/drawing/2014/main" val="868727484"/>
                    </a:ext>
                  </a:extLst>
                </a:gridCol>
                <a:gridCol w="2681923">
                  <a:extLst>
                    <a:ext uri="{9D8B030D-6E8A-4147-A177-3AD203B41FA5}">
                      <a16:colId xmlns:a16="http://schemas.microsoft.com/office/drawing/2014/main" val="2404107999"/>
                    </a:ext>
                  </a:extLst>
                </a:gridCol>
                <a:gridCol w="1198245">
                  <a:extLst>
                    <a:ext uri="{9D8B030D-6E8A-4147-A177-3AD203B41FA5}">
                      <a16:colId xmlns:a16="http://schemas.microsoft.com/office/drawing/2014/main" val="940716089"/>
                    </a:ext>
                  </a:extLst>
                </a:gridCol>
                <a:gridCol w="1198880">
                  <a:extLst>
                    <a:ext uri="{9D8B030D-6E8A-4147-A177-3AD203B41FA5}">
                      <a16:colId xmlns:a16="http://schemas.microsoft.com/office/drawing/2014/main" val="2357684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reduced UK rates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Welsh rates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Overall rates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2049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basic rate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10%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10%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20%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95770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higher rate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30%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10%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40%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14912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additional rate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35%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10%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45%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9373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089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1B42-E026-4F6A-92E6-D72AC5F02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Welsh Rate of Income Tax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929CD-BAA2-4E1E-9B71-0BE1306E5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A “Welsh taxpayer” is essentially an individual who is resident in the UK and who spends </a:t>
            </a:r>
            <a:r>
              <a:rPr lang="en-GB" b="1" dirty="0">
                <a:solidFill>
                  <a:schemeClr val="tx1"/>
                </a:solidFill>
              </a:rPr>
              <a:t>more days of the tax year living in Wales </a:t>
            </a:r>
            <a:r>
              <a:rPr lang="en-GB" dirty="0">
                <a:solidFill>
                  <a:schemeClr val="tx1"/>
                </a:solidFill>
              </a:rPr>
              <a:t>than in England, Northern Ireland  or Scotland, or is a member of the </a:t>
            </a:r>
            <a:r>
              <a:rPr lang="en-GB" b="1" dirty="0">
                <a:solidFill>
                  <a:schemeClr val="tx1"/>
                </a:solidFill>
              </a:rPr>
              <a:t>UK Parliament </a:t>
            </a:r>
            <a:r>
              <a:rPr lang="en-GB" dirty="0">
                <a:solidFill>
                  <a:schemeClr val="tx1"/>
                </a:solidFill>
              </a:rPr>
              <a:t>for a constituency in Wales or a member of the </a:t>
            </a:r>
            <a:r>
              <a:rPr lang="en-GB" b="1" dirty="0">
                <a:solidFill>
                  <a:schemeClr val="tx1"/>
                </a:solidFill>
              </a:rPr>
              <a:t>Senedd Cymru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569FAD-537C-409B-B00B-A96C2EB20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000" y="5040000"/>
            <a:ext cx="1800000" cy="1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2471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123B6-6BF6-444E-B445-3558FB286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Scottish Income Tax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073AA-8E72-41A5-A524-2094D2B3B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The Scotland Act 2016 grants the Scottish Parliament the power to set the Scottish income tax </a:t>
            </a:r>
            <a:r>
              <a:rPr lang="en-GB" b="1" dirty="0">
                <a:solidFill>
                  <a:schemeClr val="tx1"/>
                </a:solidFill>
              </a:rPr>
              <a:t>rates and bands </a:t>
            </a:r>
            <a:r>
              <a:rPr lang="en-GB" dirty="0">
                <a:solidFill>
                  <a:schemeClr val="tx1"/>
                </a:solidFill>
              </a:rPr>
              <a:t>for </a:t>
            </a:r>
            <a:r>
              <a:rPr lang="en-GB" b="1" dirty="0">
                <a:solidFill>
                  <a:schemeClr val="tx1"/>
                </a:solidFill>
              </a:rPr>
              <a:t>non-savings, non-dividend </a:t>
            </a:r>
            <a:r>
              <a:rPr lang="en-GB" dirty="0">
                <a:solidFill>
                  <a:schemeClr val="tx1"/>
                </a:solidFill>
              </a:rPr>
              <a:t>income: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The Personal Allowance, and the rates of tax on savings and on dividend income continue to be set by the                       UK Parliament…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9D07B0-58FD-43BB-BE21-5065691E3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000" y="5040000"/>
            <a:ext cx="1800000" cy="1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6FDAE69-1B63-4096-A87D-2019A3AC87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119865"/>
              </p:ext>
            </p:extLst>
          </p:nvPr>
        </p:nvGraphicFramePr>
        <p:xfrm>
          <a:off x="360000" y="2159496"/>
          <a:ext cx="667448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8160">
                  <a:extLst>
                    <a:ext uri="{9D8B030D-6E8A-4147-A177-3AD203B41FA5}">
                      <a16:colId xmlns:a16="http://schemas.microsoft.com/office/drawing/2014/main" val="1501439520"/>
                    </a:ext>
                  </a:extLst>
                </a:gridCol>
                <a:gridCol w="2739390">
                  <a:extLst>
                    <a:ext uri="{9D8B030D-6E8A-4147-A177-3AD203B41FA5}">
                      <a16:colId xmlns:a16="http://schemas.microsoft.com/office/drawing/2014/main" val="3577643889"/>
                    </a:ext>
                  </a:extLst>
                </a:gridCol>
                <a:gridCol w="876935">
                  <a:extLst>
                    <a:ext uri="{9D8B030D-6E8A-4147-A177-3AD203B41FA5}">
                      <a16:colId xmlns:a16="http://schemas.microsoft.com/office/drawing/2014/main" val="5394119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Band</a:t>
                      </a:r>
                      <a:endParaRPr lang="en-GB" sz="20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5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Rate name</a:t>
                      </a:r>
                      <a:endParaRPr lang="en-GB" sz="20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5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Rate</a:t>
                      </a:r>
                      <a:endParaRPr lang="en-GB" sz="20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5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0114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£0 - £3,967</a:t>
                      </a:r>
                      <a:endParaRPr lang="en-GB" sz="20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5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Starter rate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19%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98399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£3,968 - £16,956</a:t>
                      </a:r>
                      <a:endParaRPr lang="en-GB" sz="20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5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Scottish basic rate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20%</a:t>
                      </a:r>
                      <a:endParaRPr lang="en-GB" sz="20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0906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£16,957 - £31,092</a:t>
                      </a:r>
                      <a:endParaRPr lang="en-GB" sz="20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5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Intermediate rate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21%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0277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£31,093 - £62,430</a:t>
                      </a:r>
                      <a:endParaRPr lang="en-GB" sz="20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65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Scottish higher rate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42%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440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£62,431 - £125,140</a:t>
                      </a:r>
                    </a:p>
                  </a:txBody>
                  <a:tcPr marL="68580" marR="68580" marT="0" marB="0">
                    <a:solidFill>
                      <a:srgbClr val="0065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Advanced rate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45%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4519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over £125,140</a:t>
                      </a:r>
                    </a:p>
                  </a:txBody>
                  <a:tcPr marL="68580" marR="68580" marT="0" marB="0">
                    <a:solidFill>
                      <a:srgbClr val="0065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Top rate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8829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48%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9146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810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123B6-6BF6-444E-B445-3558FB286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Scottish Income Tax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073AA-8E72-41A5-A524-2094D2B3B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A “Scottish taxpayer” is essentially an individual who is resident in the UK and who spends </a:t>
            </a:r>
            <a:r>
              <a:rPr lang="en-GB" b="1" dirty="0">
                <a:solidFill>
                  <a:schemeClr val="tx1"/>
                </a:solidFill>
              </a:rPr>
              <a:t>more days of the tax year living in Scotland</a:t>
            </a:r>
            <a:r>
              <a:rPr lang="en-GB" dirty="0">
                <a:solidFill>
                  <a:schemeClr val="tx1"/>
                </a:solidFill>
              </a:rPr>
              <a:t> than in England, Northern Ireland or Wales, or is a member of the </a:t>
            </a:r>
            <a:r>
              <a:rPr lang="en-GB" b="1" dirty="0">
                <a:solidFill>
                  <a:schemeClr val="tx1"/>
                </a:solidFill>
              </a:rPr>
              <a:t>UK Parliament </a:t>
            </a:r>
            <a:r>
              <a:rPr lang="en-GB" dirty="0">
                <a:solidFill>
                  <a:schemeClr val="tx1"/>
                </a:solidFill>
              </a:rPr>
              <a:t>for a constituency in Scotland or a member of the </a:t>
            </a:r>
            <a:r>
              <a:rPr lang="en-GB" b="1" dirty="0">
                <a:solidFill>
                  <a:schemeClr val="tx1"/>
                </a:solidFill>
              </a:rPr>
              <a:t>Scottish Parliament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C1DDA5-D73A-4586-A7C6-FC86A557B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000" y="5040000"/>
            <a:ext cx="1800000" cy="1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51529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9|8|6.6|4.7|11|6.7|8.4|25.6|3.8|4.4|3.2|24.4|3.4|4.5|43.6|3.7|3.1|18.7|8.7|11.9|8.3|12.3"/>
</p:tagLst>
</file>

<file path=ppt/theme/theme1.xml><?xml version="1.0" encoding="utf-8"?>
<a:theme xmlns:a="http://schemas.openxmlformats.org/drawingml/2006/main" name="Tax_blue_yello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Tax_blue_yellow</Template>
  <TotalTime>246</TotalTime>
  <Words>1891</Words>
  <Application>Microsoft Office PowerPoint</Application>
  <PresentationFormat>On-screen Show (4:3)</PresentationFormat>
  <Paragraphs>418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Trebuchet MS</vt:lpstr>
      <vt:lpstr>Verdana</vt:lpstr>
      <vt:lpstr>Wingdings</vt:lpstr>
      <vt:lpstr>Tax_blue_yellow</vt:lpstr>
      <vt:lpstr>PowerPoint Presentation</vt:lpstr>
      <vt:lpstr>Introduction</vt:lpstr>
      <vt:lpstr>Income Tax basics</vt:lpstr>
      <vt:lpstr>PowerPoint Presentation</vt:lpstr>
      <vt:lpstr>Income Tax and the constituent countries of the United Kingdom</vt:lpstr>
      <vt:lpstr>Welsh Rate of Income Tax</vt:lpstr>
      <vt:lpstr>Welsh Rate of Income Tax</vt:lpstr>
      <vt:lpstr>Scottish Income Tax</vt:lpstr>
      <vt:lpstr>Scottish Income Tax</vt:lpstr>
      <vt:lpstr>Full Time Minimum wage £23,132 (£12.71 per hour)</vt:lpstr>
      <vt:lpstr>Median full-time earnings £39,039 (https://www.ons.gov.uk/employmentandlabourmarket/peopleinwork/earningsandworkinghours/bulletins/annualsurveyofhoursandearnings/2025 )</vt:lpstr>
      <vt:lpstr>Bank Chief Executive’s base salary £1,365,366 (https://www.lloydsbankinggroup.com/investors/annual-report.html )</vt:lpstr>
      <vt:lpstr>Taxable income</vt:lpstr>
      <vt:lpstr>Taxable income</vt:lpstr>
      <vt:lpstr>Starting rate for savings income</vt:lpstr>
      <vt:lpstr>“Personal Savings Allowance”</vt:lpstr>
      <vt:lpstr>Chap 2 Self-testing Q2.1 Jules </vt:lpstr>
      <vt:lpstr>Chap 2 Self-testing Q2.1 Jules</vt:lpstr>
      <vt:lpstr>Dividend income from UK and foreign companies</vt:lpstr>
      <vt:lpstr>Chap 2 Self-testing Q2.2 Jamie</vt:lpstr>
      <vt:lpstr>Chap 2 Self-testing Q2.2 Jamie</vt:lpstr>
      <vt:lpstr>Payment of tax</vt:lpstr>
      <vt:lpstr>Chap 3 Self-testing Q3.2 Adam</vt:lpstr>
      <vt:lpstr>Chap 3 Self-testing Q3.2 Adam</vt:lpstr>
      <vt:lpstr>Chap 3 Self-testing Q3.2 Adam</vt:lpstr>
    </vt:vector>
  </TitlesOfParts>
  <Company>Leeds Metropolitan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Income Tax General principles</dc:title>
  <dc:creator>csadm1n01</dc:creator>
  <cp:lastModifiedBy>Stephanie Tiller (Accounting)</cp:lastModifiedBy>
  <cp:revision>185</cp:revision>
  <cp:lastPrinted>2016-07-07T10:34:32Z</cp:lastPrinted>
  <dcterms:created xsi:type="dcterms:W3CDTF">2007-07-27T11:44:51Z</dcterms:created>
  <dcterms:modified xsi:type="dcterms:W3CDTF">2026-08-05T14:00:32Z</dcterms:modified>
</cp:coreProperties>
</file>