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7"/>
  </p:notesMasterIdLst>
  <p:sldIdLst>
    <p:sldId id="336" r:id="rId2"/>
    <p:sldId id="317" r:id="rId3"/>
    <p:sldId id="318" r:id="rId4"/>
    <p:sldId id="319" r:id="rId5"/>
    <p:sldId id="320" r:id="rId6"/>
    <p:sldId id="321" r:id="rId7"/>
    <p:sldId id="322" r:id="rId8"/>
    <p:sldId id="323" r:id="rId9"/>
    <p:sldId id="324" r:id="rId10"/>
    <p:sldId id="325" r:id="rId11"/>
    <p:sldId id="326" r:id="rId12"/>
    <p:sldId id="327" r:id="rId13"/>
    <p:sldId id="328" r:id="rId14"/>
    <p:sldId id="329" r:id="rId15"/>
    <p:sldId id="330"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5D6A8761-CAC6-BBA2-65DD-5DE5BB0DE0AD}" name="combsalanm@yahoo.com" initials="c" userId="3d8225f013933f7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07" d="100"/>
          <a:sy n="107" d="100"/>
        </p:scale>
        <p:origin x="140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B9F56-0984-417B-A99C-B51FEF7B6168}" type="datetimeFigureOut">
              <a:rPr lang="en-GB" smtClean="0"/>
              <a:t>03/08/2026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B877F0-AA9D-42BB-BDD4-34CDB1F1C952}" type="slidenum">
              <a:rPr lang="en-GB" smtClean="0"/>
              <a:t>‹#›</a:t>
            </a:fld>
            <a:endParaRPr lang="en-GB"/>
          </a:p>
        </p:txBody>
      </p:sp>
    </p:spTree>
    <p:extLst>
      <p:ext uri="{BB962C8B-B14F-4D97-AF65-F5344CB8AC3E}">
        <p14:creationId xmlns:p14="http://schemas.microsoft.com/office/powerpoint/2010/main" val="1311564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586291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89F1EB1A-0B30-49F1-A44A-C0AD1FF5B470}"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672331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40679F0A-45DF-49CC-9709-648BC9AAC9B3}"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769788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EC3A0F63-1C69-471A-8820-F87B4B650738}"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968859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B918C7F3-F7D5-4AE0-B18A-D867B470642A}"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154299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76F337A-0055-49DC-894C-398129A8530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91175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9047B65-3F1E-4097-AD42-14D0BFE41D9E}"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336676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F4B8556C-62CE-4192-9CCE-726350C8105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888425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Fiscal Publications – used with permission from Taxation, 45</a:t>
            </a:r>
            <a:r>
              <a:rPr kumimoji="0" lang="en-US" altLang="en-US" sz="1100" b="1" i="0" u="none" strike="noStrike" kern="1200" cap="none" spc="0" normalizeH="0" baseline="30000" noProof="0" dirty="0">
                <a:ln>
                  <a:noFill/>
                </a:ln>
                <a:solidFill>
                  <a:srgbClr val="FFFFFF"/>
                </a:solidFill>
                <a:effectLst/>
                <a:uLnTx/>
                <a:uFillTx/>
                <a:latin typeface="Verdana" panose="020B0604030504040204" pitchFamily="34" charset="0"/>
                <a:ea typeface="Verdana" panose="020B0604030504040204" pitchFamily="34" charset="0"/>
                <a:cs typeface="Arial" charset="0"/>
              </a:rPr>
              <a:t>th</a:t>
            </a: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edition 2026/27 by Tutin and Tiller</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036BD28B-EE39-4D9F-B68C-FCA00D5C770E}" type="slidenum">
              <a:rPr kumimoji="0" lang="en-US" altLang="en-US" sz="1400" b="0" i="0" u="none" strike="noStrike" kern="1200" cap="none" spc="0" normalizeH="0" baseline="0" noProof="0" smtClean="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2194723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27</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Land and chattels</a:t>
            </a:r>
          </a:p>
          <a:p>
            <a:pPr marL="0" indent="0">
              <a:buFontTx/>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B97D9196-F965-E967-1E23-C2B9F0134F01}"/>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4516244"/>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Anila CGT computation 2025/26</a:t>
            </a:r>
            <a:endParaRPr lang="en-GB" dirty="0"/>
          </a:p>
        </p:txBody>
      </p:sp>
      <p:graphicFrame>
        <p:nvGraphicFramePr>
          <p:cNvPr id="4" name="Content Placeholder 3">
            <a:extLst>
              <a:ext uri="{FF2B5EF4-FFF2-40B4-BE49-F238E27FC236}">
                <a16:creationId xmlns:a16="http://schemas.microsoft.com/office/drawing/2014/main" id="{21FE3013-4622-4F50-836D-E2ED8F2ABB6C}"/>
              </a:ext>
            </a:extLst>
          </p:cNvPr>
          <p:cNvGraphicFramePr>
            <a:graphicFrameLocks noGrp="1"/>
          </p:cNvGraphicFramePr>
          <p:nvPr>
            <p:ph idx="1"/>
            <p:extLst>
              <p:ext uri="{D42A27DB-BD31-4B8C-83A1-F6EECF244321}">
                <p14:modId xmlns:p14="http://schemas.microsoft.com/office/powerpoint/2010/main" val="2897402943"/>
              </p:ext>
            </p:extLst>
          </p:nvPr>
        </p:nvGraphicFramePr>
        <p:xfrm>
          <a:off x="207817" y="1313317"/>
          <a:ext cx="8728365" cy="3885624"/>
        </p:xfrm>
        <a:graphic>
          <a:graphicData uri="http://schemas.openxmlformats.org/drawingml/2006/table">
            <a:tbl>
              <a:tblPr firstRow="1" firstCol="1" bandRow="1">
                <a:tableStyleId>{5C22544A-7EE6-4342-B048-85BDC9FD1C3A}</a:tableStyleId>
              </a:tblPr>
              <a:tblGrid>
                <a:gridCol w="3172468">
                  <a:extLst>
                    <a:ext uri="{9D8B030D-6E8A-4147-A177-3AD203B41FA5}">
                      <a16:colId xmlns:a16="http://schemas.microsoft.com/office/drawing/2014/main" val="1200062032"/>
                    </a:ext>
                  </a:extLst>
                </a:gridCol>
                <a:gridCol w="696964">
                  <a:extLst>
                    <a:ext uri="{9D8B030D-6E8A-4147-A177-3AD203B41FA5}">
                      <a16:colId xmlns:a16="http://schemas.microsoft.com/office/drawing/2014/main" val="1127416451"/>
                    </a:ext>
                  </a:extLst>
                </a:gridCol>
                <a:gridCol w="1371784">
                  <a:extLst>
                    <a:ext uri="{9D8B030D-6E8A-4147-A177-3AD203B41FA5}">
                      <a16:colId xmlns:a16="http://schemas.microsoft.com/office/drawing/2014/main" val="198324038"/>
                    </a:ext>
                  </a:extLst>
                </a:gridCol>
                <a:gridCol w="1569916">
                  <a:extLst>
                    <a:ext uri="{9D8B030D-6E8A-4147-A177-3AD203B41FA5}">
                      <a16:colId xmlns:a16="http://schemas.microsoft.com/office/drawing/2014/main" val="1332127339"/>
                    </a:ext>
                  </a:extLst>
                </a:gridCol>
                <a:gridCol w="1917233">
                  <a:extLst>
                    <a:ext uri="{9D8B030D-6E8A-4147-A177-3AD203B41FA5}">
                      <a16:colId xmlns:a16="http://schemas.microsoft.com/office/drawing/2014/main" val="556859928"/>
                    </a:ext>
                  </a:extLst>
                </a:gridCol>
              </a:tblGrid>
              <a:tr h="447603">
                <a:tc>
                  <a:txBody>
                    <a:bodyPr/>
                    <a:lstStyle/>
                    <a:p>
                      <a:pPr marR="165100" algn="l">
                        <a:spcAft>
                          <a:spcPts val="0"/>
                        </a:spcAft>
                      </a:pPr>
                      <a:r>
                        <a:rPr lang="en-GB" sz="2000" dirty="0">
                          <a:solidFill>
                            <a:schemeClr val="tx1"/>
                          </a:solidFill>
                          <a:effectLst/>
                        </a:rPr>
                        <a:t> </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solidFill>
                            <a:schemeClr val="tx1"/>
                          </a:solidFill>
                          <a:effectLst/>
                        </a:rPr>
                        <a:t>£</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ctr">
                        <a:spcAft>
                          <a:spcPts val="0"/>
                        </a:spcAft>
                        <a:tabLst>
                          <a:tab pos="673100" algn="dec"/>
                        </a:tabLst>
                      </a:pPr>
                      <a:r>
                        <a:rPr lang="en-GB" sz="2000" dirty="0">
                          <a:solidFill>
                            <a:schemeClr val="tx1"/>
                          </a:solidFill>
                          <a:effectLst/>
                        </a:rPr>
                        <a:t>£</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58653779"/>
                  </a:ext>
                </a:extLst>
              </a:tr>
              <a:tr h="447603">
                <a:tc>
                  <a:txBody>
                    <a:bodyPr/>
                    <a:lstStyle/>
                    <a:p>
                      <a:pPr marR="165100" algn="l">
                        <a:spcAft>
                          <a:spcPts val="0"/>
                        </a:spcAft>
                      </a:pPr>
                      <a:r>
                        <a:rPr lang="en-GB" sz="2000" b="0" dirty="0">
                          <a:solidFill>
                            <a:schemeClr val="tx1"/>
                          </a:solidFill>
                          <a:effectLst/>
                        </a:rPr>
                        <a:t>Proceeds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450,000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5145654"/>
                  </a:ext>
                </a:extLst>
              </a:tr>
              <a:tr h="447603">
                <a:tc>
                  <a:txBody>
                    <a:bodyPr/>
                    <a:lstStyle/>
                    <a:p>
                      <a:pPr marR="165100" algn="l">
                        <a:spcAft>
                          <a:spcPts val="0"/>
                        </a:spcAft>
                      </a:pPr>
                      <a:r>
                        <a:rPr lang="en-GB" sz="2000" b="0" dirty="0">
                          <a:solidFill>
                            <a:schemeClr val="tx1"/>
                          </a:solidFill>
                          <a:effectLst/>
                        </a:rPr>
                        <a:t>Selling costs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(6,000)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3907170"/>
                  </a:ext>
                </a:extLst>
              </a:tr>
              <a:tr h="447603">
                <a:tc>
                  <a:txBody>
                    <a:bodyPr/>
                    <a:lstStyle/>
                    <a:p>
                      <a:pPr marR="165100" algn="l">
                        <a:spcAft>
                          <a:spcPts val="0"/>
                        </a:spcAft>
                      </a:pPr>
                      <a:r>
                        <a:rPr lang="en-GB" sz="2000" b="0" dirty="0">
                          <a:solidFill>
                            <a:schemeClr val="tx1"/>
                          </a:solidFill>
                          <a:effectLst/>
                        </a:rPr>
                        <a:t> </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444,000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978478"/>
                  </a:ext>
                </a:extLst>
              </a:tr>
              <a:tr h="447603">
                <a:tc>
                  <a:txBody>
                    <a:bodyPr/>
                    <a:lstStyle/>
                    <a:p>
                      <a:pPr marR="165100" algn="l">
                        <a:spcAft>
                          <a:spcPts val="0"/>
                        </a:spcAft>
                      </a:pPr>
                      <a:r>
                        <a:rPr lang="en-GB" sz="2000" b="0" dirty="0">
                          <a:solidFill>
                            <a:schemeClr val="tx1"/>
                          </a:solidFill>
                          <a:effectLst/>
                        </a:rPr>
                        <a:t>Original cost</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dirty="0">
                          <a:effectLst/>
                        </a:rPr>
                        <a:t>(80,000)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87531235"/>
                  </a:ext>
                </a:extLst>
              </a:tr>
              <a:tr h="447603">
                <a:tc>
                  <a:txBody>
                    <a:bodyPr/>
                    <a:lstStyle/>
                    <a:p>
                      <a:pPr marR="165100" algn="l">
                        <a:spcAft>
                          <a:spcPts val="0"/>
                        </a:spcAft>
                      </a:pPr>
                      <a:r>
                        <a:rPr lang="en-GB" sz="2000" b="0" dirty="0">
                          <a:solidFill>
                            <a:schemeClr val="tx1"/>
                          </a:solidFill>
                          <a:effectLst/>
                        </a:rPr>
                        <a:t>Purchase expenses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dirty="0">
                          <a:effectLst/>
                        </a:rPr>
                        <a:t>(1,250)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(81,250)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5846444"/>
                  </a:ext>
                </a:extLst>
              </a:tr>
              <a:tr h="447603">
                <a:tc>
                  <a:txBody>
                    <a:bodyPr/>
                    <a:lstStyle/>
                    <a:p>
                      <a:pPr marR="165100" algn="l">
                        <a:spcAft>
                          <a:spcPts val="0"/>
                        </a:spcAft>
                      </a:pPr>
                      <a:r>
                        <a:rPr lang="en-GB" sz="2000" dirty="0">
                          <a:solidFill>
                            <a:schemeClr val="tx1"/>
                          </a:solidFill>
                          <a:effectLst/>
                        </a:rPr>
                        <a:t> </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362,750</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03321541"/>
                  </a:ext>
                </a:extLst>
              </a:tr>
              <a:tr h="447603">
                <a:tc>
                  <a:txBody>
                    <a:bodyPr/>
                    <a:lstStyle/>
                    <a:p>
                      <a:pPr marR="165100" algn="l">
                        <a:spcAft>
                          <a:spcPts val="0"/>
                        </a:spcAft>
                      </a:pPr>
                      <a:r>
                        <a:rPr lang="en-GB" sz="2000" dirty="0">
                          <a:solidFill>
                            <a:schemeClr val="tx1"/>
                          </a:solidFill>
                          <a:effectLst/>
                        </a:rPr>
                        <a:t>Exempt gain</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pPr>
                      <a:r>
                        <a:rPr lang="en-GB" sz="2000" baseline="30000" dirty="0">
                          <a:effectLst/>
                        </a:rPr>
                        <a:t>165</a:t>
                      </a:r>
                      <a:r>
                        <a:rPr lang="en-GB" sz="2000" dirty="0">
                          <a:effectLst/>
                        </a:rPr>
                        <a:t>/</a:t>
                      </a:r>
                      <a:r>
                        <a:rPr lang="en-GB" sz="2000" baseline="-25000" dirty="0">
                          <a:effectLst/>
                        </a:rPr>
                        <a:t>234  </a:t>
                      </a:r>
                      <a:r>
                        <a:rPr lang="en-GB" sz="2000" dirty="0">
                          <a:effectLst/>
                        </a:rPr>
                        <a:t>×</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362,750=</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(255,785)</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8120692"/>
                  </a:ext>
                </a:extLst>
              </a:tr>
              <a:tr h="256885">
                <a:tc>
                  <a:txBody>
                    <a:bodyPr/>
                    <a:lstStyle/>
                    <a:p>
                      <a:pPr marR="165100" algn="l">
                        <a:spcAft>
                          <a:spcPts val="0"/>
                        </a:spcAft>
                      </a:pPr>
                      <a:r>
                        <a:rPr lang="en-GB" sz="2000" dirty="0">
                          <a:solidFill>
                            <a:schemeClr val="tx1"/>
                          </a:solidFill>
                          <a:effectLst/>
                        </a:rPr>
                        <a:t>Chargeable gain</a:t>
                      </a:r>
                      <a:endParaRPr lang="en-GB" sz="200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r">
                        <a:spcAft>
                          <a:spcPts val="0"/>
                        </a:spcAft>
                        <a:tabLst>
                          <a:tab pos="673100" algn="dec"/>
                        </a:tabLst>
                      </a:pPr>
                      <a:r>
                        <a:rPr lang="en-GB" sz="2000" dirty="0">
                          <a:effectLst/>
                        </a:rPr>
                        <a:t>£106,965</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45959269"/>
                  </a:ext>
                </a:extLst>
              </a:tr>
            </a:tbl>
          </a:graphicData>
        </a:graphic>
      </p:graphicFrame>
    </p:spTree>
    <p:extLst>
      <p:ext uri="{BB962C8B-B14F-4D97-AF65-F5344CB8AC3E}">
        <p14:creationId xmlns:p14="http://schemas.microsoft.com/office/powerpoint/2010/main" val="50307307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800" dirty="0">
                <a:solidFill>
                  <a:srgbClr val="FFFFFF"/>
                </a:solidFill>
              </a:rPr>
              <a:t>Anila 2025/26    Working for PPR time period</a:t>
            </a:r>
            <a:endParaRPr lang="en-GB" dirty="0"/>
          </a:p>
        </p:txBody>
      </p:sp>
      <p:graphicFrame>
        <p:nvGraphicFramePr>
          <p:cNvPr id="5" name="Content Placeholder 4">
            <a:extLst>
              <a:ext uri="{FF2B5EF4-FFF2-40B4-BE49-F238E27FC236}">
                <a16:creationId xmlns:a16="http://schemas.microsoft.com/office/drawing/2014/main" id="{CB42E5D6-7506-491C-B405-65379FFE2B55}"/>
              </a:ext>
            </a:extLst>
          </p:cNvPr>
          <p:cNvGraphicFramePr>
            <a:graphicFrameLocks noGrp="1"/>
          </p:cNvGraphicFramePr>
          <p:nvPr>
            <p:ph idx="1"/>
            <p:extLst>
              <p:ext uri="{D42A27DB-BD31-4B8C-83A1-F6EECF244321}">
                <p14:modId xmlns:p14="http://schemas.microsoft.com/office/powerpoint/2010/main" val="1921660061"/>
              </p:ext>
            </p:extLst>
          </p:nvPr>
        </p:nvGraphicFramePr>
        <p:xfrm>
          <a:off x="401783" y="1163781"/>
          <a:ext cx="7897088" cy="3491346"/>
        </p:xfrm>
        <a:graphic>
          <a:graphicData uri="http://schemas.openxmlformats.org/drawingml/2006/table">
            <a:tbl>
              <a:tblPr firstRow="1" firstCol="1" bandRow="1">
                <a:tableStyleId>{5C22544A-7EE6-4342-B048-85BDC9FD1C3A}</a:tableStyleId>
              </a:tblPr>
              <a:tblGrid>
                <a:gridCol w="2870326">
                  <a:extLst>
                    <a:ext uri="{9D8B030D-6E8A-4147-A177-3AD203B41FA5}">
                      <a16:colId xmlns:a16="http://schemas.microsoft.com/office/drawing/2014/main" val="1601774129"/>
                    </a:ext>
                  </a:extLst>
                </a:gridCol>
                <a:gridCol w="630586">
                  <a:extLst>
                    <a:ext uri="{9D8B030D-6E8A-4147-A177-3AD203B41FA5}">
                      <a16:colId xmlns:a16="http://schemas.microsoft.com/office/drawing/2014/main" val="431154007"/>
                    </a:ext>
                  </a:extLst>
                </a:gridCol>
                <a:gridCol w="1241137">
                  <a:extLst>
                    <a:ext uri="{9D8B030D-6E8A-4147-A177-3AD203B41FA5}">
                      <a16:colId xmlns:a16="http://schemas.microsoft.com/office/drawing/2014/main" val="3408548745"/>
                    </a:ext>
                  </a:extLst>
                </a:gridCol>
                <a:gridCol w="1420400">
                  <a:extLst>
                    <a:ext uri="{9D8B030D-6E8A-4147-A177-3AD203B41FA5}">
                      <a16:colId xmlns:a16="http://schemas.microsoft.com/office/drawing/2014/main" val="513557605"/>
                    </a:ext>
                  </a:extLst>
                </a:gridCol>
                <a:gridCol w="1734639">
                  <a:extLst>
                    <a:ext uri="{9D8B030D-6E8A-4147-A177-3AD203B41FA5}">
                      <a16:colId xmlns:a16="http://schemas.microsoft.com/office/drawing/2014/main" val="1140736993"/>
                    </a:ext>
                  </a:extLst>
                </a:gridCol>
              </a:tblGrid>
              <a:tr h="349135">
                <a:tc>
                  <a:txBody>
                    <a:bodyPr/>
                    <a:lstStyle/>
                    <a:p>
                      <a:pPr marR="165100" algn="l">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0" dirty="0">
                          <a:solidFill>
                            <a:schemeClr val="tx1"/>
                          </a:solidFill>
                          <a:effectLst/>
                        </a:rPr>
                        <a:t>Total</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solidFill>
                            <a:schemeClr val="tx1"/>
                          </a:solidFill>
                          <a:effectLst/>
                        </a:rPr>
                        <a:t>Exempt</a:t>
                      </a:r>
                      <a:endParaRPr lang="en-GB" sz="2000" b="1"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0" dirty="0">
                          <a:solidFill>
                            <a:schemeClr val="tx1"/>
                          </a:solidFill>
                          <a:effectLst/>
                        </a:rPr>
                        <a:t>Chargeable</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26980393"/>
                  </a:ext>
                </a:extLst>
              </a:tr>
              <a:tr h="349135">
                <a:tc>
                  <a:txBody>
                    <a:bodyPr/>
                    <a:lstStyle/>
                    <a:p>
                      <a:pPr marR="165100" algn="l">
                        <a:spcAft>
                          <a:spcPts val="0"/>
                        </a:spcAft>
                      </a:pPr>
                      <a:r>
                        <a:rPr lang="en-GB" sz="2000" b="0" dirty="0">
                          <a:solidFill>
                            <a:schemeClr val="tx1"/>
                          </a:solidFill>
                          <a:effectLst/>
                        </a:rPr>
                        <a:t> </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 </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22707520"/>
                  </a:ext>
                </a:extLst>
              </a:tr>
              <a:tr h="349135">
                <a:tc>
                  <a:txBody>
                    <a:bodyPr/>
                    <a:lstStyle/>
                    <a:p>
                      <a:pPr marR="165100" algn="l">
                        <a:spcAft>
                          <a:spcPts val="0"/>
                        </a:spcAft>
                      </a:pPr>
                      <a:r>
                        <a:rPr lang="en-GB" sz="2000" b="0" dirty="0">
                          <a:solidFill>
                            <a:schemeClr val="tx1"/>
                          </a:solidFill>
                          <a:effectLst/>
                        </a:rPr>
                        <a:t>Actual residence </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57</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57</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303927136"/>
                  </a:ext>
                </a:extLst>
              </a:tr>
              <a:tr h="698268">
                <a:tc>
                  <a:txBody>
                    <a:bodyPr/>
                    <a:lstStyle/>
                    <a:p>
                      <a:pPr marR="165100" algn="l">
                        <a:spcAft>
                          <a:spcPts val="0"/>
                        </a:spcAft>
                      </a:pPr>
                      <a:r>
                        <a:rPr lang="en-GB" sz="2000" b="0" dirty="0">
                          <a:solidFill>
                            <a:schemeClr val="tx1"/>
                          </a:solidFill>
                          <a:effectLst/>
                        </a:rPr>
                        <a:t>Absence for employment 4 years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48</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48</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24903405"/>
                  </a:ext>
                </a:extLst>
              </a:tr>
              <a:tr h="698268">
                <a:tc>
                  <a:txBody>
                    <a:bodyPr/>
                    <a:lstStyle/>
                    <a:p>
                      <a:pPr marR="165100" algn="l">
                        <a:spcAft>
                          <a:spcPts val="0"/>
                        </a:spcAft>
                      </a:pPr>
                      <a:r>
                        <a:rPr lang="en-GB" sz="2000" b="0" dirty="0">
                          <a:solidFill>
                            <a:schemeClr val="tx1"/>
                          </a:solidFill>
                          <a:effectLst/>
                        </a:rPr>
                        <a:t>Absence for any reason 3 years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36</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36</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92359988"/>
                  </a:ext>
                </a:extLst>
              </a:tr>
              <a:tr h="349135">
                <a:tc>
                  <a:txBody>
                    <a:bodyPr/>
                    <a:lstStyle/>
                    <a:p>
                      <a:pPr marR="165100" algn="l">
                        <a:spcAft>
                          <a:spcPts val="0"/>
                        </a:spcAft>
                      </a:pPr>
                      <a:r>
                        <a:rPr lang="en-GB" sz="2000" b="0" dirty="0">
                          <a:solidFill>
                            <a:schemeClr val="tx1"/>
                          </a:solidFill>
                          <a:effectLst/>
                        </a:rPr>
                        <a:t>Actual residence</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a:effectLst/>
                        </a:rPr>
                        <a:t>15</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15</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 </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76394926"/>
                  </a:ext>
                </a:extLst>
              </a:tr>
              <a:tr h="349135">
                <a:tc>
                  <a:txBody>
                    <a:bodyPr/>
                    <a:lstStyle/>
                    <a:p>
                      <a:pPr marR="165100" algn="l">
                        <a:spcAft>
                          <a:spcPts val="0"/>
                        </a:spcAft>
                      </a:pPr>
                      <a:r>
                        <a:rPr lang="en-GB" sz="2000" b="0" dirty="0">
                          <a:solidFill>
                            <a:schemeClr val="tx1"/>
                          </a:solidFill>
                          <a:effectLst/>
                        </a:rPr>
                        <a:t>Last 9 months</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78</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9</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69</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38197928"/>
                  </a:ext>
                </a:extLst>
              </a:tr>
              <a:tr h="349135">
                <a:tc>
                  <a:txBody>
                    <a:bodyPr/>
                    <a:lstStyle/>
                    <a:p>
                      <a:pPr marR="165100" algn="l">
                        <a:spcAft>
                          <a:spcPts val="0"/>
                        </a:spcAft>
                      </a:pPr>
                      <a:r>
                        <a:rPr lang="en-GB" sz="2000" b="0" dirty="0">
                          <a:solidFill>
                            <a:schemeClr val="tx1"/>
                          </a:solidFill>
                          <a:effectLst/>
                        </a:rPr>
                        <a:t>Total ownership</a:t>
                      </a:r>
                      <a:endParaRPr lang="en-GB" sz="2000" b="0" dirty="0">
                        <a:solidFill>
                          <a:schemeClr val="tx1"/>
                        </a:solidFill>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just">
                        <a:spcAft>
                          <a:spcPts val="0"/>
                        </a:spcAft>
                      </a:pPr>
                      <a:r>
                        <a:rPr lang="en-GB" sz="2000">
                          <a:effectLst/>
                        </a:rPr>
                        <a:t> </a:t>
                      </a:r>
                      <a:endParaRPr lang="en-GB" sz="200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rPr>
                        <a:t>234</a:t>
                      </a:r>
                      <a:endParaRPr lang="en-GB" sz="2000"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165100" algn="ctr">
                        <a:spcAft>
                          <a:spcPts val="0"/>
                        </a:spcAft>
                      </a:pPr>
                      <a:r>
                        <a:rPr lang="en-GB" sz="2000" b="1" dirty="0">
                          <a:effectLst/>
                        </a:rPr>
                        <a:t>165</a:t>
                      </a:r>
                      <a:endParaRPr lang="en-GB" sz="20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R="165100" algn="ctr">
                        <a:spcAft>
                          <a:spcPts val="0"/>
                        </a:spcAft>
                      </a:pPr>
                      <a:r>
                        <a:rPr lang="en-GB" sz="2000" dirty="0">
                          <a:effectLst/>
                          <a:latin typeface="+mn-lt"/>
                          <a:ea typeface="Times New Roman" panose="02020603050405020304" pitchFamily="18" charset="0"/>
                          <a:cs typeface="Times New Roman" panose="02020603050405020304" pitchFamily="18" charset="0"/>
                        </a:rPr>
                        <a:t>69</a:t>
                      </a:r>
                    </a:p>
                  </a:txBody>
                  <a:tcPr marL="68580" marR="68580" marT="0" marB="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4876515"/>
                  </a:ext>
                </a:extLst>
              </a:tr>
            </a:tbl>
          </a:graphicData>
        </a:graphic>
      </p:graphicFrame>
    </p:spTree>
    <p:extLst>
      <p:ext uri="{BB962C8B-B14F-4D97-AF65-F5344CB8AC3E}">
        <p14:creationId xmlns:p14="http://schemas.microsoft.com/office/powerpoint/2010/main" val="3372476214"/>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Chattels </a:t>
            </a:r>
            <a:r>
              <a:rPr lang="en-GB" altLang="en-US" sz="3600" dirty="0">
                <a:solidFill>
                  <a:srgbClr val="FFFFFF"/>
                </a:solidFill>
              </a:rPr>
              <a:t>(27.7 onwards)</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dirty="0">
                <a:solidFill>
                  <a:schemeClr val="tx2"/>
                </a:solidFill>
              </a:rPr>
              <a:t>Special CGT rules apply to  </a:t>
            </a:r>
            <a:r>
              <a:rPr lang="en-GB" altLang="en-US" b="1" dirty="0">
                <a:solidFill>
                  <a:schemeClr val="tx2"/>
                </a:solidFill>
              </a:rPr>
              <a:t>chattels</a:t>
            </a:r>
            <a:r>
              <a:rPr lang="en-GB" altLang="en-US" dirty="0">
                <a:solidFill>
                  <a:schemeClr val="tx2"/>
                </a:solidFill>
              </a:rPr>
              <a:t> (tangible movable property)</a:t>
            </a:r>
          </a:p>
          <a:p>
            <a:pPr marL="717550" lvl="0" indent="-717550" eaLnBrk="1" hangingPunct="1">
              <a:buNone/>
            </a:pPr>
            <a:r>
              <a:rPr lang="en-GB" altLang="en-US" dirty="0">
                <a:solidFill>
                  <a:schemeClr val="tx2"/>
                </a:solidFill>
              </a:rPr>
              <a:t>a)	Some chattels are specifically exempt from capital gains tax, e.g. private cars, or decorations for valour.</a:t>
            </a:r>
          </a:p>
          <a:p>
            <a:pPr marL="717550" lvl="0" indent="-717550" eaLnBrk="1" hangingPunct="1">
              <a:buNone/>
            </a:pPr>
            <a:r>
              <a:rPr lang="en-GB" altLang="en-US" dirty="0">
                <a:solidFill>
                  <a:schemeClr val="tx2"/>
                </a:solidFill>
              </a:rPr>
              <a:t>b)	Some chattels are “wasting assets”.</a:t>
            </a:r>
          </a:p>
          <a:p>
            <a:pPr marL="717550" lvl="0" indent="-717550" eaLnBrk="1" hangingPunct="1">
              <a:buNone/>
            </a:pPr>
            <a:r>
              <a:rPr lang="en-GB" altLang="en-US" dirty="0">
                <a:solidFill>
                  <a:schemeClr val="tx2"/>
                </a:solidFill>
              </a:rPr>
              <a:t>c)	Chattels, not wasting assets, disposed of for £6,000 or less, or sold for &gt; £6,000 but bought for less, have special rules ...</a:t>
            </a:r>
          </a:p>
          <a:p>
            <a:pPr marL="0" indent="0">
              <a:buNone/>
            </a:pPr>
            <a:endParaRPr lang="en-GB" dirty="0"/>
          </a:p>
        </p:txBody>
      </p:sp>
    </p:spTree>
    <p:extLst>
      <p:ext uri="{BB962C8B-B14F-4D97-AF65-F5344CB8AC3E}">
        <p14:creationId xmlns:p14="http://schemas.microsoft.com/office/powerpoint/2010/main" val="192706256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Chattels disposed of for £6,000 or less</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endParaRPr lang="en-GB" altLang="en-US" dirty="0">
              <a:solidFill>
                <a:schemeClr val="tx2"/>
              </a:solidFill>
            </a:endParaRPr>
          </a:p>
          <a:p>
            <a:pPr marL="354013" lvl="0" indent="-354013" eaLnBrk="1" hangingPunct="1">
              <a:tabLst>
                <a:tab pos="354013" algn="l"/>
              </a:tabLst>
            </a:pPr>
            <a:r>
              <a:rPr lang="en-GB" altLang="en-US" dirty="0">
                <a:solidFill>
                  <a:schemeClr val="tx2"/>
                </a:solidFill>
              </a:rPr>
              <a:t>A chattel that is disposed of for less than £6,000 is exempt from CGT – unless it was bought for more than £6,000, and so a loss arises.</a:t>
            </a:r>
          </a:p>
          <a:p>
            <a:pPr marL="354013" lvl="0" indent="-354013" eaLnBrk="1" hangingPunct="1">
              <a:tabLst>
                <a:tab pos="354013" algn="l"/>
              </a:tabLst>
            </a:pPr>
            <a:endParaRPr lang="en-GB" altLang="en-US" dirty="0">
              <a:solidFill>
                <a:schemeClr val="tx2"/>
              </a:solidFill>
            </a:endParaRPr>
          </a:p>
          <a:p>
            <a:pPr marL="354013" lvl="0" indent="-354013" eaLnBrk="1" hangingPunct="1">
              <a:tabLst>
                <a:tab pos="354013" algn="l"/>
              </a:tabLst>
            </a:pPr>
            <a:r>
              <a:rPr lang="en-GB" altLang="en-US" dirty="0">
                <a:solidFill>
                  <a:schemeClr val="tx2"/>
                </a:solidFill>
              </a:rPr>
              <a:t>If a chattel bought for &gt;£6,000 is sold for less than £6,000, the allowable loss is computed </a:t>
            </a:r>
            <a:r>
              <a:rPr lang="en-GB" altLang="en-US" b="1" dirty="0">
                <a:solidFill>
                  <a:schemeClr val="tx2"/>
                </a:solidFill>
              </a:rPr>
              <a:t>as if </a:t>
            </a:r>
            <a:r>
              <a:rPr lang="en-GB" altLang="en-US" dirty="0">
                <a:solidFill>
                  <a:schemeClr val="tx2"/>
                </a:solidFill>
              </a:rPr>
              <a:t>the proceeds were £6,000 (and no less)…</a:t>
            </a:r>
          </a:p>
          <a:p>
            <a:pPr marL="0" indent="0">
              <a:buNone/>
            </a:pPr>
            <a:endParaRPr lang="en-GB" dirty="0"/>
          </a:p>
        </p:txBody>
      </p:sp>
    </p:spTree>
    <p:extLst>
      <p:ext uri="{BB962C8B-B14F-4D97-AF65-F5344CB8AC3E}">
        <p14:creationId xmlns:p14="http://schemas.microsoft.com/office/powerpoint/2010/main" val="3573806559"/>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400" dirty="0">
                <a:solidFill>
                  <a:srgbClr val="FFFFFF"/>
                </a:solidFill>
              </a:rPr>
              <a:t>Chattels bought for less than £6,000 and</a:t>
            </a:r>
            <a:br>
              <a:rPr lang="en-GB" altLang="en-US" sz="2400" dirty="0">
                <a:solidFill>
                  <a:srgbClr val="FFFFFF"/>
                </a:solidFill>
              </a:rPr>
            </a:br>
            <a:r>
              <a:rPr lang="en-GB" altLang="en-US" sz="2400" dirty="0">
                <a:solidFill>
                  <a:srgbClr val="FFFFFF"/>
                </a:solidFill>
              </a:rPr>
              <a:t>sold for £6,000-£15,000</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defRPr/>
            </a:pPr>
            <a:r>
              <a:rPr lang="en-GB" altLang="en-US" dirty="0">
                <a:solidFill>
                  <a:schemeClr val="tx2"/>
                </a:solidFill>
              </a:rPr>
              <a:t>Relief may be claimed to soften the impact of CGT where a chattel is sold for proceeds over £6,000, but cost less than that. This reduces the chargeable gain by limiting it to a proportion of the proceeds over £6,000. This aims to stop CGT considerations distorting the market prices of chattels worth slightly over £6,000, given that there is no taxable gain if a chattel’s price is £6,000</a:t>
            </a:r>
          </a:p>
          <a:p>
            <a:pPr marL="354013" lvl="0" indent="-354013" eaLnBrk="1" hangingPunct="1">
              <a:tabLst>
                <a:tab pos="354013" algn="l"/>
              </a:tabLst>
              <a:defRPr/>
            </a:pPr>
            <a:endParaRPr lang="en-GB" altLang="en-US" dirty="0">
              <a:solidFill>
                <a:schemeClr val="tx2"/>
              </a:solidFill>
            </a:endParaRPr>
          </a:p>
          <a:p>
            <a:pPr marL="354013" lvl="0" indent="-354013" eaLnBrk="1" hangingPunct="1">
              <a:tabLst>
                <a:tab pos="354013" algn="l"/>
              </a:tabLst>
              <a:defRPr/>
            </a:pPr>
            <a:r>
              <a:rPr lang="en-GB" altLang="en-US" dirty="0">
                <a:solidFill>
                  <a:schemeClr val="tx2"/>
                </a:solidFill>
              </a:rPr>
              <a:t>The maximum chargeable gain in this case = </a:t>
            </a:r>
          </a:p>
          <a:p>
            <a:pPr marL="354013" lvl="0" indent="-354013" eaLnBrk="1" hangingPunct="1">
              <a:buNone/>
              <a:tabLst>
                <a:tab pos="354013" algn="l"/>
              </a:tabLst>
              <a:defRPr/>
            </a:pPr>
            <a:r>
              <a:rPr lang="en-GB" altLang="en-US" dirty="0">
                <a:solidFill>
                  <a:schemeClr val="tx2"/>
                </a:solidFill>
              </a:rPr>
              <a:t>		</a:t>
            </a:r>
            <a:r>
              <a:rPr lang="en-GB" altLang="en-US" baseline="30000" dirty="0">
                <a:solidFill>
                  <a:schemeClr val="tx2"/>
                </a:solidFill>
              </a:rPr>
              <a:t>5</a:t>
            </a:r>
            <a:r>
              <a:rPr lang="en-GB" altLang="en-US" dirty="0">
                <a:solidFill>
                  <a:schemeClr val="tx2"/>
                </a:solidFill>
              </a:rPr>
              <a:t>/</a:t>
            </a:r>
            <a:r>
              <a:rPr lang="en-GB" altLang="en-US" baseline="-25000" dirty="0">
                <a:solidFill>
                  <a:schemeClr val="tx2"/>
                </a:solidFill>
              </a:rPr>
              <a:t>3</a:t>
            </a:r>
            <a:r>
              <a:rPr lang="en-GB" altLang="en-US" dirty="0">
                <a:solidFill>
                  <a:schemeClr val="tx2"/>
                </a:solidFill>
              </a:rPr>
              <a:t> × (Gross proceeds - £6,000)…</a:t>
            </a:r>
          </a:p>
          <a:p>
            <a:pPr marL="0" indent="0">
              <a:buNone/>
            </a:pPr>
            <a:endParaRPr lang="en-GB" dirty="0"/>
          </a:p>
        </p:txBody>
      </p:sp>
    </p:spTree>
    <p:extLst>
      <p:ext uri="{BB962C8B-B14F-4D97-AF65-F5344CB8AC3E}">
        <p14:creationId xmlns:p14="http://schemas.microsoft.com/office/powerpoint/2010/main" val="327585307"/>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a:solidFill>
                  <a:srgbClr val="FFFFFF"/>
                </a:solidFill>
              </a:rPr>
              <a:t>“Wasting chattels”</a:t>
            </a:r>
            <a:endParaRPr lang="en-GB" dirty="0"/>
          </a:p>
        </p:txBody>
      </p:sp>
      <p:sp>
        <p:nvSpPr>
          <p:cNvPr id="3" name="Content Placeholder 2"/>
          <p:cNvSpPr>
            <a:spLocks noGrp="1"/>
          </p:cNvSpPr>
          <p:nvPr>
            <p:ph idx="1"/>
          </p:nvPr>
        </p:nvSpPr>
        <p:spPr>
          <a:xfrm>
            <a:off x="1" y="1444752"/>
            <a:ext cx="9144000" cy="4948122"/>
          </a:xfrm>
        </p:spPr>
        <p:txBody>
          <a:bodyPr/>
          <a:lstStyle/>
          <a:p>
            <a:pPr marL="354013" lvl="0" indent="-354013" eaLnBrk="1" hangingPunct="1">
              <a:tabLst>
                <a:tab pos="354013" algn="l"/>
              </a:tabLst>
            </a:pPr>
            <a:r>
              <a:rPr lang="en-GB" altLang="en-US" dirty="0">
                <a:solidFill>
                  <a:schemeClr val="tx2"/>
                </a:solidFill>
              </a:rPr>
              <a:t>This means chattels with a useful life of less than 50 years – such as electronic items, machinery, speedboats, racehorses…</a:t>
            </a:r>
          </a:p>
          <a:p>
            <a:pPr marL="354013" lvl="0" indent="-354013" eaLnBrk="1" hangingPunct="1">
              <a:tabLst>
                <a:tab pos="354013" algn="l"/>
              </a:tabLst>
            </a:pPr>
            <a:r>
              <a:rPr lang="en-GB" altLang="en-US" dirty="0">
                <a:solidFill>
                  <a:schemeClr val="tx2"/>
                </a:solidFill>
              </a:rPr>
              <a:t>Wasting chattels are exempt from CGT, and so cannot give rise to allowable losses</a:t>
            </a:r>
          </a:p>
          <a:p>
            <a:pPr marL="354013" lvl="0" indent="-354013" eaLnBrk="1" hangingPunct="1">
              <a:tabLst>
                <a:tab pos="354013" algn="l"/>
              </a:tabLst>
            </a:pPr>
            <a:r>
              <a:rPr lang="en-GB" altLang="en-US" dirty="0">
                <a:solidFill>
                  <a:schemeClr val="tx2"/>
                </a:solidFill>
              </a:rPr>
              <a:t>Wasting chattels on which Capital Allowances have been claimed cease to be exempt; any loss on cost (net cost) is relieved through capital allowances; any gain on sale is taxable,  but subject to rules on “low-value chattels” (&lt;£6k)</a:t>
            </a:r>
            <a:r>
              <a:rPr lang="en-GB" altLang="en-US" sz="2000" dirty="0">
                <a:solidFill>
                  <a:schemeClr val="tx2"/>
                </a:solidFill>
              </a:rPr>
              <a:t>…</a:t>
            </a:r>
          </a:p>
          <a:p>
            <a:pPr marL="0" indent="0">
              <a:buNone/>
            </a:pPr>
            <a:endParaRPr lang="en-GB" sz="2000" dirty="0"/>
          </a:p>
        </p:txBody>
      </p:sp>
    </p:spTree>
    <p:extLst>
      <p:ext uri="{BB962C8B-B14F-4D97-AF65-F5344CB8AC3E}">
        <p14:creationId xmlns:p14="http://schemas.microsoft.com/office/powerpoint/2010/main" val="385169949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Overview</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endParaRPr lang="en-GB" altLang="en-US" dirty="0">
              <a:solidFill>
                <a:schemeClr val="tx2"/>
              </a:solidFill>
            </a:endParaRPr>
          </a:p>
          <a:p>
            <a:pPr marL="354013" lvl="0" indent="-354013" eaLnBrk="1" hangingPunct="1">
              <a:tabLst>
                <a:tab pos="354013" algn="l"/>
              </a:tabLst>
            </a:pPr>
            <a:r>
              <a:rPr lang="en-GB" altLang="en-US" dirty="0">
                <a:solidFill>
                  <a:schemeClr val="tx2"/>
                </a:solidFill>
              </a:rPr>
              <a:t>Freehold/leasehold land and buildings </a:t>
            </a:r>
          </a:p>
          <a:p>
            <a:pPr marL="354013" lvl="0" indent="-354013" eaLnBrk="1" hangingPunct="1">
              <a:tabLst>
                <a:tab pos="354013" algn="l"/>
              </a:tabLst>
            </a:pPr>
            <a:r>
              <a:rPr lang="en-GB" altLang="en-US" dirty="0">
                <a:solidFill>
                  <a:schemeClr val="tx2"/>
                </a:solidFill>
              </a:rPr>
              <a:t>Part-disposals of land</a:t>
            </a:r>
          </a:p>
          <a:p>
            <a:pPr marL="354013" lvl="0" indent="-354013" eaLnBrk="1" hangingPunct="1">
              <a:tabLst>
                <a:tab pos="354013" algn="l"/>
              </a:tabLst>
            </a:pPr>
            <a:r>
              <a:rPr lang="en-GB" altLang="en-US" dirty="0">
                <a:solidFill>
                  <a:schemeClr val="tx2"/>
                </a:solidFill>
              </a:rPr>
              <a:t>Small part-disposals of land</a:t>
            </a:r>
          </a:p>
          <a:p>
            <a:pPr marL="354013" lvl="0" indent="-354013" eaLnBrk="1" hangingPunct="1">
              <a:tabLst>
                <a:tab pos="354013" algn="l"/>
              </a:tabLst>
            </a:pPr>
            <a:r>
              <a:rPr lang="en-GB" altLang="en-US" dirty="0">
                <a:solidFill>
                  <a:schemeClr val="tx2"/>
                </a:solidFill>
              </a:rPr>
              <a:t>Private residences</a:t>
            </a:r>
          </a:p>
          <a:p>
            <a:pPr marL="354013" lvl="0" indent="-354013" eaLnBrk="1" hangingPunct="1">
              <a:tabLst>
                <a:tab pos="354013" algn="l"/>
              </a:tabLst>
            </a:pPr>
            <a:r>
              <a:rPr lang="en-GB" altLang="en-US" dirty="0">
                <a:solidFill>
                  <a:schemeClr val="tx2"/>
                </a:solidFill>
              </a:rPr>
              <a:t>Chattels…</a:t>
            </a:r>
          </a:p>
          <a:p>
            <a:pPr marL="0" indent="0">
              <a:buNone/>
            </a:pPr>
            <a:endParaRPr lang="en-GB" dirty="0"/>
          </a:p>
        </p:txBody>
      </p:sp>
    </p:spTree>
    <p:extLst>
      <p:ext uri="{BB962C8B-B14F-4D97-AF65-F5344CB8AC3E}">
        <p14:creationId xmlns:p14="http://schemas.microsoft.com/office/powerpoint/2010/main" val="57921928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Part-disposals of land</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 pos="1435100" algn="l"/>
              </a:tabLst>
              <a:defRPr/>
            </a:pPr>
            <a:r>
              <a:rPr lang="en-GB" altLang="en-US" dirty="0">
                <a:solidFill>
                  <a:schemeClr val="tx2"/>
                </a:solidFill>
              </a:rPr>
              <a:t>If only part of a chargeable asset is sold/gifted, the statutory rule for finding the cost for CGT is to do it, not according to size/area/volume, but according to the relative market value, at disposal date, of sold &amp; unsold parts.</a:t>
            </a:r>
          </a:p>
          <a:p>
            <a:pPr marL="354013" lvl="0" indent="-354013" eaLnBrk="1" hangingPunct="1">
              <a:tabLst>
                <a:tab pos="354013" algn="l"/>
                <a:tab pos="1435100" algn="l"/>
              </a:tabLst>
              <a:defRPr/>
            </a:pPr>
            <a:r>
              <a:rPr lang="en-GB" altLang="en-US" dirty="0">
                <a:solidFill>
                  <a:schemeClr val="tx2"/>
                </a:solidFill>
              </a:rPr>
              <a:t>The formula used is    </a:t>
            </a:r>
            <a:r>
              <a:rPr lang="en-GB" altLang="en-US" u="sng" dirty="0">
                <a:solidFill>
                  <a:schemeClr val="tx2"/>
                </a:solidFill>
              </a:rPr>
              <a:t>   A_     </a:t>
            </a:r>
            <a:r>
              <a:rPr lang="en-GB" altLang="en-US" dirty="0">
                <a:solidFill>
                  <a:schemeClr val="tx2"/>
                </a:solidFill>
              </a:rPr>
              <a:t>  </a:t>
            </a:r>
          </a:p>
          <a:p>
            <a:pPr marL="354013" lvl="0" indent="-354013" eaLnBrk="1" hangingPunct="1">
              <a:buNone/>
              <a:tabLst>
                <a:tab pos="354013" algn="l"/>
                <a:tab pos="1435100" algn="l"/>
              </a:tabLst>
              <a:defRPr/>
            </a:pPr>
            <a:r>
              <a:rPr lang="en-GB" altLang="en-US" dirty="0">
                <a:solidFill>
                  <a:schemeClr val="tx2"/>
                </a:solidFill>
              </a:rPr>
              <a:t>					  A+B</a:t>
            </a:r>
            <a:r>
              <a:rPr lang="en-GB" altLang="en-US" u="sng" dirty="0">
                <a:solidFill>
                  <a:schemeClr val="tx2"/>
                </a:solidFill>
              </a:rPr>
              <a:t>       </a:t>
            </a:r>
          </a:p>
          <a:p>
            <a:pPr marL="354013" lvl="0" indent="-354013" eaLnBrk="1" hangingPunct="1">
              <a:buNone/>
              <a:tabLst>
                <a:tab pos="354013" algn="l"/>
                <a:tab pos="1435100" algn="l"/>
              </a:tabLst>
              <a:defRPr/>
            </a:pPr>
            <a:r>
              <a:rPr lang="en-GB" altLang="en-US" dirty="0">
                <a:solidFill>
                  <a:schemeClr val="tx2"/>
                </a:solidFill>
              </a:rPr>
              <a:t>	where	A = gross proceeds of part disposal</a:t>
            </a:r>
          </a:p>
          <a:p>
            <a:pPr marL="354013" lvl="0" indent="-354013" eaLnBrk="1" hangingPunct="1">
              <a:buNone/>
              <a:tabLst>
                <a:tab pos="354013" algn="l"/>
                <a:tab pos="1435100" algn="l"/>
              </a:tabLst>
              <a:defRPr/>
            </a:pPr>
            <a:r>
              <a:rPr lang="en-GB" altLang="en-US" dirty="0">
                <a:solidFill>
                  <a:schemeClr val="tx2"/>
                </a:solidFill>
              </a:rPr>
              <a:t>		B =value of part retained, at disposal date</a:t>
            </a:r>
          </a:p>
          <a:p>
            <a:pPr marL="354013" lvl="0" indent="-354013" eaLnBrk="1" hangingPunct="1">
              <a:buNone/>
              <a:tabLst>
                <a:tab pos="354013" algn="l"/>
                <a:tab pos="1435100" algn="l"/>
              </a:tabLst>
              <a:defRPr/>
            </a:pPr>
            <a:endParaRPr lang="en-GB" altLang="en-US" sz="1200" dirty="0">
              <a:solidFill>
                <a:schemeClr val="tx2"/>
              </a:solidFill>
            </a:endParaRPr>
          </a:p>
          <a:p>
            <a:pPr marL="0" lvl="0" indent="0" eaLnBrk="1" hangingPunct="1">
              <a:buNone/>
              <a:tabLst>
                <a:tab pos="1435100" algn="l"/>
              </a:tabLst>
              <a:defRPr/>
            </a:pPr>
            <a:r>
              <a:rPr lang="en-GB" altLang="en-US" sz="2000" dirty="0">
                <a:solidFill>
                  <a:schemeClr val="tx2"/>
                </a:solidFill>
              </a:rPr>
              <a:t>(this formula is also used to work out the relevant cost on part-disposal of other assets – but </a:t>
            </a:r>
            <a:r>
              <a:rPr lang="en-GB" altLang="en-US" sz="2000" u="sng" dirty="0">
                <a:solidFill>
                  <a:schemeClr val="tx2"/>
                </a:solidFill>
              </a:rPr>
              <a:t>not</a:t>
            </a:r>
            <a:r>
              <a:rPr lang="en-GB" altLang="en-US" sz="2000" dirty="0">
                <a:solidFill>
                  <a:schemeClr val="tx2"/>
                </a:solidFill>
              </a:rPr>
              <a:t> for shares or securities (see chapter 28))…</a:t>
            </a:r>
          </a:p>
          <a:p>
            <a:pPr marL="0" indent="0">
              <a:buNone/>
            </a:pPr>
            <a:endParaRPr lang="en-GB" dirty="0"/>
          </a:p>
        </p:txBody>
      </p:sp>
    </p:spTree>
    <p:extLst>
      <p:ext uri="{BB962C8B-B14F-4D97-AF65-F5344CB8AC3E}">
        <p14:creationId xmlns:p14="http://schemas.microsoft.com/office/powerpoint/2010/main" val="14798722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	Part-disposal of land – 27.3 example </a:t>
            </a:r>
            <a:endParaRPr lang="en-GB" dirty="0"/>
          </a:p>
        </p:txBody>
      </p:sp>
      <p:sp>
        <p:nvSpPr>
          <p:cNvPr id="3" name="Content Placeholder 2"/>
          <p:cNvSpPr>
            <a:spLocks noGrp="1"/>
          </p:cNvSpPr>
          <p:nvPr>
            <p:ph idx="1"/>
          </p:nvPr>
        </p:nvSpPr>
        <p:spPr>
          <a:xfrm>
            <a:off x="1" y="864664"/>
            <a:ext cx="9144000" cy="5441950"/>
          </a:xfrm>
        </p:spPr>
        <p:txBody>
          <a:bodyPr/>
          <a:lstStyle/>
          <a:p>
            <a:pPr marL="0" lvl="0" indent="0" eaLnBrk="1" hangingPunct="1">
              <a:spcBef>
                <a:spcPts val="0"/>
              </a:spcBef>
              <a:buNone/>
            </a:pPr>
            <a:r>
              <a:rPr lang="en-GB" altLang="en-US" sz="2350" dirty="0">
                <a:solidFill>
                  <a:schemeClr val="tx2"/>
                </a:solidFill>
              </a:rPr>
              <a:t>Graeme purchased a plot of land of 10 acres for £22,000 in May 1987, and an adjacent further 2 acres for £10,000 in June 2024;</a:t>
            </a:r>
          </a:p>
          <a:p>
            <a:pPr marL="0" lvl="0" indent="0" eaLnBrk="1" hangingPunct="1">
              <a:spcBef>
                <a:spcPts val="0"/>
              </a:spcBef>
              <a:buNone/>
            </a:pPr>
            <a:r>
              <a:rPr lang="en-GB" altLang="en-US" sz="2350" dirty="0">
                <a:solidFill>
                  <a:schemeClr val="tx2"/>
                </a:solidFill>
              </a:rPr>
              <a:t>In December 2026 a sale of 5 acres was made for £60,000 from the original 10 acres, the remaining 5 acres being worth £75,000 at that time;</a:t>
            </a:r>
          </a:p>
          <a:p>
            <a:pPr marL="0" lvl="0" indent="0" eaLnBrk="1" hangingPunct="1">
              <a:spcBef>
                <a:spcPts val="0"/>
              </a:spcBef>
              <a:buNone/>
            </a:pPr>
            <a:r>
              <a:rPr lang="en-GB" altLang="en-US" sz="2350" dirty="0">
                <a:solidFill>
                  <a:schemeClr val="tx2"/>
                </a:solidFill>
              </a:rPr>
              <a:t>The land was not used for business or residential purposes;</a:t>
            </a:r>
          </a:p>
          <a:p>
            <a:pPr marL="0" lvl="0" indent="0" eaLnBrk="1" hangingPunct="1">
              <a:spcBef>
                <a:spcPts val="0"/>
              </a:spcBef>
              <a:buNone/>
            </a:pPr>
            <a:endParaRPr lang="en-GB" altLang="en-US" sz="2350" b="1" dirty="0">
              <a:solidFill>
                <a:schemeClr val="tx2"/>
              </a:solidFill>
            </a:endParaRPr>
          </a:p>
          <a:p>
            <a:pPr marL="0" lvl="0" indent="0" eaLnBrk="1" hangingPunct="1">
              <a:spcBef>
                <a:spcPts val="0"/>
              </a:spcBef>
              <a:buNone/>
            </a:pPr>
            <a:r>
              <a:rPr lang="en-GB" altLang="en-US" sz="2350" b="1" dirty="0">
                <a:solidFill>
                  <a:schemeClr val="tx2"/>
                </a:solidFill>
              </a:rPr>
              <a:t>Required: Compute the capital gains tax payable, assuming  no other disposals during the year and a taxable income for Graeme of £55,000 in 2026/27…</a:t>
            </a:r>
          </a:p>
        </p:txBody>
      </p:sp>
    </p:spTree>
    <p:extLst>
      <p:ext uri="{BB962C8B-B14F-4D97-AF65-F5344CB8AC3E}">
        <p14:creationId xmlns:p14="http://schemas.microsoft.com/office/powerpoint/2010/main" val="219686832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Answer –Graeme, 2025/26 CGT </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dirty="0">
                <a:solidFill>
                  <a:schemeClr val="tx2"/>
                </a:solidFill>
              </a:rPr>
              <a:t>Part-Disposal of land:				£</a:t>
            </a:r>
          </a:p>
          <a:p>
            <a:pPr marL="0" lvl="0" indent="0" eaLnBrk="1" hangingPunct="1">
              <a:buNone/>
            </a:pPr>
            <a:r>
              <a:rPr lang="en-GB" altLang="en-US" dirty="0">
                <a:solidFill>
                  <a:schemeClr val="tx2"/>
                </a:solidFill>
              </a:rPr>
              <a:t>Proceeds of sale				   	 60,000</a:t>
            </a:r>
          </a:p>
          <a:p>
            <a:pPr marL="0" lvl="0" indent="0" eaLnBrk="1" hangingPunct="1">
              <a:buNone/>
            </a:pPr>
            <a:r>
              <a:rPr lang="en-GB" altLang="en-US" dirty="0">
                <a:solidFill>
                  <a:schemeClr val="tx2"/>
                </a:solidFill>
              </a:rPr>
              <a:t>Cost: £22,000 × </a:t>
            </a:r>
            <a:r>
              <a:rPr lang="en-GB" altLang="en-US" sz="2000" dirty="0">
                <a:solidFill>
                  <a:schemeClr val="tx2"/>
                </a:solidFill>
              </a:rPr>
              <a:t>60,000/(60,000+75,000)	 </a:t>
            </a:r>
            <a:r>
              <a:rPr lang="en-GB" altLang="en-US" u="sng" dirty="0">
                <a:solidFill>
                  <a:schemeClr val="tx2"/>
                </a:solidFill>
              </a:rPr>
              <a:t>(9,778)</a:t>
            </a:r>
          </a:p>
          <a:p>
            <a:pPr marL="0" lvl="0" indent="0" eaLnBrk="1" hangingPunct="1">
              <a:buNone/>
            </a:pPr>
            <a:r>
              <a:rPr lang="en-GB" altLang="en-US" dirty="0">
                <a:solidFill>
                  <a:schemeClr val="tx2"/>
                </a:solidFill>
              </a:rPr>
              <a:t>Gain</a:t>
            </a:r>
            <a:r>
              <a:rPr lang="en-GB" altLang="en-US" sz="2000" dirty="0">
                <a:solidFill>
                  <a:schemeClr val="tx2"/>
                </a:solidFill>
              </a:rPr>
              <a:t>						   	 </a:t>
            </a:r>
            <a:r>
              <a:rPr lang="en-GB" altLang="en-US" dirty="0">
                <a:solidFill>
                  <a:schemeClr val="tx2"/>
                </a:solidFill>
              </a:rPr>
              <a:t>50,222</a:t>
            </a:r>
          </a:p>
          <a:p>
            <a:pPr marL="0" lvl="0" indent="0" eaLnBrk="1" hangingPunct="1">
              <a:buNone/>
            </a:pPr>
            <a:r>
              <a:rPr lang="en-GB" altLang="en-US" dirty="0">
                <a:solidFill>
                  <a:schemeClr val="tx2"/>
                </a:solidFill>
              </a:rPr>
              <a:t>(no other chargeable disposals 2026/27)</a:t>
            </a:r>
          </a:p>
          <a:p>
            <a:pPr marL="0" lvl="0" indent="0" eaLnBrk="1" hangingPunct="1">
              <a:buNone/>
            </a:pPr>
            <a:r>
              <a:rPr lang="en-GB" altLang="en-US" dirty="0">
                <a:solidFill>
                  <a:schemeClr val="tx2"/>
                </a:solidFill>
              </a:rPr>
              <a:t>Less annual exemption			  	 </a:t>
            </a:r>
            <a:r>
              <a:rPr lang="en-GB" altLang="en-US" u="sng" dirty="0">
                <a:solidFill>
                  <a:schemeClr val="tx2"/>
                </a:solidFill>
              </a:rPr>
              <a:t>(3,000)</a:t>
            </a:r>
          </a:p>
          <a:p>
            <a:pPr marL="0" lvl="0" indent="0" eaLnBrk="1" hangingPunct="1">
              <a:buNone/>
            </a:pPr>
            <a:r>
              <a:rPr lang="en-GB" altLang="en-US" dirty="0">
                <a:solidFill>
                  <a:schemeClr val="tx2"/>
                </a:solidFill>
              </a:rPr>
              <a:t>Taxable gain 					</a:t>
            </a:r>
            <a:r>
              <a:rPr lang="en-GB" altLang="en-US" u="sng" dirty="0">
                <a:solidFill>
                  <a:schemeClr val="tx2"/>
                </a:solidFill>
              </a:rPr>
              <a:t> £47,222</a:t>
            </a:r>
          </a:p>
          <a:p>
            <a:pPr marL="0" lvl="0" indent="0" eaLnBrk="1" hangingPunct="1">
              <a:buNone/>
            </a:pPr>
            <a:endParaRPr lang="en-GB" altLang="en-US" u="sng" dirty="0">
              <a:solidFill>
                <a:schemeClr val="tx2"/>
              </a:solidFill>
            </a:endParaRPr>
          </a:p>
          <a:p>
            <a:pPr marL="0" lvl="0" indent="0" eaLnBrk="1" hangingPunct="1">
              <a:buNone/>
            </a:pPr>
            <a:r>
              <a:rPr lang="en-GB" altLang="en-US" dirty="0">
                <a:solidFill>
                  <a:schemeClr val="tx2"/>
                </a:solidFill>
              </a:rPr>
              <a:t>CGT at 24% (as he has no IT BR band left) =  </a:t>
            </a:r>
            <a:r>
              <a:rPr lang="en-GB" altLang="en-US" b="1" dirty="0">
                <a:solidFill>
                  <a:schemeClr val="tx2"/>
                </a:solidFill>
              </a:rPr>
              <a:t>£11,333…</a:t>
            </a:r>
          </a:p>
          <a:p>
            <a:pPr marL="0" indent="0">
              <a:buNone/>
            </a:pPr>
            <a:endParaRPr lang="en-GB" dirty="0">
              <a:solidFill>
                <a:schemeClr val="tx2"/>
              </a:solidFill>
            </a:endParaRPr>
          </a:p>
        </p:txBody>
      </p:sp>
    </p:spTree>
    <p:extLst>
      <p:ext uri="{BB962C8B-B14F-4D97-AF65-F5344CB8AC3E}">
        <p14:creationId xmlns:p14="http://schemas.microsoft.com/office/powerpoint/2010/main" val="192714727"/>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“Small” part-disposals of land</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altLang="en-US" dirty="0">
                <a:solidFill>
                  <a:schemeClr val="tx2"/>
                </a:solidFill>
              </a:rPr>
              <a:t>The taxpayer may elect for the proceeds of a small part-disposal of land to be deducted from the cost of the original asset, instead of computing a gain.</a:t>
            </a:r>
          </a:p>
          <a:p>
            <a:pPr marL="0" lvl="0" indent="0" eaLnBrk="1" hangingPunct="1">
              <a:buNone/>
              <a:defRPr/>
            </a:pPr>
            <a:r>
              <a:rPr lang="en-GB" altLang="en-US" dirty="0">
                <a:solidFill>
                  <a:schemeClr val="tx2"/>
                </a:solidFill>
              </a:rPr>
              <a:t>“Small” means:</a:t>
            </a:r>
          </a:p>
          <a:p>
            <a:pPr marL="1071563" lvl="0" indent="-717550" eaLnBrk="1" hangingPunct="1">
              <a:buNone/>
              <a:tabLst>
                <a:tab pos="354013" algn="l"/>
                <a:tab pos="1071563" algn="l"/>
              </a:tabLst>
              <a:defRPr/>
            </a:pPr>
            <a:r>
              <a:rPr lang="en-GB" altLang="en-US" dirty="0">
                <a:solidFill>
                  <a:schemeClr val="tx2"/>
                </a:solidFill>
              </a:rPr>
              <a:t>(a)	proceeds of part-disposal </a:t>
            </a:r>
            <a:r>
              <a:rPr lang="en-GB" altLang="en-US" u="sng" dirty="0">
                <a:solidFill>
                  <a:schemeClr val="tx2"/>
                </a:solidFill>
              </a:rPr>
              <a:t>&lt;</a:t>
            </a:r>
            <a:r>
              <a:rPr lang="en-GB" altLang="en-US" dirty="0">
                <a:solidFill>
                  <a:schemeClr val="tx2"/>
                </a:solidFill>
              </a:rPr>
              <a:t> £20k</a:t>
            </a:r>
          </a:p>
          <a:p>
            <a:pPr marL="1071563" lvl="0" indent="-717550" eaLnBrk="1" hangingPunct="1">
              <a:buNone/>
              <a:tabLst>
                <a:tab pos="354013" algn="l"/>
                <a:tab pos="1071563" algn="l"/>
              </a:tabLst>
              <a:defRPr/>
            </a:pPr>
            <a:r>
              <a:rPr lang="en-GB" altLang="en-US" dirty="0">
                <a:solidFill>
                  <a:schemeClr val="tx2"/>
                </a:solidFill>
              </a:rPr>
              <a:t>(b)	value of part disposed of &lt; 20% of whole value (at date of part-disposal)</a:t>
            </a:r>
          </a:p>
          <a:p>
            <a:pPr marL="0" lvl="0" indent="0" eaLnBrk="1" hangingPunct="1">
              <a:spcAft>
                <a:spcPts val="1200"/>
              </a:spcAft>
              <a:buNone/>
              <a:defRPr/>
            </a:pPr>
            <a:r>
              <a:rPr lang="en-GB" altLang="en-US" dirty="0">
                <a:solidFill>
                  <a:schemeClr val="tx2"/>
                </a:solidFill>
              </a:rPr>
              <a:t>In this case no gain arises on the first disposal, but there will be a correspondingly larger gain when the rest is sold</a:t>
            </a:r>
          </a:p>
          <a:p>
            <a:pPr marL="0" lvl="0" indent="0" eaLnBrk="1" hangingPunct="1">
              <a:buNone/>
              <a:defRPr/>
            </a:pPr>
            <a:r>
              <a:rPr lang="en-GB" altLang="en-US" b="1" dirty="0">
                <a:solidFill>
                  <a:schemeClr val="tx2"/>
                </a:solidFill>
              </a:rPr>
              <a:t>(This election is inadvisable if the taxpayer has got unused CGT annual exemption this year - why?)</a:t>
            </a:r>
          </a:p>
          <a:p>
            <a:pPr marL="0" indent="0">
              <a:buNone/>
            </a:pPr>
            <a:endParaRPr lang="en-GB" dirty="0"/>
          </a:p>
        </p:txBody>
      </p:sp>
    </p:spTree>
    <p:extLst>
      <p:ext uri="{BB962C8B-B14F-4D97-AF65-F5344CB8AC3E}">
        <p14:creationId xmlns:p14="http://schemas.microsoft.com/office/powerpoint/2010/main" val="3476844516"/>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b="1" dirty="0">
                <a:solidFill>
                  <a:srgbClr val="FFFFFF"/>
                </a:solidFill>
              </a:rPr>
              <a:t>Principal Private Residence (PPR)</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GB" altLang="en-US" sz="2050" dirty="0">
                <a:solidFill>
                  <a:schemeClr val="tx2"/>
                </a:solidFill>
              </a:rPr>
              <a:t>Ever since 1965, there is CGT exemption for any capital gain on a house or flat that was occupied, </a:t>
            </a:r>
            <a:r>
              <a:rPr lang="en-GB" altLang="en-US" sz="2050" b="1" dirty="0">
                <a:solidFill>
                  <a:schemeClr val="tx2"/>
                </a:solidFill>
              </a:rPr>
              <a:t>throughout the whole ownership period</a:t>
            </a:r>
            <a:r>
              <a:rPr lang="en-GB" altLang="en-US" sz="2050" i="1" dirty="0">
                <a:solidFill>
                  <a:schemeClr val="tx2"/>
                </a:solidFill>
              </a:rPr>
              <a:t>, </a:t>
            </a:r>
            <a:r>
              <a:rPr lang="en-GB" altLang="en-US" sz="2050" dirty="0">
                <a:solidFill>
                  <a:schemeClr val="tx2"/>
                </a:solidFill>
              </a:rPr>
              <a:t>as the individual owner’s main home, or principal private residence (PPR).  </a:t>
            </a:r>
          </a:p>
          <a:p>
            <a:pPr marL="354013" lvl="0" indent="-354013" eaLnBrk="1" hangingPunct="1">
              <a:tabLst>
                <a:tab pos="354013" algn="l"/>
              </a:tabLst>
            </a:pPr>
            <a:r>
              <a:rPr lang="en-GB" altLang="en-US" sz="2050" dirty="0">
                <a:solidFill>
                  <a:schemeClr val="tx2"/>
                </a:solidFill>
              </a:rPr>
              <a:t>An election can be made, within 2 years of the date of starting to have &gt;1 ‘home’, as to which residence was and is the PPR . </a:t>
            </a:r>
            <a:r>
              <a:rPr lang="en-GB" altLang="en-US" sz="2050" i="1" dirty="0">
                <a:solidFill>
                  <a:schemeClr val="tx2"/>
                </a:solidFill>
              </a:rPr>
              <a:t>(The designated PPR, by such an election, need not be the property where more nights are spent.)</a:t>
            </a:r>
          </a:p>
          <a:p>
            <a:pPr marL="354013" lvl="0" indent="-354013" eaLnBrk="1" hangingPunct="1">
              <a:tabLst>
                <a:tab pos="354013" algn="l"/>
              </a:tabLst>
            </a:pPr>
            <a:r>
              <a:rPr lang="en-GB" altLang="en-US" sz="2050" dirty="0">
                <a:solidFill>
                  <a:schemeClr val="tx2"/>
                </a:solidFill>
              </a:rPr>
              <a:t>A residence can only be claimed as a  PPR if it is a genuine home for at least part of the time. </a:t>
            </a:r>
          </a:p>
          <a:p>
            <a:pPr marL="354013" lvl="0" indent="-354013" eaLnBrk="1" hangingPunct="1">
              <a:tabLst>
                <a:tab pos="354013" algn="l"/>
              </a:tabLst>
            </a:pPr>
            <a:r>
              <a:rPr lang="en-GB" altLang="en-US" sz="2050" dirty="0">
                <a:solidFill>
                  <a:schemeClr val="tx2"/>
                </a:solidFill>
              </a:rPr>
              <a:t>A married couple/civil partners can have only 1 shared PPR </a:t>
            </a:r>
          </a:p>
          <a:p>
            <a:pPr marL="354013" lvl="0" indent="-354013" eaLnBrk="1" hangingPunct="1">
              <a:tabLst>
                <a:tab pos="354013" algn="l"/>
              </a:tabLst>
            </a:pPr>
            <a:r>
              <a:rPr lang="en-GB" altLang="en-US" sz="2050" dirty="0">
                <a:solidFill>
                  <a:schemeClr val="tx2"/>
                </a:solidFill>
              </a:rPr>
              <a:t>(If no election is made, and there </a:t>
            </a:r>
            <a:r>
              <a:rPr lang="en-GB" altLang="en-US" sz="2050" b="1" dirty="0">
                <a:solidFill>
                  <a:schemeClr val="tx2"/>
                </a:solidFill>
              </a:rPr>
              <a:t>were</a:t>
            </a:r>
            <a:r>
              <a:rPr lang="en-GB" altLang="en-US" sz="2050" dirty="0">
                <a:solidFill>
                  <a:schemeClr val="tx2"/>
                </a:solidFill>
              </a:rPr>
              <a:t> two possible PPRs , then HMRC will decide on the facts, when a claim is made on disposal, whether the asset was really  a PPR)…</a:t>
            </a:r>
          </a:p>
          <a:p>
            <a:pPr marL="0" indent="0">
              <a:buNone/>
            </a:pPr>
            <a:endParaRPr lang="en-GB" dirty="0"/>
          </a:p>
        </p:txBody>
      </p:sp>
    </p:spTree>
    <p:extLst>
      <p:ext uri="{BB962C8B-B14F-4D97-AF65-F5344CB8AC3E}">
        <p14:creationId xmlns:p14="http://schemas.microsoft.com/office/powerpoint/2010/main" val="2591535088"/>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PPR </a:t>
            </a:r>
            <a:r>
              <a:rPr lang="en-GB" altLang="en-US" sz="3200" dirty="0">
                <a:solidFill>
                  <a:srgbClr val="FFFFFF"/>
                </a:solidFill>
              </a:rPr>
              <a:t>rules on</a:t>
            </a:r>
            <a:r>
              <a:rPr lang="en-GB" altLang="en-US" sz="2800" dirty="0">
                <a:solidFill>
                  <a:srgbClr val="FFFFFF"/>
                </a:solidFill>
              </a:rPr>
              <a:t> </a:t>
            </a:r>
            <a:r>
              <a:rPr lang="en-GB" altLang="en-US" sz="3200" dirty="0">
                <a:solidFill>
                  <a:srgbClr val="FFFFFF"/>
                </a:solidFill>
              </a:rPr>
              <a:t>qualifying occupancy periods</a:t>
            </a:r>
            <a:endParaRPr lang="en-GB" dirty="0"/>
          </a:p>
        </p:txBody>
      </p:sp>
      <p:sp>
        <p:nvSpPr>
          <p:cNvPr id="3" name="Content Placeholder 2"/>
          <p:cNvSpPr>
            <a:spLocks noGrp="1"/>
          </p:cNvSpPr>
          <p:nvPr>
            <p:ph idx="1"/>
          </p:nvPr>
        </p:nvSpPr>
        <p:spPr/>
        <p:txBody>
          <a:bodyPr/>
          <a:lstStyle/>
          <a:p>
            <a:pPr marL="0" lvl="0" indent="0" eaLnBrk="1" hangingPunct="1">
              <a:lnSpc>
                <a:spcPct val="80000"/>
              </a:lnSpc>
              <a:buNone/>
            </a:pPr>
            <a:r>
              <a:rPr lang="en-GB" altLang="en-US" sz="2200" dirty="0">
                <a:solidFill>
                  <a:schemeClr val="tx2"/>
                </a:solidFill>
              </a:rPr>
              <a:t>All of the following periods are together treated as “PPR occupation” (for (c) to (e) only if there was not also another PPR during the same period):</a:t>
            </a:r>
          </a:p>
          <a:p>
            <a:pPr marL="0" lvl="0" indent="0" eaLnBrk="1" hangingPunct="1">
              <a:lnSpc>
                <a:spcPct val="80000"/>
              </a:lnSpc>
              <a:buNone/>
            </a:pPr>
            <a:endParaRPr lang="en-GB" altLang="en-US" sz="700" dirty="0">
              <a:solidFill>
                <a:schemeClr val="tx2"/>
              </a:solidFill>
            </a:endParaRPr>
          </a:p>
          <a:p>
            <a:pPr marL="717550" lvl="0" indent="-717550" eaLnBrk="1" hangingPunct="1">
              <a:lnSpc>
                <a:spcPct val="80000"/>
              </a:lnSpc>
              <a:buNone/>
              <a:tabLst>
                <a:tab pos="717550" algn="l"/>
              </a:tabLst>
            </a:pPr>
            <a:r>
              <a:rPr lang="en-GB" altLang="en-US" sz="2000" dirty="0">
                <a:solidFill>
                  <a:schemeClr val="tx2"/>
                </a:solidFill>
              </a:rPr>
              <a:t>(a)	</a:t>
            </a:r>
            <a:r>
              <a:rPr lang="en-GB" altLang="en-US" sz="2000" b="1" dirty="0">
                <a:solidFill>
                  <a:schemeClr val="tx2"/>
                </a:solidFill>
              </a:rPr>
              <a:t>Actual occupation </a:t>
            </a:r>
            <a:r>
              <a:rPr lang="en-GB" altLang="en-US" sz="2000" dirty="0">
                <a:solidFill>
                  <a:schemeClr val="tx2"/>
                </a:solidFill>
              </a:rPr>
              <a:t>periods;</a:t>
            </a:r>
          </a:p>
          <a:p>
            <a:pPr marL="717550" lvl="0" indent="-717550" eaLnBrk="1" hangingPunct="1">
              <a:lnSpc>
                <a:spcPct val="80000"/>
              </a:lnSpc>
              <a:buNone/>
              <a:tabLst>
                <a:tab pos="717550" algn="l"/>
              </a:tabLst>
            </a:pPr>
            <a:r>
              <a:rPr lang="en-GB" altLang="en-US" sz="2000" dirty="0">
                <a:solidFill>
                  <a:schemeClr val="tx2"/>
                </a:solidFill>
              </a:rPr>
              <a:t>(b)	Any period of absence during the </a:t>
            </a:r>
            <a:r>
              <a:rPr lang="en-GB" altLang="en-US" sz="2000" b="1" dirty="0">
                <a:solidFill>
                  <a:schemeClr val="tx2"/>
                </a:solidFill>
              </a:rPr>
              <a:t>last 9* months </a:t>
            </a:r>
            <a:r>
              <a:rPr lang="en-GB" altLang="en-US" sz="2000" dirty="0">
                <a:solidFill>
                  <a:schemeClr val="tx2"/>
                </a:solidFill>
              </a:rPr>
              <a:t>of ownership (this is always treated as a PPR occupancy so long as  </a:t>
            </a:r>
            <a:r>
              <a:rPr lang="en-GB" altLang="en-US" sz="2000" i="1" dirty="0">
                <a:solidFill>
                  <a:schemeClr val="tx2"/>
                </a:solidFill>
              </a:rPr>
              <a:t>at some time</a:t>
            </a:r>
            <a:r>
              <a:rPr lang="en-GB" altLang="en-US" sz="2000" dirty="0">
                <a:solidFill>
                  <a:schemeClr val="tx2"/>
                </a:solidFill>
              </a:rPr>
              <a:t> during ownership, the residence was really a PPR;</a:t>
            </a:r>
          </a:p>
          <a:p>
            <a:pPr marL="717550" lvl="0" indent="-717550" eaLnBrk="1" hangingPunct="1">
              <a:lnSpc>
                <a:spcPct val="80000"/>
              </a:lnSpc>
              <a:buNone/>
              <a:tabLst>
                <a:tab pos="717550" algn="l"/>
              </a:tabLst>
            </a:pPr>
            <a:r>
              <a:rPr lang="en-GB" altLang="en-US" sz="2000" dirty="0">
                <a:solidFill>
                  <a:schemeClr val="tx2"/>
                </a:solidFill>
              </a:rPr>
              <a:t>(c)	</a:t>
            </a:r>
            <a:r>
              <a:rPr lang="en-GB" altLang="en-US" sz="2000" b="1" dirty="0">
                <a:solidFill>
                  <a:schemeClr val="tx2"/>
                </a:solidFill>
              </a:rPr>
              <a:t>Absences</a:t>
            </a:r>
            <a:r>
              <a:rPr lang="en-GB" altLang="en-US" sz="2000" dirty="0">
                <a:solidFill>
                  <a:schemeClr val="tx2"/>
                </a:solidFill>
              </a:rPr>
              <a:t>, for whatever reasons, for periods in </a:t>
            </a:r>
            <a:r>
              <a:rPr lang="en-GB" altLang="en-US" sz="2000" b="1" dirty="0">
                <a:solidFill>
                  <a:schemeClr val="tx2"/>
                </a:solidFill>
              </a:rPr>
              <a:t>total </a:t>
            </a:r>
            <a:r>
              <a:rPr lang="en-GB" altLang="en-US" sz="2000" b="1" u="sng" dirty="0">
                <a:solidFill>
                  <a:schemeClr val="tx2"/>
                </a:solidFill>
              </a:rPr>
              <a:t>&lt;</a:t>
            </a:r>
            <a:r>
              <a:rPr lang="en-GB" altLang="en-US" sz="2000" b="1" dirty="0">
                <a:solidFill>
                  <a:schemeClr val="tx2"/>
                </a:solidFill>
              </a:rPr>
              <a:t> 3 yrs</a:t>
            </a:r>
            <a:r>
              <a:rPr lang="en-GB" altLang="en-US" sz="2000" dirty="0">
                <a:solidFill>
                  <a:schemeClr val="tx2"/>
                </a:solidFill>
              </a:rPr>
              <a:t>.</a:t>
            </a:r>
          </a:p>
          <a:p>
            <a:pPr marL="717550" lvl="0" indent="-717550" eaLnBrk="1" hangingPunct="1">
              <a:lnSpc>
                <a:spcPct val="80000"/>
              </a:lnSpc>
              <a:buNone/>
              <a:tabLst>
                <a:tab pos="717550" algn="l"/>
              </a:tabLst>
            </a:pPr>
            <a:r>
              <a:rPr lang="en-GB" altLang="en-US" sz="2000" dirty="0">
                <a:solidFill>
                  <a:schemeClr val="tx2"/>
                </a:solidFill>
              </a:rPr>
              <a:t>(d)	Absences for any period of time during which the owner was in employment and carrying out </a:t>
            </a:r>
            <a:r>
              <a:rPr lang="en-GB" altLang="en-US" sz="2000" b="1" dirty="0">
                <a:solidFill>
                  <a:schemeClr val="tx2"/>
                </a:solidFill>
              </a:rPr>
              <a:t>employment duties abroad</a:t>
            </a:r>
            <a:r>
              <a:rPr lang="en-GB" altLang="en-US" sz="2000" dirty="0">
                <a:solidFill>
                  <a:schemeClr val="tx2"/>
                </a:solidFill>
              </a:rPr>
              <a:t>.</a:t>
            </a:r>
          </a:p>
          <a:p>
            <a:pPr marL="717550" lvl="0" indent="-717550" eaLnBrk="1" hangingPunct="1">
              <a:lnSpc>
                <a:spcPct val="80000"/>
              </a:lnSpc>
              <a:buNone/>
              <a:tabLst>
                <a:tab pos="717550" algn="l"/>
              </a:tabLst>
            </a:pPr>
            <a:r>
              <a:rPr lang="en-GB" altLang="en-US" sz="2000" dirty="0">
                <a:solidFill>
                  <a:schemeClr val="tx2"/>
                </a:solidFill>
              </a:rPr>
              <a:t>(e)	Absences, amounting in total to not more than four years, during which the owner lived and was employed in the UK but:</a:t>
            </a:r>
          </a:p>
          <a:p>
            <a:pPr marL="1435100" lvl="1" indent="-717550" eaLnBrk="1" hangingPunct="1">
              <a:lnSpc>
                <a:spcPct val="80000"/>
              </a:lnSpc>
              <a:buNone/>
              <a:tabLst>
                <a:tab pos="717550" algn="l"/>
                <a:tab pos="1435100" algn="l"/>
              </a:tabLst>
            </a:pPr>
            <a:r>
              <a:rPr lang="en-GB" altLang="en-US" dirty="0">
                <a:solidFill>
                  <a:schemeClr val="tx2"/>
                </a:solidFill>
              </a:rPr>
              <a:t>(</a:t>
            </a:r>
            <a:r>
              <a:rPr lang="en-GB" altLang="en-US" dirty="0" err="1">
                <a:solidFill>
                  <a:schemeClr val="tx2"/>
                </a:solidFill>
              </a:rPr>
              <a:t>i</a:t>
            </a:r>
            <a:r>
              <a:rPr lang="en-GB" altLang="en-US" dirty="0">
                <a:solidFill>
                  <a:schemeClr val="tx2"/>
                </a:solidFill>
              </a:rPr>
              <a:t>)	was prevented from living at home because of the </a:t>
            </a:r>
            <a:r>
              <a:rPr lang="en-GB" altLang="en-US" b="1" dirty="0">
                <a:solidFill>
                  <a:schemeClr val="tx2"/>
                </a:solidFill>
              </a:rPr>
              <a:t>distance to the place of employment</a:t>
            </a:r>
            <a:r>
              <a:rPr lang="en-GB" altLang="en-US" dirty="0">
                <a:solidFill>
                  <a:schemeClr val="tx2"/>
                </a:solidFill>
              </a:rPr>
              <a:t>, or </a:t>
            </a:r>
          </a:p>
          <a:p>
            <a:pPr marL="1435100" lvl="1" indent="-717550" eaLnBrk="1" hangingPunct="1">
              <a:lnSpc>
                <a:spcPct val="80000"/>
              </a:lnSpc>
              <a:buNone/>
              <a:tabLst>
                <a:tab pos="717550" algn="l"/>
                <a:tab pos="1435100" algn="l"/>
              </a:tabLst>
            </a:pPr>
            <a:r>
              <a:rPr lang="en-GB" altLang="en-US" dirty="0">
                <a:solidFill>
                  <a:schemeClr val="tx2"/>
                </a:solidFill>
              </a:rPr>
              <a:t>(ii)	lived away from home at the </a:t>
            </a:r>
            <a:r>
              <a:rPr lang="en-GB" altLang="en-US" b="1" dirty="0">
                <a:solidFill>
                  <a:schemeClr val="tx2"/>
                </a:solidFill>
              </a:rPr>
              <a:t>employer’s request</a:t>
            </a:r>
            <a:r>
              <a:rPr lang="en-GB" altLang="en-US" dirty="0">
                <a:solidFill>
                  <a:schemeClr val="tx2"/>
                </a:solidFill>
              </a:rPr>
              <a:t>, in order to perform his or her employment more effectively.</a:t>
            </a:r>
          </a:p>
          <a:p>
            <a:pPr marL="0" indent="0">
              <a:lnSpc>
                <a:spcPct val="80000"/>
              </a:lnSpc>
              <a:buNone/>
            </a:pPr>
            <a:r>
              <a:rPr lang="en-GB" b="1" dirty="0">
                <a:solidFill>
                  <a:schemeClr val="tx2"/>
                </a:solidFill>
              </a:rPr>
              <a:t>*</a:t>
            </a:r>
            <a:r>
              <a:rPr lang="en-GB" altLang="en-US" dirty="0">
                <a:solidFill>
                  <a:schemeClr val="tx2"/>
                </a:solidFill>
              </a:rPr>
              <a:t> </a:t>
            </a:r>
            <a:r>
              <a:rPr lang="en-GB" altLang="en-US" sz="2000" dirty="0">
                <a:solidFill>
                  <a:schemeClr val="tx2"/>
                </a:solidFill>
              </a:rPr>
              <a:t>Disabled persons or those living in care homes have last 36 months treated as occupation.</a:t>
            </a:r>
            <a:endParaRPr lang="en-GB" sz="2000" dirty="0">
              <a:solidFill>
                <a:schemeClr val="tx2"/>
              </a:solidFill>
            </a:endParaRPr>
          </a:p>
        </p:txBody>
      </p:sp>
    </p:spTree>
    <p:extLst>
      <p:ext uri="{BB962C8B-B14F-4D97-AF65-F5344CB8AC3E}">
        <p14:creationId xmlns:p14="http://schemas.microsoft.com/office/powerpoint/2010/main" val="2267819856"/>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rgbClr val="FFFFFF"/>
                </a:solidFill>
              </a:rPr>
              <a:t>Example 27.6</a:t>
            </a:r>
            <a:endParaRPr lang="en-GB" dirty="0"/>
          </a:p>
        </p:txBody>
      </p:sp>
      <p:sp>
        <p:nvSpPr>
          <p:cNvPr id="3" name="Content Placeholder 2"/>
          <p:cNvSpPr>
            <a:spLocks noGrp="1"/>
          </p:cNvSpPr>
          <p:nvPr>
            <p:ph idx="1"/>
          </p:nvPr>
        </p:nvSpPr>
        <p:spPr/>
        <p:txBody>
          <a:bodyPr/>
          <a:lstStyle/>
          <a:p>
            <a:pPr marL="0" lvl="0" indent="0" eaLnBrk="1" hangingPunct="1">
              <a:spcAft>
                <a:spcPts val="600"/>
              </a:spcAft>
              <a:buNone/>
            </a:pPr>
            <a:r>
              <a:rPr lang="en-GB" sz="1800" dirty="0">
                <a:solidFill>
                  <a:schemeClr val="tx2"/>
                </a:solidFill>
              </a:rPr>
              <a:t>On 30 September 2026, Anila sold an apartment in Southsea for a price of £450,000, incurring £6,000 of selling expenses. The property was bought on 1 April 2007 at a cost of £80,000, plus an additional £1,250 of purchase costs.  </a:t>
            </a:r>
          </a:p>
          <a:p>
            <a:pPr marL="0" marR="165100" indent="0" algn="just">
              <a:lnSpc>
                <a:spcPct val="115000"/>
              </a:lnSpc>
              <a:spcAft>
                <a:spcPts val="600"/>
              </a:spcAft>
              <a:buNone/>
            </a:pPr>
            <a:r>
              <a:rPr lang="en-GB" sz="1800" dirty="0">
                <a:solidFill>
                  <a:schemeClr val="tx2"/>
                </a:solidFill>
              </a:rPr>
              <a:t>Anila occupied the apartment as her principal private residence until 1 January 2012, when she moved to live in Leeds as a result of a work transfer at the request of her employer. Anila worked in the Leeds branch of her employer’s business until 31 December 2018, when she returned to her apartment in Southsea. </a:t>
            </a:r>
          </a:p>
          <a:p>
            <a:pPr marL="0" marR="165100" indent="0" algn="just">
              <a:lnSpc>
                <a:spcPct val="115000"/>
              </a:lnSpc>
              <a:spcAft>
                <a:spcPts val="600"/>
              </a:spcAft>
              <a:buNone/>
            </a:pPr>
            <a:r>
              <a:rPr lang="en-GB" sz="1800" dirty="0">
                <a:solidFill>
                  <a:schemeClr val="tx2"/>
                </a:solidFill>
              </a:rPr>
              <a:t>On 1 April 2020, Anila moved to a new house in Reading and made an election to HMRC to specify the new house as her principal private residence from that date. She kept the Southsea apartment for use on weekend visits, until she sold it on 30 September 2026. </a:t>
            </a:r>
          </a:p>
          <a:p>
            <a:pPr marL="0" marR="165100" indent="0" algn="just">
              <a:lnSpc>
                <a:spcPct val="115000"/>
              </a:lnSpc>
              <a:spcAft>
                <a:spcPts val="600"/>
              </a:spcAft>
              <a:buNone/>
            </a:pPr>
            <a:r>
              <a:rPr lang="en-GB" sz="1800" b="1" dirty="0">
                <a:solidFill>
                  <a:schemeClr val="tx2"/>
                </a:solidFill>
              </a:rPr>
              <a:t>Required: Calculate Anila’s chargeable gain on the apartment sale in 2026/27. </a:t>
            </a:r>
            <a:r>
              <a:rPr lang="en-GB" sz="1800" b="1" dirty="0">
                <a:solidFill>
                  <a:srgbClr val="000000"/>
                </a:solidFill>
                <a:effectLst/>
                <a:latin typeface="Verdana" panose="020B0604030504040204" pitchFamily="34" charset="0"/>
                <a:ea typeface="Times New Roman" panose="02020603050405020304" pitchFamily="18" charset="0"/>
                <a:cs typeface="Times New Roman" panose="02020603050405020304" pitchFamily="18" charset="0"/>
              </a:rPr>
              <a:t>  </a:t>
            </a:r>
            <a:endParaRPr lang="en-GB" sz="1800" b="1" dirty="0">
              <a:effectLst/>
              <a:latin typeface="Century Schoolbook" panose="02040604050505020304" pitchFamily="18" charset="0"/>
              <a:ea typeface="Times New Roman" panose="02020603050405020304" pitchFamily="18" charset="0"/>
              <a:cs typeface="Times New Roman" panose="02020603050405020304" pitchFamily="18" charset="0"/>
            </a:endParaRPr>
          </a:p>
          <a:p>
            <a:pPr marL="0" lvl="0" indent="0" eaLnBrk="1" hangingPunct="1">
              <a:buNone/>
            </a:pPr>
            <a:endParaRPr lang="en-GB" altLang="en-US" sz="1800" b="1" dirty="0">
              <a:solidFill>
                <a:schemeClr val="tx2"/>
              </a:solidFill>
            </a:endParaRPr>
          </a:p>
          <a:p>
            <a:pPr marL="0" indent="0">
              <a:buNone/>
            </a:pPr>
            <a:endParaRPr lang="en-GB" dirty="0"/>
          </a:p>
        </p:txBody>
      </p:sp>
    </p:spTree>
    <p:extLst>
      <p:ext uri="{BB962C8B-B14F-4D97-AF65-F5344CB8AC3E}">
        <p14:creationId xmlns:p14="http://schemas.microsoft.com/office/powerpoint/2010/main" val="2727192453"/>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113</TotalTime>
  <Words>1544</Words>
  <Application>Microsoft Office PowerPoint</Application>
  <PresentationFormat>On-screen Show (4:3)</PresentationFormat>
  <Paragraphs>177</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Century Schoolbook</vt:lpstr>
      <vt:lpstr>Trebuchet MS</vt:lpstr>
      <vt:lpstr>Verdana</vt:lpstr>
      <vt:lpstr>1_Tax_blue_yellow</vt:lpstr>
      <vt:lpstr>PowerPoint Presentation</vt:lpstr>
      <vt:lpstr>Overview</vt:lpstr>
      <vt:lpstr>Part-disposals of land</vt:lpstr>
      <vt:lpstr> Part-disposal of land – 27.3 example </vt:lpstr>
      <vt:lpstr>Answer –Graeme, 2025/26 CGT </vt:lpstr>
      <vt:lpstr>“Small” part-disposals of land</vt:lpstr>
      <vt:lpstr>Principal Private Residence (PPR)</vt:lpstr>
      <vt:lpstr>PPR rules on qualifying occupancy periods</vt:lpstr>
      <vt:lpstr>Example 27.6</vt:lpstr>
      <vt:lpstr>Anila CGT computation 2025/26</vt:lpstr>
      <vt:lpstr>Anila 2025/26    Working for PPR time period</vt:lpstr>
      <vt:lpstr>Chattels (27.7 onwards)</vt:lpstr>
      <vt:lpstr>Chattels disposed of for £6,000 or less</vt:lpstr>
      <vt:lpstr>Chattels bought for less than £6,000 and sold for £6,000-£15,000</vt:lpstr>
      <vt:lpstr>“Wasting chattels”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32</cp:revision>
  <dcterms:created xsi:type="dcterms:W3CDTF">2021-07-12T21:26:15Z</dcterms:created>
  <dcterms:modified xsi:type="dcterms:W3CDTF">2026-08-03T10:27:39Z</dcterms:modified>
</cp:coreProperties>
</file>