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heme/themeOverride1.xml" ContentType="application/vnd.openxmlformats-officedocument.themeOverr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handoutMasterIdLst>
    <p:handoutMasterId r:id="rId43"/>
  </p:handoutMasterIdLst>
  <p:sldIdLst>
    <p:sldId id="340" r:id="rId2"/>
    <p:sldId id="288" r:id="rId3"/>
    <p:sldId id="344" r:id="rId4"/>
    <p:sldId id="345" r:id="rId5"/>
    <p:sldId id="258" r:id="rId6"/>
    <p:sldId id="290" r:id="rId7"/>
    <p:sldId id="261" r:id="rId8"/>
    <p:sldId id="291" r:id="rId9"/>
    <p:sldId id="267" r:id="rId10"/>
    <p:sldId id="262" r:id="rId11"/>
    <p:sldId id="263" r:id="rId12"/>
    <p:sldId id="259" r:id="rId13"/>
    <p:sldId id="289" r:id="rId14"/>
    <p:sldId id="292" r:id="rId15"/>
    <p:sldId id="294" r:id="rId16"/>
    <p:sldId id="293" r:id="rId17"/>
    <p:sldId id="321" r:id="rId18"/>
    <p:sldId id="322" r:id="rId19"/>
    <p:sldId id="346" r:id="rId20"/>
    <p:sldId id="323" r:id="rId21"/>
    <p:sldId id="341" r:id="rId22"/>
    <p:sldId id="269" r:id="rId23"/>
    <p:sldId id="271" r:id="rId24"/>
    <p:sldId id="264" r:id="rId25"/>
    <p:sldId id="272" r:id="rId26"/>
    <p:sldId id="281" r:id="rId27"/>
    <p:sldId id="282" r:id="rId28"/>
    <p:sldId id="273" r:id="rId29"/>
    <p:sldId id="279" r:id="rId30"/>
    <p:sldId id="283" r:id="rId31"/>
    <p:sldId id="284" r:id="rId32"/>
    <p:sldId id="295" r:id="rId33"/>
    <p:sldId id="296" r:id="rId34"/>
    <p:sldId id="297" r:id="rId35"/>
    <p:sldId id="265" r:id="rId36"/>
    <p:sldId id="285" r:id="rId37"/>
    <p:sldId id="274" r:id="rId38"/>
    <p:sldId id="280" r:id="rId39"/>
    <p:sldId id="286" r:id="rId40"/>
    <p:sldId id="327" r:id="rId41"/>
  </p:sldIdLst>
  <p:sldSz cx="9144000" cy="6858000" type="screen4x3"/>
  <p:notesSz cx="6797675" cy="9928225"/>
  <p:defaultTextStyle>
    <a:defPPr>
      <a:defRPr lang="en-GB"/>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D6A8761-CAC6-BBA2-65DD-5DE5BB0DE0AD}" name="combsalanm@yahoo.com" initials="c" userId="3d8225f013933f72" providerId="Windows Liv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Combs, Alan" initials="CA" lastIdx="1" clrIdx="0">
    <p:extLst>
      <p:ext uri="{19B8F6BF-5375-455C-9EA6-DF929625EA0E}">
        <p15:presenceInfo xmlns:p15="http://schemas.microsoft.com/office/powerpoint/2012/main" userId="S-1-5-21-2262691828-729075844-822471919-41425" providerId="AD"/>
      </p:ext>
    </p:extLst>
  </p:cmAuthor>
  <p:cmAuthor id="2" name="combsalanm@yahoo.com" initials="c" lastIdx="3" clrIdx="1">
    <p:extLst>
      <p:ext uri="{19B8F6BF-5375-455C-9EA6-DF929625EA0E}">
        <p15:presenceInfo xmlns:p15="http://schemas.microsoft.com/office/powerpoint/2012/main" userId="3d8225f013933f72"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EEDD"/>
    <a:srgbClr val="FFDDEE"/>
    <a:srgbClr val="EEDDFF"/>
    <a:srgbClr val="DDDDFF"/>
    <a:srgbClr val="DDFFDD"/>
    <a:srgbClr val="FFFFDD"/>
    <a:srgbClr val="A6B7CD"/>
    <a:srgbClr val="9F9742"/>
    <a:srgbClr val="009720"/>
    <a:srgbClr val="D578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22623" autoAdjust="0"/>
    <p:restoredTop sz="94660"/>
  </p:normalViewPr>
  <p:slideViewPr>
    <p:cSldViewPr>
      <p:cViewPr varScale="1">
        <p:scale>
          <a:sx n="101" d="100"/>
          <a:sy n="101" d="100"/>
        </p:scale>
        <p:origin x="1434" y="138"/>
      </p:cViewPr>
      <p:guideLst>
        <p:guide orient="horz" pos="2160"/>
        <p:guide pos="2880"/>
      </p:guideLst>
    </p:cSldViewPr>
  </p:slideViewPr>
  <p:notesTextViewPr>
    <p:cViewPr>
      <p:scale>
        <a:sx n="3" d="2"/>
        <a:sy n="3" d="2"/>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microsoft.com/office/2018/10/relationships/authors" Targe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850443" y="0"/>
            <a:ext cx="2945659" cy="498135"/>
          </a:xfrm>
          <a:prstGeom prst="rect">
            <a:avLst/>
          </a:prstGeom>
        </p:spPr>
        <p:txBody>
          <a:bodyPr vert="horz" lIns="91440" tIns="45720" rIns="91440" bIns="45720" rtlCol="0"/>
          <a:lstStyle>
            <a:lvl1pPr algn="r">
              <a:defRPr sz="1200"/>
            </a:lvl1pPr>
          </a:lstStyle>
          <a:p>
            <a:fld id="{B445ECF2-4FA3-44DD-AE87-CA1B64C78906}" type="datetimeFigureOut">
              <a:rPr lang="en-GB" smtClean="0"/>
              <a:t>07/08/2026</a:t>
            </a:fld>
            <a:endParaRPr lang="en-GB" dirty="0"/>
          </a:p>
        </p:txBody>
      </p:sp>
      <p:sp>
        <p:nvSpPr>
          <p:cNvPr id="4" name="Footer Placeholder 3"/>
          <p:cNvSpPr>
            <a:spLocks noGrp="1"/>
          </p:cNvSpPr>
          <p:nvPr>
            <p:ph type="ftr" sz="quarter" idx="2"/>
          </p:nvPr>
        </p:nvSpPr>
        <p:spPr>
          <a:xfrm>
            <a:off x="0" y="9430091"/>
            <a:ext cx="2945659" cy="498134"/>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850443" y="9430091"/>
            <a:ext cx="2945659" cy="498134"/>
          </a:xfrm>
          <a:prstGeom prst="rect">
            <a:avLst/>
          </a:prstGeom>
        </p:spPr>
        <p:txBody>
          <a:bodyPr vert="horz" lIns="91440" tIns="45720" rIns="91440" bIns="45720" rtlCol="0" anchor="b"/>
          <a:lstStyle>
            <a:lvl1pPr algn="r">
              <a:defRPr sz="1200"/>
            </a:lvl1pPr>
          </a:lstStyle>
          <a:p>
            <a:fld id="{3841D12A-F5EE-4B9D-8D65-8FBA03C4AE95}" type="slidenum">
              <a:rPr lang="en-GB" smtClean="0"/>
              <a:t>‹#›</a:t>
            </a:fld>
            <a:endParaRPr lang="en-GB" dirty="0"/>
          </a:p>
        </p:txBody>
      </p:sp>
    </p:spTree>
    <p:extLst>
      <p:ext uri="{BB962C8B-B14F-4D97-AF65-F5344CB8AC3E}">
        <p14:creationId xmlns:p14="http://schemas.microsoft.com/office/powerpoint/2010/main" val="29400373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49688" y="0"/>
            <a:ext cx="2946400" cy="498475"/>
          </a:xfrm>
          <a:prstGeom prst="rect">
            <a:avLst/>
          </a:prstGeom>
        </p:spPr>
        <p:txBody>
          <a:bodyPr vert="horz" lIns="91440" tIns="45720" rIns="91440" bIns="45720" rtlCol="0"/>
          <a:lstStyle>
            <a:lvl1pPr algn="r">
              <a:defRPr sz="1200"/>
            </a:lvl1pPr>
          </a:lstStyle>
          <a:p>
            <a:fld id="{63BEF94B-5779-40A1-85F3-35A6C2ABB10B}" type="datetimeFigureOut">
              <a:rPr lang="en-GB" smtClean="0"/>
              <a:t>07/08/2026</a:t>
            </a:fld>
            <a:endParaRPr lang="en-GB" dirty="0"/>
          </a:p>
        </p:txBody>
      </p:sp>
      <p:sp>
        <p:nvSpPr>
          <p:cNvPr id="4" name="Slide Image Placeholder 3"/>
          <p:cNvSpPr>
            <a:spLocks noGrp="1" noRot="1" noChangeAspect="1"/>
          </p:cNvSpPr>
          <p:nvPr>
            <p:ph type="sldImg" idx="2"/>
          </p:nvPr>
        </p:nvSpPr>
        <p:spPr>
          <a:xfrm>
            <a:off x="1165225" y="1241425"/>
            <a:ext cx="4467225" cy="3349625"/>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79450" y="4778375"/>
            <a:ext cx="5438775" cy="3908425"/>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9750"/>
            <a:ext cx="2946400" cy="498475"/>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49688" y="9429750"/>
            <a:ext cx="2946400" cy="498475"/>
          </a:xfrm>
          <a:prstGeom prst="rect">
            <a:avLst/>
          </a:prstGeom>
        </p:spPr>
        <p:txBody>
          <a:bodyPr vert="horz" lIns="91440" tIns="45720" rIns="91440" bIns="45720" rtlCol="0" anchor="b"/>
          <a:lstStyle>
            <a:lvl1pPr algn="r">
              <a:defRPr sz="1200"/>
            </a:lvl1pPr>
          </a:lstStyle>
          <a:p>
            <a:fld id="{B4B5899F-A170-4A45-AFE0-243121074D6F}" type="slidenum">
              <a:rPr lang="en-GB" smtClean="0"/>
              <a:t>‹#›</a:t>
            </a:fld>
            <a:endParaRPr lang="en-GB" dirty="0"/>
          </a:p>
        </p:txBody>
      </p:sp>
    </p:spTree>
    <p:extLst>
      <p:ext uri="{BB962C8B-B14F-4D97-AF65-F5344CB8AC3E}">
        <p14:creationId xmlns:p14="http://schemas.microsoft.com/office/powerpoint/2010/main" val="42099505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Slide Image Placeholder 1"/>
          <p:cNvSpPr>
            <a:spLocks noGrp="1" noRot="1" noChangeAspect="1" noTextEdit="1"/>
          </p:cNvSpPr>
          <p:nvPr>
            <p:ph type="sldImg"/>
          </p:nvPr>
        </p:nvSpPr>
        <p:spPr>
          <a:ln/>
        </p:spPr>
      </p:sp>
      <p:sp>
        <p:nvSpPr>
          <p:cNvPr id="2037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2037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rgbClr val="0000FF"/>
                </a:solidFill>
                <a:latin typeface="Trebuchet MS" panose="020B0603020202020204" pitchFamily="34" charset="0"/>
              </a:defRPr>
            </a:lvl1pPr>
            <a:lvl2pPr marL="737155" indent="-283521">
              <a:spcBef>
                <a:spcPct val="30000"/>
              </a:spcBef>
              <a:defRPr sz="1200">
                <a:solidFill>
                  <a:srgbClr val="0000FF"/>
                </a:solidFill>
                <a:latin typeface="Trebuchet MS" panose="020B0603020202020204" pitchFamily="34" charset="0"/>
              </a:defRPr>
            </a:lvl2pPr>
            <a:lvl3pPr marL="1134085" indent="-226817">
              <a:spcBef>
                <a:spcPct val="30000"/>
              </a:spcBef>
              <a:defRPr sz="1200">
                <a:solidFill>
                  <a:srgbClr val="0000FF"/>
                </a:solidFill>
                <a:latin typeface="Trebuchet MS" panose="020B0603020202020204" pitchFamily="34" charset="0"/>
              </a:defRPr>
            </a:lvl3pPr>
            <a:lvl4pPr marL="1587718" indent="-226817">
              <a:spcBef>
                <a:spcPct val="30000"/>
              </a:spcBef>
              <a:defRPr sz="1200">
                <a:solidFill>
                  <a:srgbClr val="0000FF"/>
                </a:solidFill>
                <a:latin typeface="Trebuchet MS" panose="020B0603020202020204" pitchFamily="34" charset="0"/>
              </a:defRPr>
            </a:lvl4pPr>
            <a:lvl5pPr marL="2041352" indent="-226817">
              <a:spcBef>
                <a:spcPct val="30000"/>
              </a:spcBef>
              <a:defRPr sz="1200">
                <a:solidFill>
                  <a:srgbClr val="0000FF"/>
                </a:solidFill>
                <a:latin typeface="Trebuchet MS" panose="020B0603020202020204" pitchFamily="34" charset="0"/>
              </a:defRPr>
            </a:lvl5pPr>
            <a:lvl6pPr marL="2494986" indent="-226817" eaLnBrk="0" fontAlgn="base" hangingPunct="0">
              <a:spcBef>
                <a:spcPct val="30000"/>
              </a:spcBef>
              <a:spcAft>
                <a:spcPct val="0"/>
              </a:spcAft>
              <a:defRPr sz="1200">
                <a:solidFill>
                  <a:srgbClr val="0000FF"/>
                </a:solidFill>
                <a:latin typeface="Trebuchet MS" panose="020B0603020202020204" pitchFamily="34" charset="0"/>
              </a:defRPr>
            </a:lvl6pPr>
            <a:lvl7pPr marL="2948620" indent="-226817" eaLnBrk="0" fontAlgn="base" hangingPunct="0">
              <a:spcBef>
                <a:spcPct val="30000"/>
              </a:spcBef>
              <a:spcAft>
                <a:spcPct val="0"/>
              </a:spcAft>
              <a:defRPr sz="1200">
                <a:solidFill>
                  <a:srgbClr val="0000FF"/>
                </a:solidFill>
                <a:latin typeface="Trebuchet MS" panose="020B0603020202020204" pitchFamily="34" charset="0"/>
              </a:defRPr>
            </a:lvl7pPr>
            <a:lvl8pPr marL="3402254" indent="-226817" eaLnBrk="0" fontAlgn="base" hangingPunct="0">
              <a:spcBef>
                <a:spcPct val="30000"/>
              </a:spcBef>
              <a:spcAft>
                <a:spcPct val="0"/>
              </a:spcAft>
              <a:defRPr sz="1200">
                <a:solidFill>
                  <a:srgbClr val="0000FF"/>
                </a:solidFill>
                <a:latin typeface="Trebuchet MS" panose="020B0603020202020204" pitchFamily="34" charset="0"/>
              </a:defRPr>
            </a:lvl8pPr>
            <a:lvl9pPr marL="3855888" indent="-226817" eaLnBrk="0" fontAlgn="base" hangingPunct="0">
              <a:spcBef>
                <a:spcPct val="30000"/>
              </a:spcBef>
              <a:spcAft>
                <a:spcPct val="0"/>
              </a:spcAft>
              <a:defRPr sz="1200">
                <a:solidFill>
                  <a:srgbClr val="0000FF"/>
                </a:solidFill>
                <a:latin typeface="Trebuchet MS" panose="020B0603020202020204" pitchFamily="34" charset="0"/>
              </a:defRPr>
            </a:lvl9pPr>
          </a:lstStyle>
          <a:p>
            <a:pPr>
              <a:spcBef>
                <a:spcPct val="0"/>
              </a:spcBef>
            </a:pPr>
            <a:fld id="{7B322C43-D4EB-4CC2-9E49-34B6987AC181}" type="slidenum">
              <a:rPr lang="en-GB" altLang="en-US" smtClean="0"/>
              <a:pPr>
                <a:spcBef>
                  <a:spcPct val="0"/>
                </a:spcBef>
              </a:pPr>
              <a:t>1</a:t>
            </a:fld>
            <a:endParaRPr lang="en-GB" altLang="en-US" dirty="0"/>
          </a:p>
        </p:txBody>
      </p:sp>
    </p:spTree>
    <p:extLst>
      <p:ext uri="{BB962C8B-B14F-4D97-AF65-F5344CB8AC3E}">
        <p14:creationId xmlns:p14="http://schemas.microsoft.com/office/powerpoint/2010/main" val="40936268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Slide Image Placeholder 1"/>
          <p:cNvSpPr>
            <a:spLocks noGrp="1" noRot="1" noChangeAspect="1" noTextEdit="1"/>
          </p:cNvSpPr>
          <p:nvPr>
            <p:ph type="sldImg"/>
          </p:nvPr>
        </p:nvSpPr>
        <p:spPr>
          <a:ln/>
        </p:spPr>
      </p:sp>
      <p:sp>
        <p:nvSpPr>
          <p:cNvPr id="2037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2037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rgbClr val="0000FF"/>
                </a:solidFill>
                <a:latin typeface="Trebuchet MS" panose="020B0603020202020204" pitchFamily="34" charset="0"/>
              </a:defRPr>
            </a:lvl1pPr>
            <a:lvl2pPr marL="737155" indent="-283521">
              <a:spcBef>
                <a:spcPct val="30000"/>
              </a:spcBef>
              <a:defRPr sz="1200">
                <a:solidFill>
                  <a:srgbClr val="0000FF"/>
                </a:solidFill>
                <a:latin typeface="Trebuchet MS" panose="020B0603020202020204" pitchFamily="34" charset="0"/>
              </a:defRPr>
            </a:lvl2pPr>
            <a:lvl3pPr marL="1134085" indent="-226817">
              <a:spcBef>
                <a:spcPct val="30000"/>
              </a:spcBef>
              <a:defRPr sz="1200">
                <a:solidFill>
                  <a:srgbClr val="0000FF"/>
                </a:solidFill>
                <a:latin typeface="Trebuchet MS" panose="020B0603020202020204" pitchFamily="34" charset="0"/>
              </a:defRPr>
            </a:lvl3pPr>
            <a:lvl4pPr marL="1587718" indent="-226817">
              <a:spcBef>
                <a:spcPct val="30000"/>
              </a:spcBef>
              <a:defRPr sz="1200">
                <a:solidFill>
                  <a:srgbClr val="0000FF"/>
                </a:solidFill>
                <a:latin typeface="Trebuchet MS" panose="020B0603020202020204" pitchFamily="34" charset="0"/>
              </a:defRPr>
            </a:lvl4pPr>
            <a:lvl5pPr marL="2041352" indent="-226817">
              <a:spcBef>
                <a:spcPct val="30000"/>
              </a:spcBef>
              <a:defRPr sz="1200">
                <a:solidFill>
                  <a:srgbClr val="0000FF"/>
                </a:solidFill>
                <a:latin typeface="Trebuchet MS" panose="020B0603020202020204" pitchFamily="34" charset="0"/>
              </a:defRPr>
            </a:lvl5pPr>
            <a:lvl6pPr marL="2494986" indent="-226817" eaLnBrk="0" fontAlgn="base" hangingPunct="0">
              <a:spcBef>
                <a:spcPct val="30000"/>
              </a:spcBef>
              <a:spcAft>
                <a:spcPct val="0"/>
              </a:spcAft>
              <a:defRPr sz="1200">
                <a:solidFill>
                  <a:srgbClr val="0000FF"/>
                </a:solidFill>
                <a:latin typeface="Trebuchet MS" panose="020B0603020202020204" pitchFamily="34" charset="0"/>
              </a:defRPr>
            </a:lvl6pPr>
            <a:lvl7pPr marL="2948620" indent="-226817" eaLnBrk="0" fontAlgn="base" hangingPunct="0">
              <a:spcBef>
                <a:spcPct val="30000"/>
              </a:spcBef>
              <a:spcAft>
                <a:spcPct val="0"/>
              </a:spcAft>
              <a:defRPr sz="1200">
                <a:solidFill>
                  <a:srgbClr val="0000FF"/>
                </a:solidFill>
                <a:latin typeface="Trebuchet MS" panose="020B0603020202020204" pitchFamily="34" charset="0"/>
              </a:defRPr>
            </a:lvl7pPr>
            <a:lvl8pPr marL="3402254" indent="-226817" eaLnBrk="0" fontAlgn="base" hangingPunct="0">
              <a:spcBef>
                <a:spcPct val="30000"/>
              </a:spcBef>
              <a:spcAft>
                <a:spcPct val="0"/>
              </a:spcAft>
              <a:defRPr sz="1200">
                <a:solidFill>
                  <a:srgbClr val="0000FF"/>
                </a:solidFill>
                <a:latin typeface="Trebuchet MS" panose="020B0603020202020204" pitchFamily="34" charset="0"/>
              </a:defRPr>
            </a:lvl8pPr>
            <a:lvl9pPr marL="3855888" indent="-226817" eaLnBrk="0" fontAlgn="base" hangingPunct="0">
              <a:spcBef>
                <a:spcPct val="30000"/>
              </a:spcBef>
              <a:spcAft>
                <a:spcPct val="0"/>
              </a:spcAft>
              <a:defRPr sz="1200">
                <a:solidFill>
                  <a:srgbClr val="0000FF"/>
                </a:solidFill>
                <a:latin typeface="Trebuchet MS" panose="020B0603020202020204" pitchFamily="34" charset="0"/>
              </a:defRPr>
            </a:lvl9pPr>
          </a:lstStyle>
          <a:p>
            <a:pPr>
              <a:spcBef>
                <a:spcPct val="0"/>
              </a:spcBef>
            </a:pPr>
            <a:fld id="{7B322C43-D4EB-4CC2-9E49-34B6987AC181}" type="slidenum">
              <a:rPr lang="en-GB" altLang="en-US" smtClean="0"/>
              <a:pPr>
                <a:spcBef>
                  <a:spcPct val="0"/>
                </a:spcBef>
              </a:pPr>
              <a:t>21</a:t>
            </a:fld>
            <a:endParaRPr lang="en-GB" altLang="en-US" dirty="0"/>
          </a:p>
        </p:txBody>
      </p:sp>
    </p:spTree>
    <p:extLst>
      <p:ext uri="{BB962C8B-B14F-4D97-AF65-F5344CB8AC3E}">
        <p14:creationId xmlns:p14="http://schemas.microsoft.com/office/powerpoint/2010/main" val="8847179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lvl1pPr>
              <a:defRPr>
                <a:solidFill>
                  <a:srgbClr val="0000FF"/>
                </a:solidFill>
              </a:defRPr>
            </a:lvl1pPr>
          </a:lstStyle>
          <a:p>
            <a:r>
              <a:rPr lang="en-US"/>
              <a:t>Click to edit Master title style</a:t>
            </a:r>
            <a:endParaRPr lang="en-GB"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dirty="0"/>
          </a:p>
        </p:txBody>
      </p:sp>
      <p:sp>
        <p:nvSpPr>
          <p:cNvPr id="14" name="Slide Number Placeholder 13"/>
          <p:cNvSpPr>
            <a:spLocks noGrp="1"/>
          </p:cNvSpPr>
          <p:nvPr>
            <p:ph type="sldNum" sz="quarter" idx="10"/>
          </p:nvPr>
        </p:nvSpPr>
        <p:spPr>
          <a:xfrm>
            <a:off x="0" y="6381328"/>
            <a:ext cx="1043608" cy="476250"/>
          </a:xfrm>
          <a:prstGeom prst="rect">
            <a:avLst/>
          </a:prstGeom>
        </p:spPr>
        <p:txBody>
          <a:bodyPr/>
          <a:lstStyle/>
          <a:p>
            <a:pPr>
              <a:defRPr/>
            </a:pPr>
            <a:fld id="{1C9C6D48-6120-4808-B55E-94FB1272FA98}" type="slidenum">
              <a:rPr lang="en-GB" smtClean="0"/>
              <a:pPr>
                <a:defRPr/>
              </a:pPr>
              <a:t>‹#›</a:t>
            </a:fld>
            <a:endParaRPr lang="en-GB" dirty="0"/>
          </a:p>
        </p:txBody>
      </p:sp>
    </p:spTree>
    <p:extLst>
      <p:ext uri="{BB962C8B-B14F-4D97-AF65-F5344CB8AC3E}">
        <p14:creationId xmlns:p14="http://schemas.microsoft.com/office/powerpoint/2010/main" val="10974988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 y="1587"/>
            <a:ext cx="9143998" cy="938213"/>
          </a:xfrm>
          <a:prstGeom prst="rect">
            <a:avLst/>
          </a:prstGeom>
        </p:spPr>
        <p:txBody>
          <a:bodyPr/>
          <a:lstStyle/>
          <a:p>
            <a:r>
              <a:rPr lang="en-US"/>
              <a:t>Click to edit Master title style</a:t>
            </a:r>
            <a:endParaRPr lang="en-GB"/>
          </a:p>
        </p:txBody>
      </p:sp>
      <p:sp>
        <p:nvSpPr>
          <p:cNvPr id="3" name="Content Placeholder 2"/>
          <p:cNvSpPr>
            <a:spLocks noGrp="1"/>
          </p:cNvSpPr>
          <p:nvPr>
            <p:ph idx="1"/>
          </p:nvPr>
        </p:nvSpPr>
        <p:spPr>
          <a:xfrm>
            <a:off x="0" y="939800"/>
            <a:ext cx="9143997" cy="544152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Slide Number Placeholder 6"/>
          <p:cNvSpPr>
            <a:spLocks noGrp="1"/>
          </p:cNvSpPr>
          <p:nvPr>
            <p:ph type="sldNum" sz="quarter" idx="10"/>
          </p:nvPr>
        </p:nvSpPr>
        <p:spPr>
          <a:xfrm>
            <a:off x="0" y="6381328"/>
            <a:ext cx="1043608" cy="476250"/>
          </a:xfrm>
          <a:prstGeom prst="rect">
            <a:avLst/>
          </a:prstGeom>
        </p:spPr>
        <p:txBody>
          <a:bodyPr/>
          <a:lstStyle/>
          <a:p>
            <a:pPr>
              <a:defRPr/>
            </a:pPr>
            <a:fld id="{1C9C6D48-6120-4808-B55E-94FB1272FA98}" type="slidenum">
              <a:rPr lang="en-GB" smtClean="0"/>
              <a:pPr>
                <a:defRPr/>
              </a:pPr>
              <a:t>‹#›</a:t>
            </a:fld>
            <a:endParaRPr lang="en-GB" dirty="0"/>
          </a:p>
        </p:txBody>
      </p:sp>
    </p:spTree>
    <p:extLst>
      <p:ext uri="{BB962C8B-B14F-4D97-AF65-F5344CB8AC3E}">
        <p14:creationId xmlns:p14="http://schemas.microsoft.com/office/powerpoint/2010/main" val="8529609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solidFill>
                  <a:srgbClr val="0000FF"/>
                </a:solidFill>
              </a:defRPr>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rgbClr val="0000FF"/>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7" name="Slide Number Placeholder 6"/>
          <p:cNvSpPr>
            <a:spLocks noGrp="1"/>
          </p:cNvSpPr>
          <p:nvPr>
            <p:ph type="sldNum" sz="quarter" idx="10"/>
          </p:nvPr>
        </p:nvSpPr>
        <p:spPr>
          <a:xfrm>
            <a:off x="0" y="6381328"/>
            <a:ext cx="1043608" cy="476250"/>
          </a:xfrm>
          <a:prstGeom prst="rect">
            <a:avLst/>
          </a:prstGeom>
        </p:spPr>
        <p:txBody>
          <a:bodyPr/>
          <a:lstStyle/>
          <a:p>
            <a:pPr>
              <a:defRPr/>
            </a:pPr>
            <a:fld id="{1C9C6D48-6120-4808-B55E-94FB1272FA98}" type="slidenum">
              <a:rPr lang="en-GB" smtClean="0"/>
              <a:pPr>
                <a:defRPr/>
              </a:pPr>
              <a:t>‹#›</a:t>
            </a:fld>
            <a:endParaRPr lang="en-GB" dirty="0"/>
          </a:p>
        </p:txBody>
      </p:sp>
    </p:spTree>
    <p:extLst>
      <p:ext uri="{BB962C8B-B14F-4D97-AF65-F5344CB8AC3E}">
        <p14:creationId xmlns:p14="http://schemas.microsoft.com/office/powerpoint/2010/main" val="8363171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 y="1587"/>
            <a:ext cx="9143998" cy="938213"/>
          </a:xfrm>
          <a:prstGeom prst="rect">
            <a:avLst/>
          </a:prstGeom>
        </p:spPr>
        <p:txBody>
          <a:bodyPr/>
          <a:lstStyle/>
          <a:p>
            <a:r>
              <a:rPr lang="en-US"/>
              <a:t>Click to edit Master title style</a:t>
            </a:r>
            <a:endParaRPr lang="en-GB"/>
          </a:p>
        </p:txBody>
      </p:sp>
      <p:sp>
        <p:nvSpPr>
          <p:cNvPr id="3" name="Content Placeholder 2"/>
          <p:cNvSpPr>
            <a:spLocks noGrp="1"/>
          </p:cNvSpPr>
          <p:nvPr>
            <p:ph sz="half" idx="1"/>
          </p:nvPr>
        </p:nvSpPr>
        <p:spPr>
          <a:xfrm>
            <a:off x="395536" y="980728"/>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16016" y="980728"/>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Slide Number Placeholder 7"/>
          <p:cNvSpPr>
            <a:spLocks noGrp="1"/>
          </p:cNvSpPr>
          <p:nvPr>
            <p:ph type="sldNum" sz="quarter" idx="10"/>
          </p:nvPr>
        </p:nvSpPr>
        <p:spPr>
          <a:xfrm>
            <a:off x="0" y="6381328"/>
            <a:ext cx="1043608" cy="476250"/>
          </a:xfrm>
          <a:prstGeom prst="rect">
            <a:avLst/>
          </a:prstGeom>
        </p:spPr>
        <p:txBody>
          <a:bodyPr/>
          <a:lstStyle/>
          <a:p>
            <a:pPr>
              <a:defRPr/>
            </a:pPr>
            <a:fld id="{1C9C6D48-6120-4808-B55E-94FB1272FA98}" type="slidenum">
              <a:rPr lang="en-GB" smtClean="0"/>
              <a:pPr>
                <a:defRPr/>
              </a:pPr>
              <a:t>‹#›</a:t>
            </a:fld>
            <a:endParaRPr lang="en-GB" dirty="0"/>
          </a:p>
        </p:txBody>
      </p:sp>
    </p:spTree>
    <p:extLst>
      <p:ext uri="{BB962C8B-B14F-4D97-AF65-F5344CB8AC3E}">
        <p14:creationId xmlns:p14="http://schemas.microsoft.com/office/powerpoint/2010/main" val="7618229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 y="1587"/>
            <a:ext cx="9143998" cy="938213"/>
          </a:xfrm>
          <a:prstGeom prst="rect">
            <a:avLst/>
          </a:prstGeo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387796" y="998190"/>
            <a:ext cx="4040188"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387796" y="1637952"/>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4"/>
          <p:cNvSpPr>
            <a:spLocks noGrp="1"/>
          </p:cNvSpPr>
          <p:nvPr>
            <p:ph type="body" sz="quarter" idx="3"/>
          </p:nvPr>
        </p:nvSpPr>
        <p:spPr>
          <a:xfrm>
            <a:off x="4716016" y="998190"/>
            <a:ext cx="4041775" cy="639762"/>
          </a:xfrm>
          <a:prstGeom prst="rect">
            <a:avLst/>
          </a:prstGeo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16016" y="1637952"/>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Slide Number Placeholder 9"/>
          <p:cNvSpPr>
            <a:spLocks noGrp="1"/>
          </p:cNvSpPr>
          <p:nvPr>
            <p:ph type="sldNum" sz="quarter" idx="10"/>
          </p:nvPr>
        </p:nvSpPr>
        <p:spPr>
          <a:xfrm>
            <a:off x="0" y="6381328"/>
            <a:ext cx="1043608" cy="476250"/>
          </a:xfrm>
          <a:prstGeom prst="rect">
            <a:avLst/>
          </a:prstGeom>
        </p:spPr>
        <p:txBody>
          <a:bodyPr/>
          <a:lstStyle/>
          <a:p>
            <a:pPr>
              <a:defRPr/>
            </a:pPr>
            <a:fld id="{1C9C6D48-6120-4808-B55E-94FB1272FA98}" type="slidenum">
              <a:rPr lang="en-GB" smtClean="0"/>
              <a:pPr>
                <a:defRPr/>
              </a:pPr>
              <a:t>‹#›</a:t>
            </a:fld>
            <a:endParaRPr lang="en-GB" dirty="0"/>
          </a:p>
        </p:txBody>
      </p:sp>
    </p:spTree>
    <p:extLst>
      <p:ext uri="{BB962C8B-B14F-4D97-AF65-F5344CB8AC3E}">
        <p14:creationId xmlns:p14="http://schemas.microsoft.com/office/powerpoint/2010/main" val="32156519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 y="1587"/>
            <a:ext cx="9143998" cy="938213"/>
          </a:xfrm>
          <a:prstGeom prst="rect">
            <a:avLst/>
          </a:prstGeom>
        </p:spPr>
        <p:txBody>
          <a:bodyPr/>
          <a:lstStyle/>
          <a:p>
            <a:r>
              <a:rPr lang="en-US"/>
              <a:t>Click to edit Master title style</a:t>
            </a:r>
            <a:endParaRPr lang="en-GB"/>
          </a:p>
        </p:txBody>
      </p:sp>
      <p:sp>
        <p:nvSpPr>
          <p:cNvPr id="6" name="Slide Number Placeholder 5"/>
          <p:cNvSpPr>
            <a:spLocks noGrp="1"/>
          </p:cNvSpPr>
          <p:nvPr>
            <p:ph type="sldNum" sz="quarter" idx="10"/>
          </p:nvPr>
        </p:nvSpPr>
        <p:spPr>
          <a:xfrm>
            <a:off x="0" y="6381328"/>
            <a:ext cx="1043608" cy="476250"/>
          </a:xfrm>
          <a:prstGeom prst="rect">
            <a:avLst/>
          </a:prstGeom>
        </p:spPr>
        <p:txBody>
          <a:bodyPr/>
          <a:lstStyle/>
          <a:p>
            <a:pPr>
              <a:defRPr/>
            </a:pPr>
            <a:fld id="{1C9C6D48-6120-4808-B55E-94FB1272FA98}" type="slidenum">
              <a:rPr lang="en-GB" smtClean="0"/>
              <a:pPr>
                <a:defRPr/>
              </a:pPr>
              <a:t>‹#›</a:t>
            </a:fld>
            <a:endParaRPr lang="en-GB" dirty="0"/>
          </a:p>
        </p:txBody>
      </p:sp>
    </p:spTree>
    <p:extLst>
      <p:ext uri="{BB962C8B-B14F-4D97-AF65-F5344CB8AC3E}">
        <p14:creationId xmlns:p14="http://schemas.microsoft.com/office/powerpoint/2010/main" val="29896805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a:xfrm>
            <a:off x="0" y="6381328"/>
            <a:ext cx="1043608" cy="476250"/>
          </a:xfrm>
          <a:prstGeom prst="rect">
            <a:avLst/>
          </a:prstGeom>
        </p:spPr>
        <p:txBody>
          <a:bodyPr/>
          <a:lstStyle/>
          <a:p>
            <a:pPr>
              <a:defRPr/>
            </a:pPr>
            <a:fld id="{1C9C6D48-6120-4808-B55E-94FB1272FA98}" type="slidenum">
              <a:rPr lang="en-GB" smtClean="0"/>
              <a:pPr>
                <a:defRPr/>
              </a:pPr>
              <a:t>‹#›</a:t>
            </a:fld>
            <a:endParaRPr lang="en-GB" dirty="0"/>
          </a:p>
        </p:txBody>
      </p:sp>
    </p:spTree>
    <p:extLst>
      <p:ext uri="{BB962C8B-B14F-4D97-AF65-F5344CB8AC3E}">
        <p14:creationId xmlns:p14="http://schemas.microsoft.com/office/powerpoint/2010/main" val="135347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527F919-3FA5-7C26-9371-54A03687194B}"/>
              </a:ext>
            </a:extLst>
          </p:cNvPr>
          <p:cNvPicPr>
            <a:picLocks noChangeAspect="1"/>
          </p:cNvPicPr>
          <p:nvPr userDrawn="1"/>
        </p:nvPicPr>
        <p:blipFill>
          <a:blip r:embed="rId9"/>
          <a:stretch>
            <a:fillRect/>
          </a:stretch>
        </p:blipFill>
        <p:spPr>
          <a:xfrm rot="-5400000">
            <a:off x="3677598" y="-4515478"/>
            <a:ext cx="1788801" cy="9144000"/>
          </a:xfrm>
          <a:prstGeom prst="rect">
            <a:avLst/>
          </a:prstGeom>
        </p:spPr>
      </p:pic>
      <p:sp>
        <p:nvSpPr>
          <p:cNvPr id="6" name="Rectangle 5">
            <a:extLst>
              <a:ext uri="{FF2B5EF4-FFF2-40B4-BE49-F238E27FC236}">
                <a16:creationId xmlns:a16="http://schemas.microsoft.com/office/drawing/2014/main" id="{BE3AB5E8-3A68-7E60-4EB9-705FC0386867}"/>
              </a:ext>
            </a:extLst>
          </p:cNvPr>
          <p:cNvSpPr/>
          <p:nvPr userDrawn="1"/>
        </p:nvSpPr>
        <p:spPr>
          <a:xfrm>
            <a:off x="0" y="6213600"/>
            <a:ext cx="9144000" cy="644400"/>
          </a:xfrm>
          <a:prstGeom prst="rect">
            <a:avLst/>
          </a:prstGeom>
          <a:solidFill>
            <a:srgbClr val="F79D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Rectangle 26">
            <a:extLst>
              <a:ext uri="{FF2B5EF4-FFF2-40B4-BE49-F238E27FC236}">
                <a16:creationId xmlns:a16="http://schemas.microsoft.com/office/drawing/2014/main" id="{BB6DC15A-C973-B582-7D89-E9640F21FE3D}"/>
              </a:ext>
            </a:extLst>
          </p:cNvPr>
          <p:cNvSpPr>
            <a:spLocks noChangeArrowheads="1"/>
          </p:cNvSpPr>
          <p:nvPr userDrawn="1"/>
        </p:nvSpPr>
        <p:spPr bwMode="auto">
          <a:xfrm>
            <a:off x="0" y="6381750"/>
            <a:ext cx="9144000" cy="476250"/>
          </a:xfrm>
          <a:prstGeom prst="rect">
            <a:avLst/>
          </a:prstGeom>
          <a:noFill/>
          <a:ln w="9525" algn="ctr">
            <a:noFill/>
            <a:miter lim="800000"/>
            <a:headEnd/>
            <a:tailEnd/>
          </a:ln>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defRPr/>
            </a:pPr>
            <a:r>
              <a:rPr lang="en-US" altLang="en-US" sz="1100" b="1" dirty="0">
                <a:solidFill>
                  <a:schemeClr val="bg1"/>
                </a:solidFill>
                <a:effectLst/>
                <a:latin typeface="Verdana" panose="020B0604030504040204" pitchFamily="34" charset="0"/>
                <a:ea typeface="Verdana" panose="020B0604030504040204" pitchFamily="34" charset="0"/>
                <a:cs typeface="Arial" charset="0"/>
              </a:rPr>
              <a:t>© Fiscal Publications – used with permission from Taxation, 45</a:t>
            </a:r>
            <a:r>
              <a:rPr lang="en-US" altLang="en-US" sz="1100" b="1" baseline="30000" dirty="0">
                <a:solidFill>
                  <a:schemeClr val="bg1"/>
                </a:solidFill>
                <a:effectLst/>
                <a:latin typeface="Verdana" panose="020B0604030504040204" pitchFamily="34" charset="0"/>
                <a:ea typeface="Verdana" panose="020B0604030504040204" pitchFamily="34" charset="0"/>
                <a:cs typeface="Arial" charset="0"/>
              </a:rPr>
              <a:t>th</a:t>
            </a:r>
            <a:r>
              <a:rPr lang="en-US" altLang="en-US" sz="1100" b="1" dirty="0">
                <a:solidFill>
                  <a:schemeClr val="bg1"/>
                </a:solidFill>
                <a:effectLst/>
                <a:latin typeface="Verdana" panose="020B0604030504040204" pitchFamily="34" charset="0"/>
                <a:ea typeface="Verdana" panose="020B0604030504040204" pitchFamily="34" charset="0"/>
                <a:cs typeface="Arial" charset="0"/>
              </a:rPr>
              <a:t> edition 2026/27 by Tutin and Tiller</a:t>
            </a:r>
          </a:p>
          <a:p>
            <a:pPr algn="r" eaLnBrk="1" hangingPunct="1">
              <a:defRPr/>
            </a:pPr>
            <a:r>
              <a:rPr lang="en-GB" altLang="en-US" sz="1100" b="1" dirty="0">
                <a:solidFill>
                  <a:schemeClr val="bg1"/>
                </a:solidFill>
                <a:effectLst/>
                <a:latin typeface="Verdana" panose="020B0604030504040204" pitchFamily="34" charset="0"/>
                <a:ea typeface="Verdana" panose="020B0604030504040204" pitchFamily="34" charset="0"/>
                <a:cs typeface="Arial" charset="0"/>
              </a:rPr>
              <a:t>https://www.fiscalpublications.com/tutinandtiller/2026</a:t>
            </a:r>
          </a:p>
        </p:txBody>
      </p:sp>
      <p:sp>
        <p:nvSpPr>
          <p:cNvPr id="8" name="Rectangle 2">
            <a:extLst>
              <a:ext uri="{FF2B5EF4-FFF2-40B4-BE49-F238E27FC236}">
                <a16:creationId xmlns:a16="http://schemas.microsoft.com/office/drawing/2014/main" id="{14321A3F-A392-2D31-7C38-247EB5CB19C0}"/>
              </a:ext>
            </a:extLst>
          </p:cNvPr>
          <p:cNvSpPr>
            <a:spLocks noGrp="1" noChangeArrowheads="1"/>
          </p:cNvSpPr>
          <p:nvPr>
            <p:ph type="title"/>
          </p:nvPr>
        </p:nvSpPr>
        <p:spPr bwMode="auto">
          <a:xfrm>
            <a:off x="0" y="1588"/>
            <a:ext cx="9144000"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9" name="Rectangle 3">
            <a:extLst>
              <a:ext uri="{FF2B5EF4-FFF2-40B4-BE49-F238E27FC236}">
                <a16:creationId xmlns:a16="http://schemas.microsoft.com/office/drawing/2014/main" id="{37C35E12-7B0E-2186-7243-E96ADE59FD86}"/>
              </a:ext>
            </a:extLst>
          </p:cNvPr>
          <p:cNvSpPr>
            <a:spLocks noGrp="1" noChangeArrowheads="1"/>
          </p:cNvSpPr>
          <p:nvPr>
            <p:ph type="body" idx="1"/>
          </p:nvPr>
        </p:nvSpPr>
        <p:spPr bwMode="auto">
          <a:xfrm>
            <a:off x="1" y="950924"/>
            <a:ext cx="9144000" cy="544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 name="Rectangle 6">
            <a:extLst>
              <a:ext uri="{FF2B5EF4-FFF2-40B4-BE49-F238E27FC236}">
                <a16:creationId xmlns:a16="http://schemas.microsoft.com/office/drawing/2014/main" id="{CA355BB7-6673-EB5D-2130-4D1F7E2FE610}"/>
              </a:ext>
            </a:extLst>
          </p:cNvPr>
          <p:cNvSpPr>
            <a:spLocks noGrp="1" noChangeArrowheads="1"/>
          </p:cNvSpPr>
          <p:nvPr>
            <p:ph type="sldNum" sz="quarter" idx="4"/>
          </p:nvPr>
        </p:nvSpPr>
        <p:spPr bwMode="auto">
          <a:xfrm>
            <a:off x="0" y="6381750"/>
            <a:ext cx="1042988"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smtClean="0">
                <a:solidFill>
                  <a:schemeClr val="bg1"/>
                </a:solidFill>
                <a:latin typeface="Verdana" panose="020B0604030504040204" pitchFamily="34" charset="0"/>
                <a:ea typeface="Verdana" panose="020B0604030504040204" pitchFamily="34" charset="0"/>
              </a:defRPr>
            </a:lvl1pPr>
          </a:lstStyle>
          <a:p>
            <a:pPr>
              <a:defRPr/>
            </a:pPr>
            <a:fld id="{036BD28B-EE39-4D9F-B68C-FCA00D5C770E}" type="slidenum">
              <a:rPr lang="en-US" altLang="en-US" smtClean="0"/>
              <a:pPr>
                <a:defRPr/>
              </a:pPr>
              <a:t>‹#›</a:t>
            </a:fld>
            <a:endParaRPr lang="en-US"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marL="268288" indent="0" algn="l" rtl="0" eaLnBrk="1" fontAlgn="base" hangingPunct="1">
        <a:spcBef>
          <a:spcPct val="0"/>
        </a:spcBef>
        <a:spcAft>
          <a:spcPct val="0"/>
        </a:spcAft>
        <a:defRPr sz="4000">
          <a:solidFill>
            <a:schemeClr val="bg1"/>
          </a:solidFill>
          <a:effectLst>
            <a:outerShdw blurRad="38100" dist="38100" dir="2700000" algn="tl">
              <a:srgbClr val="000000">
                <a:alpha val="43137"/>
              </a:srgbClr>
            </a:outerShdw>
          </a:effectLst>
          <a:latin typeface="Trebuchet MS" panose="020B0603020202020204" pitchFamily="34" charset="0"/>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0" indent="0" algn="l" rtl="0" eaLnBrk="1" fontAlgn="base" hangingPunct="1">
        <a:spcBef>
          <a:spcPct val="20000"/>
        </a:spcBef>
        <a:spcAft>
          <a:spcPct val="0"/>
        </a:spcAft>
        <a:buChar char="•"/>
        <a:tabLst/>
        <a:defRPr sz="2400">
          <a:solidFill>
            <a:srgbClr val="0000FF"/>
          </a:solidFill>
          <a:latin typeface="Verdana" panose="020B0604030504040204" pitchFamily="34" charset="0"/>
          <a:ea typeface="Verdana" panose="020B0604030504040204" pitchFamily="34" charset="0"/>
          <a:cs typeface="+mn-cs"/>
        </a:defRPr>
      </a:lvl1pPr>
      <a:lvl2pPr marL="720725" indent="-360363" algn="l" rtl="0" eaLnBrk="1" fontAlgn="base" hangingPunct="1">
        <a:spcBef>
          <a:spcPct val="20000"/>
        </a:spcBef>
        <a:spcAft>
          <a:spcPct val="0"/>
        </a:spcAft>
        <a:buChar char="–"/>
        <a:tabLst/>
        <a:defRPr sz="2000">
          <a:solidFill>
            <a:srgbClr val="0000FF"/>
          </a:solidFill>
          <a:latin typeface="Verdana" panose="020B0604030504040204" pitchFamily="34" charset="0"/>
          <a:ea typeface="Verdana" panose="020B0604030504040204" pitchFamily="34" charset="0"/>
        </a:defRPr>
      </a:lvl2pPr>
      <a:lvl3pPr marL="1073150" indent="-352425" algn="l" rtl="0" eaLnBrk="1" fontAlgn="base" hangingPunct="1">
        <a:spcBef>
          <a:spcPct val="20000"/>
        </a:spcBef>
        <a:spcAft>
          <a:spcPct val="0"/>
        </a:spcAft>
        <a:buChar char="•"/>
        <a:tabLst/>
        <a:defRPr sz="1800">
          <a:solidFill>
            <a:srgbClr val="0000FF"/>
          </a:solidFill>
          <a:latin typeface="Verdana" panose="020B0604030504040204" pitchFamily="34" charset="0"/>
          <a:ea typeface="Verdana" panose="020B0604030504040204" pitchFamily="34" charset="0"/>
        </a:defRPr>
      </a:lvl3pPr>
      <a:lvl4pPr marL="1435100" indent="-361950" algn="l" rtl="0" eaLnBrk="1" fontAlgn="base" hangingPunct="1">
        <a:spcBef>
          <a:spcPct val="20000"/>
        </a:spcBef>
        <a:spcAft>
          <a:spcPct val="0"/>
        </a:spcAft>
        <a:buChar char="–"/>
        <a:tabLst/>
        <a:defRPr sz="1600">
          <a:solidFill>
            <a:srgbClr val="0000FF"/>
          </a:solidFill>
          <a:latin typeface="Verdana" panose="020B0604030504040204" pitchFamily="34" charset="0"/>
          <a:ea typeface="Verdana" panose="020B0604030504040204" pitchFamily="34" charset="0"/>
        </a:defRPr>
      </a:lvl4pPr>
      <a:lvl5pPr marL="1795463" indent="-360363" algn="l" rtl="0" eaLnBrk="1" fontAlgn="base" hangingPunct="1">
        <a:spcBef>
          <a:spcPct val="20000"/>
        </a:spcBef>
        <a:spcAft>
          <a:spcPct val="0"/>
        </a:spcAft>
        <a:buChar char="»"/>
        <a:tabLst/>
        <a:defRPr sz="1600">
          <a:solidFill>
            <a:srgbClr val="0000FF"/>
          </a:solidFill>
          <a:latin typeface="Verdana" panose="020B0604030504040204" pitchFamily="34" charset="0"/>
          <a:ea typeface="Verdana" panose="020B0604030504040204" pitchFamily="34" charset="0"/>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fiscalpublications.com/"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www.fiscalpublications.com/"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 name="Rectangle 41">
            <a:extLst>
              <a:ext uri="{FF2B5EF4-FFF2-40B4-BE49-F238E27FC236}">
                <a16:creationId xmlns:a16="http://schemas.microsoft.com/office/drawing/2014/main" id="{ACA75ADA-7332-94D9-AD95-62DBEEB16CAA}"/>
              </a:ext>
            </a:extLst>
          </p:cNvPr>
          <p:cNvSpPr txBox="1">
            <a:spLocks noChangeArrowheads="1"/>
          </p:cNvSpPr>
          <p:nvPr/>
        </p:nvSpPr>
        <p:spPr bwMode="auto">
          <a:xfrm>
            <a:off x="3862800" y="936624"/>
            <a:ext cx="5281200" cy="5383441"/>
          </a:xfrm>
          <a:prstGeom prst="rect">
            <a:avLst/>
          </a:prstGeom>
          <a:ln>
            <a:noFill/>
            <a:miter lim="800000"/>
            <a:headEnd/>
            <a:tailEnd/>
          </a:ln>
          <a:extLst>
            <a:ext uri="{909E8E84-426E-40DD-AFC4-6F175D3DCCD1}">
              <a14:hiddenFill xmlns:a14="http://schemas.microsoft.com/office/drawing/2010/main">
                <a:solidFill>
                  <a:srgbClr val="FFFFFF"/>
                </a:solidFill>
              </a14:hiddenFill>
            </a:ext>
          </a:extLst>
        </p:spPr>
        <p:txBody>
          <a:bodyPr/>
          <a:lstStyle>
            <a:lvl1pPr marL="342900" indent="-342900" algn="l" rtl="0" eaLnBrk="0" fontAlgn="base" hangingPunct="0">
              <a:spcBef>
                <a:spcPct val="20000"/>
              </a:spcBef>
              <a:spcAft>
                <a:spcPct val="0"/>
              </a:spcAft>
              <a:buClr>
                <a:srgbClr val="2858BB"/>
              </a:buClr>
              <a:buChar char="•"/>
              <a:defRPr sz="3200">
                <a:solidFill>
                  <a:srgbClr val="0000FF"/>
                </a:solidFill>
                <a:latin typeface="Trebuchet MS" panose="020B0603020202020204" pitchFamily="34" charset="0"/>
                <a:ea typeface="+mn-ea"/>
                <a:cs typeface="+mn-cs"/>
              </a:defRPr>
            </a:lvl1pPr>
            <a:lvl2pPr marL="742950" indent="-285750" algn="l" rtl="0" eaLnBrk="0" fontAlgn="base" hangingPunct="0">
              <a:spcBef>
                <a:spcPct val="20000"/>
              </a:spcBef>
              <a:spcAft>
                <a:spcPct val="0"/>
              </a:spcAft>
              <a:buClr>
                <a:srgbClr val="2858BB"/>
              </a:buClr>
              <a:buChar char="•"/>
              <a:defRPr sz="2800">
                <a:solidFill>
                  <a:srgbClr val="0000FF"/>
                </a:solidFill>
                <a:latin typeface="Trebuchet MS" panose="020B0603020202020204" pitchFamily="34" charset="0"/>
              </a:defRPr>
            </a:lvl2pPr>
            <a:lvl3pPr marL="1143000" indent="-228600" algn="l" rtl="0" eaLnBrk="0" fontAlgn="base" hangingPunct="0">
              <a:spcBef>
                <a:spcPct val="20000"/>
              </a:spcBef>
              <a:spcAft>
                <a:spcPct val="0"/>
              </a:spcAft>
              <a:buClr>
                <a:srgbClr val="2858BB"/>
              </a:buClr>
              <a:buChar char="•"/>
              <a:defRPr sz="2400">
                <a:solidFill>
                  <a:srgbClr val="0000FF"/>
                </a:solidFill>
                <a:latin typeface="Trebuchet MS" panose="020B0603020202020204" pitchFamily="34" charset="0"/>
              </a:defRPr>
            </a:lvl3pPr>
            <a:lvl4pPr marL="1600200" indent="-228600" algn="l" rtl="0" eaLnBrk="0" fontAlgn="base" hangingPunct="0">
              <a:spcBef>
                <a:spcPct val="20000"/>
              </a:spcBef>
              <a:spcAft>
                <a:spcPct val="0"/>
              </a:spcAft>
              <a:buChar char="–"/>
              <a:defRPr sz="2000">
                <a:solidFill>
                  <a:srgbClr val="0000FF"/>
                </a:solidFill>
                <a:latin typeface="Trebuchet MS" panose="020B0603020202020204" pitchFamily="34" charset="0"/>
              </a:defRPr>
            </a:lvl4pPr>
            <a:lvl5pPr marL="2057400" indent="-228600" algn="l" rtl="0" eaLnBrk="0" fontAlgn="base" hangingPunct="0">
              <a:spcBef>
                <a:spcPct val="20000"/>
              </a:spcBef>
              <a:spcAft>
                <a:spcPct val="0"/>
              </a:spcAft>
              <a:buChar char="»"/>
              <a:defRPr sz="2000">
                <a:solidFill>
                  <a:srgbClr val="0000FF"/>
                </a:solidFill>
                <a:latin typeface="Trebuchet MS" panose="020B060302020202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355600" indent="-355600">
              <a:tabLst>
                <a:tab pos="355600" algn="l"/>
              </a:tabLst>
              <a:defRPr/>
            </a:pPr>
            <a:endParaRPr lang="en-GB" altLang="en-US" sz="1800" b="1" i="1" kern="0" dirty="0">
              <a:solidFill>
                <a:srgbClr val="D57800"/>
              </a:solidFill>
              <a:latin typeface="Verdana" panose="020B0604030504040204" pitchFamily="34" charset="0"/>
              <a:ea typeface="Verdana" panose="020B0604030504040204" pitchFamily="34" charset="0"/>
            </a:endParaRPr>
          </a:p>
          <a:p>
            <a:pPr marL="0" indent="0">
              <a:buFontTx/>
              <a:buNone/>
              <a:tabLst>
                <a:tab pos="355600" algn="l"/>
              </a:tabLst>
              <a:defRPr/>
            </a:pPr>
            <a:r>
              <a:rPr lang="en-GB" altLang="en-US" sz="2800" b="1" kern="0" dirty="0">
                <a:solidFill>
                  <a:srgbClr val="D57800"/>
                </a:solidFill>
                <a:latin typeface="Verdana" panose="020B0604030504040204" pitchFamily="34" charset="0"/>
                <a:ea typeface="Verdana" panose="020B0604030504040204" pitchFamily="34" charset="0"/>
              </a:rPr>
              <a:t>Chapter 31</a:t>
            </a:r>
          </a:p>
          <a:p>
            <a:pPr marL="0" indent="0">
              <a:buNone/>
              <a:tabLst>
                <a:tab pos="355600" algn="l"/>
              </a:tabLst>
              <a:defRPr/>
            </a:pPr>
            <a:r>
              <a:rPr lang="en-GB" altLang="en-US" sz="2400" b="1" kern="0" dirty="0">
                <a:solidFill>
                  <a:srgbClr val="D57800"/>
                </a:solidFill>
                <a:latin typeface="Verdana" panose="020B0604030504040204" pitchFamily="34" charset="0"/>
                <a:ea typeface="Verdana" panose="020B0604030504040204" pitchFamily="34" charset="0"/>
              </a:rPr>
              <a:t>General principles of Inheritance Tax</a:t>
            </a:r>
          </a:p>
          <a:p>
            <a:pPr marL="0" indent="0">
              <a:buFontTx/>
              <a:buNone/>
              <a:tabLst>
                <a:tab pos="355600" algn="l"/>
              </a:tabLst>
              <a:defRPr/>
            </a:pPr>
            <a:r>
              <a:rPr lang="en-GB" altLang="en-US" sz="1800" kern="0" dirty="0">
                <a:solidFill>
                  <a:srgbClr val="D57800"/>
                </a:solidFill>
                <a:latin typeface="Verdana" panose="020B0604030504040204" pitchFamily="34" charset="0"/>
                <a:ea typeface="Verdana" panose="020B0604030504040204" pitchFamily="34" charset="0"/>
              </a:rPr>
              <a:t>Ricky Tutin and Stephanie Tiller</a:t>
            </a:r>
          </a:p>
          <a:p>
            <a:pPr marL="0" indent="0">
              <a:buFontTx/>
              <a:buNone/>
              <a:tabLst>
                <a:tab pos="355600" algn="l"/>
              </a:tabLst>
              <a:defRPr/>
            </a:pPr>
            <a:r>
              <a:rPr lang="en-GB" altLang="en-US" sz="1600" kern="0" dirty="0">
                <a:solidFill>
                  <a:srgbClr val="D57800"/>
                </a:solidFill>
                <a:latin typeface="Verdana" panose="020B0604030504040204" pitchFamily="34" charset="0"/>
                <a:ea typeface="Verdana" panose="020B0604030504040204" pitchFamily="34" charset="0"/>
              </a:rPr>
              <a:t>‘Taxation: incorporating the 2026 Finance Act’</a:t>
            </a:r>
          </a:p>
          <a:p>
            <a:pPr marL="0" indent="0">
              <a:buFontTx/>
              <a:buNone/>
              <a:tabLst>
                <a:tab pos="355600" algn="l"/>
              </a:tabLst>
              <a:defRPr/>
            </a:pPr>
            <a:r>
              <a:rPr lang="en-GB" altLang="en-US" sz="1400" kern="0" dirty="0">
                <a:solidFill>
                  <a:srgbClr val="D57800"/>
                </a:solidFill>
                <a:latin typeface="Verdana" panose="020B0604030504040204" pitchFamily="34" charset="0"/>
                <a:ea typeface="Verdana" panose="020B0604030504040204" pitchFamily="34" charset="0"/>
              </a:rPr>
              <a:t>45</a:t>
            </a:r>
            <a:r>
              <a:rPr lang="en-GB" altLang="en-US" sz="1400" kern="0" baseline="30000" dirty="0">
                <a:solidFill>
                  <a:srgbClr val="D57800"/>
                </a:solidFill>
                <a:latin typeface="Verdana" panose="020B0604030504040204" pitchFamily="34" charset="0"/>
                <a:ea typeface="Verdana" panose="020B0604030504040204" pitchFamily="34" charset="0"/>
              </a:rPr>
              <a:t>th</a:t>
            </a:r>
            <a:r>
              <a:rPr lang="en-GB" altLang="en-US" sz="1400" kern="0" dirty="0">
                <a:solidFill>
                  <a:srgbClr val="D57800"/>
                </a:solidFill>
                <a:latin typeface="Verdana" panose="020B0604030504040204" pitchFamily="34" charset="0"/>
                <a:ea typeface="Verdana" panose="020B0604030504040204" pitchFamily="34" charset="0"/>
              </a:rPr>
              <a:t> edition 2026/27</a:t>
            </a:r>
          </a:p>
          <a:p>
            <a:pPr marL="0" indent="0">
              <a:buFontTx/>
              <a:buNone/>
              <a:tabLst>
                <a:tab pos="355600" algn="l"/>
              </a:tabLst>
              <a:defRPr/>
            </a:pPr>
            <a:endParaRPr lang="en-GB" altLang="en-US" sz="1400" kern="0" dirty="0">
              <a:solidFill>
                <a:srgbClr val="D57800"/>
              </a:solidFill>
              <a:latin typeface="Verdana" panose="020B0604030504040204" pitchFamily="34" charset="0"/>
              <a:ea typeface="Verdana" panose="020B0604030504040204" pitchFamily="34" charset="0"/>
            </a:endParaRPr>
          </a:p>
          <a:p>
            <a:pPr marL="0" indent="0">
              <a:buFontTx/>
              <a:buNone/>
              <a:tabLst>
                <a:tab pos="355600" algn="l"/>
              </a:tabLst>
              <a:defRPr/>
            </a:pPr>
            <a:r>
              <a:rPr lang="en-US" altLang="en-US" sz="1400" kern="0" dirty="0">
                <a:solidFill>
                  <a:srgbClr val="D57800"/>
                </a:solidFill>
                <a:latin typeface="Verdana" panose="020B0604030504040204" pitchFamily="34" charset="0"/>
                <a:ea typeface="Verdana" panose="020B0604030504040204" pitchFamily="34" charset="0"/>
                <a:hlinkClick r:id="rId3">
                  <a:extLst>
                    <a:ext uri="{A12FA001-AC4F-418D-AE19-62706E023703}">
                      <ahyp:hlinkClr xmlns:ahyp="http://schemas.microsoft.com/office/drawing/2018/hyperlinkcolor" val="tx"/>
                    </a:ext>
                  </a:extLst>
                </a:hlinkClick>
              </a:rPr>
              <a:t>http://www.fiscalpublications.com</a:t>
            </a:r>
            <a:endParaRPr lang="en-US" altLang="en-US" sz="1400" kern="0" dirty="0">
              <a:solidFill>
                <a:srgbClr val="D57800"/>
              </a:solidFill>
              <a:latin typeface="Verdana" panose="020B0604030504040204" pitchFamily="34" charset="0"/>
              <a:ea typeface="Verdana" panose="020B0604030504040204" pitchFamily="34" charset="0"/>
            </a:endParaRPr>
          </a:p>
        </p:txBody>
      </p:sp>
      <p:pic>
        <p:nvPicPr>
          <p:cNvPr id="3" name="Picture 2">
            <a:extLst>
              <a:ext uri="{FF2B5EF4-FFF2-40B4-BE49-F238E27FC236}">
                <a16:creationId xmlns:a16="http://schemas.microsoft.com/office/drawing/2014/main" id="{072B777C-A6F1-FA4C-971F-539E70DE044F}"/>
              </a:ext>
            </a:extLst>
          </p:cNvPr>
          <p:cNvPicPr>
            <a:picLocks noChangeAspect="1"/>
          </p:cNvPicPr>
          <p:nvPr/>
        </p:nvPicPr>
        <p:blipFill>
          <a:blip r:embed="rId4"/>
          <a:stretch>
            <a:fillRect/>
          </a:stretch>
        </p:blipFill>
        <p:spPr>
          <a:xfrm>
            <a:off x="360000" y="1299600"/>
            <a:ext cx="3173705" cy="4554000"/>
          </a:xfrm>
          <a:prstGeom prst="rect">
            <a:avLst/>
          </a:prstGeom>
          <a:ln>
            <a:noFill/>
          </a:ln>
          <a:effectLst>
            <a:outerShdw blurRad="292100" dist="139700" dir="2700000" algn="tl" rotWithShape="0">
              <a:srgbClr val="333333">
                <a:alpha val="65000"/>
              </a:srgbClr>
            </a:outerShdw>
          </a:effectLst>
        </p:spPr>
      </p:pic>
      <p:sp>
        <p:nvSpPr>
          <p:cNvPr id="2" name="Rectangle 1">
            <a:extLst>
              <a:ext uri="{FF2B5EF4-FFF2-40B4-BE49-F238E27FC236}">
                <a16:creationId xmlns:a16="http://schemas.microsoft.com/office/drawing/2014/main" id="{B860ADBE-D07B-4D83-EBDF-9825EF9CFF11}"/>
              </a:ext>
            </a:extLst>
          </p:cNvPr>
          <p:cNvSpPr/>
          <p:nvPr/>
        </p:nvSpPr>
        <p:spPr>
          <a:xfrm>
            <a:off x="0" y="5937000"/>
            <a:ext cx="9143999" cy="921000"/>
          </a:xfrm>
          <a:prstGeom prst="rect">
            <a:avLst/>
          </a:prstGeom>
          <a:solidFill>
            <a:srgbClr val="FAB11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b" anchorCtr="0"/>
          <a:lstStyle/>
          <a:p>
            <a:pPr algn="r">
              <a:lnSpc>
                <a:spcPct val="120000"/>
              </a:lnSpc>
            </a:pPr>
            <a:r>
              <a:rPr lang="en-GB" sz="1200" b="1" dirty="0">
                <a:latin typeface="Verdana" panose="020B0604030504040204" pitchFamily="34" charset="0"/>
                <a:ea typeface="Verdana" panose="020B0604030504040204" pitchFamily="34" charset="0"/>
              </a:rPr>
              <a:t>AI-assisted artwork</a:t>
            </a:r>
            <a:r>
              <a:rPr lang="en-GB" sz="1200" dirty="0">
                <a:latin typeface="Verdana" panose="020B0604030504040204" pitchFamily="34" charset="0"/>
                <a:ea typeface="Verdana" panose="020B0604030504040204" pitchFamily="34" charset="0"/>
              </a:rPr>
              <a:t>: Initial image generated with getimg.ai, model: GPT Image 1; Inclusivity edits with ChatGPT; Background removal with remove.bg, 03-Sep-2025</a:t>
            </a:r>
          </a:p>
        </p:txBody>
      </p:sp>
      <p:pic>
        <p:nvPicPr>
          <p:cNvPr id="6" name="Picture 5">
            <a:extLst>
              <a:ext uri="{FF2B5EF4-FFF2-40B4-BE49-F238E27FC236}">
                <a16:creationId xmlns:a16="http://schemas.microsoft.com/office/drawing/2014/main" id="{B3B586F8-71E8-9AA8-56BD-2D27313EFFAD}"/>
              </a:ext>
            </a:extLst>
          </p:cNvPr>
          <p:cNvPicPr>
            <a:picLocks noChangeAspect="1"/>
          </p:cNvPicPr>
          <p:nvPr/>
        </p:nvPicPr>
        <p:blipFill>
          <a:blip r:embed="rId5"/>
          <a:stretch>
            <a:fillRect/>
          </a:stretch>
        </p:blipFill>
        <p:spPr>
          <a:xfrm>
            <a:off x="5215161" y="3861048"/>
            <a:ext cx="3952800" cy="2635200"/>
          </a:xfrm>
          <a:prstGeom prst="rect">
            <a:avLst/>
          </a:prstGeom>
        </p:spPr>
      </p:pic>
    </p:spTree>
    <p:extLst>
      <p:ext uri="{BB962C8B-B14F-4D97-AF65-F5344CB8AC3E}">
        <p14:creationId xmlns:p14="http://schemas.microsoft.com/office/powerpoint/2010/main" val="1705979979"/>
      </p:ext>
    </p:extLst>
  </p:cSld>
  <p:clrMapOvr>
    <a:masterClrMapping/>
  </p:clrMapOvr>
  <p:transition>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31.5 Potentially exempt transfers</a:t>
            </a:r>
          </a:p>
        </p:txBody>
      </p:sp>
      <p:sp>
        <p:nvSpPr>
          <p:cNvPr id="3" name="Content Placeholder 2"/>
          <p:cNvSpPr>
            <a:spLocks noGrp="1"/>
          </p:cNvSpPr>
          <p:nvPr>
            <p:ph idx="1"/>
          </p:nvPr>
        </p:nvSpPr>
        <p:spPr/>
        <p:txBody>
          <a:bodyPr/>
          <a:lstStyle/>
          <a:p>
            <a:pPr marL="355600" indent="-355600">
              <a:tabLst>
                <a:tab pos="355600" algn="l"/>
              </a:tabLst>
            </a:pPr>
            <a:endParaRPr lang="en-GB" dirty="0">
              <a:solidFill>
                <a:schemeClr val="tx1"/>
              </a:solidFill>
            </a:endParaRPr>
          </a:p>
          <a:p>
            <a:pPr marL="355600" indent="-355600">
              <a:tabLst>
                <a:tab pos="355600" algn="l"/>
              </a:tabLst>
            </a:pPr>
            <a:r>
              <a:rPr lang="en-GB" dirty="0">
                <a:solidFill>
                  <a:schemeClr val="tx1"/>
                </a:solidFill>
              </a:rPr>
              <a:t>A potentially exempt transfer is a lifetime transfer of value made by an individual:</a:t>
            </a:r>
          </a:p>
          <a:p>
            <a:pPr marL="1081088" lvl="1" indent="-720725">
              <a:buFont typeface="+mj-lt"/>
              <a:buAutoNum type="romanLcPeriod"/>
              <a:tabLst>
                <a:tab pos="355600" algn="l"/>
                <a:tab pos="720725" algn="l"/>
                <a:tab pos="1081088" algn="l"/>
              </a:tabLst>
            </a:pPr>
            <a:r>
              <a:rPr lang="en-GB" dirty="0">
                <a:solidFill>
                  <a:schemeClr val="tx1"/>
                </a:solidFill>
              </a:rPr>
              <a:t>to another individual, or</a:t>
            </a:r>
          </a:p>
          <a:p>
            <a:pPr marL="1081088" lvl="1" indent="-720725">
              <a:buFont typeface="+mj-lt"/>
              <a:buAutoNum type="romanLcPeriod"/>
              <a:tabLst>
                <a:tab pos="355600" algn="l"/>
                <a:tab pos="720725" algn="l"/>
                <a:tab pos="1081088" algn="l"/>
              </a:tabLst>
            </a:pPr>
            <a:r>
              <a:rPr lang="en-GB" dirty="0">
                <a:solidFill>
                  <a:schemeClr val="tx1"/>
                </a:solidFill>
              </a:rPr>
              <a:t>to a “Disabled person’s trust” (</a:t>
            </a:r>
            <a:r>
              <a:rPr lang="en-GB" i="1" dirty="0">
                <a:solidFill>
                  <a:schemeClr val="tx1"/>
                </a:solidFill>
              </a:rPr>
              <a:t>a qualifying trust for a qualifying beneficiary</a:t>
            </a:r>
            <a:r>
              <a:rPr lang="en-GB" dirty="0">
                <a:solidFill>
                  <a:schemeClr val="tx1"/>
                </a:solidFill>
              </a:rPr>
              <a:t>);</a:t>
            </a:r>
          </a:p>
          <a:p>
            <a:pPr marL="355600" indent="-355600">
              <a:tabLst>
                <a:tab pos="355600" algn="l"/>
              </a:tabLst>
            </a:pPr>
            <a:endParaRPr lang="en-GB" dirty="0">
              <a:solidFill>
                <a:schemeClr val="tx1"/>
              </a:solidFill>
            </a:endParaRPr>
          </a:p>
          <a:p>
            <a:pPr marL="355600" indent="-355600">
              <a:tabLst>
                <a:tab pos="355600" algn="l"/>
              </a:tabLst>
            </a:pPr>
            <a:r>
              <a:rPr lang="en-GB" dirty="0">
                <a:solidFill>
                  <a:schemeClr val="tx1"/>
                </a:solidFill>
              </a:rPr>
              <a:t>they initially are free from IHT and have the potential to remain so;</a:t>
            </a:r>
          </a:p>
          <a:p>
            <a:pPr marL="355600" indent="-355600">
              <a:tabLst>
                <a:tab pos="355600" algn="l"/>
              </a:tabLst>
            </a:pPr>
            <a:endParaRPr lang="en-GB" dirty="0">
              <a:solidFill>
                <a:schemeClr val="tx1"/>
              </a:solidFill>
            </a:endParaRPr>
          </a:p>
          <a:p>
            <a:pPr marL="355600" indent="-355600">
              <a:tabLst>
                <a:tab pos="355600" algn="l"/>
              </a:tabLst>
            </a:pPr>
            <a:r>
              <a:rPr lang="en-GB" dirty="0">
                <a:solidFill>
                  <a:schemeClr val="tx1"/>
                </a:solidFill>
              </a:rPr>
              <a:t>but will become chargeable if the donor dies within 7 years of the transfer.</a:t>
            </a:r>
          </a:p>
        </p:txBody>
      </p:sp>
    </p:spTree>
    <p:extLst>
      <p:ext uri="{BB962C8B-B14F-4D97-AF65-F5344CB8AC3E}">
        <p14:creationId xmlns:p14="http://schemas.microsoft.com/office/powerpoint/2010/main" val="15559663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tabLst>
                <a:tab pos="1431925" algn="l"/>
              </a:tabLst>
            </a:pPr>
            <a:r>
              <a:rPr lang="en-GB" dirty="0"/>
              <a:t>31.6	Chargeable Lifetime Transfers</a:t>
            </a:r>
          </a:p>
        </p:txBody>
      </p:sp>
      <p:sp>
        <p:nvSpPr>
          <p:cNvPr id="3" name="Content Placeholder 2"/>
          <p:cNvSpPr>
            <a:spLocks noGrp="1"/>
          </p:cNvSpPr>
          <p:nvPr>
            <p:ph idx="1"/>
          </p:nvPr>
        </p:nvSpPr>
        <p:spPr/>
        <p:txBody>
          <a:bodyPr/>
          <a:lstStyle/>
          <a:p>
            <a:pPr>
              <a:buNone/>
              <a:tabLst>
                <a:tab pos="355600" algn="l"/>
              </a:tabLst>
            </a:pPr>
            <a:endParaRPr lang="en-GB" dirty="0">
              <a:solidFill>
                <a:schemeClr val="tx1"/>
              </a:solidFill>
            </a:endParaRPr>
          </a:p>
          <a:p>
            <a:pPr marL="355600" indent="-355600">
              <a:tabLst>
                <a:tab pos="355600" algn="l"/>
              </a:tabLst>
            </a:pPr>
            <a:r>
              <a:rPr lang="en-GB" dirty="0">
                <a:solidFill>
                  <a:schemeClr val="tx1"/>
                </a:solidFill>
              </a:rPr>
              <a:t>a Chargeable Lifetime Transfer is a transfer to a trust, a “Relevant Property Trust”;</a:t>
            </a:r>
          </a:p>
          <a:p>
            <a:pPr marL="355600" indent="-355600">
              <a:tabLst>
                <a:tab pos="355600" algn="l"/>
              </a:tabLst>
            </a:pPr>
            <a:endParaRPr lang="en-GB" dirty="0">
              <a:solidFill>
                <a:schemeClr val="tx1"/>
              </a:solidFill>
            </a:endParaRPr>
          </a:p>
          <a:p>
            <a:pPr marL="355600" indent="-355600">
              <a:tabLst>
                <a:tab pos="355600" algn="l"/>
              </a:tabLst>
            </a:pPr>
            <a:r>
              <a:rPr lang="en-GB" dirty="0">
                <a:solidFill>
                  <a:schemeClr val="tx1"/>
                </a:solidFill>
              </a:rPr>
              <a:t>this doesn’t include a “Disabled Person’s Trust”;</a:t>
            </a:r>
          </a:p>
          <a:p>
            <a:pPr marL="355600" indent="-355600">
              <a:tabLst>
                <a:tab pos="355600" algn="l"/>
              </a:tabLst>
            </a:pPr>
            <a:endParaRPr lang="en-GB" dirty="0">
              <a:solidFill>
                <a:schemeClr val="tx1"/>
              </a:solidFill>
            </a:endParaRPr>
          </a:p>
          <a:p>
            <a:pPr marL="355600" indent="-355600">
              <a:tabLst>
                <a:tab pos="355600" algn="l"/>
              </a:tabLst>
            </a:pPr>
            <a:r>
              <a:rPr lang="en-GB" dirty="0">
                <a:solidFill>
                  <a:schemeClr val="tx1"/>
                </a:solidFill>
              </a:rPr>
              <a:t>CLTs are taxable when they are made, at a rate of 20% </a:t>
            </a:r>
            <a:r>
              <a:rPr lang="en-GB" dirty="0">
                <a:solidFill>
                  <a:srgbClr val="800080"/>
                </a:solidFill>
              </a:rPr>
              <a:t>(</a:t>
            </a:r>
            <a:r>
              <a:rPr lang="en-GB" i="1" dirty="0">
                <a:solidFill>
                  <a:srgbClr val="800080"/>
                </a:solidFill>
              </a:rPr>
              <a:t>grossing up is needed if IHT is to be paid by the donor</a:t>
            </a:r>
            <a:r>
              <a:rPr lang="en-GB" dirty="0">
                <a:solidFill>
                  <a:srgbClr val="800080"/>
                </a:solidFill>
              </a:rPr>
              <a:t>)</a:t>
            </a:r>
            <a:r>
              <a:rPr lang="en-GB" dirty="0">
                <a:solidFill>
                  <a:schemeClr val="tx1"/>
                </a:solidFill>
              </a:rPr>
              <a:t>;</a:t>
            </a:r>
          </a:p>
          <a:p>
            <a:pPr marL="355600" indent="-355600">
              <a:tabLst>
                <a:tab pos="355600" algn="l"/>
              </a:tabLst>
            </a:pPr>
            <a:endParaRPr lang="en-GB" dirty="0">
              <a:solidFill>
                <a:schemeClr val="tx1"/>
              </a:solidFill>
            </a:endParaRPr>
          </a:p>
          <a:p>
            <a:pPr marL="355600" indent="-355600">
              <a:tabLst>
                <a:tab pos="355600" algn="l"/>
              </a:tabLst>
            </a:pPr>
            <a:r>
              <a:rPr lang="en-GB" dirty="0">
                <a:solidFill>
                  <a:schemeClr val="tx1"/>
                </a:solidFill>
              </a:rPr>
              <a:t>further IHT may become payable if the donor dies within 7 years of making the transfer.</a:t>
            </a:r>
          </a:p>
        </p:txBody>
      </p:sp>
    </p:spTree>
    <p:extLst>
      <p:ext uri="{BB962C8B-B14F-4D97-AF65-F5344CB8AC3E}">
        <p14:creationId xmlns:p14="http://schemas.microsoft.com/office/powerpoint/2010/main" val="29018733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left)">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left)">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wipe(left)">
                                      <p:cBhvr>
                                        <p:cTn id="17" dur="500"/>
                                        <p:tgtEl>
                                          <p:spTgt spid="3">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left)">
                                      <p:cBhvr>
                                        <p:cTn id="2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tabLst>
                <a:tab pos="1431925" algn="l"/>
              </a:tabLst>
            </a:pPr>
            <a:r>
              <a:rPr lang="en-GB" dirty="0"/>
              <a:t>31.7	Transfers at death</a:t>
            </a:r>
          </a:p>
        </p:txBody>
      </p:sp>
      <p:sp>
        <p:nvSpPr>
          <p:cNvPr id="3" name="Content Placeholder 2"/>
          <p:cNvSpPr>
            <a:spLocks noGrp="1"/>
          </p:cNvSpPr>
          <p:nvPr>
            <p:ph idx="1"/>
          </p:nvPr>
        </p:nvSpPr>
        <p:spPr/>
        <p:txBody>
          <a:bodyPr/>
          <a:lstStyle/>
          <a:p>
            <a:pPr>
              <a:spcAft>
                <a:spcPts val="900"/>
              </a:spcAft>
              <a:buNone/>
            </a:pPr>
            <a:endParaRPr lang="en-GB" dirty="0">
              <a:solidFill>
                <a:schemeClr val="tx1"/>
              </a:solidFill>
            </a:endParaRPr>
          </a:p>
          <a:p>
            <a:pPr>
              <a:spcAft>
                <a:spcPts val="900"/>
              </a:spcAft>
              <a:buNone/>
            </a:pPr>
            <a:r>
              <a:rPr lang="en-GB" dirty="0">
                <a:solidFill>
                  <a:schemeClr val="tx1"/>
                </a:solidFill>
              </a:rPr>
              <a:t>The total amount which is liable to IHT on death comprises:</a:t>
            </a:r>
          </a:p>
          <a:p>
            <a:pPr marL="719138" indent="-719138">
              <a:spcAft>
                <a:spcPts val="900"/>
              </a:spcAft>
              <a:buFont typeface="+mj-lt"/>
              <a:buAutoNum type="romanLcPeriod"/>
              <a:tabLst>
                <a:tab pos="719138" algn="l"/>
              </a:tabLst>
            </a:pPr>
            <a:r>
              <a:rPr lang="en-GB" dirty="0">
                <a:solidFill>
                  <a:schemeClr val="tx1"/>
                </a:solidFill>
              </a:rPr>
              <a:t>all </a:t>
            </a:r>
            <a:r>
              <a:rPr lang="en-GB" b="1" dirty="0">
                <a:solidFill>
                  <a:schemeClr val="tx1"/>
                </a:solidFill>
              </a:rPr>
              <a:t>chargeable transfers </a:t>
            </a:r>
            <a:r>
              <a:rPr lang="en-GB" dirty="0">
                <a:solidFill>
                  <a:schemeClr val="tx1"/>
                </a:solidFill>
              </a:rPr>
              <a:t>in the seven years before death; plus</a:t>
            </a:r>
          </a:p>
          <a:p>
            <a:pPr marL="719138" indent="-719138">
              <a:spcAft>
                <a:spcPts val="900"/>
              </a:spcAft>
              <a:buFont typeface="+mj-lt"/>
              <a:buAutoNum type="romanLcPeriod"/>
              <a:tabLst>
                <a:tab pos="719138" algn="l"/>
              </a:tabLst>
            </a:pPr>
            <a:r>
              <a:rPr lang="en-GB" dirty="0">
                <a:solidFill>
                  <a:schemeClr val="tx1"/>
                </a:solidFill>
              </a:rPr>
              <a:t>all the chargeable estate at death; plus</a:t>
            </a:r>
          </a:p>
          <a:p>
            <a:pPr marL="719138" indent="-719138">
              <a:spcAft>
                <a:spcPts val="900"/>
              </a:spcAft>
              <a:buFont typeface="+mj-lt"/>
              <a:buAutoNum type="romanLcPeriod"/>
              <a:tabLst>
                <a:tab pos="719138" algn="l"/>
              </a:tabLst>
            </a:pPr>
            <a:r>
              <a:rPr lang="en-GB" dirty="0">
                <a:solidFill>
                  <a:schemeClr val="tx1"/>
                </a:solidFill>
              </a:rPr>
              <a:t>any property given away before death, but which was subject to a ‘reservation’ in favour of the donor, or the donor’s spouse or civil partner, during any time within seven years of the donor’s death.</a:t>
            </a:r>
          </a:p>
        </p:txBody>
      </p:sp>
    </p:spTree>
    <p:extLst>
      <p:ext uri="{BB962C8B-B14F-4D97-AF65-F5344CB8AC3E}">
        <p14:creationId xmlns:p14="http://schemas.microsoft.com/office/powerpoint/2010/main" val="3028092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left)">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left)">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left)">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left)">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17"/>
          <p:cNvSpPr>
            <a:spLocks noChangeArrowheads="1"/>
          </p:cNvSpPr>
          <p:nvPr/>
        </p:nvSpPr>
        <p:spPr bwMode="auto">
          <a:xfrm>
            <a:off x="358775" y="939800"/>
            <a:ext cx="8421688" cy="5441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1pPr>
            <a:lvl2pPr marL="742950" indent="-285750" eaLnBrk="0" hangingPunct="0">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2pPr>
            <a:lvl3pPr marL="1143000" indent="-228600" eaLnBrk="0" hangingPunct="0">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3pPr>
            <a:lvl4pPr marL="1600200" indent="-228600" eaLnBrk="0" hangingPunct="0">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4pPr>
            <a:lvl5pPr marL="2057400" indent="-228600" eaLnBrk="0" hangingPunct="0">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9pPr>
          </a:lstStyle>
          <a:p>
            <a:pPr marL="342900" indent="-342900" eaLnBrk="1" hangingPunct="1">
              <a:spcAft>
                <a:spcPts val="1200"/>
              </a:spcAft>
              <a:buFont typeface="Arial" panose="020B0604020202020204" pitchFamily="34" charset="0"/>
              <a:buChar char="•"/>
            </a:pPr>
            <a:r>
              <a:rPr lang="en-GB" altLang="en-US" sz="2000" b="1" dirty="0">
                <a:latin typeface="Verdana" panose="020B0604030504040204" pitchFamily="34" charset="0"/>
                <a:ea typeface="Verdana" panose="020B0604030504040204" pitchFamily="34" charset="0"/>
              </a:rPr>
              <a:t>Not</a:t>
            </a:r>
            <a:r>
              <a:rPr lang="en-GB" altLang="en-US" sz="2000" dirty="0">
                <a:latin typeface="Verdana" panose="020B0604030504040204" pitchFamily="34" charset="0"/>
                <a:ea typeface="Verdana" panose="020B0604030504040204" pitchFamily="34" charset="0"/>
              </a:rPr>
              <a:t> one band each year;</a:t>
            </a:r>
          </a:p>
          <a:p>
            <a:pPr marL="342900" indent="-342900" eaLnBrk="1" hangingPunct="1">
              <a:spcAft>
                <a:spcPts val="1200"/>
              </a:spcAft>
              <a:buFont typeface="Arial" panose="020B0604020202020204" pitchFamily="34" charset="0"/>
              <a:buChar char="•"/>
            </a:pPr>
            <a:r>
              <a:rPr lang="en-GB" altLang="en-US" sz="2000" b="1" dirty="0">
                <a:latin typeface="Verdana" panose="020B0604030504040204" pitchFamily="34" charset="0"/>
                <a:ea typeface="Verdana" panose="020B0604030504040204" pitchFamily="34" charset="0"/>
              </a:rPr>
              <a:t>Not</a:t>
            </a:r>
            <a:r>
              <a:rPr lang="en-GB" altLang="en-US" sz="2000" dirty="0">
                <a:latin typeface="Verdana" panose="020B0604030504040204" pitchFamily="34" charset="0"/>
                <a:ea typeface="Verdana" panose="020B0604030504040204" pitchFamily="34" charset="0"/>
              </a:rPr>
              <a:t> one band each lifetime;</a:t>
            </a:r>
          </a:p>
          <a:p>
            <a:pPr marL="342900" indent="-342900" eaLnBrk="1" hangingPunct="1">
              <a:spcAft>
                <a:spcPts val="1200"/>
              </a:spcAft>
              <a:buFont typeface="Arial" panose="020B0604020202020204" pitchFamily="34" charset="0"/>
              <a:buChar char="•"/>
            </a:pPr>
            <a:r>
              <a:rPr lang="en-GB" altLang="en-US" sz="2000" dirty="0">
                <a:latin typeface="Verdana" panose="020B0604030504040204" pitchFamily="34" charset="0"/>
                <a:ea typeface="Verdana" panose="020B0604030504040204" pitchFamily="34" charset="0"/>
              </a:rPr>
              <a:t>Rather, a seven-year band trailing behind a transfer, used up against earlier transfers in that seven-year window on a first-in, first-out basis;</a:t>
            </a:r>
          </a:p>
          <a:p>
            <a:pPr marL="342900" indent="-342900" eaLnBrk="1" hangingPunct="1">
              <a:spcAft>
                <a:spcPts val="1200"/>
              </a:spcAft>
              <a:buFont typeface="Arial" panose="020B0604020202020204" pitchFamily="34" charset="0"/>
              <a:buChar char="•"/>
            </a:pPr>
            <a:r>
              <a:rPr lang="en-GB" altLang="en-US" sz="2000" dirty="0">
                <a:latin typeface="Verdana" panose="020B0604030504040204" pitchFamily="34" charset="0"/>
                <a:ea typeface="Verdana" panose="020B0604030504040204" pitchFamily="34" charset="0"/>
              </a:rPr>
              <a:t>Obvious tax avoidance opportunity: make a transfer of £325,000 into a trust every seven-years-and-one-day;</a:t>
            </a:r>
          </a:p>
          <a:p>
            <a:pPr marL="342900" indent="-342900" eaLnBrk="1" hangingPunct="1">
              <a:spcAft>
                <a:spcPts val="1200"/>
              </a:spcAft>
              <a:buFont typeface="Arial" panose="020B0604020202020204" pitchFamily="34" charset="0"/>
              <a:buChar char="•"/>
            </a:pPr>
            <a:r>
              <a:rPr lang="en-GB" altLang="en-US" sz="2000" dirty="0">
                <a:latin typeface="Verdana" panose="020B0604030504040204" pitchFamily="34" charset="0"/>
                <a:ea typeface="Verdana" panose="020B0604030504040204" pitchFamily="34" charset="0"/>
              </a:rPr>
              <a:t>When a person dies, the proportion of any unused RNRB can be transferred to their spouse’s or civil partner’s estate;</a:t>
            </a:r>
          </a:p>
          <a:p>
            <a:pPr marL="342900" indent="-342900" eaLnBrk="1" hangingPunct="1">
              <a:spcAft>
                <a:spcPts val="1200"/>
              </a:spcAft>
              <a:buFont typeface="Arial" panose="020B0604020202020204" pitchFamily="34" charset="0"/>
              <a:buChar char="•"/>
            </a:pPr>
            <a:r>
              <a:rPr lang="en-GB" altLang="en-US" sz="2000" dirty="0" err="1">
                <a:latin typeface="Verdana" panose="020B0604030504040204" pitchFamily="34" charset="0"/>
                <a:ea typeface="Verdana" panose="020B0604030504040204" pitchFamily="34" charset="0"/>
              </a:rPr>
              <a:t>Mirrlees</a:t>
            </a:r>
            <a:r>
              <a:rPr lang="en-GB" altLang="en-US" sz="2000" dirty="0">
                <a:latin typeface="Verdana" panose="020B0604030504040204" pitchFamily="34" charset="0"/>
                <a:ea typeface="Verdana" panose="020B0604030504040204" pitchFamily="34" charset="0"/>
              </a:rPr>
              <a:t> Review (2011) recommendation: “At least remove the most obvious avoidance opportunities from inheritance tax and look to introduce a </a:t>
            </a:r>
            <a:r>
              <a:rPr lang="en-GB" altLang="en-US" sz="2000" b="1" dirty="0">
                <a:latin typeface="Verdana" panose="020B0604030504040204" pitchFamily="34" charset="0"/>
                <a:ea typeface="Verdana" panose="020B0604030504040204" pitchFamily="34" charset="0"/>
              </a:rPr>
              <a:t>comprehensive lifetime wealth transfer tax</a:t>
            </a:r>
            <a:r>
              <a:rPr lang="en-GB" altLang="en-US" sz="2000" dirty="0">
                <a:latin typeface="Verdana" panose="020B0604030504040204" pitchFamily="34" charset="0"/>
                <a:ea typeface="Verdana" panose="020B0604030504040204" pitchFamily="34" charset="0"/>
              </a:rPr>
              <a:t>”.</a:t>
            </a:r>
          </a:p>
        </p:txBody>
      </p:sp>
      <p:sp>
        <p:nvSpPr>
          <p:cNvPr id="40" name="Title 1">
            <a:extLst>
              <a:ext uri="{FF2B5EF4-FFF2-40B4-BE49-F238E27FC236}">
                <a16:creationId xmlns:a16="http://schemas.microsoft.com/office/drawing/2014/main" id="{869255BF-7480-4D7B-8FA4-1FC2277836BF}"/>
              </a:ext>
            </a:extLst>
          </p:cNvPr>
          <p:cNvSpPr txBox="1">
            <a:spLocks/>
          </p:cNvSpPr>
          <p:nvPr/>
        </p:nvSpPr>
        <p:spPr bwMode="auto">
          <a:xfrm>
            <a:off x="0" y="0"/>
            <a:ext cx="7810500" cy="939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268288" indent="-268288" algn="l" rtl="0" eaLnBrk="0" fontAlgn="base" hangingPunct="0">
              <a:spcBef>
                <a:spcPct val="0"/>
              </a:spcBef>
              <a:spcAft>
                <a:spcPct val="0"/>
              </a:spcAft>
              <a:defRPr sz="4000">
                <a:solidFill>
                  <a:schemeClr val="bg1"/>
                </a:solidFill>
                <a:latin typeface="Trebuchet MS" panose="020B0603020202020204" pitchFamily="34" charset="0"/>
                <a:ea typeface="+mj-ea"/>
                <a:cs typeface="+mj-cs"/>
              </a:defRPr>
            </a:lvl1pPr>
            <a:lvl2pPr marL="268288" indent="-268288" algn="l" rtl="0" eaLnBrk="0" fontAlgn="base" hangingPunct="0">
              <a:spcBef>
                <a:spcPct val="0"/>
              </a:spcBef>
              <a:spcAft>
                <a:spcPct val="0"/>
              </a:spcAft>
              <a:defRPr sz="4000">
                <a:solidFill>
                  <a:schemeClr val="bg1"/>
                </a:solidFill>
                <a:latin typeface="Trebuchet MS" panose="020B0603020202020204" pitchFamily="34" charset="0"/>
              </a:defRPr>
            </a:lvl2pPr>
            <a:lvl3pPr marL="268288" indent="-268288" algn="l" rtl="0" eaLnBrk="0" fontAlgn="base" hangingPunct="0">
              <a:spcBef>
                <a:spcPct val="0"/>
              </a:spcBef>
              <a:spcAft>
                <a:spcPct val="0"/>
              </a:spcAft>
              <a:defRPr sz="4000">
                <a:solidFill>
                  <a:schemeClr val="bg1"/>
                </a:solidFill>
                <a:latin typeface="Trebuchet MS" panose="020B0603020202020204" pitchFamily="34" charset="0"/>
              </a:defRPr>
            </a:lvl3pPr>
            <a:lvl4pPr marL="268288" indent="-268288" algn="l" rtl="0" eaLnBrk="0" fontAlgn="base" hangingPunct="0">
              <a:spcBef>
                <a:spcPct val="0"/>
              </a:spcBef>
              <a:spcAft>
                <a:spcPct val="0"/>
              </a:spcAft>
              <a:defRPr sz="4000">
                <a:solidFill>
                  <a:schemeClr val="bg1"/>
                </a:solidFill>
                <a:latin typeface="Trebuchet MS" panose="020B0603020202020204" pitchFamily="34" charset="0"/>
              </a:defRPr>
            </a:lvl4pPr>
            <a:lvl5pPr marL="268288" indent="-268288" algn="l" rtl="0" eaLnBrk="0" fontAlgn="base" hangingPunct="0">
              <a:spcBef>
                <a:spcPct val="0"/>
              </a:spcBef>
              <a:spcAft>
                <a:spcPct val="0"/>
              </a:spcAft>
              <a:defRPr sz="4000">
                <a:solidFill>
                  <a:schemeClr val="bg1"/>
                </a:solidFill>
                <a:latin typeface="Trebuchet MS" panose="020B0603020202020204" pitchFamily="34"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indent="0">
              <a:tabLst>
                <a:tab pos="1431925" algn="l"/>
              </a:tabLst>
            </a:pPr>
            <a:r>
              <a:rPr lang="en-GB" altLang="en-US" kern="0" dirty="0">
                <a:effectLst>
                  <a:outerShdw blurRad="38100" dist="38100" dir="2700000" algn="tl">
                    <a:srgbClr val="000000">
                      <a:alpha val="43137"/>
                    </a:srgbClr>
                  </a:outerShdw>
                </a:effectLst>
              </a:rPr>
              <a:t>31.8	The Nil Rate Band</a:t>
            </a:r>
          </a:p>
        </p:txBody>
      </p:sp>
    </p:spTree>
    <p:extLst>
      <p:ext uri="{BB962C8B-B14F-4D97-AF65-F5344CB8AC3E}">
        <p14:creationId xmlns:p14="http://schemas.microsoft.com/office/powerpoint/2010/main" val="3899201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2530">
                                            <p:txEl>
                                              <p:pRg st="0" end="0"/>
                                            </p:txEl>
                                          </p:spTgt>
                                        </p:tgtEl>
                                        <p:attrNameLst>
                                          <p:attrName>style.visibility</p:attrName>
                                        </p:attrNameLst>
                                      </p:cBhvr>
                                      <p:to>
                                        <p:strVal val="visible"/>
                                      </p:to>
                                    </p:set>
                                    <p:animEffect transition="in" filter="wipe(left)">
                                      <p:cBhvr>
                                        <p:cTn id="7" dur="500"/>
                                        <p:tgtEl>
                                          <p:spTgt spid="2253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2530">
                                            <p:txEl>
                                              <p:pRg st="1" end="1"/>
                                            </p:txEl>
                                          </p:spTgt>
                                        </p:tgtEl>
                                        <p:attrNameLst>
                                          <p:attrName>style.visibility</p:attrName>
                                        </p:attrNameLst>
                                      </p:cBhvr>
                                      <p:to>
                                        <p:strVal val="visible"/>
                                      </p:to>
                                    </p:set>
                                    <p:animEffect transition="in" filter="wipe(left)">
                                      <p:cBhvr>
                                        <p:cTn id="12" dur="500"/>
                                        <p:tgtEl>
                                          <p:spTgt spid="2253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2530">
                                            <p:txEl>
                                              <p:pRg st="2" end="2"/>
                                            </p:txEl>
                                          </p:spTgt>
                                        </p:tgtEl>
                                        <p:attrNameLst>
                                          <p:attrName>style.visibility</p:attrName>
                                        </p:attrNameLst>
                                      </p:cBhvr>
                                      <p:to>
                                        <p:strVal val="visible"/>
                                      </p:to>
                                    </p:set>
                                    <p:animEffect transition="in" filter="wipe(left)">
                                      <p:cBhvr>
                                        <p:cTn id="17" dur="500"/>
                                        <p:tgtEl>
                                          <p:spTgt spid="2253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2530">
                                            <p:txEl>
                                              <p:pRg st="3" end="3"/>
                                            </p:txEl>
                                          </p:spTgt>
                                        </p:tgtEl>
                                        <p:attrNameLst>
                                          <p:attrName>style.visibility</p:attrName>
                                        </p:attrNameLst>
                                      </p:cBhvr>
                                      <p:to>
                                        <p:strVal val="visible"/>
                                      </p:to>
                                    </p:set>
                                    <p:animEffect transition="in" filter="wipe(left)">
                                      <p:cBhvr>
                                        <p:cTn id="22" dur="500"/>
                                        <p:tgtEl>
                                          <p:spTgt spid="2253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2530">
                                            <p:txEl>
                                              <p:pRg st="4" end="4"/>
                                            </p:txEl>
                                          </p:spTgt>
                                        </p:tgtEl>
                                        <p:attrNameLst>
                                          <p:attrName>style.visibility</p:attrName>
                                        </p:attrNameLst>
                                      </p:cBhvr>
                                      <p:to>
                                        <p:strVal val="visible"/>
                                      </p:to>
                                    </p:set>
                                    <p:animEffect transition="in" filter="wipe(left)">
                                      <p:cBhvr>
                                        <p:cTn id="27" dur="500"/>
                                        <p:tgtEl>
                                          <p:spTgt spid="22530">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2530">
                                            <p:txEl>
                                              <p:pRg st="5" end="5"/>
                                            </p:txEl>
                                          </p:spTgt>
                                        </p:tgtEl>
                                        <p:attrNameLst>
                                          <p:attrName>style.visibility</p:attrName>
                                        </p:attrNameLst>
                                      </p:cBhvr>
                                      <p:to>
                                        <p:strVal val="visible"/>
                                      </p:to>
                                    </p:set>
                                    <p:animEffect transition="in" filter="wipe(left)">
                                      <p:cBhvr>
                                        <p:cTn id="32" dur="500"/>
                                        <p:tgtEl>
                                          <p:spTgt spid="2253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17"/>
          <p:cNvSpPr>
            <a:spLocks noChangeArrowheads="1"/>
          </p:cNvSpPr>
          <p:nvPr/>
        </p:nvSpPr>
        <p:spPr bwMode="auto">
          <a:xfrm>
            <a:off x="358775" y="939800"/>
            <a:ext cx="8421688" cy="5441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1pPr>
            <a:lvl2pPr marL="742950" indent="-285750" eaLnBrk="0" hangingPunct="0">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2pPr>
            <a:lvl3pPr marL="1143000" indent="-228600" eaLnBrk="0" hangingPunct="0">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3pPr>
            <a:lvl4pPr marL="1600200" indent="-228600" eaLnBrk="0" hangingPunct="0">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4pPr>
            <a:lvl5pPr marL="2057400" indent="-228600" eaLnBrk="0" hangingPunct="0">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9pPr>
          </a:lstStyle>
          <a:p>
            <a:pPr marL="342900" indent="-342900" eaLnBrk="1" hangingPunct="1">
              <a:buFont typeface="Arial" panose="020B0604020202020204" pitchFamily="34" charset="0"/>
              <a:buChar char="•"/>
            </a:pPr>
            <a:endParaRPr lang="en-GB" altLang="en-US" sz="2000" dirty="0">
              <a:solidFill>
                <a:srgbClr val="0000FF"/>
              </a:solidFill>
              <a:latin typeface="Verdana" panose="020B0604030504040204" pitchFamily="34" charset="0"/>
              <a:ea typeface="Verdana" panose="020B0604030504040204" pitchFamily="34" charset="0"/>
            </a:endParaRPr>
          </a:p>
          <a:p>
            <a:pPr marL="342900" indent="-342900" eaLnBrk="1" hangingPunct="1">
              <a:buFont typeface="Arial" panose="020B0604020202020204" pitchFamily="34" charset="0"/>
              <a:buChar char="•"/>
            </a:pPr>
            <a:r>
              <a:rPr lang="en-GB" altLang="en-US" sz="2000" dirty="0">
                <a:latin typeface="Verdana" panose="020B0604030504040204" pitchFamily="34" charset="0"/>
                <a:ea typeface="Verdana" panose="020B0604030504040204" pitchFamily="34" charset="0"/>
              </a:rPr>
              <a:t>Applies where an individual dies leaving a home or a share of a home to their </a:t>
            </a:r>
            <a:r>
              <a:rPr lang="en-GB" altLang="en-US" sz="2000" b="1" dirty="0">
                <a:solidFill>
                  <a:srgbClr val="FF0000"/>
                </a:solidFill>
                <a:latin typeface="Verdana" panose="020B0604030504040204" pitchFamily="34" charset="0"/>
                <a:ea typeface="Verdana" panose="020B0604030504040204" pitchFamily="34" charset="0"/>
              </a:rPr>
              <a:t>direct descendants</a:t>
            </a:r>
            <a:r>
              <a:rPr lang="en-GB" altLang="en-US" sz="2000" dirty="0">
                <a:latin typeface="Verdana" panose="020B0604030504040204" pitchFamily="34" charset="0"/>
                <a:ea typeface="Verdana" panose="020B0604030504040204" pitchFamily="34" charset="0"/>
              </a:rPr>
              <a:t>;</a:t>
            </a:r>
          </a:p>
          <a:p>
            <a:pPr marL="342900" indent="-342900" eaLnBrk="1" hangingPunct="1">
              <a:buFont typeface="Arial" panose="020B0604020202020204" pitchFamily="34" charset="0"/>
              <a:buChar char="•"/>
            </a:pPr>
            <a:endParaRPr lang="en-GB" altLang="en-US" sz="2000" dirty="0">
              <a:latin typeface="Verdana" panose="020B0604030504040204" pitchFamily="34" charset="0"/>
              <a:ea typeface="Verdana" panose="020B0604030504040204" pitchFamily="34" charset="0"/>
            </a:endParaRPr>
          </a:p>
          <a:p>
            <a:pPr marL="342900" indent="-342900" eaLnBrk="1" hangingPunct="1">
              <a:buFont typeface="Arial" panose="020B0604020202020204" pitchFamily="34" charset="0"/>
              <a:buChar char="•"/>
            </a:pPr>
            <a:r>
              <a:rPr lang="en-GB" altLang="en-US" sz="2000" dirty="0">
                <a:latin typeface="Verdana" panose="020B0604030504040204" pitchFamily="34" charset="0"/>
                <a:ea typeface="Verdana" panose="020B0604030504040204" pitchFamily="34" charset="0"/>
              </a:rPr>
              <a:t>The RNRB </a:t>
            </a:r>
            <a:r>
              <a:rPr lang="en-GB" altLang="en-US" sz="2000" b="1" dirty="0">
                <a:solidFill>
                  <a:srgbClr val="FF0000"/>
                </a:solidFill>
                <a:latin typeface="Verdana" panose="020B0604030504040204" pitchFamily="34" charset="0"/>
                <a:ea typeface="Verdana" panose="020B0604030504040204" pitchFamily="34" charset="0"/>
              </a:rPr>
              <a:t>tapers away </a:t>
            </a:r>
            <a:r>
              <a:rPr lang="en-GB" altLang="en-US" sz="2000" dirty="0">
                <a:latin typeface="Verdana" panose="020B0604030504040204" pitchFamily="34" charset="0"/>
                <a:ea typeface="Verdana" panose="020B0604030504040204" pitchFamily="34" charset="0"/>
              </a:rPr>
              <a:t>by £1 for every £2 by which the value of the estate </a:t>
            </a:r>
            <a:r>
              <a:rPr lang="en-GB" altLang="en-US" sz="2000" b="1" dirty="0">
                <a:solidFill>
                  <a:srgbClr val="FF0000"/>
                </a:solidFill>
                <a:latin typeface="Verdana" panose="020B0604030504040204" pitchFamily="34" charset="0"/>
                <a:ea typeface="Verdana" panose="020B0604030504040204" pitchFamily="34" charset="0"/>
              </a:rPr>
              <a:t>exceeds £2 million</a:t>
            </a:r>
            <a:r>
              <a:rPr lang="en-GB" altLang="en-US" sz="2000" dirty="0">
                <a:latin typeface="Verdana" panose="020B0604030504040204" pitchFamily="34" charset="0"/>
                <a:ea typeface="Verdana" panose="020B0604030504040204" pitchFamily="34" charset="0"/>
              </a:rPr>
              <a:t>.  So, for an estate worth ≥£2,350,000 there will be no RNRB available;</a:t>
            </a:r>
          </a:p>
          <a:p>
            <a:pPr marL="342900" indent="-342900" eaLnBrk="1" hangingPunct="1">
              <a:buFont typeface="Arial" panose="020B0604020202020204" pitchFamily="34" charset="0"/>
              <a:buChar char="•"/>
            </a:pPr>
            <a:endParaRPr lang="en-GB" altLang="en-US" sz="2000" dirty="0">
              <a:latin typeface="Verdana" panose="020B0604030504040204" pitchFamily="34" charset="0"/>
              <a:ea typeface="Verdana" panose="020B0604030504040204" pitchFamily="34" charset="0"/>
            </a:endParaRPr>
          </a:p>
          <a:p>
            <a:pPr marL="342900" indent="-342900" eaLnBrk="1" hangingPunct="1">
              <a:buFont typeface="Arial" panose="020B0604020202020204" pitchFamily="34" charset="0"/>
              <a:buChar char="•"/>
            </a:pPr>
            <a:r>
              <a:rPr lang="en-GB" altLang="en-US" sz="2000" dirty="0">
                <a:latin typeface="Verdana" panose="020B0604030504040204" pitchFamily="34" charset="0"/>
                <a:ea typeface="Verdana" panose="020B0604030504040204" pitchFamily="34" charset="0"/>
              </a:rPr>
              <a:t>The amount of RNRB which may be claimed will be equal to the</a:t>
            </a:r>
            <a:r>
              <a:rPr lang="en-GB" altLang="en-US" sz="2000" dirty="0">
                <a:solidFill>
                  <a:srgbClr val="0000FF"/>
                </a:solidFill>
                <a:latin typeface="Verdana" panose="020B0604030504040204" pitchFamily="34" charset="0"/>
                <a:ea typeface="Verdana" panose="020B0604030504040204" pitchFamily="34" charset="0"/>
              </a:rPr>
              <a:t> </a:t>
            </a:r>
            <a:r>
              <a:rPr lang="en-GB" altLang="en-US" sz="2000" b="1" dirty="0">
                <a:solidFill>
                  <a:srgbClr val="FF0000"/>
                </a:solidFill>
                <a:latin typeface="Verdana" panose="020B0604030504040204" pitchFamily="34" charset="0"/>
                <a:ea typeface="Verdana" panose="020B0604030504040204" pitchFamily="34" charset="0"/>
              </a:rPr>
              <a:t>value of the home </a:t>
            </a:r>
            <a:r>
              <a:rPr lang="en-GB" altLang="en-US" sz="2000" dirty="0">
                <a:latin typeface="Verdana" panose="020B0604030504040204" pitchFamily="34" charset="0"/>
                <a:ea typeface="Verdana" panose="020B0604030504040204" pitchFamily="34" charset="0"/>
              </a:rPr>
              <a:t>left to the direct descendants on the individual’s death,</a:t>
            </a:r>
            <a:r>
              <a:rPr lang="en-GB" altLang="en-US" sz="2000" dirty="0">
                <a:solidFill>
                  <a:srgbClr val="0000FF"/>
                </a:solidFill>
                <a:latin typeface="Verdana" panose="020B0604030504040204" pitchFamily="34" charset="0"/>
                <a:ea typeface="Verdana" panose="020B0604030504040204" pitchFamily="34" charset="0"/>
              </a:rPr>
              <a:t> </a:t>
            </a:r>
            <a:r>
              <a:rPr lang="en-GB" altLang="en-US" sz="2000" b="1" dirty="0">
                <a:solidFill>
                  <a:srgbClr val="FF0000"/>
                </a:solidFill>
                <a:latin typeface="Verdana" panose="020B0604030504040204" pitchFamily="34" charset="0"/>
                <a:ea typeface="Verdana" panose="020B0604030504040204" pitchFamily="34" charset="0"/>
              </a:rPr>
              <a:t>plus any “downsizing addition</a:t>
            </a:r>
            <a:r>
              <a:rPr lang="en-GB" altLang="en-US" sz="2000" b="1" dirty="0">
                <a:latin typeface="Verdana" panose="020B0604030504040204" pitchFamily="34" charset="0"/>
                <a:ea typeface="Verdana" panose="020B0604030504040204" pitchFamily="34" charset="0"/>
              </a:rPr>
              <a:t>”</a:t>
            </a:r>
            <a:r>
              <a:rPr lang="en-GB" altLang="en-US" sz="2000" dirty="0">
                <a:latin typeface="Verdana" panose="020B0604030504040204" pitchFamily="34" charset="0"/>
                <a:ea typeface="Verdana" panose="020B0604030504040204" pitchFamily="34" charset="0"/>
              </a:rPr>
              <a:t>, up to a combined total for 2025/26 of </a:t>
            </a:r>
            <a:r>
              <a:rPr lang="en-GB" altLang="en-US" sz="2000" b="1" dirty="0">
                <a:solidFill>
                  <a:srgbClr val="FF0000"/>
                </a:solidFill>
                <a:latin typeface="Verdana" panose="020B0604030504040204" pitchFamily="34" charset="0"/>
                <a:ea typeface="Verdana" panose="020B0604030504040204" pitchFamily="34" charset="0"/>
              </a:rPr>
              <a:t>£175,000</a:t>
            </a:r>
            <a:r>
              <a:rPr lang="en-GB" altLang="en-US" sz="2000" dirty="0">
                <a:latin typeface="Verdana" panose="020B0604030504040204" pitchFamily="34" charset="0"/>
                <a:ea typeface="Verdana" panose="020B0604030504040204" pitchFamily="34" charset="0"/>
              </a:rPr>
              <a:t>;</a:t>
            </a:r>
          </a:p>
          <a:p>
            <a:pPr marL="342900" indent="-342900" eaLnBrk="1" hangingPunct="1">
              <a:buFont typeface="Arial" panose="020B0604020202020204" pitchFamily="34" charset="0"/>
              <a:buChar char="•"/>
            </a:pPr>
            <a:endParaRPr lang="en-GB" altLang="en-US" sz="2000" b="1" dirty="0">
              <a:latin typeface="Verdana" panose="020B0604030504040204" pitchFamily="34" charset="0"/>
              <a:ea typeface="Verdana" panose="020B0604030504040204" pitchFamily="34" charset="0"/>
            </a:endParaRPr>
          </a:p>
          <a:p>
            <a:pPr marL="342900" indent="-342900" eaLnBrk="1" hangingPunct="1">
              <a:buFont typeface="Arial" panose="020B0604020202020204" pitchFamily="34" charset="0"/>
              <a:buChar char="•"/>
            </a:pPr>
            <a:r>
              <a:rPr lang="en-GB" altLang="en-US" sz="2000" dirty="0">
                <a:latin typeface="Verdana" panose="020B0604030504040204" pitchFamily="34" charset="0"/>
                <a:ea typeface="Verdana" panose="020B0604030504040204" pitchFamily="34" charset="0"/>
              </a:rPr>
              <a:t>As with the general nil rate band, when a person dies, the proportion of any unused RNRB can be transferred to their spouse’s or civil partner’s estate.</a:t>
            </a:r>
          </a:p>
        </p:txBody>
      </p:sp>
      <p:sp>
        <p:nvSpPr>
          <p:cNvPr id="40" name="Title 1">
            <a:extLst>
              <a:ext uri="{FF2B5EF4-FFF2-40B4-BE49-F238E27FC236}">
                <a16:creationId xmlns:a16="http://schemas.microsoft.com/office/drawing/2014/main" id="{869255BF-7480-4D7B-8FA4-1FC2277836BF}"/>
              </a:ext>
            </a:extLst>
          </p:cNvPr>
          <p:cNvSpPr txBox="1">
            <a:spLocks/>
          </p:cNvSpPr>
          <p:nvPr/>
        </p:nvSpPr>
        <p:spPr bwMode="auto">
          <a:xfrm>
            <a:off x="0" y="0"/>
            <a:ext cx="7810500" cy="939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268288" indent="-268288" algn="l" rtl="0" eaLnBrk="0" fontAlgn="base" hangingPunct="0">
              <a:spcBef>
                <a:spcPct val="0"/>
              </a:spcBef>
              <a:spcAft>
                <a:spcPct val="0"/>
              </a:spcAft>
              <a:defRPr sz="4000">
                <a:solidFill>
                  <a:schemeClr val="bg1"/>
                </a:solidFill>
                <a:latin typeface="Trebuchet MS" panose="020B0603020202020204" pitchFamily="34" charset="0"/>
                <a:ea typeface="+mj-ea"/>
                <a:cs typeface="+mj-cs"/>
              </a:defRPr>
            </a:lvl1pPr>
            <a:lvl2pPr marL="268288" indent="-268288" algn="l" rtl="0" eaLnBrk="0" fontAlgn="base" hangingPunct="0">
              <a:spcBef>
                <a:spcPct val="0"/>
              </a:spcBef>
              <a:spcAft>
                <a:spcPct val="0"/>
              </a:spcAft>
              <a:defRPr sz="4000">
                <a:solidFill>
                  <a:schemeClr val="bg1"/>
                </a:solidFill>
                <a:latin typeface="Trebuchet MS" panose="020B0603020202020204" pitchFamily="34" charset="0"/>
              </a:defRPr>
            </a:lvl2pPr>
            <a:lvl3pPr marL="268288" indent="-268288" algn="l" rtl="0" eaLnBrk="0" fontAlgn="base" hangingPunct="0">
              <a:spcBef>
                <a:spcPct val="0"/>
              </a:spcBef>
              <a:spcAft>
                <a:spcPct val="0"/>
              </a:spcAft>
              <a:defRPr sz="4000">
                <a:solidFill>
                  <a:schemeClr val="bg1"/>
                </a:solidFill>
                <a:latin typeface="Trebuchet MS" panose="020B0603020202020204" pitchFamily="34" charset="0"/>
              </a:defRPr>
            </a:lvl3pPr>
            <a:lvl4pPr marL="268288" indent="-268288" algn="l" rtl="0" eaLnBrk="0" fontAlgn="base" hangingPunct="0">
              <a:spcBef>
                <a:spcPct val="0"/>
              </a:spcBef>
              <a:spcAft>
                <a:spcPct val="0"/>
              </a:spcAft>
              <a:defRPr sz="4000">
                <a:solidFill>
                  <a:schemeClr val="bg1"/>
                </a:solidFill>
                <a:latin typeface="Trebuchet MS" panose="020B0603020202020204" pitchFamily="34" charset="0"/>
              </a:defRPr>
            </a:lvl4pPr>
            <a:lvl5pPr marL="268288" indent="-268288" algn="l" rtl="0" eaLnBrk="0" fontAlgn="base" hangingPunct="0">
              <a:spcBef>
                <a:spcPct val="0"/>
              </a:spcBef>
              <a:spcAft>
                <a:spcPct val="0"/>
              </a:spcAft>
              <a:defRPr sz="4000">
                <a:solidFill>
                  <a:schemeClr val="bg1"/>
                </a:solidFill>
                <a:latin typeface="Trebuchet MS" panose="020B0603020202020204" pitchFamily="34"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indent="0">
              <a:tabLst>
                <a:tab pos="1431925" algn="l"/>
              </a:tabLst>
            </a:pPr>
            <a:r>
              <a:rPr lang="en-GB" altLang="en-US" kern="0" dirty="0">
                <a:effectLst>
                  <a:outerShdw blurRad="38100" dist="38100" dir="2700000" algn="tl">
                    <a:srgbClr val="000000">
                      <a:alpha val="43137"/>
                    </a:srgbClr>
                  </a:outerShdw>
                </a:effectLst>
              </a:rPr>
              <a:t>31.9	Residence Nil Rate Band</a:t>
            </a:r>
          </a:p>
        </p:txBody>
      </p:sp>
    </p:spTree>
    <p:extLst>
      <p:ext uri="{BB962C8B-B14F-4D97-AF65-F5344CB8AC3E}">
        <p14:creationId xmlns:p14="http://schemas.microsoft.com/office/powerpoint/2010/main" val="3386237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2530">
                                            <p:txEl>
                                              <p:pRg st="1" end="1"/>
                                            </p:txEl>
                                          </p:spTgt>
                                        </p:tgtEl>
                                        <p:attrNameLst>
                                          <p:attrName>style.visibility</p:attrName>
                                        </p:attrNameLst>
                                      </p:cBhvr>
                                      <p:to>
                                        <p:strVal val="visible"/>
                                      </p:to>
                                    </p:set>
                                    <p:animEffect transition="in" filter="wipe(left)">
                                      <p:cBhvr>
                                        <p:cTn id="7" dur="500"/>
                                        <p:tgtEl>
                                          <p:spTgt spid="2253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2530">
                                            <p:txEl>
                                              <p:pRg st="5" end="5"/>
                                            </p:txEl>
                                          </p:spTgt>
                                        </p:tgtEl>
                                        <p:attrNameLst>
                                          <p:attrName>style.visibility</p:attrName>
                                        </p:attrNameLst>
                                      </p:cBhvr>
                                      <p:to>
                                        <p:strVal val="visible"/>
                                      </p:to>
                                    </p:set>
                                    <p:animEffect transition="in" filter="wipe(left)">
                                      <p:cBhvr>
                                        <p:cTn id="12" dur="500"/>
                                        <p:tgtEl>
                                          <p:spTgt spid="22530">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2530">
                                            <p:txEl>
                                              <p:pRg st="7" end="7"/>
                                            </p:txEl>
                                          </p:spTgt>
                                        </p:tgtEl>
                                        <p:attrNameLst>
                                          <p:attrName>style.visibility</p:attrName>
                                        </p:attrNameLst>
                                      </p:cBhvr>
                                      <p:to>
                                        <p:strVal val="visible"/>
                                      </p:to>
                                    </p:set>
                                    <p:animEffect transition="in" filter="wipe(left)">
                                      <p:cBhvr>
                                        <p:cTn id="17" dur="500"/>
                                        <p:tgtEl>
                                          <p:spTgt spid="22530">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17"/>
          <p:cNvSpPr>
            <a:spLocks noChangeArrowheads="1"/>
          </p:cNvSpPr>
          <p:nvPr/>
        </p:nvSpPr>
        <p:spPr bwMode="auto">
          <a:xfrm>
            <a:off x="358775" y="939800"/>
            <a:ext cx="8421688" cy="5441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1pPr>
            <a:lvl2pPr marL="742950" indent="-285750" eaLnBrk="0" hangingPunct="0">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2pPr>
            <a:lvl3pPr marL="1143000" indent="-228600" eaLnBrk="0" hangingPunct="0">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3pPr>
            <a:lvl4pPr marL="1600200" indent="-228600" eaLnBrk="0" hangingPunct="0">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4pPr>
            <a:lvl5pPr marL="2057400" indent="-228600" eaLnBrk="0" hangingPunct="0">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9pPr>
          </a:lstStyle>
          <a:p>
            <a:pPr marL="342900" indent="-342900" eaLnBrk="1" hangingPunct="1">
              <a:buFont typeface="Arial" panose="020B0604020202020204" pitchFamily="34" charset="0"/>
              <a:buChar char="•"/>
            </a:pPr>
            <a:endParaRPr lang="en-GB" altLang="en-US" sz="2000" dirty="0">
              <a:solidFill>
                <a:srgbClr val="0000FF"/>
              </a:solidFill>
              <a:latin typeface="Verdana" panose="020B0604030504040204" pitchFamily="34" charset="0"/>
              <a:ea typeface="Verdana" panose="020B0604030504040204" pitchFamily="34" charset="0"/>
            </a:endParaRPr>
          </a:p>
          <a:p>
            <a:pPr marL="342900" indent="-342900" eaLnBrk="1" hangingPunct="1">
              <a:buFont typeface="Arial" panose="020B0604020202020204" pitchFamily="34" charset="0"/>
              <a:buChar char="•"/>
            </a:pPr>
            <a:r>
              <a:rPr lang="en-GB" altLang="en-US" sz="2000" b="1" dirty="0">
                <a:solidFill>
                  <a:srgbClr val="FF0000"/>
                </a:solidFill>
                <a:latin typeface="Verdana" panose="020B0604030504040204" pitchFamily="34" charset="0"/>
                <a:ea typeface="Verdana" panose="020B0604030504040204" pitchFamily="34" charset="0"/>
              </a:rPr>
              <a:t>£1million </a:t>
            </a:r>
            <a:r>
              <a:rPr lang="en-GB" altLang="en-US" sz="2000" dirty="0">
                <a:latin typeface="Verdana" panose="020B0604030504040204" pitchFamily="34" charset="0"/>
                <a:ea typeface="Verdana" panose="020B0604030504040204" pitchFamily="34" charset="0"/>
              </a:rPr>
              <a:t>of value could be left to a person’s direct descendants on their death without attracting an inheritance tax liability (</a:t>
            </a:r>
            <a:r>
              <a:rPr lang="en-GB" altLang="en-US" sz="2000" i="1" dirty="0">
                <a:latin typeface="Verdana" panose="020B0604030504040204" pitchFamily="34" charset="0"/>
                <a:ea typeface="Verdana" panose="020B0604030504040204" pitchFamily="34" charset="0"/>
              </a:rPr>
              <a:t>£325,000+£175,000 = £500,000, doubled in cases where a pre-deceasing spouse or civil partner did not use their bands</a:t>
            </a:r>
            <a:r>
              <a:rPr lang="en-GB" altLang="en-US" sz="2000" dirty="0">
                <a:latin typeface="Verdana" panose="020B0604030504040204" pitchFamily="34" charset="0"/>
                <a:ea typeface="Verdana" panose="020B0604030504040204" pitchFamily="34" charset="0"/>
              </a:rPr>
              <a:t>).</a:t>
            </a:r>
          </a:p>
        </p:txBody>
      </p:sp>
      <p:sp>
        <p:nvSpPr>
          <p:cNvPr id="40" name="Title 1">
            <a:extLst>
              <a:ext uri="{FF2B5EF4-FFF2-40B4-BE49-F238E27FC236}">
                <a16:creationId xmlns:a16="http://schemas.microsoft.com/office/drawing/2014/main" id="{869255BF-7480-4D7B-8FA4-1FC2277836BF}"/>
              </a:ext>
            </a:extLst>
          </p:cNvPr>
          <p:cNvSpPr txBox="1">
            <a:spLocks/>
          </p:cNvSpPr>
          <p:nvPr/>
        </p:nvSpPr>
        <p:spPr bwMode="auto">
          <a:xfrm>
            <a:off x="0" y="0"/>
            <a:ext cx="7810500" cy="939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268288" indent="-268288" algn="l" rtl="0" eaLnBrk="0" fontAlgn="base" hangingPunct="0">
              <a:spcBef>
                <a:spcPct val="0"/>
              </a:spcBef>
              <a:spcAft>
                <a:spcPct val="0"/>
              </a:spcAft>
              <a:defRPr sz="4000">
                <a:solidFill>
                  <a:schemeClr val="bg1"/>
                </a:solidFill>
                <a:latin typeface="Trebuchet MS" panose="020B0603020202020204" pitchFamily="34" charset="0"/>
                <a:ea typeface="+mj-ea"/>
                <a:cs typeface="+mj-cs"/>
              </a:defRPr>
            </a:lvl1pPr>
            <a:lvl2pPr marL="268288" indent="-268288" algn="l" rtl="0" eaLnBrk="0" fontAlgn="base" hangingPunct="0">
              <a:spcBef>
                <a:spcPct val="0"/>
              </a:spcBef>
              <a:spcAft>
                <a:spcPct val="0"/>
              </a:spcAft>
              <a:defRPr sz="4000">
                <a:solidFill>
                  <a:schemeClr val="bg1"/>
                </a:solidFill>
                <a:latin typeface="Trebuchet MS" panose="020B0603020202020204" pitchFamily="34" charset="0"/>
              </a:defRPr>
            </a:lvl2pPr>
            <a:lvl3pPr marL="268288" indent="-268288" algn="l" rtl="0" eaLnBrk="0" fontAlgn="base" hangingPunct="0">
              <a:spcBef>
                <a:spcPct val="0"/>
              </a:spcBef>
              <a:spcAft>
                <a:spcPct val="0"/>
              </a:spcAft>
              <a:defRPr sz="4000">
                <a:solidFill>
                  <a:schemeClr val="bg1"/>
                </a:solidFill>
                <a:latin typeface="Trebuchet MS" panose="020B0603020202020204" pitchFamily="34" charset="0"/>
              </a:defRPr>
            </a:lvl3pPr>
            <a:lvl4pPr marL="268288" indent="-268288" algn="l" rtl="0" eaLnBrk="0" fontAlgn="base" hangingPunct="0">
              <a:spcBef>
                <a:spcPct val="0"/>
              </a:spcBef>
              <a:spcAft>
                <a:spcPct val="0"/>
              </a:spcAft>
              <a:defRPr sz="4000">
                <a:solidFill>
                  <a:schemeClr val="bg1"/>
                </a:solidFill>
                <a:latin typeface="Trebuchet MS" panose="020B0603020202020204" pitchFamily="34" charset="0"/>
              </a:defRPr>
            </a:lvl4pPr>
            <a:lvl5pPr marL="268288" indent="-268288" algn="l" rtl="0" eaLnBrk="0" fontAlgn="base" hangingPunct="0">
              <a:spcBef>
                <a:spcPct val="0"/>
              </a:spcBef>
              <a:spcAft>
                <a:spcPct val="0"/>
              </a:spcAft>
              <a:defRPr sz="4000">
                <a:solidFill>
                  <a:schemeClr val="bg1"/>
                </a:solidFill>
                <a:latin typeface="Trebuchet MS" panose="020B0603020202020204" pitchFamily="34"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indent="0">
              <a:tabLst>
                <a:tab pos="1431925" algn="l"/>
              </a:tabLst>
            </a:pPr>
            <a:r>
              <a:rPr lang="en-GB" altLang="en-US" kern="0" dirty="0">
                <a:effectLst>
                  <a:outerShdw blurRad="38100" dist="38100" dir="2700000" algn="tl">
                    <a:srgbClr val="000000">
                      <a:alpha val="43137"/>
                    </a:srgbClr>
                  </a:outerShdw>
                </a:effectLst>
              </a:rPr>
              <a:t>31.9	Residence Nil Rate Band</a:t>
            </a:r>
          </a:p>
        </p:txBody>
      </p:sp>
    </p:spTree>
    <p:extLst>
      <p:ext uri="{BB962C8B-B14F-4D97-AF65-F5344CB8AC3E}">
        <p14:creationId xmlns:p14="http://schemas.microsoft.com/office/powerpoint/2010/main" val="4890867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17"/>
          <p:cNvSpPr>
            <a:spLocks noChangeArrowheads="1"/>
          </p:cNvSpPr>
          <p:nvPr/>
        </p:nvSpPr>
        <p:spPr bwMode="auto">
          <a:xfrm>
            <a:off x="358775" y="939800"/>
            <a:ext cx="8421688" cy="5441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1pPr>
            <a:lvl2pPr marL="742950" indent="-285750" eaLnBrk="0" hangingPunct="0">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2pPr>
            <a:lvl3pPr marL="1143000" indent="-228600" eaLnBrk="0" hangingPunct="0">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3pPr>
            <a:lvl4pPr marL="1600200" indent="-228600" eaLnBrk="0" hangingPunct="0">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4pPr>
            <a:lvl5pPr marL="2057400" indent="-228600" eaLnBrk="0" hangingPunct="0">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9pPr>
          </a:lstStyle>
          <a:p>
            <a:pPr marL="342900" indent="-342900" eaLnBrk="1" hangingPunct="1">
              <a:buFont typeface="Arial" panose="020B0604020202020204" pitchFamily="34" charset="0"/>
              <a:buChar char="•"/>
            </a:pPr>
            <a:endParaRPr lang="en-GB" altLang="en-US" sz="2000" dirty="0">
              <a:solidFill>
                <a:srgbClr val="0000FF"/>
              </a:solidFill>
              <a:latin typeface="Verdana" panose="020B0604030504040204" pitchFamily="34" charset="0"/>
              <a:ea typeface="Verdana" panose="020B0604030504040204" pitchFamily="34" charset="0"/>
            </a:endParaRPr>
          </a:p>
          <a:p>
            <a:pPr eaLnBrk="1" hangingPunct="1"/>
            <a:r>
              <a:rPr lang="en-GB" altLang="en-US" sz="2000" dirty="0">
                <a:latin typeface="Verdana" panose="020B0604030504040204" pitchFamily="34" charset="0"/>
                <a:ea typeface="Verdana" panose="020B0604030504040204" pitchFamily="34" charset="0"/>
              </a:rPr>
              <a:t>Arises where the deceased had downsized to a less valuable home, or ceased to own a home, on or after 8</a:t>
            </a:r>
            <a:r>
              <a:rPr lang="en-GB" altLang="en-US" sz="2000" baseline="30000" dirty="0">
                <a:latin typeface="Verdana" panose="020B0604030504040204" pitchFamily="34" charset="0"/>
                <a:ea typeface="Verdana" panose="020B0604030504040204" pitchFamily="34" charset="0"/>
              </a:rPr>
              <a:t>th</a:t>
            </a:r>
            <a:r>
              <a:rPr lang="en-GB" altLang="en-US" sz="2000" dirty="0">
                <a:latin typeface="Verdana" panose="020B0604030504040204" pitchFamily="34" charset="0"/>
                <a:ea typeface="Verdana" panose="020B0604030504040204" pitchFamily="34" charset="0"/>
              </a:rPr>
              <a:t> July 2015, and is measured as the </a:t>
            </a:r>
            <a:r>
              <a:rPr lang="en-GB" altLang="en-US" sz="2000" b="1" dirty="0">
                <a:solidFill>
                  <a:srgbClr val="FF0000"/>
                </a:solidFill>
                <a:latin typeface="Verdana" panose="020B0604030504040204" pitchFamily="34" charset="0"/>
                <a:ea typeface="Verdana" panose="020B0604030504040204" pitchFamily="34" charset="0"/>
              </a:rPr>
              <a:t>difference between the value of the former home and the replacement </a:t>
            </a:r>
            <a:r>
              <a:rPr lang="en-GB" altLang="en-US" sz="2000" dirty="0">
                <a:latin typeface="Verdana" panose="020B0604030504040204" pitchFamily="34" charset="0"/>
                <a:ea typeface="Verdana" panose="020B0604030504040204" pitchFamily="34" charset="0"/>
              </a:rPr>
              <a:t>home.  It applies only where the former home would have qualified for the RNRB if it had been kept until death, and </a:t>
            </a:r>
            <a:r>
              <a:rPr lang="en-GB" altLang="en-US" sz="2000" b="1" dirty="0">
                <a:solidFill>
                  <a:srgbClr val="FF0000"/>
                </a:solidFill>
                <a:latin typeface="Verdana" panose="020B0604030504040204" pitchFamily="34" charset="0"/>
                <a:ea typeface="Verdana" panose="020B0604030504040204" pitchFamily="34" charset="0"/>
              </a:rPr>
              <a:t>at least some of the estate </a:t>
            </a:r>
            <a:r>
              <a:rPr lang="en-GB" altLang="en-US" sz="2000" dirty="0">
                <a:latin typeface="Verdana" panose="020B0604030504040204" pitchFamily="34" charset="0"/>
                <a:ea typeface="Verdana" panose="020B0604030504040204" pitchFamily="34" charset="0"/>
              </a:rPr>
              <a:t>is inherited by the deceased’s direct descendants.</a:t>
            </a:r>
          </a:p>
        </p:txBody>
      </p:sp>
      <p:sp>
        <p:nvSpPr>
          <p:cNvPr id="40" name="Title 1">
            <a:extLst>
              <a:ext uri="{FF2B5EF4-FFF2-40B4-BE49-F238E27FC236}">
                <a16:creationId xmlns:a16="http://schemas.microsoft.com/office/drawing/2014/main" id="{869255BF-7480-4D7B-8FA4-1FC2277836BF}"/>
              </a:ext>
            </a:extLst>
          </p:cNvPr>
          <p:cNvSpPr txBox="1">
            <a:spLocks/>
          </p:cNvSpPr>
          <p:nvPr/>
        </p:nvSpPr>
        <p:spPr bwMode="auto">
          <a:xfrm>
            <a:off x="0" y="0"/>
            <a:ext cx="7810500" cy="939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268288" indent="-268288" algn="l" rtl="0" eaLnBrk="0" fontAlgn="base" hangingPunct="0">
              <a:spcBef>
                <a:spcPct val="0"/>
              </a:spcBef>
              <a:spcAft>
                <a:spcPct val="0"/>
              </a:spcAft>
              <a:defRPr sz="4000">
                <a:solidFill>
                  <a:schemeClr val="bg1"/>
                </a:solidFill>
                <a:latin typeface="Trebuchet MS" panose="020B0603020202020204" pitchFamily="34" charset="0"/>
                <a:ea typeface="+mj-ea"/>
                <a:cs typeface="+mj-cs"/>
              </a:defRPr>
            </a:lvl1pPr>
            <a:lvl2pPr marL="268288" indent="-268288" algn="l" rtl="0" eaLnBrk="0" fontAlgn="base" hangingPunct="0">
              <a:spcBef>
                <a:spcPct val="0"/>
              </a:spcBef>
              <a:spcAft>
                <a:spcPct val="0"/>
              </a:spcAft>
              <a:defRPr sz="4000">
                <a:solidFill>
                  <a:schemeClr val="bg1"/>
                </a:solidFill>
                <a:latin typeface="Trebuchet MS" panose="020B0603020202020204" pitchFamily="34" charset="0"/>
              </a:defRPr>
            </a:lvl2pPr>
            <a:lvl3pPr marL="268288" indent="-268288" algn="l" rtl="0" eaLnBrk="0" fontAlgn="base" hangingPunct="0">
              <a:spcBef>
                <a:spcPct val="0"/>
              </a:spcBef>
              <a:spcAft>
                <a:spcPct val="0"/>
              </a:spcAft>
              <a:defRPr sz="4000">
                <a:solidFill>
                  <a:schemeClr val="bg1"/>
                </a:solidFill>
                <a:latin typeface="Trebuchet MS" panose="020B0603020202020204" pitchFamily="34" charset="0"/>
              </a:defRPr>
            </a:lvl3pPr>
            <a:lvl4pPr marL="268288" indent="-268288" algn="l" rtl="0" eaLnBrk="0" fontAlgn="base" hangingPunct="0">
              <a:spcBef>
                <a:spcPct val="0"/>
              </a:spcBef>
              <a:spcAft>
                <a:spcPct val="0"/>
              </a:spcAft>
              <a:defRPr sz="4000">
                <a:solidFill>
                  <a:schemeClr val="bg1"/>
                </a:solidFill>
                <a:latin typeface="Trebuchet MS" panose="020B0603020202020204" pitchFamily="34" charset="0"/>
              </a:defRPr>
            </a:lvl4pPr>
            <a:lvl5pPr marL="268288" indent="-268288" algn="l" rtl="0" eaLnBrk="0" fontAlgn="base" hangingPunct="0">
              <a:spcBef>
                <a:spcPct val="0"/>
              </a:spcBef>
              <a:spcAft>
                <a:spcPct val="0"/>
              </a:spcAft>
              <a:defRPr sz="4000">
                <a:solidFill>
                  <a:schemeClr val="bg1"/>
                </a:solidFill>
                <a:latin typeface="Trebuchet MS" panose="020B0603020202020204" pitchFamily="34"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indent="0">
              <a:tabLst>
                <a:tab pos="1431925" algn="l"/>
              </a:tabLst>
            </a:pPr>
            <a:r>
              <a:rPr lang="en-GB" altLang="en-US" kern="0" dirty="0">
                <a:effectLst>
                  <a:outerShdw blurRad="38100" dist="38100" dir="2700000" algn="tl">
                    <a:srgbClr val="000000">
                      <a:alpha val="43137"/>
                    </a:srgbClr>
                  </a:outerShdw>
                </a:effectLst>
              </a:rPr>
              <a:t>31.9	Downsizing addition</a:t>
            </a:r>
          </a:p>
        </p:txBody>
      </p:sp>
      <p:sp>
        <p:nvSpPr>
          <p:cNvPr id="9" name="Rectangle 8">
            <a:extLst>
              <a:ext uri="{FF2B5EF4-FFF2-40B4-BE49-F238E27FC236}">
                <a16:creationId xmlns:a16="http://schemas.microsoft.com/office/drawing/2014/main" id="{EF54D95D-562E-7B9E-A25C-D3A865767394}"/>
              </a:ext>
            </a:extLst>
          </p:cNvPr>
          <p:cNvSpPr/>
          <p:nvPr/>
        </p:nvSpPr>
        <p:spPr>
          <a:xfrm>
            <a:off x="0" y="5733256"/>
            <a:ext cx="9143999" cy="1124744"/>
          </a:xfrm>
          <a:prstGeom prst="rect">
            <a:avLst/>
          </a:prstGeom>
          <a:solidFill>
            <a:srgbClr val="9F97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b" anchorCtr="0"/>
          <a:lstStyle/>
          <a:p>
            <a:pPr algn="r">
              <a:lnSpc>
                <a:spcPct val="120000"/>
              </a:lnSpc>
            </a:pPr>
            <a:r>
              <a:rPr lang="en-GB" sz="1200" b="1" dirty="0">
                <a:latin typeface="Verdana" panose="020B0604030504040204" pitchFamily="34" charset="0"/>
                <a:ea typeface="Verdana" panose="020B0604030504040204" pitchFamily="34" charset="0"/>
              </a:rPr>
              <a:t>AI-assisted artwork:</a:t>
            </a:r>
          </a:p>
          <a:p>
            <a:pPr algn="r">
              <a:lnSpc>
                <a:spcPct val="120000"/>
              </a:lnSpc>
            </a:pPr>
            <a:r>
              <a:rPr lang="en-GB" sz="1200" dirty="0">
                <a:latin typeface="Verdana" panose="020B0604030504040204" pitchFamily="34" charset="0"/>
                <a:ea typeface="Verdana" panose="020B0604030504040204" pitchFamily="34" charset="0"/>
              </a:rPr>
              <a:t>Initial images generated with getimg.ai,</a:t>
            </a:r>
          </a:p>
          <a:p>
            <a:pPr algn="r">
              <a:lnSpc>
                <a:spcPct val="120000"/>
              </a:lnSpc>
            </a:pPr>
            <a:r>
              <a:rPr lang="en-GB" sz="1200" dirty="0">
                <a:latin typeface="Verdana" panose="020B0604030504040204" pitchFamily="34" charset="0"/>
                <a:ea typeface="Verdana" panose="020B0604030504040204" pitchFamily="34" charset="0"/>
              </a:rPr>
              <a:t>Models: FLUX.1[dev] (Larger home) and Qwen Image (Smaller home);</a:t>
            </a:r>
          </a:p>
          <a:p>
            <a:pPr algn="r">
              <a:lnSpc>
                <a:spcPct val="120000"/>
              </a:lnSpc>
            </a:pPr>
            <a:r>
              <a:rPr lang="en-GB" sz="1200" dirty="0">
                <a:latin typeface="Verdana" panose="020B0604030504040204" pitchFamily="34" charset="0"/>
                <a:ea typeface="Verdana" panose="020B0604030504040204" pitchFamily="34" charset="0"/>
              </a:rPr>
              <a:t>Background removed with remove.bg,</a:t>
            </a:r>
          </a:p>
          <a:p>
            <a:pPr algn="r">
              <a:lnSpc>
                <a:spcPct val="120000"/>
              </a:lnSpc>
            </a:pPr>
            <a:r>
              <a:rPr lang="en-GB" sz="1200" dirty="0">
                <a:latin typeface="Verdana" panose="020B0604030504040204" pitchFamily="34" charset="0"/>
                <a:ea typeface="Verdana" panose="020B0604030504040204" pitchFamily="34" charset="0"/>
              </a:rPr>
              <a:t>02-Sep-2025</a:t>
            </a:r>
          </a:p>
        </p:txBody>
      </p:sp>
      <p:pic>
        <p:nvPicPr>
          <p:cNvPr id="3" name="Picture 2">
            <a:extLst>
              <a:ext uri="{FF2B5EF4-FFF2-40B4-BE49-F238E27FC236}">
                <a16:creationId xmlns:a16="http://schemas.microsoft.com/office/drawing/2014/main" id="{0789212C-BB9F-225B-865F-E2C6F09808FF}"/>
              </a:ext>
            </a:extLst>
          </p:cNvPr>
          <p:cNvPicPr>
            <a:picLocks noChangeAspect="1"/>
          </p:cNvPicPr>
          <p:nvPr/>
        </p:nvPicPr>
        <p:blipFill>
          <a:blip r:embed="rId2"/>
          <a:stretch>
            <a:fillRect/>
          </a:stretch>
        </p:blipFill>
        <p:spPr>
          <a:xfrm>
            <a:off x="-4762" y="2924944"/>
            <a:ext cx="5040000" cy="3360000"/>
          </a:xfrm>
          <a:prstGeom prst="rect">
            <a:avLst/>
          </a:prstGeom>
        </p:spPr>
      </p:pic>
      <p:pic>
        <p:nvPicPr>
          <p:cNvPr id="7" name="Picture 6">
            <a:extLst>
              <a:ext uri="{FF2B5EF4-FFF2-40B4-BE49-F238E27FC236}">
                <a16:creationId xmlns:a16="http://schemas.microsoft.com/office/drawing/2014/main" id="{7CB43C81-3D1C-840A-B17D-CCCAAF4DF3F8}"/>
              </a:ext>
            </a:extLst>
          </p:cNvPr>
          <p:cNvPicPr>
            <a:picLocks noChangeAspect="1"/>
          </p:cNvPicPr>
          <p:nvPr/>
        </p:nvPicPr>
        <p:blipFill>
          <a:blip r:embed="rId3"/>
          <a:stretch>
            <a:fillRect/>
          </a:stretch>
        </p:blipFill>
        <p:spPr>
          <a:xfrm>
            <a:off x="5548761" y="3837679"/>
            <a:ext cx="3600000" cy="2471641"/>
          </a:xfrm>
          <a:prstGeom prst="rect">
            <a:avLst/>
          </a:prstGeom>
        </p:spPr>
      </p:pic>
    </p:spTree>
    <p:extLst>
      <p:ext uri="{BB962C8B-B14F-4D97-AF65-F5344CB8AC3E}">
        <p14:creationId xmlns:p14="http://schemas.microsoft.com/office/powerpoint/2010/main" val="29325984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tabLst>
                <a:tab pos="1792288" algn="l"/>
              </a:tabLst>
            </a:pPr>
            <a:r>
              <a:rPr lang="en-GB" dirty="0"/>
              <a:t>31.10	IHT Taper relief</a:t>
            </a:r>
          </a:p>
        </p:txBody>
      </p:sp>
      <p:sp>
        <p:nvSpPr>
          <p:cNvPr id="3" name="Content Placeholder 2"/>
          <p:cNvSpPr>
            <a:spLocks noGrp="1"/>
          </p:cNvSpPr>
          <p:nvPr>
            <p:ph idx="1"/>
          </p:nvPr>
        </p:nvSpPr>
        <p:spPr/>
        <p:txBody>
          <a:bodyPr/>
          <a:lstStyle/>
          <a:p>
            <a:pPr>
              <a:buNone/>
            </a:pPr>
            <a:r>
              <a:rPr lang="en-GB" dirty="0">
                <a:solidFill>
                  <a:schemeClr val="tx1"/>
                </a:solidFill>
              </a:rPr>
              <a:t>Any </a:t>
            </a:r>
            <a:r>
              <a:rPr lang="en-GB" b="1" dirty="0">
                <a:solidFill>
                  <a:srgbClr val="FF0000"/>
                </a:solidFill>
              </a:rPr>
              <a:t>inheritance tax </a:t>
            </a:r>
            <a:r>
              <a:rPr lang="en-GB" dirty="0">
                <a:solidFill>
                  <a:schemeClr val="tx1"/>
                </a:solidFill>
              </a:rPr>
              <a:t>payable upon death in respect of chargeable transfers made within seven years of the death of the donor (</a:t>
            </a:r>
            <a:r>
              <a:rPr lang="en-GB" i="1" dirty="0">
                <a:solidFill>
                  <a:schemeClr val="tx1"/>
                </a:solidFill>
              </a:rPr>
              <a:t>including PETs that have become chargeable</a:t>
            </a:r>
            <a:r>
              <a:rPr lang="en-GB" dirty="0">
                <a:solidFill>
                  <a:schemeClr val="tx1"/>
                </a:solidFill>
              </a:rPr>
              <a:t>)</a:t>
            </a:r>
            <a:r>
              <a:rPr lang="en-GB" dirty="0"/>
              <a:t> </a:t>
            </a:r>
            <a:r>
              <a:rPr lang="en-GB" b="1" dirty="0">
                <a:solidFill>
                  <a:srgbClr val="FF0000"/>
                </a:solidFill>
              </a:rPr>
              <a:t>is reduced </a:t>
            </a:r>
            <a:r>
              <a:rPr lang="en-GB" dirty="0">
                <a:solidFill>
                  <a:schemeClr val="tx1"/>
                </a:solidFill>
              </a:rPr>
              <a:t>by reference to the following table:</a:t>
            </a:r>
          </a:p>
          <a:p>
            <a:pPr>
              <a:buNone/>
            </a:pPr>
            <a:endParaRPr lang="en-GB" sz="1800" dirty="0">
              <a:solidFill>
                <a:schemeClr val="tx1"/>
              </a:solidFill>
            </a:endParaRPr>
          </a:p>
          <a:p>
            <a:pPr>
              <a:buNone/>
              <a:tabLst>
                <a:tab pos="355600" algn="l"/>
                <a:tab pos="719138" algn="l"/>
                <a:tab pos="1074738" algn="l"/>
                <a:tab pos="2513013" algn="dec"/>
                <a:tab pos="4305300" algn="dec"/>
                <a:tab pos="6099175" algn="dec"/>
                <a:tab pos="7891463" algn="dec"/>
              </a:tabLst>
            </a:pPr>
            <a:r>
              <a:rPr lang="en-GB" dirty="0">
                <a:solidFill>
                  <a:schemeClr val="tx1"/>
                </a:solidFill>
              </a:rPr>
              <a:t>Years between date of		% of normal	% reduction</a:t>
            </a:r>
          </a:p>
          <a:p>
            <a:pPr>
              <a:buNone/>
              <a:tabLst>
                <a:tab pos="355600" algn="l"/>
                <a:tab pos="719138" algn="l"/>
                <a:tab pos="1074738" algn="l"/>
                <a:tab pos="2513013" algn="dec"/>
                <a:tab pos="4305300" algn="dec"/>
                <a:tab pos="6099175" algn="dec"/>
                <a:tab pos="7891463" algn="dec"/>
              </a:tabLst>
            </a:pPr>
            <a:r>
              <a:rPr lang="en-GB" u="sng" dirty="0">
                <a:solidFill>
                  <a:schemeClr val="tx1"/>
                </a:solidFill>
              </a:rPr>
              <a:t>transfer and date of death		tax charge	in tax</a:t>
            </a:r>
          </a:p>
          <a:p>
            <a:pPr>
              <a:buNone/>
              <a:tabLst>
                <a:tab pos="355600" algn="l"/>
                <a:tab pos="719138" algn="l"/>
                <a:tab pos="1074738" algn="l"/>
                <a:tab pos="2513013" algn="dec"/>
                <a:tab pos="4305300" algn="dec"/>
                <a:tab pos="6099175" algn="dec"/>
                <a:tab pos="7891463" algn="dec"/>
              </a:tabLst>
            </a:pPr>
            <a:r>
              <a:rPr lang="en-GB" dirty="0">
                <a:solidFill>
                  <a:schemeClr val="tx1"/>
                </a:solidFill>
              </a:rPr>
              <a:t>			0-3			100	-</a:t>
            </a:r>
          </a:p>
          <a:p>
            <a:pPr>
              <a:buNone/>
              <a:tabLst>
                <a:tab pos="355600" algn="l"/>
                <a:tab pos="719138" algn="l"/>
                <a:tab pos="1074738" algn="l"/>
                <a:tab pos="2513013" algn="dec"/>
                <a:tab pos="4305300" algn="dec"/>
                <a:tab pos="6099175" algn="dec"/>
                <a:tab pos="7891463" algn="dec"/>
              </a:tabLst>
            </a:pPr>
            <a:r>
              <a:rPr lang="en-GB" dirty="0">
                <a:solidFill>
                  <a:schemeClr val="tx1"/>
                </a:solidFill>
              </a:rPr>
              <a:t>			3-4			80	20</a:t>
            </a:r>
          </a:p>
          <a:p>
            <a:pPr>
              <a:buNone/>
              <a:tabLst>
                <a:tab pos="355600" algn="l"/>
                <a:tab pos="719138" algn="l"/>
                <a:tab pos="1074738" algn="l"/>
                <a:tab pos="2513013" algn="dec"/>
                <a:tab pos="4305300" algn="dec"/>
                <a:tab pos="6099175" algn="dec"/>
                <a:tab pos="7891463" algn="dec"/>
              </a:tabLst>
            </a:pPr>
            <a:r>
              <a:rPr lang="en-GB" dirty="0">
                <a:solidFill>
                  <a:schemeClr val="tx1"/>
                </a:solidFill>
              </a:rPr>
              <a:t>			4-5			60	40</a:t>
            </a:r>
          </a:p>
          <a:p>
            <a:pPr>
              <a:buNone/>
              <a:tabLst>
                <a:tab pos="355600" algn="l"/>
                <a:tab pos="719138" algn="l"/>
                <a:tab pos="1074738" algn="l"/>
                <a:tab pos="2513013" algn="dec"/>
                <a:tab pos="4305300" algn="dec"/>
                <a:tab pos="6099175" algn="dec"/>
                <a:tab pos="7891463" algn="dec"/>
              </a:tabLst>
            </a:pPr>
            <a:r>
              <a:rPr lang="en-GB" dirty="0">
                <a:solidFill>
                  <a:schemeClr val="tx1"/>
                </a:solidFill>
              </a:rPr>
              <a:t>			5-6			40	60</a:t>
            </a:r>
          </a:p>
          <a:p>
            <a:pPr>
              <a:buNone/>
              <a:tabLst>
                <a:tab pos="355600" algn="l"/>
                <a:tab pos="719138" algn="l"/>
                <a:tab pos="1074738" algn="l"/>
                <a:tab pos="2513013" algn="dec"/>
                <a:tab pos="4305300" algn="dec"/>
                <a:tab pos="6099175" algn="dec"/>
                <a:tab pos="7891463" algn="dec"/>
              </a:tabLst>
            </a:pPr>
            <a:r>
              <a:rPr lang="en-GB" dirty="0">
                <a:solidFill>
                  <a:schemeClr val="tx1"/>
                </a:solidFill>
              </a:rPr>
              <a:t>			6-7			20	80</a:t>
            </a:r>
          </a:p>
        </p:txBody>
      </p:sp>
      <p:sp>
        <p:nvSpPr>
          <p:cNvPr id="9" name="Rectangle: Rounded Corners 8">
            <a:extLst>
              <a:ext uri="{FF2B5EF4-FFF2-40B4-BE49-F238E27FC236}">
                <a16:creationId xmlns:a16="http://schemas.microsoft.com/office/drawing/2014/main" id="{D8FFF161-00C3-4173-8865-7303600DD9CE}"/>
              </a:ext>
            </a:extLst>
          </p:cNvPr>
          <p:cNvSpPr>
            <a:spLocks noChangeAspect="1"/>
          </p:cNvSpPr>
          <p:nvPr/>
        </p:nvSpPr>
        <p:spPr>
          <a:xfrm>
            <a:off x="2771800" y="4293096"/>
            <a:ext cx="2560000" cy="1440000"/>
          </a:xfrm>
          <a:prstGeom prst="roundRect">
            <a:avLst/>
          </a:prstGeom>
          <a:gradFill flip="none" rotWithShape="1">
            <a:gsLst>
              <a:gs pos="0">
                <a:srgbClr val="FFC000"/>
              </a:gs>
              <a:gs pos="100000">
                <a:srgbClr val="FFFF00"/>
              </a:gs>
            </a:gsLst>
            <a:lin ang="0" scaled="1"/>
            <a:tileRect/>
          </a:gradFill>
          <a:ln>
            <a:solidFill>
              <a:srgbClr val="FF8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bg2">
                    <a:lumMod val="75000"/>
                  </a:schemeClr>
                </a:solidFill>
                <a:latin typeface="Verdana" panose="020B0604030504040204" pitchFamily="34" charset="0"/>
                <a:ea typeface="Verdana" panose="020B0604030504040204" pitchFamily="34" charset="0"/>
                <a:cs typeface="Verdana" panose="020B0604030504040204" pitchFamily="34" charset="0"/>
              </a:rPr>
              <a:t>Note it is the Inheritance Tax which is reduced, not the transfer of value.</a:t>
            </a:r>
          </a:p>
        </p:txBody>
      </p:sp>
    </p:spTree>
    <p:extLst>
      <p:ext uri="{BB962C8B-B14F-4D97-AF65-F5344CB8AC3E}">
        <p14:creationId xmlns:p14="http://schemas.microsoft.com/office/powerpoint/2010/main" val="245777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tabLst>
                <a:tab pos="1792288" algn="l"/>
              </a:tabLst>
            </a:pPr>
            <a:r>
              <a:rPr lang="en-GB" dirty="0"/>
              <a:t>31.14	Business Property Relief</a:t>
            </a:r>
          </a:p>
        </p:txBody>
      </p:sp>
      <p:grpSp>
        <p:nvGrpSpPr>
          <p:cNvPr id="33" name="Group 32"/>
          <p:cNvGrpSpPr/>
          <p:nvPr/>
        </p:nvGrpSpPr>
        <p:grpSpPr>
          <a:xfrm>
            <a:off x="1143000" y="4039171"/>
            <a:ext cx="6859588" cy="1440000"/>
            <a:chOff x="1143000" y="4447629"/>
            <a:chExt cx="6859588" cy="1080000"/>
          </a:xfrm>
          <a:solidFill>
            <a:srgbClr val="FFFFDD"/>
          </a:solidFill>
        </p:grpSpPr>
        <p:sp>
          <p:nvSpPr>
            <p:cNvPr id="18" name="Rectangle 17"/>
            <p:cNvSpPr/>
            <p:nvPr/>
          </p:nvSpPr>
          <p:spPr>
            <a:xfrm>
              <a:off x="1143000" y="4447629"/>
              <a:ext cx="5715000" cy="108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719138" indent="-719138">
                <a:tabLst>
                  <a:tab pos="719138" algn="l"/>
                </a:tabLst>
              </a:pPr>
              <a:r>
                <a:rPr lang="en-GB" dirty="0">
                  <a:solidFill>
                    <a:schemeClr val="tx1"/>
                  </a:solidFill>
                </a:rPr>
                <a:t>(d)	Transfers of shares designated as “not listed” traded on a recognised stock exchange (</a:t>
              </a:r>
              <a:r>
                <a:rPr lang="en-GB" i="1" dirty="0">
                  <a:solidFill>
                    <a:schemeClr val="tx1"/>
                  </a:solidFill>
                </a:rPr>
                <a:t>eg Alternative Investment Market</a:t>
              </a:r>
              <a:r>
                <a:rPr lang="en-GB" dirty="0">
                  <a:solidFill>
                    <a:schemeClr val="tx1"/>
                  </a:solidFill>
                </a:rPr>
                <a:t>) or foreign exchanges which are not recognised stock exchanges.</a:t>
              </a:r>
            </a:p>
          </p:txBody>
        </p:sp>
        <p:sp>
          <p:nvSpPr>
            <p:cNvPr id="19" name="Rectangle 18"/>
            <p:cNvSpPr/>
            <p:nvPr/>
          </p:nvSpPr>
          <p:spPr>
            <a:xfrm>
              <a:off x="6858000" y="4447629"/>
              <a:ext cx="1144588" cy="10800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50%</a:t>
              </a:r>
            </a:p>
          </p:txBody>
        </p:sp>
      </p:grpSp>
      <p:sp>
        <p:nvSpPr>
          <p:cNvPr id="20" name="Rectangle 19"/>
          <p:cNvSpPr/>
          <p:nvPr/>
        </p:nvSpPr>
        <p:spPr>
          <a:xfrm>
            <a:off x="1143000" y="836712"/>
            <a:ext cx="5715000" cy="720000"/>
          </a:xfrm>
          <a:prstGeom prst="rect">
            <a:avLst/>
          </a:prstGeom>
          <a:solidFill>
            <a:srgbClr val="0000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solidFill>
                  <a:schemeClr val="bg1"/>
                </a:solidFill>
              </a:rPr>
              <a:t>Type of property</a:t>
            </a:r>
          </a:p>
        </p:txBody>
      </p:sp>
      <p:sp>
        <p:nvSpPr>
          <p:cNvPr id="21" name="Rectangle 20"/>
          <p:cNvSpPr/>
          <p:nvPr/>
        </p:nvSpPr>
        <p:spPr>
          <a:xfrm>
            <a:off x="6858000" y="836712"/>
            <a:ext cx="1144588" cy="720000"/>
          </a:xfrm>
          <a:prstGeom prst="rect">
            <a:avLst/>
          </a:prstGeom>
          <a:solidFill>
            <a:srgbClr val="0000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solidFill>
                  <a:srgbClr val="FFFF00"/>
                </a:solidFill>
              </a:rPr>
              <a:t>Valuation </a:t>
            </a:r>
            <a:r>
              <a:rPr lang="en-GB" dirty="0">
                <a:solidFill>
                  <a:schemeClr val="bg1"/>
                </a:solidFill>
              </a:rPr>
              <a:t>reduction</a:t>
            </a:r>
          </a:p>
        </p:txBody>
      </p:sp>
      <p:grpSp>
        <p:nvGrpSpPr>
          <p:cNvPr id="30" name="Group 29"/>
          <p:cNvGrpSpPr/>
          <p:nvPr/>
        </p:nvGrpSpPr>
        <p:grpSpPr>
          <a:xfrm>
            <a:off x="1143000" y="1548358"/>
            <a:ext cx="6859588" cy="720000"/>
            <a:chOff x="1143000" y="1874291"/>
            <a:chExt cx="6859588" cy="857250"/>
          </a:xfrm>
          <a:solidFill>
            <a:srgbClr val="FFFFDD"/>
          </a:solidFill>
        </p:grpSpPr>
        <p:sp>
          <p:nvSpPr>
            <p:cNvPr id="22" name="Rectangle 21"/>
            <p:cNvSpPr/>
            <p:nvPr/>
          </p:nvSpPr>
          <p:spPr>
            <a:xfrm>
              <a:off x="1143000" y="1874291"/>
              <a:ext cx="5715000" cy="85725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719138" indent="-719138">
                <a:tabLst>
                  <a:tab pos="719138" algn="l"/>
                </a:tabLst>
              </a:pPr>
              <a:r>
                <a:rPr lang="en-GB" dirty="0">
                  <a:solidFill>
                    <a:schemeClr val="tx1"/>
                  </a:solidFill>
                </a:rPr>
                <a:t>(a)	Property consisting of a </a:t>
              </a:r>
              <a:r>
                <a:rPr lang="en-GB" b="1" dirty="0">
                  <a:solidFill>
                    <a:schemeClr val="tx1"/>
                  </a:solidFill>
                </a:rPr>
                <a:t>business</a:t>
              </a:r>
              <a:r>
                <a:rPr lang="en-GB" dirty="0">
                  <a:solidFill>
                    <a:schemeClr val="tx1"/>
                  </a:solidFill>
                </a:rPr>
                <a:t> or interest in a business such as a partnership or sole trader</a:t>
              </a:r>
            </a:p>
          </p:txBody>
        </p:sp>
        <p:sp>
          <p:nvSpPr>
            <p:cNvPr id="23" name="Rectangle 22"/>
            <p:cNvSpPr/>
            <p:nvPr/>
          </p:nvSpPr>
          <p:spPr>
            <a:xfrm>
              <a:off x="6858000" y="1874291"/>
              <a:ext cx="1144588" cy="85725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100%</a:t>
              </a:r>
            </a:p>
          </p:txBody>
        </p:sp>
      </p:grpSp>
      <p:grpSp>
        <p:nvGrpSpPr>
          <p:cNvPr id="31" name="Group 30"/>
          <p:cNvGrpSpPr/>
          <p:nvPr/>
        </p:nvGrpSpPr>
        <p:grpSpPr>
          <a:xfrm>
            <a:off x="1143000" y="2238971"/>
            <a:ext cx="6859588" cy="1080000"/>
            <a:chOff x="1143000" y="2731541"/>
            <a:chExt cx="6859588" cy="857250"/>
          </a:xfrm>
          <a:solidFill>
            <a:srgbClr val="FFFFDD"/>
          </a:solidFill>
        </p:grpSpPr>
        <p:sp>
          <p:nvSpPr>
            <p:cNvPr id="24" name="Rectangle 23"/>
            <p:cNvSpPr/>
            <p:nvPr/>
          </p:nvSpPr>
          <p:spPr>
            <a:xfrm>
              <a:off x="1143000" y="2731541"/>
              <a:ext cx="5715000" cy="85725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719138" indent="-719138">
                <a:tabLst>
                  <a:tab pos="719138" algn="l"/>
                </a:tabLst>
              </a:pPr>
              <a:r>
                <a:rPr lang="en-GB" dirty="0">
                  <a:solidFill>
                    <a:schemeClr val="tx1"/>
                  </a:solidFill>
                </a:rPr>
                <a:t>(b)	</a:t>
              </a:r>
              <a:r>
                <a:rPr lang="en-GB" b="1" dirty="0">
                  <a:solidFill>
                    <a:schemeClr val="tx1"/>
                  </a:solidFill>
                </a:rPr>
                <a:t>Business assets </a:t>
              </a:r>
              <a:r>
                <a:rPr lang="en-GB" dirty="0">
                  <a:solidFill>
                    <a:schemeClr val="tx1"/>
                  </a:solidFill>
                </a:rPr>
                <a:t>privately owned by the transferor as a </a:t>
              </a:r>
              <a:r>
                <a:rPr lang="en-GB" b="1" dirty="0">
                  <a:solidFill>
                    <a:schemeClr val="tx1"/>
                  </a:solidFill>
                </a:rPr>
                <a:t>sole trader / partner / controlling director</a:t>
              </a:r>
              <a:r>
                <a:rPr lang="en-GB" dirty="0">
                  <a:solidFill>
                    <a:schemeClr val="tx1"/>
                  </a:solidFill>
                </a:rPr>
                <a:t> and used in that business.</a:t>
              </a:r>
            </a:p>
          </p:txBody>
        </p:sp>
        <p:sp>
          <p:nvSpPr>
            <p:cNvPr id="25" name="Rectangle 24"/>
            <p:cNvSpPr/>
            <p:nvPr/>
          </p:nvSpPr>
          <p:spPr>
            <a:xfrm>
              <a:off x="6858000" y="2731541"/>
              <a:ext cx="1144588" cy="85725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50%</a:t>
              </a:r>
            </a:p>
          </p:txBody>
        </p:sp>
      </p:grpSp>
      <p:grpSp>
        <p:nvGrpSpPr>
          <p:cNvPr id="32" name="Group 31"/>
          <p:cNvGrpSpPr/>
          <p:nvPr/>
        </p:nvGrpSpPr>
        <p:grpSpPr>
          <a:xfrm>
            <a:off x="1143000" y="3319091"/>
            <a:ext cx="6859588" cy="720000"/>
            <a:chOff x="1143000" y="3590379"/>
            <a:chExt cx="6859588" cy="857250"/>
          </a:xfrm>
          <a:solidFill>
            <a:srgbClr val="FFFFDD"/>
          </a:solidFill>
        </p:grpSpPr>
        <p:sp>
          <p:nvSpPr>
            <p:cNvPr id="26" name="Rectangle 25"/>
            <p:cNvSpPr/>
            <p:nvPr/>
          </p:nvSpPr>
          <p:spPr>
            <a:xfrm>
              <a:off x="1143000" y="3590379"/>
              <a:ext cx="5715000" cy="85725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719138" indent="-719138">
                <a:tabLst>
                  <a:tab pos="719138" algn="l"/>
                </a:tabLst>
              </a:pPr>
              <a:r>
                <a:rPr lang="en-GB" dirty="0">
                  <a:solidFill>
                    <a:schemeClr val="tx1"/>
                  </a:solidFill>
                </a:rPr>
                <a:t>(c)	Shares or securities in </a:t>
              </a:r>
              <a:r>
                <a:rPr lang="en-GB" b="1" dirty="0">
                  <a:solidFill>
                    <a:schemeClr val="tx1"/>
                  </a:solidFill>
                </a:rPr>
                <a:t>unquoted</a:t>
              </a:r>
              <a:r>
                <a:rPr lang="en-GB" dirty="0">
                  <a:solidFill>
                    <a:schemeClr val="tx1"/>
                  </a:solidFill>
                </a:rPr>
                <a:t> companies</a:t>
              </a:r>
            </a:p>
          </p:txBody>
        </p:sp>
        <p:sp>
          <p:nvSpPr>
            <p:cNvPr id="27" name="Rectangle 26"/>
            <p:cNvSpPr/>
            <p:nvPr/>
          </p:nvSpPr>
          <p:spPr>
            <a:xfrm>
              <a:off x="6858000" y="3590379"/>
              <a:ext cx="1144588" cy="85725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100%</a:t>
              </a:r>
            </a:p>
          </p:txBody>
        </p:sp>
      </p:grpSp>
      <p:grpSp>
        <p:nvGrpSpPr>
          <p:cNvPr id="34" name="Group 33"/>
          <p:cNvGrpSpPr/>
          <p:nvPr/>
        </p:nvGrpSpPr>
        <p:grpSpPr>
          <a:xfrm>
            <a:off x="1143000" y="5479331"/>
            <a:ext cx="6859588" cy="857250"/>
            <a:chOff x="1143000" y="5308054"/>
            <a:chExt cx="6859588" cy="857250"/>
          </a:xfrm>
          <a:solidFill>
            <a:srgbClr val="FFFFDD"/>
          </a:solidFill>
        </p:grpSpPr>
        <p:sp>
          <p:nvSpPr>
            <p:cNvPr id="28" name="Rectangle 27"/>
            <p:cNvSpPr/>
            <p:nvPr/>
          </p:nvSpPr>
          <p:spPr>
            <a:xfrm>
              <a:off x="1143000" y="5308054"/>
              <a:ext cx="5715000" cy="85725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719138" indent="-719138">
                <a:tabLst>
                  <a:tab pos="719138" algn="l"/>
                </a:tabLst>
              </a:pPr>
              <a:r>
                <a:rPr lang="en-GB" dirty="0">
                  <a:solidFill>
                    <a:schemeClr val="tx1"/>
                  </a:solidFill>
                </a:rPr>
                <a:t>(e)	Shares or securities of a </a:t>
              </a:r>
              <a:r>
                <a:rPr lang="en-GB" b="1" dirty="0">
                  <a:solidFill>
                    <a:schemeClr val="tx1"/>
                  </a:solidFill>
                </a:rPr>
                <a:t>quoted</a:t>
              </a:r>
              <a:r>
                <a:rPr lang="en-GB" dirty="0">
                  <a:solidFill>
                    <a:schemeClr val="tx1"/>
                  </a:solidFill>
                </a:rPr>
                <a:t> company which gave the transferor </a:t>
              </a:r>
              <a:r>
                <a:rPr lang="en-GB" b="1" dirty="0">
                  <a:solidFill>
                    <a:schemeClr val="tx1"/>
                  </a:solidFill>
                </a:rPr>
                <a:t>control</a:t>
              </a:r>
              <a:r>
                <a:rPr lang="en-GB" dirty="0">
                  <a:solidFill>
                    <a:schemeClr val="tx1"/>
                  </a:solidFill>
                </a:rPr>
                <a:t> of the company immediately before the transfer</a:t>
              </a:r>
            </a:p>
          </p:txBody>
        </p:sp>
        <p:sp>
          <p:nvSpPr>
            <p:cNvPr id="29" name="Rectangle 28"/>
            <p:cNvSpPr/>
            <p:nvPr/>
          </p:nvSpPr>
          <p:spPr>
            <a:xfrm>
              <a:off x="6858000" y="5308054"/>
              <a:ext cx="1144588" cy="85725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50%</a:t>
              </a:r>
            </a:p>
          </p:txBody>
        </p:sp>
      </p:grpSp>
      <p:sp>
        <p:nvSpPr>
          <p:cNvPr id="8" name="Rectangle 26">
            <a:extLst>
              <a:ext uri="{FF2B5EF4-FFF2-40B4-BE49-F238E27FC236}">
                <a16:creationId xmlns:a16="http://schemas.microsoft.com/office/drawing/2014/main" id="{D8819FEB-898D-9202-D63A-E85EB2B2CD91}"/>
              </a:ext>
            </a:extLst>
          </p:cNvPr>
          <p:cNvSpPr>
            <a:spLocks noChangeArrowheads="1"/>
          </p:cNvSpPr>
          <p:nvPr/>
        </p:nvSpPr>
        <p:spPr bwMode="auto">
          <a:xfrm>
            <a:off x="0" y="6381750"/>
            <a:ext cx="9144000" cy="476250"/>
          </a:xfrm>
          <a:prstGeom prst="rect">
            <a:avLst/>
          </a:prstGeom>
          <a:solidFill>
            <a:srgbClr val="F79D1C"/>
          </a:solidFill>
          <a:ln w="9525" algn="ctr">
            <a:noFill/>
            <a:miter lim="800000"/>
            <a:headEnd/>
            <a:tailEnd/>
          </a:ln>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defRPr/>
            </a:pPr>
            <a:r>
              <a:rPr lang="en-US" altLang="en-US" sz="1100" b="1" dirty="0">
                <a:solidFill>
                  <a:schemeClr val="bg1"/>
                </a:solidFill>
                <a:effectLst/>
                <a:latin typeface="Verdana" panose="020B0604030504040204" pitchFamily="34" charset="0"/>
                <a:ea typeface="Verdana" panose="020B0604030504040204" pitchFamily="34" charset="0"/>
                <a:cs typeface="Arial" charset="0"/>
              </a:rPr>
              <a:t>© Fiscal Publications – used with permission from Taxation, 45</a:t>
            </a:r>
            <a:r>
              <a:rPr lang="en-US" altLang="en-US" sz="1100" b="1" baseline="30000" dirty="0">
                <a:solidFill>
                  <a:schemeClr val="bg1"/>
                </a:solidFill>
                <a:effectLst/>
                <a:latin typeface="Verdana" panose="020B0604030504040204" pitchFamily="34" charset="0"/>
                <a:ea typeface="Verdana" panose="020B0604030504040204" pitchFamily="34" charset="0"/>
                <a:cs typeface="Arial" charset="0"/>
              </a:rPr>
              <a:t>th</a:t>
            </a:r>
            <a:r>
              <a:rPr lang="en-US" altLang="en-US" sz="1100" b="1" dirty="0">
                <a:solidFill>
                  <a:schemeClr val="bg1"/>
                </a:solidFill>
                <a:effectLst/>
                <a:latin typeface="Verdana" panose="020B0604030504040204" pitchFamily="34" charset="0"/>
                <a:ea typeface="Verdana" panose="020B0604030504040204" pitchFamily="34" charset="0"/>
                <a:cs typeface="Arial" charset="0"/>
              </a:rPr>
              <a:t> edition 2026/27 by Tutin and Tiller</a:t>
            </a:r>
          </a:p>
          <a:p>
            <a:pPr algn="r" eaLnBrk="1" hangingPunct="1">
              <a:defRPr/>
            </a:pPr>
            <a:r>
              <a:rPr lang="en-GB" altLang="en-US" sz="1100" b="1" dirty="0">
                <a:solidFill>
                  <a:schemeClr val="bg1"/>
                </a:solidFill>
                <a:effectLst/>
                <a:latin typeface="Verdana" panose="020B0604030504040204" pitchFamily="34" charset="0"/>
                <a:ea typeface="Verdana" panose="020B0604030504040204" pitchFamily="34" charset="0"/>
                <a:cs typeface="Arial" charset="0"/>
              </a:rPr>
              <a:t>https://www.fiscalpublications.com/tutinandtiller/2026</a:t>
            </a:r>
          </a:p>
        </p:txBody>
      </p:sp>
    </p:spTree>
    <p:extLst>
      <p:ext uri="{BB962C8B-B14F-4D97-AF65-F5344CB8AC3E}">
        <p14:creationId xmlns:p14="http://schemas.microsoft.com/office/powerpoint/2010/main" val="1658765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wipe(left)">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wipe(left)">
                                      <p:cBhvr>
                                        <p:cTn id="17" dur="500"/>
                                        <p:tgtEl>
                                          <p:spTgt spid="3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wipe(left)">
                                      <p:cBhvr>
                                        <p:cTn id="22" dur="500"/>
                                        <p:tgtEl>
                                          <p:spTgt spid="3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wipe(left)">
                                      <p:cBhvr>
                                        <p:cTn id="2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1BE522-19B5-5A2D-A2A4-E642D4926F2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65CA4C3-9E69-E44C-EE11-1A6559116A1F}"/>
              </a:ext>
            </a:extLst>
          </p:cNvPr>
          <p:cNvSpPr>
            <a:spLocks noGrp="1"/>
          </p:cNvSpPr>
          <p:nvPr>
            <p:ph type="title"/>
          </p:nvPr>
        </p:nvSpPr>
        <p:spPr/>
        <p:txBody>
          <a:bodyPr/>
          <a:lstStyle/>
          <a:p>
            <a:pPr>
              <a:tabLst>
                <a:tab pos="1431925" algn="l"/>
              </a:tabLst>
            </a:pPr>
            <a:r>
              <a:rPr lang="en-GB" dirty="0"/>
              <a:t>31.14 Reform from 6</a:t>
            </a:r>
            <a:r>
              <a:rPr lang="en-GB" baseline="30000" dirty="0"/>
              <a:t>th</a:t>
            </a:r>
            <a:r>
              <a:rPr lang="en-GB" dirty="0"/>
              <a:t> April 2026</a:t>
            </a:r>
          </a:p>
        </p:txBody>
      </p:sp>
      <p:sp>
        <p:nvSpPr>
          <p:cNvPr id="3" name="Content Placeholder 2">
            <a:extLst>
              <a:ext uri="{FF2B5EF4-FFF2-40B4-BE49-F238E27FC236}">
                <a16:creationId xmlns:a16="http://schemas.microsoft.com/office/drawing/2014/main" id="{AD677DBA-AA82-21DC-8850-A0E1B942C12E}"/>
              </a:ext>
            </a:extLst>
          </p:cNvPr>
          <p:cNvSpPr>
            <a:spLocks noGrp="1"/>
          </p:cNvSpPr>
          <p:nvPr>
            <p:ph idx="1"/>
          </p:nvPr>
        </p:nvSpPr>
        <p:spPr/>
        <p:txBody>
          <a:bodyPr/>
          <a:lstStyle/>
          <a:p>
            <a:pPr>
              <a:buNone/>
            </a:pPr>
            <a:r>
              <a:rPr lang="en-GB" sz="2300" dirty="0">
                <a:solidFill>
                  <a:schemeClr val="tx1"/>
                </a:solidFill>
              </a:rPr>
              <a:t>From 6</a:t>
            </a:r>
            <a:r>
              <a:rPr lang="en-GB" sz="2300" baseline="30000" dirty="0">
                <a:solidFill>
                  <a:schemeClr val="tx1"/>
                </a:solidFill>
              </a:rPr>
              <a:t>th</a:t>
            </a:r>
            <a:r>
              <a:rPr lang="en-GB" sz="2300" dirty="0">
                <a:solidFill>
                  <a:schemeClr val="tx1"/>
                </a:solidFill>
              </a:rPr>
              <a:t> April 2026, there is a combined </a:t>
            </a:r>
            <a:r>
              <a:rPr lang="en-GB" sz="2300" b="1" dirty="0">
                <a:solidFill>
                  <a:schemeClr val="tx1"/>
                </a:solidFill>
              </a:rPr>
              <a:t>lifetime limit </a:t>
            </a:r>
            <a:r>
              <a:rPr lang="en-GB" sz="2300" dirty="0">
                <a:solidFill>
                  <a:schemeClr val="tx1"/>
                </a:solidFill>
              </a:rPr>
              <a:t>for the </a:t>
            </a:r>
            <a:r>
              <a:rPr lang="en-GB" sz="2300" b="1" dirty="0">
                <a:solidFill>
                  <a:schemeClr val="tx1"/>
                </a:solidFill>
              </a:rPr>
              <a:t>100% </a:t>
            </a:r>
            <a:r>
              <a:rPr lang="en-GB" sz="2300" dirty="0">
                <a:solidFill>
                  <a:schemeClr val="tx1"/>
                </a:solidFill>
              </a:rPr>
              <a:t>rate of Agricultural Property and Business Property Relief, of </a:t>
            </a:r>
            <a:r>
              <a:rPr lang="en-GB" sz="2300" b="1" dirty="0">
                <a:solidFill>
                  <a:schemeClr val="tx1"/>
                </a:solidFill>
              </a:rPr>
              <a:t>£2.5 million </a:t>
            </a:r>
            <a:r>
              <a:rPr lang="en-GB" sz="2300" dirty="0">
                <a:solidFill>
                  <a:schemeClr val="tx1"/>
                </a:solidFill>
              </a:rPr>
              <a:t>of value, which is fixed until 5</a:t>
            </a:r>
            <a:r>
              <a:rPr lang="en-GB" sz="2300" baseline="30000" dirty="0">
                <a:solidFill>
                  <a:schemeClr val="tx1"/>
                </a:solidFill>
              </a:rPr>
              <a:t>th</a:t>
            </a:r>
            <a:r>
              <a:rPr lang="en-GB" sz="2300" dirty="0">
                <a:solidFill>
                  <a:schemeClr val="tx1"/>
                </a:solidFill>
              </a:rPr>
              <a:t> April 2031 (</a:t>
            </a:r>
            <a:r>
              <a:rPr lang="en-GB" sz="2300" i="1" dirty="0">
                <a:solidFill>
                  <a:schemeClr val="tx1"/>
                </a:solidFill>
              </a:rPr>
              <a:t>as announced at Budget 2025</a:t>
            </a:r>
            <a:r>
              <a:rPr lang="en-GB" sz="2300" dirty="0">
                <a:solidFill>
                  <a:schemeClr val="tx1"/>
                </a:solidFill>
              </a:rPr>
              <a:t>).</a:t>
            </a:r>
          </a:p>
          <a:p>
            <a:pPr>
              <a:buNone/>
            </a:pPr>
            <a:r>
              <a:rPr lang="en-GB" sz="2300" dirty="0">
                <a:solidFill>
                  <a:schemeClr val="tx1"/>
                </a:solidFill>
              </a:rPr>
              <a:t> </a:t>
            </a:r>
          </a:p>
          <a:p>
            <a:pPr>
              <a:buNone/>
            </a:pPr>
            <a:r>
              <a:rPr lang="en-GB" sz="2300" dirty="0">
                <a:solidFill>
                  <a:schemeClr val="tx1"/>
                </a:solidFill>
              </a:rPr>
              <a:t>Any </a:t>
            </a:r>
            <a:r>
              <a:rPr lang="en-GB" sz="2300" b="1" dirty="0">
                <a:solidFill>
                  <a:schemeClr val="tx1"/>
                </a:solidFill>
              </a:rPr>
              <a:t>remaining</a:t>
            </a:r>
            <a:r>
              <a:rPr lang="en-GB" sz="2300" dirty="0">
                <a:solidFill>
                  <a:schemeClr val="tx1"/>
                </a:solidFill>
              </a:rPr>
              <a:t> transfer of value above the first £1 million of combined assets attracts relief at </a:t>
            </a:r>
            <a:r>
              <a:rPr lang="en-GB" sz="2300" b="1" dirty="0">
                <a:solidFill>
                  <a:schemeClr val="tx1"/>
                </a:solidFill>
              </a:rPr>
              <a:t>50%</a:t>
            </a:r>
            <a:r>
              <a:rPr lang="en-GB" sz="2300" dirty="0">
                <a:solidFill>
                  <a:schemeClr val="tx1"/>
                </a:solidFill>
              </a:rPr>
              <a:t>.</a:t>
            </a:r>
          </a:p>
          <a:p>
            <a:pPr>
              <a:buNone/>
            </a:pPr>
            <a:r>
              <a:rPr lang="en-GB" sz="2300" dirty="0">
                <a:solidFill>
                  <a:schemeClr val="tx1"/>
                </a:solidFill>
              </a:rPr>
              <a:t> </a:t>
            </a:r>
          </a:p>
          <a:p>
            <a:pPr>
              <a:buNone/>
            </a:pPr>
            <a:r>
              <a:rPr lang="en-GB" sz="2300" dirty="0">
                <a:solidFill>
                  <a:schemeClr val="tx1"/>
                </a:solidFill>
              </a:rPr>
              <a:t>Any unused allowance for the 100% rate of relief from a </a:t>
            </a:r>
            <a:r>
              <a:rPr lang="en-GB" sz="2300" b="1" dirty="0">
                <a:solidFill>
                  <a:schemeClr val="tx1"/>
                </a:solidFill>
              </a:rPr>
              <a:t>pre-deceased spouse </a:t>
            </a:r>
            <a:r>
              <a:rPr lang="en-GB" sz="2300" dirty="0">
                <a:solidFill>
                  <a:schemeClr val="tx1"/>
                </a:solidFill>
              </a:rPr>
              <a:t>or civil partner can be </a:t>
            </a:r>
            <a:r>
              <a:rPr lang="en-GB" sz="2300" b="1" dirty="0">
                <a:solidFill>
                  <a:schemeClr val="tx1"/>
                </a:solidFill>
              </a:rPr>
              <a:t>transferred</a:t>
            </a:r>
            <a:r>
              <a:rPr lang="en-GB" sz="2300" dirty="0">
                <a:solidFill>
                  <a:schemeClr val="tx1"/>
                </a:solidFill>
              </a:rPr>
              <a:t> to the surviving spouse or civil partner.  If the first death occurred before 6</a:t>
            </a:r>
            <a:r>
              <a:rPr lang="en-GB" sz="2300" baseline="30000" dirty="0">
                <a:solidFill>
                  <a:schemeClr val="tx1"/>
                </a:solidFill>
              </a:rPr>
              <a:t>th</a:t>
            </a:r>
            <a:r>
              <a:rPr lang="en-GB" sz="2300" dirty="0">
                <a:solidFill>
                  <a:schemeClr val="tx1"/>
                </a:solidFill>
              </a:rPr>
              <a:t> April 2026 when the allowance came into force, it is assumed that the entirety of the allowance is available for transfer.</a:t>
            </a:r>
          </a:p>
        </p:txBody>
      </p:sp>
    </p:spTree>
    <p:extLst>
      <p:ext uri="{BB962C8B-B14F-4D97-AF65-F5344CB8AC3E}">
        <p14:creationId xmlns:p14="http://schemas.microsoft.com/office/powerpoint/2010/main" val="1423229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left)">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left)">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17"/>
          <p:cNvSpPr>
            <a:spLocks noChangeArrowheads="1"/>
          </p:cNvSpPr>
          <p:nvPr/>
        </p:nvSpPr>
        <p:spPr bwMode="auto">
          <a:xfrm>
            <a:off x="358775" y="939800"/>
            <a:ext cx="8421688" cy="4986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1pPr>
            <a:lvl2pPr marL="742950" indent="-285750" eaLnBrk="0" hangingPunct="0">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2pPr>
            <a:lvl3pPr marL="1143000" indent="-228600" eaLnBrk="0" hangingPunct="0">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3pPr>
            <a:lvl4pPr marL="1600200" indent="-228600" eaLnBrk="0" hangingPunct="0">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4pPr>
            <a:lvl5pPr marL="2057400" indent="-228600" eaLnBrk="0" hangingPunct="0">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9pPr>
          </a:lstStyle>
          <a:p>
            <a:pPr eaLnBrk="1" hangingPunct="1"/>
            <a:r>
              <a:rPr lang="en-GB" altLang="en-US" dirty="0">
                <a:latin typeface="Verdana" panose="020B0604030504040204" pitchFamily="34" charset="0"/>
                <a:ea typeface="Verdana" panose="020B0604030504040204" pitchFamily="34" charset="0"/>
              </a:rPr>
              <a:t>Arises on:</a:t>
            </a:r>
          </a:p>
          <a:p>
            <a:pPr eaLnBrk="1" hangingPunct="1"/>
            <a:endParaRPr lang="en-GB" altLang="en-US" dirty="0">
              <a:latin typeface="Verdana" panose="020B0604030504040204" pitchFamily="34" charset="0"/>
              <a:ea typeface="Verdana" panose="020B0604030504040204" pitchFamily="34" charset="0"/>
            </a:endParaRPr>
          </a:p>
          <a:p>
            <a:pPr marL="360363" indent="-360363" eaLnBrk="1" hangingPunct="1">
              <a:buFont typeface="Arial" panose="020B0604020202020204" pitchFamily="34" charset="0"/>
              <a:buChar char="•"/>
              <a:tabLst>
                <a:tab pos="360363"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pPr>
            <a:r>
              <a:rPr lang="en-GB" altLang="en-US" dirty="0">
                <a:latin typeface="Verdana" panose="020B0604030504040204" pitchFamily="34" charset="0"/>
                <a:ea typeface="Verdana" panose="020B0604030504040204" pitchFamily="34" charset="0"/>
              </a:rPr>
              <a:t>a “</a:t>
            </a:r>
            <a:r>
              <a:rPr lang="en-GB" altLang="en-US" b="1" dirty="0">
                <a:latin typeface="Verdana" panose="020B0604030504040204" pitchFamily="34" charset="0"/>
                <a:ea typeface="Verdana" panose="020B0604030504040204" pitchFamily="34" charset="0"/>
              </a:rPr>
              <a:t>transfer of value</a:t>
            </a:r>
            <a:r>
              <a:rPr lang="en-GB" altLang="en-US" dirty="0">
                <a:latin typeface="Verdana" panose="020B0604030504040204" pitchFamily="34" charset="0"/>
                <a:ea typeface="Verdana" panose="020B0604030504040204" pitchFamily="34" charset="0"/>
              </a:rPr>
              <a:t>”, of worldwide property wherever located, by a person who is a “</a:t>
            </a:r>
            <a:r>
              <a:rPr lang="en-GB" altLang="en-US" b="1" dirty="0">
                <a:latin typeface="Verdana" panose="020B0604030504040204" pitchFamily="34" charset="0"/>
                <a:ea typeface="Verdana" panose="020B0604030504040204" pitchFamily="34" charset="0"/>
              </a:rPr>
              <a:t>long-term UK resident</a:t>
            </a:r>
            <a:r>
              <a:rPr lang="en-GB" altLang="en-US" dirty="0">
                <a:latin typeface="Verdana" panose="020B0604030504040204" pitchFamily="34" charset="0"/>
                <a:ea typeface="Verdana" panose="020B0604030504040204" pitchFamily="34" charset="0"/>
              </a:rPr>
              <a:t>”;</a:t>
            </a:r>
          </a:p>
          <a:p>
            <a:pPr marL="360363" indent="-360363" eaLnBrk="1" hangingPunct="1">
              <a:buFont typeface="Arial" panose="020B0604020202020204" pitchFamily="34" charset="0"/>
              <a:buChar char="•"/>
              <a:tabLst>
                <a:tab pos="360363"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pPr>
            <a:endParaRPr lang="en-GB" altLang="en-US" dirty="0">
              <a:latin typeface="Verdana" panose="020B0604030504040204" pitchFamily="34" charset="0"/>
              <a:ea typeface="Verdana" panose="020B0604030504040204" pitchFamily="34" charset="0"/>
            </a:endParaRPr>
          </a:p>
          <a:p>
            <a:pPr marL="360363" indent="-360363" eaLnBrk="1" hangingPunct="1">
              <a:buFont typeface="Arial" panose="020B0604020202020204" pitchFamily="34" charset="0"/>
              <a:buChar char="•"/>
              <a:tabLst>
                <a:tab pos="360363"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pPr>
            <a:r>
              <a:rPr lang="en-GB" altLang="en-US" dirty="0">
                <a:latin typeface="Verdana" panose="020B0604030504040204" pitchFamily="34" charset="0"/>
                <a:ea typeface="Verdana" panose="020B0604030504040204" pitchFamily="34" charset="0"/>
              </a:rPr>
              <a:t>transfers of property </a:t>
            </a:r>
            <a:r>
              <a:rPr lang="en-GB" altLang="en-US" b="1" dirty="0">
                <a:latin typeface="Verdana" panose="020B0604030504040204" pitchFamily="34" charset="0"/>
                <a:ea typeface="Verdana" panose="020B0604030504040204" pitchFamily="34" charset="0"/>
              </a:rPr>
              <a:t>located in the UK </a:t>
            </a:r>
            <a:r>
              <a:rPr lang="en-GB" altLang="en-US" dirty="0">
                <a:latin typeface="Verdana" panose="020B0604030504040204" pitchFamily="34" charset="0"/>
                <a:ea typeface="Verdana" panose="020B0604030504040204" pitchFamily="34" charset="0"/>
              </a:rPr>
              <a:t>by a person who is </a:t>
            </a:r>
            <a:r>
              <a:rPr lang="en-GB" altLang="en-US" b="1" dirty="0">
                <a:latin typeface="Verdana" panose="020B0604030504040204" pitchFamily="34" charset="0"/>
                <a:ea typeface="Verdana" panose="020B0604030504040204" pitchFamily="34" charset="0"/>
              </a:rPr>
              <a:t>not a long-term UK resident</a:t>
            </a:r>
            <a:r>
              <a:rPr lang="en-GB" altLang="en-US" dirty="0">
                <a:latin typeface="Verdana" panose="020B0604030504040204" pitchFamily="34" charset="0"/>
                <a:ea typeface="Verdana" panose="020B0604030504040204" pitchFamily="34" charset="0"/>
              </a:rPr>
              <a:t>.  This includes all UK residential property even when held indirectly by a non-domiciled person through an offshore structure (</a:t>
            </a:r>
            <a:r>
              <a:rPr lang="en-GB" altLang="en-US" i="1" dirty="0">
                <a:latin typeface="Verdana" panose="020B0604030504040204" pitchFamily="34" charset="0"/>
                <a:ea typeface="Verdana" panose="020B0604030504040204" pitchFamily="34" charset="0"/>
              </a:rPr>
              <a:t>although where the UK property makes up 5% or less of the person’s total property interests, such “minor interests” are disregarded</a:t>
            </a:r>
            <a:r>
              <a:rPr lang="en-GB" altLang="en-US" dirty="0">
                <a:latin typeface="Verdana" panose="020B0604030504040204" pitchFamily="34" charset="0"/>
                <a:ea typeface="Verdana" panose="020B0604030504040204" pitchFamily="34" charset="0"/>
              </a:rPr>
              <a:t>).</a:t>
            </a:r>
          </a:p>
        </p:txBody>
      </p:sp>
      <p:sp>
        <p:nvSpPr>
          <p:cNvPr id="40" name="Title 1">
            <a:extLst>
              <a:ext uri="{FF2B5EF4-FFF2-40B4-BE49-F238E27FC236}">
                <a16:creationId xmlns:a16="http://schemas.microsoft.com/office/drawing/2014/main" id="{869255BF-7480-4D7B-8FA4-1FC2277836BF}"/>
              </a:ext>
            </a:extLst>
          </p:cNvPr>
          <p:cNvSpPr txBox="1">
            <a:spLocks/>
          </p:cNvSpPr>
          <p:nvPr/>
        </p:nvSpPr>
        <p:spPr bwMode="auto">
          <a:xfrm>
            <a:off x="0" y="0"/>
            <a:ext cx="9144000" cy="939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268288" indent="-268288" algn="l" rtl="0" eaLnBrk="0" fontAlgn="base" hangingPunct="0">
              <a:spcBef>
                <a:spcPct val="0"/>
              </a:spcBef>
              <a:spcAft>
                <a:spcPct val="0"/>
              </a:spcAft>
              <a:defRPr sz="4000">
                <a:solidFill>
                  <a:schemeClr val="bg1"/>
                </a:solidFill>
                <a:latin typeface="Trebuchet MS" panose="020B0603020202020204" pitchFamily="34" charset="0"/>
                <a:ea typeface="+mj-ea"/>
                <a:cs typeface="+mj-cs"/>
              </a:defRPr>
            </a:lvl1pPr>
            <a:lvl2pPr marL="268288" indent="-268288" algn="l" rtl="0" eaLnBrk="0" fontAlgn="base" hangingPunct="0">
              <a:spcBef>
                <a:spcPct val="0"/>
              </a:spcBef>
              <a:spcAft>
                <a:spcPct val="0"/>
              </a:spcAft>
              <a:defRPr sz="4000">
                <a:solidFill>
                  <a:schemeClr val="bg1"/>
                </a:solidFill>
                <a:latin typeface="Trebuchet MS" panose="020B0603020202020204" pitchFamily="34" charset="0"/>
              </a:defRPr>
            </a:lvl2pPr>
            <a:lvl3pPr marL="268288" indent="-268288" algn="l" rtl="0" eaLnBrk="0" fontAlgn="base" hangingPunct="0">
              <a:spcBef>
                <a:spcPct val="0"/>
              </a:spcBef>
              <a:spcAft>
                <a:spcPct val="0"/>
              </a:spcAft>
              <a:defRPr sz="4000">
                <a:solidFill>
                  <a:schemeClr val="bg1"/>
                </a:solidFill>
                <a:latin typeface="Trebuchet MS" panose="020B0603020202020204" pitchFamily="34" charset="0"/>
              </a:defRPr>
            </a:lvl3pPr>
            <a:lvl4pPr marL="268288" indent="-268288" algn="l" rtl="0" eaLnBrk="0" fontAlgn="base" hangingPunct="0">
              <a:spcBef>
                <a:spcPct val="0"/>
              </a:spcBef>
              <a:spcAft>
                <a:spcPct val="0"/>
              </a:spcAft>
              <a:defRPr sz="4000">
                <a:solidFill>
                  <a:schemeClr val="bg1"/>
                </a:solidFill>
                <a:latin typeface="Trebuchet MS" panose="020B0603020202020204" pitchFamily="34" charset="0"/>
              </a:defRPr>
            </a:lvl4pPr>
            <a:lvl5pPr marL="268288" indent="-268288" algn="l" rtl="0" eaLnBrk="0" fontAlgn="base" hangingPunct="0">
              <a:spcBef>
                <a:spcPct val="0"/>
              </a:spcBef>
              <a:spcAft>
                <a:spcPct val="0"/>
              </a:spcAft>
              <a:defRPr sz="4000">
                <a:solidFill>
                  <a:schemeClr val="bg1"/>
                </a:solidFill>
                <a:latin typeface="Trebuchet MS" panose="020B0603020202020204" pitchFamily="34"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indent="0">
              <a:tabLst>
                <a:tab pos="1431925" algn="l"/>
              </a:tabLst>
            </a:pPr>
            <a:r>
              <a:rPr lang="en-GB" altLang="en-US" sz="3600" kern="0" dirty="0">
                <a:effectLst>
                  <a:outerShdw blurRad="38100" dist="38100" dir="2700000" algn="tl">
                    <a:srgbClr val="000000">
                      <a:alpha val="43137"/>
                    </a:srgbClr>
                  </a:outerShdw>
                </a:effectLst>
                <a:latin typeface="Verdana" panose="020B0604030504040204" pitchFamily="34" charset="0"/>
                <a:ea typeface="Verdana" panose="020B0604030504040204" pitchFamily="34" charset="0"/>
              </a:rPr>
              <a:t>31.1	Introduction to Inheritance Tax</a:t>
            </a:r>
          </a:p>
        </p:txBody>
      </p:sp>
      <p:sp>
        <p:nvSpPr>
          <p:cNvPr id="20" name="Rectangle 19">
            <a:extLst>
              <a:ext uri="{FF2B5EF4-FFF2-40B4-BE49-F238E27FC236}">
                <a16:creationId xmlns:a16="http://schemas.microsoft.com/office/drawing/2014/main" id="{1555BFFC-6F6B-4660-B5E0-F336A5466FFD}"/>
              </a:ext>
            </a:extLst>
          </p:cNvPr>
          <p:cNvSpPr/>
          <p:nvPr/>
        </p:nvSpPr>
        <p:spPr>
          <a:xfrm>
            <a:off x="4788024" y="4076724"/>
            <a:ext cx="1396564" cy="360363"/>
          </a:xfrm>
          <a:prstGeom prst="rect">
            <a:avLst/>
          </a:prstGeom>
          <a:gradFill>
            <a:gsLst>
              <a:gs pos="100000">
                <a:schemeClr val="tx1"/>
              </a:gs>
              <a:gs pos="0">
                <a:srgbClr val="80808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lgn="ctr">
              <a:tabLst>
                <a:tab pos="808038" algn="dec"/>
              </a:tabLst>
              <a:defRPr/>
            </a:pPr>
            <a:r>
              <a:rPr lang="en-GB" sz="1400" b="1" dirty="0">
                <a:solidFill>
                  <a:schemeClr val="bg1"/>
                </a:solidFill>
                <a:latin typeface="Verdana" panose="020B0604030504040204" pitchFamily="34" charset="0"/>
                <a:ea typeface="Verdana" panose="020B0604030504040204" pitchFamily="34" charset="0"/>
              </a:rPr>
              <a:t>2026/27</a:t>
            </a:r>
          </a:p>
        </p:txBody>
      </p:sp>
      <p:grpSp>
        <p:nvGrpSpPr>
          <p:cNvPr id="3" name="Group 2">
            <a:extLst>
              <a:ext uri="{FF2B5EF4-FFF2-40B4-BE49-F238E27FC236}">
                <a16:creationId xmlns:a16="http://schemas.microsoft.com/office/drawing/2014/main" id="{DCF4B7A4-B9DC-41A7-A5F1-659B54939FCC}"/>
              </a:ext>
            </a:extLst>
          </p:cNvPr>
          <p:cNvGrpSpPr/>
          <p:nvPr/>
        </p:nvGrpSpPr>
        <p:grpSpPr>
          <a:xfrm>
            <a:off x="720000" y="4437087"/>
            <a:ext cx="5464588" cy="360362"/>
            <a:chOff x="720000" y="4293071"/>
            <a:chExt cx="5464588" cy="360362"/>
          </a:xfrm>
          <a:solidFill>
            <a:srgbClr val="FFEEDD"/>
          </a:solidFill>
        </p:grpSpPr>
        <p:sp>
          <p:nvSpPr>
            <p:cNvPr id="21" name="Rectangle 20">
              <a:extLst>
                <a:ext uri="{FF2B5EF4-FFF2-40B4-BE49-F238E27FC236}">
                  <a16:creationId xmlns:a16="http://schemas.microsoft.com/office/drawing/2014/main" id="{A6AC4E02-D425-4E12-BB29-522808CAF5DD}"/>
                </a:ext>
              </a:extLst>
            </p:cNvPr>
            <p:cNvSpPr/>
            <p:nvPr/>
          </p:nvSpPr>
          <p:spPr>
            <a:xfrm>
              <a:off x="5040000" y="4293071"/>
              <a:ext cx="1144588" cy="3603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lgn="ctr">
                <a:tabLst>
                  <a:tab pos="808038" algn="dec"/>
                </a:tabLst>
                <a:defRPr/>
              </a:pPr>
              <a:r>
                <a:rPr lang="en-GB" sz="1600" b="1" dirty="0">
                  <a:solidFill>
                    <a:schemeClr val="tx1"/>
                  </a:solidFill>
                  <a:latin typeface="Verdana" panose="020B0604030504040204" pitchFamily="34" charset="0"/>
                  <a:ea typeface="Verdana" panose="020B0604030504040204" pitchFamily="34" charset="0"/>
                </a:rPr>
                <a:t>40%</a:t>
              </a:r>
            </a:p>
          </p:txBody>
        </p:sp>
        <p:sp>
          <p:nvSpPr>
            <p:cNvPr id="26" name="Rectangle 25">
              <a:extLst>
                <a:ext uri="{FF2B5EF4-FFF2-40B4-BE49-F238E27FC236}">
                  <a16:creationId xmlns:a16="http://schemas.microsoft.com/office/drawing/2014/main" id="{0F0993D8-D590-4A94-9A3D-29E4B7F3992F}"/>
                </a:ext>
              </a:extLst>
            </p:cNvPr>
            <p:cNvSpPr/>
            <p:nvPr/>
          </p:nvSpPr>
          <p:spPr>
            <a:xfrm>
              <a:off x="720000" y="4293071"/>
              <a:ext cx="4320000" cy="3603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a:tabLst>
                  <a:tab pos="355600" algn="l"/>
                </a:tabLst>
                <a:defRPr/>
              </a:pPr>
              <a:r>
                <a:rPr lang="en-GB" sz="1600" b="1" dirty="0">
                  <a:solidFill>
                    <a:schemeClr val="tx1"/>
                  </a:solidFill>
                  <a:latin typeface="Verdana" panose="020B0604030504040204" pitchFamily="34" charset="0"/>
                  <a:ea typeface="Verdana" panose="020B0604030504040204" pitchFamily="34" charset="0"/>
                </a:rPr>
                <a:t>Rate (for estates)</a:t>
              </a:r>
            </a:p>
          </p:txBody>
        </p:sp>
      </p:grpSp>
      <p:grpSp>
        <p:nvGrpSpPr>
          <p:cNvPr id="4" name="Group 3">
            <a:extLst>
              <a:ext uri="{FF2B5EF4-FFF2-40B4-BE49-F238E27FC236}">
                <a16:creationId xmlns:a16="http://schemas.microsoft.com/office/drawing/2014/main" id="{F3223097-DFAE-453E-AEE4-07971E4B669F}"/>
              </a:ext>
            </a:extLst>
          </p:cNvPr>
          <p:cNvGrpSpPr/>
          <p:nvPr/>
        </p:nvGrpSpPr>
        <p:grpSpPr>
          <a:xfrm>
            <a:off x="720000" y="4797449"/>
            <a:ext cx="5464588" cy="358775"/>
            <a:chOff x="720000" y="4653433"/>
            <a:chExt cx="5464588" cy="358775"/>
          </a:xfrm>
          <a:solidFill>
            <a:srgbClr val="DDFFDD"/>
          </a:solidFill>
        </p:grpSpPr>
        <p:sp>
          <p:nvSpPr>
            <p:cNvPr id="22" name="Rectangle 21">
              <a:extLst>
                <a:ext uri="{FF2B5EF4-FFF2-40B4-BE49-F238E27FC236}">
                  <a16:creationId xmlns:a16="http://schemas.microsoft.com/office/drawing/2014/main" id="{9B47391C-2168-483D-AB4A-76E81187939C}"/>
                </a:ext>
              </a:extLst>
            </p:cNvPr>
            <p:cNvSpPr/>
            <p:nvPr/>
          </p:nvSpPr>
          <p:spPr>
            <a:xfrm>
              <a:off x="5040000" y="4653433"/>
              <a:ext cx="1144588" cy="3587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lgn="ctr">
                <a:tabLst>
                  <a:tab pos="808038" algn="dec"/>
                </a:tabLst>
                <a:defRPr/>
              </a:pPr>
              <a:r>
                <a:rPr lang="en-GB" sz="1600" b="1" dirty="0">
                  <a:solidFill>
                    <a:schemeClr val="tx1"/>
                  </a:solidFill>
                  <a:latin typeface="Verdana" panose="020B0604030504040204" pitchFamily="34" charset="0"/>
                  <a:ea typeface="Verdana" panose="020B0604030504040204" pitchFamily="34" charset="0"/>
                </a:rPr>
                <a:t>36%</a:t>
              </a:r>
            </a:p>
          </p:txBody>
        </p:sp>
        <p:sp>
          <p:nvSpPr>
            <p:cNvPr id="27" name="Rectangle 26">
              <a:extLst>
                <a:ext uri="{FF2B5EF4-FFF2-40B4-BE49-F238E27FC236}">
                  <a16:creationId xmlns:a16="http://schemas.microsoft.com/office/drawing/2014/main" id="{5D96780F-DF93-4B6D-9D9E-90021C6E9C8D}"/>
                </a:ext>
              </a:extLst>
            </p:cNvPr>
            <p:cNvSpPr/>
            <p:nvPr/>
          </p:nvSpPr>
          <p:spPr>
            <a:xfrm>
              <a:off x="720000" y="4653433"/>
              <a:ext cx="4572080" cy="3587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a:tabLst>
                  <a:tab pos="355600" algn="l"/>
                </a:tabLst>
                <a:defRPr/>
              </a:pPr>
              <a:r>
                <a:rPr lang="en-GB" sz="1400" b="1" dirty="0">
                  <a:solidFill>
                    <a:schemeClr val="tx1"/>
                  </a:solidFill>
                  <a:latin typeface="Verdana" panose="020B0604030504040204" pitchFamily="34" charset="0"/>
                  <a:ea typeface="Verdana" panose="020B0604030504040204" pitchFamily="34" charset="0"/>
                </a:rPr>
                <a:t>Reduced rate</a:t>
              </a:r>
              <a:r>
                <a:rPr lang="en-GB" sz="800" b="1" dirty="0">
                  <a:solidFill>
                    <a:schemeClr val="tx1"/>
                  </a:solidFill>
                  <a:latin typeface="Verdana" panose="020B0604030504040204" pitchFamily="34" charset="0"/>
                  <a:ea typeface="Verdana" panose="020B0604030504040204" pitchFamily="34" charset="0"/>
                </a:rPr>
                <a:t> </a:t>
              </a:r>
              <a:r>
                <a:rPr lang="en-GB" sz="900" b="1" dirty="0">
                  <a:solidFill>
                    <a:schemeClr val="tx1"/>
                  </a:solidFill>
                  <a:latin typeface="Verdana" panose="020B0604030504040204" pitchFamily="34" charset="0"/>
                  <a:ea typeface="Verdana" panose="020B0604030504040204" pitchFamily="34" charset="0"/>
                </a:rPr>
                <a:t>(for estates leaving 10% or more to charity)</a:t>
              </a:r>
            </a:p>
          </p:txBody>
        </p:sp>
      </p:grpSp>
      <p:grpSp>
        <p:nvGrpSpPr>
          <p:cNvPr id="7" name="Group 6">
            <a:extLst>
              <a:ext uri="{FF2B5EF4-FFF2-40B4-BE49-F238E27FC236}">
                <a16:creationId xmlns:a16="http://schemas.microsoft.com/office/drawing/2014/main" id="{3B65815F-E4D1-4F4E-8041-BFF5C382FD34}"/>
              </a:ext>
            </a:extLst>
          </p:cNvPr>
          <p:cNvGrpSpPr/>
          <p:nvPr/>
        </p:nvGrpSpPr>
        <p:grpSpPr>
          <a:xfrm>
            <a:off x="720000" y="5156224"/>
            <a:ext cx="5464588" cy="360363"/>
            <a:chOff x="720000" y="5012208"/>
            <a:chExt cx="5464588" cy="360363"/>
          </a:xfrm>
          <a:solidFill>
            <a:srgbClr val="DDDDFF"/>
          </a:solidFill>
        </p:grpSpPr>
        <p:sp>
          <p:nvSpPr>
            <p:cNvPr id="23" name="Rectangle 22">
              <a:extLst>
                <a:ext uri="{FF2B5EF4-FFF2-40B4-BE49-F238E27FC236}">
                  <a16:creationId xmlns:a16="http://schemas.microsoft.com/office/drawing/2014/main" id="{D0D8E045-A275-40EE-9CC5-03F7C84FB915}"/>
                </a:ext>
              </a:extLst>
            </p:cNvPr>
            <p:cNvSpPr/>
            <p:nvPr/>
          </p:nvSpPr>
          <p:spPr>
            <a:xfrm>
              <a:off x="5040000" y="5012208"/>
              <a:ext cx="1144588" cy="3603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lgn="ctr">
                <a:tabLst>
                  <a:tab pos="808038" algn="dec"/>
                </a:tabLst>
                <a:defRPr/>
              </a:pPr>
              <a:r>
                <a:rPr lang="en-GB" sz="1600" b="1" dirty="0">
                  <a:solidFill>
                    <a:schemeClr val="tx1"/>
                  </a:solidFill>
                  <a:latin typeface="Verdana" panose="020B0604030504040204" pitchFamily="34" charset="0"/>
                  <a:ea typeface="Verdana" panose="020B0604030504040204" pitchFamily="34" charset="0"/>
                </a:rPr>
                <a:t>20%</a:t>
              </a:r>
            </a:p>
          </p:txBody>
        </p:sp>
        <p:sp>
          <p:nvSpPr>
            <p:cNvPr id="28" name="Rectangle 27">
              <a:extLst>
                <a:ext uri="{FF2B5EF4-FFF2-40B4-BE49-F238E27FC236}">
                  <a16:creationId xmlns:a16="http://schemas.microsoft.com/office/drawing/2014/main" id="{65E5DB4D-9222-4299-BD79-D583C1A32B4A}"/>
                </a:ext>
              </a:extLst>
            </p:cNvPr>
            <p:cNvSpPr/>
            <p:nvPr/>
          </p:nvSpPr>
          <p:spPr>
            <a:xfrm>
              <a:off x="720000" y="5012208"/>
              <a:ext cx="4320000" cy="3603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a:tabLst>
                  <a:tab pos="355600" algn="l"/>
                </a:tabLst>
                <a:defRPr/>
              </a:pPr>
              <a:r>
                <a:rPr lang="en-GB" sz="1600" b="1" dirty="0">
                  <a:solidFill>
                    <a:schemeClr val="tx1"/>
                  </a:solidFill>
                  <a:latin typeface="Verdana" panose="020B0604030504040204" pitchFamily="34" charset="0"/>
                  <a:ea typeface="Verdana" panose="020B0604030504040204" pitchFamily="34" charset="0"/>
                </a:rPr>
                <a:t>Rate (for CLTs)</a:t>
              </a:r>
            </a:p>
          </p:txBody>
        </p:sp>
      </p:grpSp>
      <p:grpSp>
        <p:nvGrpSpPr>
          <p:cNvPr id="5" name="Group 4">
            <a:extLst>
              <a:ext uri="{FF2B5EF4-FFF2-40B4-BE49-F238E27FC236}">
                <a16:creationId xmlns:a16="http://schemas.microsoft.com/office/drawing/2014/main" id="{3DA9A80A-550E-4C65-BB37-BF3C5460A61C}"/>
              </a:ext>
            </a:extLst>
          </p:cNvPr>
          <p:cNvGrpSpPr/>
          <p:nvPr/>
        </p:nvGrpSpPr>
        <p:grpSpPr>
          <a:xfrm>
            <a:off x="720000" y="5516587"/>
            <a:ext cx="5464588" cy="360362"/>
            <a:chOff x="720000" y="5372571"/>
            <a:chExt cx="5464588" cy="360362"/>
          </a:xfrm>
          <a:solidFill>
            <a:srgbClr val="EEDDFF"/>
          </a:solidFill>
        </p:grpSpPr>
        <p:sp>
          <p:nvSpPr>
            <p:cNvPr id="24" name="Rectangle 23">
              <a:extLst>
                <a:ext uri="{FF2B5EF4-FFF2-40B4-BE49-F238E27FC236}">
                  <a16:creationId xmlns:a16="http://schemas.microsoft.com/office/drawing/2014/main" id="{805F09CA-DE05-462F-9CBF-70B37080DEAA}"/>
                </a:ext>
              </a:extLst>
            </p:cNvPr>
            <p:cNvSpPr/>
            <p:nvPr/>
          </p:nvSpPr>
          <p:spPr>
            <a:xfrm>
              <a:off x="5040000" y="5372571"/>
              <a:ext cx="1144588" cy="3603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b="1" dirty="0">
                  <a:solidFill>
                    <a:schemeClr val="tx1"/>
                  </a:solidFill>
                  <a:latin typeface="Verdana" panose="020B0604030504040204" pitchFamily="34" charset="0"/>
                  <a:ea typeface="Verdana" panose="020B0604030504040204" pitchFamily="34" charset="0"/>
                </a:rPr>
                <a:t>	£325,000</a:t>
              </a:r>
            </a:p>
          </p:txBody>
        </p:sp>
        <p:sp>
          <p:nvSpPr>
            <p:cNvPr id="29" name="Rectangle 28">
              <a:extLst>
                <a:ext uri="{FF2B5EF4-FFF2-40B4-BE49-F238E27FC236}">
                  <a16:creationId xmlns:a16="http://schemas.microsoft.com/office/drawing/2014/main" id="{DB86CE31-077A-4AD9-A7C7-76EEFF2B2377}"/>
                </a:ext>
              </a:extLst>
            </p:cNvPr>
            <p:cNvSpPr/>
            <p:nvPr/>
          </p:nvSpPr>
          <p:spPr>
            <a:xfrm>
              <a:off x="720000" y="5372571"/>
              <a:ext cx="4320000" cy="3603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a:tabLst>
                  <a:tab pos="355600" algn="l"/>
                </a:tabLst>
                <a:defRPr/>
              </a:pPr>
              <a:r>
                <a:rPr lang="en-GB" sz="1600" b="1" dirty="0">
                  <a:solidFill>
                    <a:schemeClr val="tx1"/>
                  </a:solidFill>
                  <a:latin typeface="Verdana" panose="020B0604030504040204" pitchFamily="34" charset="0"/>
                  <a:ea typeface="Verdana" panose="020B0604030504040204" pitchFamily="34" charset="0"/>
                </a:rPr>
                <a:t>Nil Rate Band</a:t>
              </a:r>
            </a:p>
          </p:txBody>
        </p:sp>
      </p:grpSp>
      <p:grpSp>
        <p:nvGrpSpPr>
          <p:cNvPr id="6" name="Group 5">
            <a:extLst>
              <a:ext uri="{FF2B5EF4-FFF2-40B4-BE49-F238E27FC236}">
                <a16:creationId xmlns:a16="http://schemas.microsoft.com/office/drawing/2014/main" id="{E9788C93-F63A-4CF4-819F-E7A2D939C37C}"/>
              </a:ext>
            </a:extLst>
          </p:cNvPr>
          <p:cNvGrpSpPr/>
          <p:nvPr/>
        </p:nvGrpSpPr>
        <p:grpSpPr>
          <a:xfrm>
            <a:off x="720000" y="5876949"/>
            <a:ext cx="5464588" cy="360363"/>
            <a:chOff x="720000" y="5732933"/>
            <a:chExt cx="5464588" cy="360363"/>
          </a:xfrm>
          <a:solidFill>
            <a:srgbClr val="FFDDEE"/>
          </a:solidFill>
        </p:grpSpPr>
        <p:sp>
          <p:nvSpPr>
            <p:cNvPr id="25" name="Rectangle 24">
              <a:extLst>
                <a:ext uri="{FF2B5EF4-FFF2-40B4-BE49-F238E27FC236}">
                  <a16:creationId xmlns:a16="http://schemas.microsoft.com/office/drawing/2014/main" id="{60BFC4F6-E077-43C2-A03B-8D491DCDB0AE}"/>
                </a:ext>
              </a:extLst>
            </p:cNvPr>
            <p:cNvSpPr/>
            <p:nvPr/>
          </p:nvSpPr>
          <p:spPr>
            <a:xfrm>
              <a:off x="5040000" y="5732933"/>
              <a:ext cx="1144588" cy="3603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tabLst>
                  <a:tab pos="808038" algn="dec"/>
                </a:tabLst>
                <a:defRPr/>
              </a:pPr>
              <a:r>
                <a:rPr lang="en-GB" sz="1400" b="1" dirty="0">
                  <a:solidFill>
                    <a:schemeClr val="tx1"/>
                  </a:solidFill>
                  <a:latin typeface="Verdana" panose="020B0604030504040204" pitchFamily="34" charset="0"/>
                  <a:ea typeface="Verdana" panose="020B0604030504040204" pitchFamily="34" charset="0"/>
                </a:rPr>
                <a:t>£175,000</a:t>
              </a:r>
            </a:p>
          </p:txBody>
        </p:sp>
        <p:sp>
          <p:nvSpPr>
            <p:cNvPr id="30" name="Rectangle 29">
              <a:extLst>
                <a:ext uri="{FF2B5EF4-FFF2-40B4-BE49-F238E27FC236}">
                  <a16:creationId xmlns:a16="http://schemas.microsoft.com/office/drawing/2014/main" id="{0BF20BDD-4BEF-437F-846F-6765357AB927}"/>
                </a:ext>
              </a:extLst>
            </p:cNvPr>
            <p:cNvSpPr/>
            <p:nvPr/>
          </p:nvSpPr>
          <p:spPr>
            <a:xfrm>
              <a:off x="720000" y="5732933"/>
              <a:ext cx="4320000" cy="3603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355600" indent="-355600">
                <a:tabLst>
                  <a:tab pos="355600" algn="l"/>
                </a:tabLst>
                <a:defRPr/>
              </a:pPr>
              <a:r>
                <a:rPr lang="en-GB" sz="1600" b="1" dirty="0">
                  <a:solidFill>
                    <a:schemeClr val="tx1"/>
                  </a:solidFill>
                  <a:latin typeface="Verdana" panose="020B0604030504040204" pitchFamily="34" charset="0"/>
                  <a:ea typeface="Verdana" panose="020B0604030504040204" pitchFamily="34" charset="0"/>
                </a:rPr>
                <a:t>Residence Nil Rate Band</a:t>
              </a:r>
            </a:p>
          </p:txBody>
        </p:sp>
      </p:grpSp>
    </p:spTree>
    <p:extLst>
      <p:ext uri="{BB962C8B-B14F-4D97-AF65-F5344CB8AC3E}">
        <p14:creationId xmlns:p14="http://schemas.microsoft.com/office/powerpoint/2010/main" val="1192873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2530">
                                            <p:txEl>
                                              <p:pRg st="0" end="0"/>
                                            </p:txEl>
                                          </p:spTgt>
                                        </p:tgtEl>
                                        <p:attrNameLst>
                                          <p:attrName>style.visibility</p:attrName>
                                        </p:attrNameLst>
                                      </p:cBhvr>
                                      <p:to>
                                        <p:strVal val="visible"/>
                                      </p:to>
                                    </p:set>
                                    <p:animEffect transition="in" filter="wipe(left)">
                                      <p:cBhvr>
                                        <p:cTn id="7" dur="500"/>
                                        <p:tgtEl>
                                          <p:spTgt spid="2253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2530">
                                            <p:txEl>
                                              <p:pRg st="2" end="2"/>
                                            </p:txEl>
                                          </p:spTgt>
                                        </p:tgtEl>
                                        <p:attrNameLst>
                                          <p:attrName>style.visibility</p:attrName>
                                        </p:attrNameLst>
                                      </p:cBhvr>
                                      <p:to>
                                        <p:strVal val="visible"/>
                                      </p:to>
                                    </p:set>
                                    <p:animEffect transition="in" filter="wipe(left)">
                                      <p:cBhvr>
                                        <p:cTn id="12" dur="500"/>
                                        <p:tgtEl>
                                          <p:spTgt spid="2253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2530">
                                            <p:txEl>
                                              <p:pRg st="4" end="4"/>
                                            </p:txEl>
                                          </p:spTgt>
                                        </p:tgtEl>
                                        <p:attrNameLst>
                                          <p:attrName>style.visibility</p:attrName>
                                        </p:attrNameLst>
                                      </p:cBhvr>
                                      <p:to>
                                        <p:strVal val="visible"/>
                                      </p:to>
                                    </p:set>
                                    <p:animEffect transition="in" filter="wipe(left)">
                                      <p:cBhvr>
                                        <p:cTn id="17" dur="500"/>
                                        <p:tgtEl>
                                          <p:spTgt spid="22530">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left)">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left)">
                                      <p:cBhvr>
                                        <p:cTn id="32" dur="500"/>
                                        <p:tgtEl>
                                          <p:spTgt spid="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left)">
                                      <p:cBhvr>
                                        <p:cTn id="42" dur="500"/>
                                        <p:tgtEl>
                                          <p:spTgt spid="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wipe(left)">
                                      <p:cBhvr>
                                        <p:cTn id="4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build="p"/>
      <p:bldP spid="2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tabLst>
                <a:tab pos="1792288" algn="l"/>
              </a:tabLst>
            </a:pPr>
            <a:r>
              <a:rPr lang="en-GB" dirty="0"/>
              <a:t>31.15	Quick succession relief</a:t>
            </a:r>
          </a:p>
        </p:txBody>
      </p:sp>
      <p:sp>
        <p:nvSpPr>
          <p:cNvPr id="3" name="Content Placeholder 2"/>
          <p:cNvSpPr>
            <a:spLocks noGrp="1"/>
          </p:cNvSpPr>
          <p:nvPr>
            <p:ph idx="1"/>
          </p:nvPr>
        </p:nvSpPr>
        <p:spPr/>
        <p:txBody>
          <a:bodyPr/>
          <a:lstStyle/>
          <a:p>
            <a:pPr>
              <a:spcBef>
                <a:spcPts val="0"/>
              </a:spcBef>
              <a:buNone/>
              <a:tabLst>
                <a:tab pos="355600" algn="l"/>
                <a:tab pos="719138" algn="l"/>
                <a:tab pos="1074738" algn="l"/>
                <a:tab pos="2513013" algn="dec"/>
                <a:tab pos="4305300" algn="ctr"/>
                <a:tab pos="7891463" algn="dec"/>
              </a:tabLst>
            </a:pPr>
            <a:r>
              <a:rPr lang="en-US" dirty="0">
                <a:solidFill>
                  <a:schemeClr val="tx1"/>
                </a:solidFill>
              </a:rPr>
              <a:t>This is available in respect of property transferred by inheritance from a person whose estate was liable to IHT, if the same property is again charged to </a:t>
            </a:r>
            <a:r>
              <a:rPr lang="en-US" b="1" dirty="0">
                <a:solidFill>
                  <a:srgbClr val="FF0000"/>
                </a:solidFill>
              </a:rPr>
              <a:t>IHT on the death of the next owner within five years</a:t>
            </a:r>
            <a:r>
              <a:rPr lang="en-US" dirty="0">
                <a:solidFill>
                  <a:schemeClr val="tx1"/>
                </a:solidFill>
              </a:rPr>
              <a:t>. The relief is given by a reduction in the IHT on the second death, equal to a percentage of the IHT (</a:t>
            </a:r>
            <a:r>
              <a:rPr lang="en-US" i="1" dirty="0">
                <a:solidFill>
                  <a:schemeClr val="tx1"/>
                </a:solidFill>
              </a:rPr>
              <a:t>at the estate rate</a:t>
            </a:r>
            <a:r>
              <a:rPr lang="en-US" dirty="0">
                <a:solidFill>
                  <a:schemeClr val="tx1"/>
                </a:solidFill>
              </a:rPr>
              <a:t>) paid on the same property on the first death, as follows:</a:t>
            </a:r>
          </a:p>
          <a:p>
            <a:pPr>
              <a:spcBef>
                <a:spcPts val="0"/>
              </a:spcBef>
              <a:buNone/>
              <a:tabLst>
                <a:tab pos="355600" algn="l"/>
                <a:tab pos="719138" algn="l"/>
                <a:tab pos="1074738" algn="l"/>
                <a:tab pos="2513013" algn="dec"/>
                <a:tab pos="4305300" algn="ctr"/>
                <a:tab pos="7891463" algn="dec"/>
              </a:tabLst>
            </a:pPr>
            <a:endParaRPr lang="en-US" sz="1800" dirty="0">
              <a:solidFill>
                <a:schemeClr val="tx1"/>
              </a:solidFill>
            </a:endParaRPr>
          </a:p>
          <a:p>
            <a:pPr>
              <a:spcBef>
                <a:spcPts val="0"/>
              </a:spcBef>
              <a:buNone/>
              <a:tabLst>
                <a:tab pos="355600" algn="l"/>
                <a:tab pos="719138" algn="l"/>
                <a:tab pos="1074738" algn="l"/>
                <a:tab pos="2513013" algn="dec"/>
                <a:tab pos="4305300" algn="ctr"/>
                <a:tab pos="7891463" algn="dec"/>
              </a:tabLst>
            </a:pPr>
            <a:r>
              <a:rPr lang="en-US" dirty="0">
                <a:solidFill>
                  <a:schemeClr val="tx1"/>
                </a:solidFill>
              </a:rPr>
              <a:t>					Reduction</a:t>
            </a:r>
          </a:p>
          <a:p>
            <a:pPr>
              <a:spcBef>
                <a:spcPts val="0"/>
              </a:spcBef>
              <a:buNone/>
              <a:tabLst>
                <a:tab pos="355600" algn="l"/>
                <a:tab pos="719138" algn="l"/>
                <a:tab pos="1074738" algn="l"/>
                <a:tab pos="2513013" algn="dec"/>
                <a:tab pos="4305300" algn="ctr"/>
                <a:tab pos="7891463" algn="dec"/>
              </a:tabLst>
            </a:pPr>
            <a:r>
              <a:rPr lang="en-US" dirty="0">
                <a:solidFill>
                  <a:schemeClr val="tx1"/>
                </a:solidFill>
              </a:rPr>
              <a:t>Death within	1 year	100%</a:t>
            </a:r>
          </a:p>
          <a:p>
            <a:pPr>
              <a:spcBef>
                <a:spcPts val="0"/>
              </a:spcBef>
              <a:buNone/>
              <a:tabLst>
                <a:tab pos="355600" algn="l"/>
                <a:tab pos="719138" algn="l"/>
                <a:tab pos="1074738" algn="l"/>
                <a:tab pos="2513013" algn="dec"/>
                <a:tab pos="4305300" algn="ctr"/>
                <a:tab pos="7891463" algn="dec"/>
              </a:tabLst>
            </a:pPr>
            <a:r>
              <a:rPr lang="en-US" dirty="0">
                <a:solidFill>
                  <a:schemeClr val="tx1"/>
                </a:solidFill>
              </a:rPr>
              <a:t>Death within	2 years	80%</a:t>
            </a:r>
          </a:p>
          <a:p>
            <a:pPr>
              <a:spcBef>
                <a:spcPts val="0"/>
              </a:spcBef>
              <a:buNone/>
              <a:tabLst>
                <a:tab pos="355600" algn="l"/>
                <a:tab pos="719138" algn="l"/>
                <a:tab pos="1074738" algn="l"/>
                <a:tab pos="2513013" algn="dec"/>
                <a:tab pos="4305300" algn="ctr"/>
                <a:tab pos="7891463" algn="dec"/>
              </a:tabLst>
            </a:pPr>
            <a:r>
              <a:rPr lang="en-US" dirty="0">
                <a:solidFill>
                  <a:schemeClr val="tx1"/>
                </a:solidFill>
              </a:rPr>
              <a:t>Death within	3 years	60%</a:t>
            </a:r>
          </a:p>
          <a:p>
            <a:pPr>
              <a:spcBef>
                <a:spcPts val="0"/>
              </a:spcBef>
              <a:buNone/>
              <a:tabLst>
                <a:tab pos="355600" algn="l"/>
                <a:tab pos="719138" algn="l"/>
                <a:tab pos="1074738" algn="l"/>
                <a:tab pos="2513013" algn="dec"/>
                <a:tab pos="4305300" algn="ctr"/>
                <a:tab pos="7891463" algn="dec"/>
              </a:tabLst>
            </a:pPr>
            <a:r>
              <a:rPr lang="en-US" dirty="0">
                <a:solidFill>
                  <a:schemeClr val="tx1"/>
                </a:solidFill>
              </a:rPr>
              <a:t>Death within	4 years	40%</a:t>
            </a:r>
          </a:p>
          <a:p>
            <a:pPr>
              <a:spcBef>
                <a:spcPts val="0"/>
              </a:spcBef>
              <a:buNone/>
              <a:tabLst>
                <a:tab pos="355600" algn="l"/>
                <a:tab pos="719138" algn="l"/>
                <a:tab pos="1074738" algn="l"/>
                <a:tab pos="2513013" algn="dec"/>
                <a:tab pos="4305300" algn="ctr"/>
                <a:tab pos="7891463" algn="dec"/>
              </a:tabLst>
            </a:pPr>
            <a:r>
              <a:rPr lang="en-US" dirty="0">
                <a:solidFill>
                  <a:schemeClr val="tx1"/>
                </a:solidFill>
              </a:rPr>
              <a:t>Death within	5 years	20%</a:t>
            </a:r>
          </a:p>
        </p:txBody>
      </p:sp>
    </p:spTree>
    <p:extLst>
      <p:ext uri="{BB962C8B-B14F-4D97-AF65-F5344CB8AC3E}">
        <p14:creationId xmlns:p14="http://schemas.microsoft.com/office/powerpoint/2010/main" val="32942877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 name="Rectangle 41">
            <a:extLst>
              <a:ext uri="{FF2B5EF4-FFF2-40B4-BE49-F238E27FC236}">
                <a16:creationId xmlns:a16="http://schemas.microsoft.com/office/drawing/2014/main" id="{ACA75ADA-7332-94D9-AD95-62DBEEB16CAA}"/>
              </a:ext>
            </a:extLst>
          </p:cNvPr>
          <p:cNvSpPr txBox="1">
            <a:spLocks noChangeArrowheads="1"/>
          </p:cNvSpPr>
          <p:nvPr/>
        </p:nvSpPr>
        <p:spPr bwMode="auto">
          <a:xfrm>
            <a:off x="3862800" y="936624"/>
            <a:ext cx="5281200" cy="5383441"/>
          </a:xfrm>
          <a:prstGeom prst="rect">
            <a:avLst/>
          </a:prstGeom>
          <a:ln>
            <a:noFill/>
            <a:miter lim="800000"/>
            <a:headEnd/>
            <a:tailEnd/>
          </a:ln>
          <a:extLst>
            <a:ext uri="{909E8E84-426E-40DD-AFC4-6F175D3DCCD1}">
              <a14:hiddenFill xmlns:a14="http://schemas.microsoft.com/office/drawing/2010/main">
                <a:solidFill>
                  <a:srgbClr val="FFFFFF"/>
                </a:solidFill>
              </a14:hiddenFill>
            </a:ext>
          </a:extLst>
        </p:spPr>
        <p:txBody>
          <a:bodyPr/>
          <a:lstStyle>
            <a:lvl1pPr marL="342900" indent="-342900" algn="l" rtl="0" eaLnBrk="0" fontAlgn="base" hangingPunct="0">
              <a:spcBef>
                <a:spcPct val="20000"/>
              </a:spcBef>
              <a:spcAft>
                <a:spcPct val="0"/>
              </a:spcAft>
              <a:buClr>
                <a:srgbClr val="2858BB"/>
              </a:buClr>
              <a:buChar char="•"/>
              <a:defRPr sz="3200">
                <a:solidFill>
                  <a:srgbClr val="0000FF"/>
                </a:solidFill>
                <a:latin typeface="Trebuchet MS" panose="020B0603020202020204" pitchFamily="34" charset="0"/>
                <a:ea typeface="+mn-ea"/>
                <a:cs typeface="+mn-cs"/>
              </a:defRPr>
            </a:lvl1pPr>
            <a:lvl2pPr marL="742950" indent="-285750" algn="l" rtl="0" eaLnBrk="0" fontAlgn="base" hangingPunct="0">
              <a:spcBef>
                <a:spcPct val="20000"/>
              </a:spcBef>
              <a:spcAft>
                <a:spcPct val="0"/>
              </a:spcAft>
              <a:buClr>
                <a:srgbClr val="2858BB"/>
              </a:buClr>
              <a:buChar char="•"/>
              <a:defRPr sz="2800">
                <a:solidFill>
                  <a:srgbClr val="0000FF"/>
                </a:solidFill>
                <a:latin typeface="Trebuchet MS" panose="020B0603020202020204" pitchFamily="34" charset="0"/>
              </a:defRPr>
            </a:lvl2pPr>
            <a:lvl3pPr marL="1143000" indent="-228600" algn="l" rtl="0" eaLnBrk="0" fontAlgn="base" hangingPunct="0">
              <a:spcBef>
                <a:spcPct val="20000"/>
              </a:spcBef>
              <a:spcAft>
                <a:spcPct val="0"/>
              </a:spcAft>
              <a:buClr>
                <a:srgbClr val="2858BB"/>
              </a:buClr>
              <a:buChar char="•"/>
              <a:defRPr sz="2400">
                <a:solidFill>
                  <a:srgbClr val="0000FF"/>
                </a:solidFill>
                <a:latin typeface="Trebuchet MS" panose="020B0603020202020204" pitchFamily="34" charset="0"/>
              </a:defRPr>
            </a:lvl3pPr>
            <a:lvl4pPr marL="1600200" indent="-228600" algn="l" rtl="0" eaLnBrk="0" fontAlgn="base" hangingPunct="0">
              <a:spcBef>
                <a:spcPct val="20000"/>
              </a:spcBef>
              <a:spcAft>
                <a:spcPct val="0"/>
              </a:spcAft>
              <a:buChar char="–"/>
              <a:defRPr sz="2000">
                <a:solidFill>
                  <a:srgbClr val="0000FF"/>
                </a:solidFill>
                <a:latin typeface="Trebuchet MS" panose="020B0603020202020204" pitchFamily="34" charset="0"/>
              </a:defRPr>
            </a:lvl4pPr>
            <a:lvl5pPr marL="2057400" indent="-228600" algn="l" rtl="0" eaLnBrk="0" fontAlgn="base" hangingPunct="0">
              <a:spcBef>
                <a:spcPct val="20000"/>
              </a:spcBef>
              <a:spcAft>
                <a:spcPct val="0"/>
              </a:spcAft>
              <a:buChar char="»"/>
              <a:defRPr sz="2000">
                <a:solidFill>
                  <a:srgbClr val="0000FF"/>
                </a:solidFill>
                <a:latin typeface="Trebuchet MS" panose="020B060302020202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355600" indent="-355600">
              <a:tabLst>
                <a:tab pos="355600" algn="l"/>
              </a:tabLst>
              <a:defRPr/>
            </a:pPr>
            <a:endParaRPr lang="en-GB" altLang="en-US" sz="1800" b="1" i="1" kern="0" dirty="0">
              <a:solidFill>
                <a:srgbClr val="D57800"/>
              </a:solidFill>
              <a:latin typeface="Verdana" panose="020B0604030504040204" pitchFamily="34" charset="0"/>
              <a:ea typeface="Verdana" panose="020B0604030504040204" pitchFamily="34" charset="0"/>
            </a:endParaRPr>
          </a:p>
          <a:p>
            <a:pPr marL="0" indent="0">
              <a:buFontTx/>
              <a:buNone/>
              <a:tabLst>
                <a:tab pos="355600" algn="l"/>
              </a:tabLst>
              <a:defRPr/>
            </a:pPr>
            <a:r>
              <a:rPr lang="en-GB" altLang="en-US" sz="2800" b="1" kern="0" dirty="0">
                <a:solidFill>
                  <a:srgbClr val="D57800"/>
                </a:solidFill>
                <a:latin typeface="Verdana" panose="020B0604030504040204" pitchFamily="34" charset="0"/>
                <a:ea typeface="Verdana" panose="020B0604030504040204" pitchFamily="34" charset="0"/>
              </a:rPr>
              <a:t>Chapter 32</a:t>
            </a:r>
          </a:p>
          <a:p>
            <a:pPr marL="0" indent="0">
              <a:buNone/>
              <a:tabLst>
                <a:tab pos="355600" algn="l"/>
              </a:tabLst>
              <a:defRPr/>
            </a:pPr>
            <a:r>
              <a:rPr lang="en-GB" altLang="en-US" sz="2400" b="1" kern="0" dirty="0">
                <a:solidFill>
                  <a:srgbClr val="D57800"/>
                </a:solidFill>
                <a:latin typeface="Verdana" panose="020B0604030504040204" pitchFamily="34" charset="0"/>
                <a:ea typeface="Verdana" panose="020B0604030504040204" pitchFamily="34" charset="0"/>
              </a:rPr>
              <a:t>Inheritance Tax Computations</a:t>
            </a:r>
          </a:p>
          <a:p>
            <a:pPr marL="0" indent="0">
              <a:buFontTx/>
              <a:buNone/>
              <a:tabLst>
                <a:tab pos="355600" algn="l"/>
              </a:tabLst>
              <a:defRPr/>
            </a:pPr>
            <a:endParaRPr lang="en-GB" altLang="en-US" sz="2400" b="1" kern="0" dirty="0">
              <a:solidFill>
                <a:srgbClr val="D57800"/>
              </a:solidFill>
              <a:latin typeface="Verdana" panose="020B0604030504040204" pitchFamily="34" charset="0"/>
              <a:ea typeface="Verdana" panose="020B0604030504040204" pitchFamily="34" charset="0"/>
            </a:endParaRPr>
          </a:p>
          <a:p>
            <a:pPr marL="0" indent="0">
              <a:buFontTx/>
              <a:buNone/>
              <a:tabLst>
                <a:tab pos="355600" algn="l"/>
              </a:tabLst>
              <a:defRPr/>
            </a:pPr>
            <a:r>
              <a:rPr lang="en-GB" altLang="en-US" sz="1800" kern="0" dirty="0">
                <a:solidFill>
                  <a:srgbClr val="D57800"/>
                </a:solidFill>
                <a:latin typeface="Verdana" panose="020B0604030504040204" pitchFamily="34" charset="0"/>
                <a:ea typeface="Verdana" panose="020B0604030504040204" pitchFamily="34" charset="0"/>
              </a:rPr>
              <a:t>Ricky Tutin and Stephanie Tiller</a:t>
            </a:r>
          </a:p>
          <a:p>
            <a:pPr marL="0" indent="0">
              <a:buFontTx/>
              <a:buNone/>
              <a:tabLst>
                <a:tab pos="355600" algn="l"/>
              </a:tabLst>
              <a:defRPr/>
            </a:pPr>
            <a:r>
              <a:rPr lang="en-GB" altLang="en-US" sz="1600" kern="0" dirty="0">
                <a:solidFill>
                  <a:srgbClr val="D57800"/>
                </a:solidFill>
                <a:latin typeface="Verdana" panose="020B0604030504040204" pitchFamily="34" charset="0"/>
                <a:ea typeface="Verdana" panose="020B0604030504040204" pitchFamily="34" charset="0"/>
              </a:rPr>
              <a:t>‘Taxation: incorporating the 2026 Finance Act’</a:t>
            </a:r>
          </a:p>
          <a:p>
            <a:pPr marL="0" indent="0">
              <a:buFontTx/>
              <a:buNone/>
              <a:tabLst>
                <a:tab pos="355600" algn="l"/>
              </a:tabLst>
              <a:defRPr/>
            </a:pPr>
            <a:r>
              <a:rPr lang="en-GB" altLang="en-US" sz="1400" kern="0" dirty="0">
                <a:solidFill>
                  <a:srgbClr val="D57800"/>
                </a:solidFill>
                <a:latin typeface="Verdana" panose="020B0604030504040204" pitchFamily="34" charset="0"/>
                <a:ea typeface="Verdana" panose="020B0604030504040204" pitchFamily="34" charset="0"/>
              </a:rPr>
              <a:t>45</a:t>
            </a:r>
            <a:r>
              <a:rPr lang="en-GB" altLang="en-US" sz="1400" kern="0" baseline="30000" dirty="0">
                <a:solidFill>
                  <a:srgbClr val="D57800"/>
                </a:solidFill>
                <a:latin typeface="Verdana" panose="020B0604030504040204" pitchFamily="34" charset="0"/>
                <a:ea typeface="Verdana" panose="020B0604030504040204" pitchFamily="34" charset="0"/>
              </a:rPr>
              <a:t>th</a:t>
            </a:r>
            <a:r>
              <a:rPr lang="en-GB" altLang="en-US" sz="1400" kern="0" dirty="0">
                <a:solidFill>
                  <a:srgbClr val="D57800"/>
                </a:solidFill>
                <a:latin typeface="Verdana" panose="020B0604030504040204" pitchFamily="34" charset="0"/>
                <a:ea typeface="Verdana" panose="020B0604030504040204" pitchFamily="34" charset="0"/>
              </a:rPr>
              <a:t> edition 2026/27</a:t>
            </a:r>
          </a:p>
          <a:p>
            <a:pPr marL="0" indent="0">
              <a:buFontTx/>
              <a:buNone/>
              <a:tabLst>
                <a:tab pos="355600" algn="l"/>
              </a:tabLst>
              <a:defRPr/>
            </a:pPr>
            <a:endParaRPr lang="en-GB" altLang="en-US" sz="1400" kern="0" dirty="0">
              <a:solidFill>
                <a:srgbClr val="D57800"/>
              </a:solidFill>
              <a:latin typeface="Verdana" panose="020B0604030504040204" pitchFamily="34" charset="0"/>
              <a:ea typeface="Verdana" panose="020B0604030504040204" pitchFamily="34" charset="0"/>
            </a:endParaRPr>
          </a:p>
          <a:p>
            <a:pPr marL="0" indent="0">
              <a:buFontTx/>
              <a:buNone/>
              <a:tabLst>
                <a:tab pos="355600" algn="l"/>
              </a:tabLst>
              <a:defRPr/>
            </a:pPr>
            <a:r>
              <a:rPr lang="en-US" altLang="en-US" sz="1400" kern="0" dirty="0">
                <a:solidFill>
                  <a:srgbClr val="D57800"/>
                </a:solidFill>
                <a:latin typeface="Verdana" panose="020B0604030504040204" pitchFamily="34" charset="0"/>
                <a:ea typeface="Verdana" panose="020B0604030504040204" pitchFamily="34" charset="0"/>
                <a:hlinkClick r:id="rId3">
                  <a:extLst>
                    <a:ext uri="{A12FA001-AC4F-418D-AE19-62706E023703}">
                      <ahyp:hlinkClr xmlns:ahyp="http://schemas.microsoft.com/office/drawing/2018/hyperlinkcolor" val="tx"/>
                    </a:ext>
                  </a:extLst>
                </a:hlinkClick>
              </a:rPr>
              <a:t>http://www.fiscalpublications.com</a:t>
            </a:r>
            <a:endParaRPr lang="en-US" altLang="en-US" sz="1400" kern="0" dirty="0">
              <a:solidFill>
                <a:srgbClr val="D57800"/>
              </a:solidFill>
              <a:latin typeface="Verdana" panose="020B0604030504040204" pitchFamily="34" charset="0"/>
              <a:ea typeface="Verdana" panose="020B0604030504040204" pitchFamily="34" charset="0"/>
            </a:endParaRPr>
          </a:p>
        </p:txBody>
      </p:sp>
      <p:pic>
        <p:nvPicPr>
          <p:cNvPr id="3" name="Picture 2">
            <a:extLst>
              <a:ext uri="{FF2B5EF4-FFF2-40B4-BE49-F238E27FC236}">
                <a16:creationId xmlns:a16="http://schemas.microsoft.com/office/drawing/2014/main" id="{88170DF0-D211-8066-1128-51DD6C5F709E}"/>
              </a:ext>
            </a:extLst>
          </p:cNvPr>
          <p:cNvPicPr>
            <a:picLocks noChangeAspect="1"/>
          </p:cNvPicPr>
          <p:nvPr/>
        </p:nvPicPr>
        <p:blipFill>
          <a:blip r:embed="rId4"/>
          <a:stretch>
            <a:fillRect/>
          </a:stretch>
        </p:blipFill>
        <p:spPr>
          <a:xfrm>
            <a:off x="360000" y="1299600"/>
            <a:ext cx="3173705" cy="4554000"/>
          </a:xfrm>
          <a:prstGeom prst="rect">
            <a:avLst/>
          </a:prstGeom>
          <a:ln>
            <a:noFill/>
          </a:ln>
          <a:effectLst>
            <a:outerShdw blurRad="292100" dist="139700" dir="2700000" algn="tl" rotWithShape="0">
              <a:srgbClr val="333333">
                <a:alpha val="65000"/>
              </a:srgbClr>
            </a:outerShdw>
          </a:effectLst>
        </p:spPr>
      </p:pic>
      <p:sp>
        <p:nvSpPr>
          <p:cNvPr id="6" name="Rectangle 5">
            <a:extLst>
              <a:ext uri="{FF2B5EF4-FFF2-40B4-BE49-F238E27FC236}">
                <a16:creationId xmlns:a16="http://schemas.microsoft.com/office/drawing/2014/main" id="{AD33C3CD-4E31-1FBC-9D3F-647EA768942C}"/>
              </a:ext>
            </a:extLst>
          </p:cNvPr>
          <p:cNvSpPr/>
          <p:nvPr/>
        </p:nvSpPr>
        <p:spPr>
          <a:xfrm>
            <a:off x="0" y="6213600"/>
            <a:ext cx="9143999" cy="644400"/>
          </a:xfrm>
          <a:prstGeom prst="rect">
            <a:avLst/>
          </a:prstGeom>
          <a:solidFill>
            <a:srgbClr val="FAB11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b" anchorCtr="0"/>
          <a:lstStyle/>
          <a:p>
            <a:pPr algn="r">
              <a:lnSpc>
                <a:spcPct val="120000"/>
              </a:lnSpc>
            </a:pPr>
            <a:r>
              <a:rPr lang="en-GB" sz="1200" dirty="0">
                <a:latin typeface="Verdana" panose="020B0604030504040204" pitchFamily="34" charset="0"/>
                <a:ea typeface="Verdana" panose="020B0604030504040204" pitchFamily="34" charset="0"/>
              </a:rPr>
              <a:t>AI-assisted artwork: Generated by Ricky Tutin with Google Gemini,</a:t>
            </a:r>
          </a:p>
          <a:p>
            <a:pPr algn="r">
              <a:lnSpc>
                <a:spcPct val="120000"/>
              </a:lnSpc>
            </a:pPr>
            <a:r>
              <a:rPr lang="en-GB" sz="1200" dirty="0">
                <a:latin typeface="Verdana" panose="020B0604030504040204" pitchFamily="34" charset="0"/>
                <a:ea typeface="Verdana" panose="020B0604030504040204" pitchFamily="34" charset="0"/>
              </a:rPr>
              <a:t>16-Jun-2025</a:t>
            </a:r>
          </a:p>
        </p:txBody>
      </p:sp>
      <p:pic>
        <p:nvPicPr>
          <p:cNvPr id="5" name="Picture 4">
            <a:extLst>
              <a:ext uri="{FF2B5EF4-FFF2-40B4-BE49-F238E27FC236}">
                <a16:creationId xmlns:a16="http://schemas.microsoft.com/office/drawing/2014/main" id="{1D2DD6A4-FE8E-EE99-51C1-3AC0D8861FBF}"/>
              </a:ext>
            </a:extLst>
          </p:cNvPr>
          <p:cNvPicPr>
            <a:picLocks noChangeAspect="1"/>
          </p:cNvPicPr>
          <p:nvPr/>
        </p:nvPicPr>
        <p:blipFill>
          <a:blip r:embed="rId5"/>
          <a:stretch>
            <a:fillRect/>
          </a:stretch>
        </p:blipFill>
        <p:spPr>
          <a:xfrm>
            <a:off x="4591674" y="3691943"/>
            <a:ext cx="4064400" cy="2617377"/>
          </a:xfrm>
          <a:prstGeom prst="rect">
            <a:avLst/>
          </a:prstGeom>
        </p:spPr>
      </p:pic>
    </p:spTree>
    <p:extLst>
      <p:ext uri="{BB962C8B-B14F-4D97-AF65-F5344CB8AC3E}">
        <p14:creationId xmlns:p14="http://schemas.microsoft.com/office/powerpoint/2010/main" val="3145303321"/>
      </p:ext>
    </p:extLst>
  </p:cSld>
  <p:clrMapOvr>
    <a:masterClrMapping/>
  </p:clrMapOvr>
  <p:transition>
    <p:cut/>
  </p:transition>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EEDD"/>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tabLst>
                <a:tab pos="1792288" algn="l"/>
              </a:tabLst>
            </a:pPr>
            <a:r>
              <a:rPr lang="en-GB" dirty="0"/>
              <a:t>32.2	Monty</a:t>
            </a:r>
          </a:p>
        </p:txBody>
      </p:sp>
      <p:sp>
        <p:nvSpPr>
          <p:cNvPr id="3" name="Content Placeholder 2"/>
          <p:cNvSpPr>
            <a:spLocks noGrp="1"/>
          </p:cNvSpPr>
          <p:nvPr>
            <p:ph idx="1"/>
          </p:nvPr>
        </p:nvSpPr>
        <p:spPr/>
        <p:txBody>
          <a:bodyPr/>
          <a:lstStyle/>
          <a:p>
            <a:pPr>
              <a:buNone/>
            </a:pPr>
            <a:endParaRPr lang="en-US" sz="1800" dirty="0">
              <a:solidFill>
                <a:schemeClr val="tx1"/>
              </a:solidFill>
            </a:endParaRPr>
          </a:p>
          <a:p>
            <a:pPr>
              <a:buNone/>
            </a:pPr>
            <a:r>
              <a:rPr lang="en-US" sz="1800" dirty="0">
                <a:solidFill>
                  <a:schemeClr val="tx1"/>
                </a:solidFill>
              </a:rPr>
              <a:t>Monty died on 14</a:t>
            </a:r>
            <a:r>
              <a:rPr lang="en-US" sz="1800" baseline="30000" dirty="0">
                <a:solidFill>
                  <a:schemeClr val="tx1"/>
                </a:solidFill>
              </a:rPr>
              <a:t>th</a:t>
            </a:r>
            <a:r>
              <a:rPr lang="en-US" sz="1800" dirty="0">
                <a:solidFill>
                  <a:schemeClr val="tx1"/>
                </a:solidFill>
              </a:rPr>
              <a:t> June 2026, leaving a chargeable estate of £600,000 to his children, including a flat worth £292,000. He had made no lifetime transfers, and was divorced from his previous spouse before she died. Compute the IHT payable.</a:t>
            </a:r>
          </a:p>
          <a:p>
            <a:pPr>
              <a:buNone/>
              <a:tabLst>
                <a:tab pos="1792288" algn="dec"/>
                <a:tab pos="2687638" algn="dec"/>
                <a:tab pos="2779713" algn="dec"/>
                <a:tab pos="3582988" algn="dec"/>
                <a:tab pos="3676650" algn="dec"/>
                <a:tab pos="4489450" algn="dec"/>
                <a:tab pos="4572000" algn="dec"/>
                <a:tab pos="5384800" algn="dec"/>
                <a:tab pos="5467350" algn="dec"/>
                <a:tab pos="6280150" algn="dec"/>
                <a:tab pos="6364288" algn="dec"/>
                <a:tab pos="7177088" algn="dec"/>
                <a:tab pos="7269163" algn="dec"/>
                <a:tab pos="8072438" algn="dec"/>
              </a:tabLst>
            </a:pPr>
            <a:r>
              <a:rPr lang="en-US" sz="1800" dirty="0">
                <a:solidFill>
                  <a:schemeClr val="tx1"/>
                </a:solidFill>
              </a:rPr>
              <a:t>						£</a:t>
            </a:r>
          </a:p>
          <a:p>
            <a:pPr>
              <a:buNone/>
              <a:tabLst>
                <a:tab pos="1792288" algn="dec"/>
                <a:tab pos="2687638" algn="dec"/>
                <a:tab pos="2779713" algn="dec"/>
                <a:tab pos="3582988" algn="dec"/>
                <a:tab pos="3676650" algn="dec"/>
                <a:tab pos="4489450" algn="dec"/>
                <a:tab pos="4572000" algn="dec"/>
                <a:tab pos="5384800" algn="dec"/>
                <a:tab pos="5467350" algn="dec"/>
                <a:tab pos="6280150" algn="dec"/>
                <a:tab pos="6364288" algn="dec"/>
                <a:tab pos="7177088" algn="dec"/>
                <a:tab pos="7269163" algn="dec"/>
                <a:tab pos="8072438" algn="dec"/>
              </a:tabLst>
            </a:pPr>
            <a:r>
              <a:rPr lang="en-US" sz="1800" dirty="0">
                <a:solidFill>
                  <a:schemeClr val="tx1"/>
                </a:solidFill>
              </a:rPr>
              <a:t>Total value of estate				</a:t>
            </a:r>
            <a:r>
              <a:rPr lang="en-US" sz="1800" u="heavy" dirty="0">
                <a:solidFill>
                  <a:schemeClr val="tx1"/>
                </a:solidFill>
              </a:rPr>
              <a:t>	600,000</a:t>
            </a:r>
          </a:p>
          <a:p>
            <a:pPr>
              <a:buNone/>
              <a:tabLst>
                <a:tab pos="1792288" algn="dec"/>
                <a:tab pos="2687638" algn="dec"/>
                <a:tab pos="2779713" algn="dec"/>
                <a:tab pos="3582988" algn="dec"/>
                <a:tab pos="3676650" algn="dec"/>
                <a:tab pos="4489450" algn="dec"/>
                <a:tab pos="4572000" algn="dec"/>
                <a:tab pos="5384800" algn="dec"/>
                <a:tab pos="5467350" algn="dec"/>
                <a:tab pos="6280150" algn="dec"/>
                <a:tab pos="6364288" algn="dec"/>
                <a:tab pos="7177088" algn="dec"/>
                <a:tab pos="7269163" algn="dec"/>
                <a:tab pos="8072438" algn="dec"/>
              </a:tabLst>
            </a:pPr>
            <a:endParaRPr lang="en-US" sz="1800" u="heavy" dirty="0">
              <a:solidFill>
                <a:schemeClr val="tx1"/>
              </a:solidFill>
            </a:endParaRPr>
          </a:p>
          <a:p>
            <a:pPr>
              <a:buNone/>
              <a:tabLst>
                <a:tab pos="1792288" algn="dec"/>
                <a:tab pos="2687638" algn="dec"/>
                <a:tab pos="2779713" algn="dec"/>
                <a:tab pos="3582988" algn="dec"/>
                <a:tab pos="3676650" algn="dec"/>
                <a:tab pos="4489450" algn="dec"/>
                <a:tab pos="4572000" algn="dec"/>
                <a:tab pos="5384800" algn="dec"/>
                <a:tab pos="5467350" algn="dec"/>
                <a:tab pos="6280150" algn="dec"/>
                <a:tab pos="6364288" algn="dec"/>
                <a:tab pos="7177088" algn="dec"/>
                <a:tab pos="7269163" algn="dec"/>
                <a:tab pos="8072438" algn="dec"/>
              </a:tabLst>
            </a:pPr>
            <a:r>
              <a:rPr lang="en-US" sz="1800" dirty="0">
                <a:solidFill>
                  <a:schemeClr val="tx1"/>
                </a:solidFill>
              </a:rPr>
              <a:t>Tax payable:						£</a:t>
            </a:r>
          </a:p>
          <a:p>
            <a:pPr>
              <a:buNone/>
              <a:tabLst>
                <a:tab pos="1792288" algn="dec"/>
                <a:tab pos="2687638" algn="dec"/>
                <a:tab pos="2779713" algn="dec"/>
                <a:tab pos="3582988" algn="dec"/>
                <a:tab pos="3676650" algn="dec"/>
                <a:tab pos="4489450" algn="dec"/>
                <a:tab pos="4572000" algn="dec"/>
                <a:tab pos="5384800" algn="dec"/>
                <a:tab pos="5467350" algn="dec"/>
                <a:tab pos="6280150" algn="dec"/>
                <a:tab pos="6364288" algn="dec"/>
                <a:tab pos="7177088" algn="dec"/>
                <a:tab pos="7269163" algn="dec"/>
                <a:tab pos="8072438" algn="dec"/>
              </a:tabLst>
            </a:pPr>
            <a:r>
              <a:rPr lang="en-US" sz="1800" dirty="0">
                <a:solidFill>
                  <a:schemeClr val="tx1"/>
                </a:solidFill>
              </a:rPr>
              <a:t>	NRB 325,000	@ 0% =			-</a:t>
            </a:r>
          </a:p>
          <a:p>
            <a:pPr>
              <a:buNone/>
              <a:tabLst>
                <a:tab pos="1792288" algn="dec"/>
                <a:tab pos="2687638" algn="dec"/>
                <a:tab pos="2779713" algn="dec"/>
                <a:tab pos="3582988" algn="dec"/>
                <a:tab pos="3676650" algn="dec"/>
                <a:tab pos="4489450" algn="dec"/>
                <a:tab pos="4572000" algn="dec"/>
                <a:tab pos="5384800" algn="dec"/>
                <a:tab pos="5467350" algn="dec"/>
                <a:tab pos="6280150" algn="dec"/>
                <a:tab pos="6364288" algn="dec"/>
                <a:tab pos="7177088" algn="dec"/>
                <a:tab pos="7269163" algn="dec"/>
                <a:tab pos="8072438" algn="dec"/>
              </a:tabLst>
            </a:pPr>
            <a:r>
              <a:rPr lang="en-US" sz="1800" dirty="0">
                <a:solidFill>
                  <a:schemeClr val="tx1"/>
                </a:solidFill>
              </a:rPr>
              <a:t>	RNRB 175,000	@ 0% =			-</a:t>
            </a:r>
          </a:p>
          <a:p>
            <a:pPr>
              <a:buNone/>
              <a:tabLst>
                <a:tab pos="1792288" algn="dec"/>
                <a:tab pos="2687638" algn="dec"/>
                <a:tab pos="2779713" algn="dec"/>
                <a:tab pos="3582988" algn="dec"/>
                <a:tab pos="3676650" algn="dec"/>
                <a:tab pos="4489450" algn="dec"/>
                <a:tab pos="4572000" algn="dec"/>
                <a:tab pos="5384800" algn="dec"/>
                <a:tab pos="5467350" algn="dec"/>
                <a:tab pos="6280150" algn="dec"/>
                <a:tab pos="6364288" algn="dec"/>
                <a:tab pos="7177088" algn="dec"/>
                <a:tab pos="7269163" algn="dec"/>
                <a:tab pos="8072438" algn="dec"/>
              </a:tabLst>
            </a:pPr>
            <a:r>
              <a:rPr lang="en-US" sz="1800" dirty="0">
                <a:solidFill>
                  <a:schemeClr val="tx1"/>
                </a:solidFill>
              </a:rPr>
              <a:t>	remaining 100,000	@ 40% =		</a:t>
            </a:r>
            <a:r>
              <a:rPr lang="en-US" sz="1800" u="heavy" dirty="0">
                <a:solidFill>
                  <a:schemeClr val="tx1"/>
                </a:solidFill>
              </a:rPr>
              <a:t>	40,000</a:t>
            </a:r>
          </a:p>
          <a:p>
            <a:pPr>
              <a:buNone/>
              <a:tabLst>
                <a:tab pos="1792288" algn="dec"/>
                <a:tab pos="2687638" algn="dec"/>
                <a:tab pos="2779713" algn="dec"/>
                <a:tab pos="3582988" algn="dec"/>
                <a:tab pos="3676650" algn="dec"/>
                <a:tab pos="4489450" algn="dec"/>
                <a:tab pos="4572000" algn="dec"/>
                <a:tab pos="5384800" algn="dec"/>
                <a:tab pos="5467350" algn="dec"/>
                <a:tab pos="6280150" algn="dec"/>
                <a:tab pos="6364288" algn="dec"/>
                <a:tab pos="7177088" algn="dec"/>
                <a:tab pos="7269163" algn="dec"/>
                <a:tab pos="8072438" algn="dec"/>
              </a:tabLst>
            </a:pPr>
            <a:endParaRPr lang="en-US" sz="1800" dirty="0">
              <a:solidFill>
                <a:schemeClr val="tx1"/>
              </a:solidFill>
            </a:endParaRPr>
          </a:p>
          <a:p>
            <a:pPr>
              <a:buNone/>
              <a:tabLst>
                <a:tab pos="1792288" algn="dec"/>
                <a:tab pos="2687638" algn="dec"/>
                <a:tab pos="2779713" algn="dec"/>
                <a:tab pos="3582988" algn="dec"/>
                <a:tab pos="3676650" algn="dec"/>
                <a:tab pos="4489450" algn="dec"/>
                <a:tab pos="4572000" algn="dec"/>
                <a:tab pos="5384800" algn="dec"/>
                <a:tab pos="5467350" algn="dec"/>
                <a:tab pos="6280150" algn="dec"/>
                <a:tab pos="6364288" algn="dec"/>
                <a:tab pos="7177088" algn="dec"/>
                <a:tab pos="7269163" algn="dec"/>
                <a:tab pos="8072438" algn="dec"/>
              </a:tabLst>
            </a:pPr>
            <a:r>
              <a:rPr lang="en-US" sz="1800" dirty="0">
                <a:solidFill>
                  <a:schemeClr val="tx1"/>
                </a:solidFill>
              </a:rPr>
              <a:t>Estate rate of IHT = 		</a:t>
            </a:r>
            <a:r>
              <a:rPr lang="en-US" sz="1800" u="sng" dirty="0">
                <a:solidFill>
                  <a:schemeClr val="tx1"/>
                </a:solidFill>
              </a:rPr>
              <a:t>	40,000</a:t>
            </a:r>
            <a:r>
              <a:rPr lang="en-US" sz="1800" dirty="0">
                <a:solidFill>
                  <a:schemeClr val="tx1"/>
                </a:solidFill>
              </a:rPr>
              <a:t> × 100 = 6.67%</a:t>
            </a:r>
            <a:endParaRPr lang="en-US" sz="1800" u="sng" dirty="0">
              <a:solidFill>
                <a:schemeClr val="tx1"/>
              </a:solidFill>
            </a:endParaRPr>
          </a:p>
          <a:p>
            <a:pPr>
              <a:buNone/>
              <a:tabLst>
                <a:tab pos="1792288" algn="dec"/>
                <a:tab pos="2687638" algn="dec"/>
                <a:tab pos="2779713" algn="dec"/>
                <a:tab pos="3582988" algn="dec"/>
                <a:tab pos="3676650" algn="dec"/>
                <a:tab pos="4489450" algn="dec"/>
                <a:tab pos="4572000" algn="dec"/>
                <a:tab pos="5384800" algn="dec"/>
                <a:tab pos="5467350" algn="dec"/>
                <a:tab pos="6280150" algn="dec"/>
                <a:tab pos="6364288" algn="dec"/>
                <a:tab pos="7177088" algn="dec"/>
                <a:tab pos="7269163" algn="dec"/>
                <a:tab pos="8072438" algn="dec"/>
              </a:tabLst>
            </a:pPr>
            <a:r>
              <a:rPr lang="en-US" sz="1800" dirty="0">
                <a:solidFill>
                  <a:schemeClr val="tx1"/>
                </a:solidFill>
              </a:rPr>
              <a:t>				600,000</a:t>
            </a:r>
          </a:p>
          <a:p>
            <a:pPr>
              <a:buNone/>
              <a:tabLst>
                <a:tab pos="1792288" algn="dec"/>
                <a:tab pos="2687638" algn="dec"/>
                <a:tab pos="2779713" algn="dec"/>
                <a:tab pos="3582988" algn="dec"/>
                <a:tab pos="3676650" algn="dec"/>
                <a:tab pos="4489450" algn="dec"/>
                <a:tab pos="4572000" algn="dec"/>
                <a:tab pos="5384800" algn="dec"/>
                <a:tab pos="5467350" algn="dec"/>
                <a:tab pos="6280150" algn="dec"/>
                <a:tab pos="6364288" algn="dec"/>
                <a:tab pos="7177088" algn="dec"/>
                <a:tab pos="7269163" algn="dec"/>
                <a:tab pos="8072438" algn="dec"/>
              </a:tabLst>
            </a:pPr>
            <a:r>
              <a:rPr lang="en-US" sz="1800" dirty="0">
                <a:solidFill>
                  <a:schemeClr val="tx1"/>
                </a:solidFill>
              </a:rPr>
              <a:t>(</a:t>
            </a:r>
            <a:r>
              <a:rPr lang="en-US" sz="1800" i="1" dirty="0">
                <a:solidFill>
                  <a:schemeClr val="tx1"/>
                </a:solidFill>
              </a:rPr>
              <a:t>needed for instalments / different persons / Double Taxation Relief</a:t>
            </a:r>
            <a:r>
              <a:rPr lang="en-US" sz="1800" dirty="0">
                <a:solidFill>
                  <a:schemeClr val="tx1"/>
                </a:solidFill>
              </a:rPr>
              <a:t>)</a:t>
            </a:r>
          </a:p>
        </p:txBody>
      </p:sp>
    </p:spTree>
    <p:extLst>
      <p:ext uri="{BB962C8B-B14F-4D97-AF65-F5344CB8AC3E}">
        <p14:creationId xmlns:p14="http://schemas.microsoft.com/office/powerpoint/2010/main" val="3854082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left)">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left)">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left)">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left)">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wipe(left)">
                                      <p:cBhvr>
                                        <p:cTn id="27" dur="500"/>
                                        <p:tgtEl>
                                          <p:spTgt spid="3">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wipe(left)">
                                      <p:cBhvr>
                                        <p:cTn id="32" dur="500"/>
                                        <p:tgtEl>
                                          <p:spTgt spid="3">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wipe(left)">
                                      <p:cBhvr>
                                        <p:cTn id="37" dur="500"/>
                                        <p:tgtEl>
                                          <p:spTgt spid="3">
                                            <p:txEl>
                                              <p:pRg st="8" end="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
                                            <p:txEl>
                                              <p:pRg st="10" end="10"/>
                                            </p:txEl>
                                          </p:spTgt>
                                        </p:tgtEl>
                                        <p:attrNameLst>
                                          <p:attrName>style.visibility</p:attrName>
                                        </p:attrNameLst>
                                      </p:cBhvr>
                                      <p:to>
                                        <p:strVal val="visible"/>
                                      </p:to>
                                    </p:set>
                                    <p:animEffect transition="in" filter="wipe(left)">
                                      <p:cBhvr>
                                        <p:cTn id="42" dur="500"/>
                                        <p:tgtEl>
                                          <p:spTgt spid="3">
                                            <p:txEl>
                                              <p:pRg st="10" end="10"/>
                                            </p:txEl>
                                          </p:spTgt>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
                                            <p:txEl>
                                              <p:pRg st="11" end="11"/>
                                            </p:txEl>
                                          </p:spTgt>
                                        </p:tgtEl>
                                        <p:attrNameLst>
                                          <p:attrName>style.visibility</p:attrName>
                                        </p:attrNameLst>
                                      </p:cBhvr>
                                      <p:to>
                                        <p:strVal val="visible"/>
                                      </p:to>
                                    </p:set>
                                    <p:animEffect transition="in" filter="wipe(left)">
                                      <p:cBhvr>
                                        <p:cTn id="45" dur="500"/>
                                        <p:tgtEl>
                                          <p:spTgt spid="3">
                                            <p:txEl>
                                              <p:pRg st="11" end="11"/>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3">
                                            <p:txEl>
                                              <p:pRg st="12" end="12"/>
                                            </p:txEl>
                                          </p:spTgt>
                                        </p:tgtEl>
                                        <p:attrNameLst>
                                          <p:attrName>style.visibility</p:attrName>
                                        </p:attrNameLst>
                                      </p:cBhvr>
                                      <p:to>
                                        <p:strVal val="visible"/>
                                      </p:to>
                                    </p:set>
                                    <p:animEffect transition="in" filter="wipe(left)">
                                      <p:cBhvr>
                                        <p:cTn id="50" dur="5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DDFFDD"/>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32.3, Amy</a:t>
            </a:r>
          </a:p>
        </p:txBody>
      </p:sp>
      <p:sp>
        <p:nvSpPr>
          <p:cNvPr id="3" name="Content Placeholder 2"/>
          <p:cNvSpPr>
            <a:spLocks noGrp="1"/>
          </p:cNvSpPr>
          <p:nvPr>
            <p:ph idx="1"/>
          </p:nvPr>
        </p:nvSpPr>
        <p:spPr/>
        <p:txBody>
          <a:bodyPr/>
          <a:lstStyle/>
          <a:p>
            <a:pPr>
              <a:buNone/>
            </a:pPr>
            <a:r>
              <a:rPr lang="en-US" sz="1800" dirty="0">
                <a:solidFill>
                  <a:schemeClr val="tx1"/>
                </a:solidFill>
              </a:rPr>
              <a:t>Amy makes a </a:t>
            </a:r>
            <a:r>
              <a:rPr lang="en-US" sz="1800" b="1" dirty="0">
                <a:solidFill>
                  <a:srgbClr val="FF0000"/>
                </a:solidFill>
              </a:rPr>
              <a:t>net</a:t>
            </a:r>
            <a:r>
              <a:rPr lang="en-US" sz="1800" dirty="0"/>
              <a:t> </a:t>
            </a:r>
            <a:r>
              <a:rPr lang="en-US" sz="1800" dirty="0">
                <a:solidFill>
                  <a:schemeClr val="tx1"/>
                </a:solidFill>
              </a:rPr>
              <a:t>chargeable lifetime transfer to a Relevant Property Trust of £340,000 on 15</a:t>
            </a:r>
            <a:r>
              <a:rPr lang="en-US" sz="1800" baseline="30000" dirty="0">
                <a:solidFill>
                  <a:schemeClr val="tx1"/>
                </a:solidFill>
              </a:rPr>
              <a:t>th</a:t>
            </a:r>
            <a:r>
              <a:rPr lang="en-US" sz="1800" dirty="0">
                <a:solidFill>
                  <a:schemeClr val="tx1"/>
                </a:solidFill>
              </a:rPr>
              <a:t> May 2026. Amy has never been married, has used all her annual IHT exemptions, but has not made any previous chargeable lifetime transfers or PETs.</a:t>
            </a:r>
          </a:p>
          <a:p>
            <a:pPr>
              <a:buNone/>
            </a:pPr>
            <a:r>
              <a:rPr lang="en-US" sz="1800" dirty="0">
                <a:solidFill>
                  <a:schemeClr val="tx1"/>
                </a:solidFill>
              </a:rPr>
              <a:t>Required: Compute the amount of the gross chargeable lifetime transfer by Amy.</a:t>
            </a:r>
          </a:p>
        </p:txBody>
      </p:sp>
      <p:grpSp>
        <p:nvGrpSpPr>
          <p:cNvPr id="84" name="Group 83"/>
          <p:cNvGrpSpPr/>
          <p:nvPr/>
        </p:nvGrpSpPr>
        <p:grpSpPr>
          <a:xfrm>
            <a:off x="3429000" y="5301328"/>
            <a:ext cx="4573800" cy="360000"/>
            <a:chOff x="3429000" y="5301328"/>
            <a:chExt cx="4573800" cy="360000"/>
          </a:xfrm>
          <a:noFill/>
        </p:grpSpPr>
        <p:sp>
          <p:nvSpPr>
            <p:cNvPr id="26" name="Rectangle 25"/>
            <p:cNvSpPr/>
            <p:nvPr/>
          </p:nvSpPr>
          <p:spPr>
            <a:xfrm>
              <a:off x="6858000" y="5301328"/>
              <a:ext cx="1144800"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tabLst>
                  <a:tab pos="808038" algn="dec"/>
                </a:tabLst>
              </a:pPr>
              <a:r>
                <a:rPr lang="en-GB" u="dbl" dirty="0">
                  <a:solidFill>
                    <a:schemeClr val="tx1"/>
                  </a:solidFill>
                  <a:latin typeface="Trebuchet MS" panose="020B0603020202020204" pitchFamily="34" charset="0"/>
                </a:rPr>
                <a:t>	340,000</a:t>
              </a:r>
            </a:p>
          </p:txBody>
        </p:sp>
        <p:sp>
          <p:nvSpPr>
            <p:cNvPr id="62" name="Rectangle 61"/>
            <p:cNvSpPr/>
            <p:nvPr/>
          </p:nvSpPr>
          <p:spPr>
            <a:xfrm>
              <a:off x="3429000" y="5301328"/>
              <a:ext cx="2283222"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tabLst>
                  <a:tab pos="808038" algn="dec"/>
                </a:tabLst>
              </a:pPr>
              <a:r>
                <a:rPr lang="en-GB" dirty="0">
                  <a:solidFill>
                    <a:schemeClr val="tx1"/>
                  </a:solidFill>
                  <a:latin typeface="Trebuchet MS" panose="020B0603020202020204" pitchFamily="34" charset="0"/>
                </a:rPr>
                <a:t>Net transfer</a:t>
              </a:r>
            </a:p>
          </p:txBody>
        </p:sp>
      </p:grpSp>
      <p:grpSp>
        <p:nvGrpSpPr>
          <p:cNvPr id="83" name="Group 82"/>
          <p:cNvGrpSpPr/>
          <p:nvPr/>
        </p:nvGrpSpPr>
        <p:grpSpPr>
          <a:xfrm>
            <a:off x="3429000" y="4941328"/>
            <a:ext cx="4573800" cy="360000"/>
            <a:chOff x="3429000" y="4941328"/>
            <a:chExt cx="4573800" cy="360000"/>
          </a:xfrm>
          <a:noFill/>
        </p:grpSpPr>
        <p:sp>
          <p:nvSpPr>
            <p:cNvPr id="27" name="Rectangle 26"/>
            <p:cNvSpPr/>
            <p:nvPr/>
          </p:nvSpPr>
          <p:spPr>
            <a:xfrm>
              <a:off x="6858000" y="4941328"/>
              <a:ext cx="1144800"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tabLst>
                  <a:tab pos="808038" algn="dec"/>
                </a:tabLst>
              </a:pPr>
              <a:r>
                <a:rPr lang="en-GB" u="sng" dirty="0">
                  <a:solidFill>
                    <a:schemeClr val="tx1"/>
                  </a:solidFill>
                  <a:latin typeface="Trebuchet MS" panose="020B0603020202020204" pitchFamily="34" charset="0"/>
                </a:rPr>
                <a:t>	(3,750</a:t>
              </a:r>
              <a:r>
                <a:rPr lang="en-GB" dirty="0">
                  <a:solidFill>
                    <a:schemeClr val="tx1"/>
                  </a:solidFill>
                  <a:latin typeface="Trebuchet MS" panose="020B0603020202020204" pitchFamily="34" charset="0"/>
                </a:rPr>
                <a:t>)</a:t>
              </a:r>
            </a:p>
          </p:txBody>
        </p:sp>
        <p:sp>
          <p:nvSpPr>
            <p:cNvPr id="63" name="Rectangle 62"/>
            <p:cNvSpPr/>
            <p:nvPr/>
          </p:nvSpPr>
          <p:spPr>
            <a:xfrm>
              <a:off x="3429000" y="4941328"/>
              <a:ext cx="3428022"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tabLst>
                  <a:tab pos="808038" algn="dec"/>
                </a:tabLst>
              </a:pPr>
              <a:r>
                <a:rPr lang="en-GB" dirty="0">
                  <a:solidFill>
                    <a:schemeClr val="tx1"/>
                  </a:solidFill>
                  <a:latin typeface="Trebuchet MS" panose="020B0603020202020204" pitchFamily="34" charset="0"/>
                </a:rPr>
                <a:t>IHT (343,750 – 325,000) × 20%</a:t>
              </a:r>
            </a:p>
          </p:txBody>
        </p:sp>
      </p:grpSp>
      <p:grpSp>
        <p:nvGrpSpPr>
          <p:cNvPr id="79" name="Group 78"/>
          <p:cNvGrpSpPr/>
          <p:nvPr/>
        </p:nvGrpSpPr>
        <p:grpSpPr>
          <a:xfrm>
            <a:off x="1143000" y="2421328"/>
            <a:ext cx="6859800" cy="720000"/>
            <a:chOff x="1143000" y="2421328"/>
            <a:chExt cx="6859800" cy="720000"/>
          </a:xfrm>
          <a:noFill/>
        </p:grpSpPr>
        <p:sp>
          <p:nvSpPr>
            <p:cNvPr id="20" name="Rectangle 19"/>
            <p:cNvSpPr/>
            <p:nvPr/>
          </p:nvSpPr>
          <p:spPr>
            <a:xfrm>
              <a:off x="6858000" y="2421328"/>
              <a:ext cx="1144800"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tabLst>
                  <a:tab pos="808038" algn="dec"/>
                </a:tabLst>
              </a:pPr>
              <a:r>
                <a:rPr lang="en-GB" dirty="0">
                  <a:solidFill>
                    <a:schemeClr val="tx1"/>
                  </a:solidFill>
                  <a:latin typeface="Trebuchet MS" panose="020B0603020202020204" pitchFamily="34" charset="0"/>
                </a:rPr>
                <a:t>	£</a:t>
              </a:r>
            </a:p>
          </p:txBody>
        </p:sp>
        <p:sp>
          <p:nvSpPr>
            <p:cNvPr id="21" name="Rectangle 20"/>
            <p:cNvSpPr/>
            <p:nvPr/>
          </p:nvSpPr>
          <p:spPr>
            <a:xfrm>
              <a:off x="6858000" y="2781328"/>
              <a:ext cx="1144800"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tabLst>
                  <a:tab pos="808038" algn="dec"/>
                </a:tabLst>
              </a:pPr>
              <a:r>
                <a:rPr lang="en-GB" dirty="0">
                  <a:solidFill>
                    <a:schemeClr val="tx1"/>
                  </a:solidFill>
                  <a:latin typeface="Trebuchet MS" panose="020B0603020202020204" pitchFamily="34" charset="0"/>
                </a:rPr>
                <a:t>	340,000</a:t>
              </a:r>
            </a:p>
          </p:txBody>
        </p:sp>
        <p:sp>
          <p:nvSpPr>
            <p:cNvPr id="69" name="Rectangle 68"/>
            <p:cNvSpPr/>
            <p:nvPr/>
          </p:nvSpPr>
          <p:spPr>
            <a:xfrm>
              <a:off x="1143000" y="2781328"/>
              <a:ext cx="3430800"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355600" indent="-355600">
                <a:tabLst>
                  <a:tab pos="355600" algn="l"/>
                </a:tabLst>
              </a:pPr>
              <a:r>
                <a:rPr lang="en-GB" dirty="0">
                  <a:solidFill>
                    <a:schemeClr val="tx1"/>
                  </a:solidFill>
                  <a:latin typeface="Trebuchet MS" panose="020B0603020202020204" pitchFamily="34" charset="0"/>
                </a:rPr>
                <a:t>15</a:t>
              </a:r>
              <a:r>
                <a:rPr lang="en-GB" baseline="30000" dirty="0">
                  <a:solidFill>
                    <a:schemeClr val="tx1"/>
                  </a:solidFill>
                  <a:latin typeface="Trebuchet MS" panose="020B0603020202020204" pitchFamily="34" charset="0"/>
                </a:rPr>
                <a:t>th</a:t>
              </a:r>
              <a:r>
                <a:rPr lang="en-GB" dirty="0">
                  <a:solidFill>
                    <a:schemeClr val="tx1"/>
                  </a:solidFill>
                  <a:latin typeface="Trebuchet MS" panose="020B0603020202020204" pitchFamily="34" charset="0"/>
                </a:rPr>
                <a:t> May 2026 net gift</a:t>
              </a:r>
            </a:p>
          </p:txBody>
        </p:sp>
      </p:grpSp>
      <p:grpSp>
        <p:nvGrpSpPr>
          <p:cNvPr id="80" name="Group 79"/>
          <p:cNvGrpSpPr/>
          <p:nvPr/>
        </p:nvGrpSpPr>
        <p:grpSpPr>
          <a:xfrm>
            <a:off x="1143000" y="3141328"/>
            <a:ext cx="6859800" cy="360000"/>
            <a:chOff x="1143000" y="3141328"/>
            <a:chExt cx="6859800" cy="360000"/>
          </a:xfrm>
          <a:noFill/>
        </p:grpSpPr>
        <p:sp>
          <p:nvSpPr>
            <p:cNvPr id="22" name="Rectangle 21"/>
            <p:cNvSpPr/>
            <p:nvPr/>
          </p:nvSpPr>
          <p:spPr>
            <a:xfrm>
              <a:off x="6858000" y="3141328"/>
              <a:ext cx="1144800"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tabLst>
                  <a:tab pos="808038" algn="dec"/>
                </a:tabLst>
              </a:pPr>
              <a:r>
                <a:rPr lang="en-GB" u="sng" dirty="0">
                  <a:solidFill>
                    <a:schemeClr val="tx1"/>
                  </a:solidFill>
                  <a:latin typeface="Trebuchet MS" panose="020B0603020202020204" pitchFamily="34" charset="0"/>
                </a:rPr>
                <a:t>	3,750</a:t>
              </a:r>
            </a:p>
          </p:txBody>
        </p:sp>
        <p:sp>
          <p:nvSpPr>
            <p:cNvPr id="46" name="Rectangle 45"/>
            <p:cNvSpPr/>
            <p:nvPr/>
          </p:nvSpPr>
          <p:spPr>
            <a:xfrm>
              <a:off x="4573588" y="3141328"/>
              <a:ext cx="2283434"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tabLst>
                  <a:tab pos="808038" algn="dec"/>
                </a:tabLst>
              </a:pPr>
              <a:r>
                <a:rPr lang="en-GB" sz="1200" baseline="30000" dirty="0">
                  <a:solidFill>
                    <a:schemeClr val="tx1"/>
                  </a:solidFill>
                  <a:latin typeface="Trebuchet MS" panose="020B0603020202020204" pitchFamily="34" charset="0"/>
                </a:rPr>
                <a:t>20</a:t>
              </a:r>
              <a:r>
                <a:rPr lang="en-GB" sz="1200" dirty="0">
                  <a:solidFill>
                    <a:schemeClr val="tx1"/>
                  </a:solidFill>
                  <a:latin typeface="Trebuchet MS" panose="020B0603020202020204" pitchFamily="34" charset="0"/>
                </a:rPr>
                <a:t>/</a:t>
              </a:r>
              <a:r>
                <a:rPr lang="en-GB" sz="1200" baseline="-25000" dirty="0">
                  <a:solidFill>
                    <a:schemeClr val="tx1"/>
                  </a:solidFill>
                  <a:latin typeface="Trebuchet MS" panose="020B0603020202020204" pitchFamily="34" charset="0"/>
                </a:rPr>
                <a:t>80</a:t>
              </a:r>
              <a:r>
                <a:rPr lang="en-GB" sz="1200" dirty="0">
                  <a:solidFill>
                    <a:schemeClr val="tx1"/>
                  </a:solidFill>
                  <a:latin typeface="Trebuchet MS" panose="020B0603020202020204" pitchFamily="34" charset="0"/>
                </a:rPr>
                <a:t> × (340,000 -325,000) =</a:t>
              </a:r>
            </a:p>
          </p:txBody>
        </p:sp>
        <p:sp>
          <p:nvSpPr>
            <p:cNvPr id="70" name="Rectangle 69"/>
            <p:cNvSpPr/>
            <p:nvPr/>
          </p:nvSpPr>
          <p:spPr>
            <a:xfrm>
              <a:off x="1143000" y="3141328"/>
              <a:ext cx="3430800"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355600" indent="-355600">
                <a:tabLst>
                  <a:tab pos="355600" algn="l"/>
                </a:tabLst>
              </a:pPr>
              <a:r>
                <a:rPr lang="en-GB" dirty="0">
                  <a:solidFill>
                    <a:schemeClr val="tx1"/>
                  </a:solidFill>
                  <a:latin typeface="Trebuchet MS" panose="020B0603020202020204" pitchFamily="34" charset="0"/>
                </a:rPr>
                <a:t>Add IHT paid by Amy as donor</a:t>
              </a:r>
            </a:p>
          </p:txBody>
        </p:sp>
      </p:grpSp>
      <p:grpSp>
        <p:nvGrpSpPr>
          <p:cNvPr id="81" name="Group 80"/>
          <p:cNvGrpSpPr/>
          <p:nvPr/>
        </p:nvGrpSpPr>
        <p:grpSpPr>
          <a:xfrm>
            <a:off x="1143000" y="3501328"/>
            <a:ext cx="6859800" cy="360000"/>
            <a:chOff x="1143000" y="3501328"/>
            <a:chExt cx="6859800" cy="360000"/>
          </a:xfrm>
          <a:noFill/>
        </p:grpSpPr>
        <p:sp>
          <p:nvSpPr>
            <p:cNvPr id="23" name="Rectangle 22"/>
            <p:cNvSpPr/>
            <p:nvPr/>
          </p:nvSpPr>
          <p:spPr>
            <a:xfrm>
              <a:off x="6858000" y="3501328"/>
              <a:ext cx="1144800"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tabLst>
                  <a:tab pos="808038" algn="dec"/>
                </a:tabLst>
              </a:pPr>
              <a:r>
                <a:rPr lang="en-GB" b="1" u="dbl" dirty="0">
                  <a:solidFill>
                    <a:schemeClr val="tx1"/>
                  </a:solidFill>
                  <a:latin typeface="Trebuchet MS" panose="020B0603020202020204" pitchFamily="34" charset="0"/>
                </a:rPr>
                <a:t>	343,750</a:t>
              </a:r>
            </a:p>
          </p:txBody>
        </p:sp>
        <p:sp>
          <p:nvSpPr>
            <p:cNvPr id="71" name="Rectangle 70"/>
            <p:cNvSpPr/>
            <p:nvPr/>
          </p:nvSpPr>
          <p:spPr>
            <a:xfrm>
              <a:off x="1143000" y="3501328"/>
              <a:ext cx="3430800"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355600" indent="-355600">
                <a:tabLst>
                  <a:tab pos="355600" algn="l"/>
                </a:tabLst>
              </a:pPr>
              <a:r>
                <a:rPr lang="en-GB" b="1" dirty="0">
                  <a:solidFill>
                    <a:schemeClr val="tx1"/>
                  </a:solidFill>
                  <a:latin typeface="Trebuchet MS" panose="020B0603020202020204" pitchFamily="34" charset="0"/>
                </a:rPr>
                <a:t>Gross transfer by Amy</a:t>
              </a:r>
            </a:p>
          </p:txBody>
        </p:sp>
      </p:grpSp>
      <p:grpSp>
        <p:nvGrpSpPr>
          <p:cNvPr id="82" name="Group 81"/>
          <p:cNvGrpSpPr/>
          <p:nvPr/>
        </p:nvGrpSpPr>
        <p:grpSpPr>
          <a:xfrm>
            <a:off x="1143000" y="4221328"/>
            <a:ext cx="6859800" cy="720000"/>
            <a:chOff x="1143000" y="4221328"/>
            <a:chExt cx="6859800" cy="720000"/>
          </a:xfrm>
          <a:noFill/>
        </p:grpSpPr>
        <p:sp>
          <p:nvSpPr>
            <p:cNvPr id="25" name="Rectangle 24"/>
            <p:cNvSpPr/>
            <p:nvPr/>
          </p:nvSpPr>
          <p:spPr>
            <a:xfrm>
              <a:off x="6858000" y="4221328"/>
              <a:ext cx="1144800"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tabLst>
                  <a:tab pos="808038" algn="dec"/>
                </a:tabLst>
              </a:pPr>
              <a:r>
                <a:rPr lang="en-GB" dirty="0">
                  <a:solidFill>
                    <a:schemeClr val="tx1"/>
                  </a:solidFill>
                  <a:latin typeface="Trebuchet MS" panose="020B0603020202020204" pitchFamily="34" charset="0"/>
                </a:rPr>
                <a:t>	£</a:t>
              </a:r>
            </a:p>
          </p:txBody>
        </p:sp>
        <p:sp>
          <p:nvSpPr>
            <p:cNvPr id="28" name="Rectangle 27"/>
            <p:cNvSpPr/>
            <p:nvPr/>
          </p:nvSpPr>
          <p:spPr>
            <a:xfrm>
              <a:off x="6858000" y="4581328"/>
              <a:ext cx="1144800"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tabLst>
                  <a:tab pos="808038" algn="dec"/>
                </a:tabLst>
              </a:pPr>
              <a:r>
                <a:rPr lang="en-GB" dirty="0">
                  <a:solidFill>
                    <a:schemeClr val="tx1"/>
                  </a:solidFill>
                  <a:latin typeface="Trebuchet MS" panose="020B0603020202020204" pitchFamily="34" charset="0"/>
                </a:rPr>
                <a:t>	343,750</a:t>
              </a:r>
            </a:p>
          </p:txBody>
        </p:sp>
        <p:sp>
          <p:nvSpPr>
            <p:cNvPr id="64" name="Rectangle 63"/>
            <p:cNvSpPr/>
            <p:nvPr/>
          </p:nvSpPr>
          <p:spPr>
            <a:xfrm>
              <a:off x="3429000" y="4581328"/>
              <a:ext cx="2283222"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tabLst>
                  <a:tab pos="808038" algn="dec"/>
                </a:tabLst>
              </a:pPr>
              <a:r>
                <a:rPr lang="en-GB" dirty="0">
                  <a:solidFill>
                    <a:schemeClr val="tx1"/>
                  </a:solidFill>
                  <a:latin typeface="Trebuchet MS" panose="020B0603020202020204" pitchFamily="34" charset="0"/>
                </a:rPr>
                <a:t>Gross transfer</a:t>
              </a:r>
            </a:p>
          </p:txBody>
        </p:sp>
        <p:sp>
          <p:nvSpPr>
            <p:cNvPr id="73" name="Rectangle 72"/>
            <p:cNvSpPr/>
            <p:nvPr/>
          </p:nvSpPr>
          <p:spPr>
            <a:xfrm>
              <a:off x="1143000" y="4221328"/>
              <a:ext cx="2286213"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355600" indent="-355600">
                <a:tabLst>
                  <a:tab pos="355600" algn="l"/>
                </a:tabLst>
              </a:pPr>
              <a:r>
                <a:rPr lang="en-GB" dirty="0">
                  <a:solidFill>
                    <a:schemeClr val="tx1"/>
                  </a:solidFill>
                  <a:latin typeface="Trebuchet MS" panose="020B0603020202020204" pitchFamily="34" charset="0"/>
                </a:rPr>
                <a:t>Check:</a:t>
              </a:r>
            </a:p>
          </p:txBody>
        </p:sp>
      </p:grpSp>
    </p:spTree>
    <p:extLst>
      <p:ext uri="{BB962C8B-B14F-4D97-AF65-F5344CB8AC3E}">
        <p14:creationId xmlns:p14="http://schemas.microsoft.com/office/powerpoint/2010/main" val="2919421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wipe(left)">
                                      <p:cBhvr>
                                        <p:cTn id="7" dur="500"/>
                                        <p:tgtEl>
                                          <p:spTgt spid="7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0"/>
                                        </p:tgtEl>
                                        <p:attrNameLst>
                                          <p:attrName>style.visibility</p:attrName>
                                        </p:attrNameLst>
                                      </p:cBhvr>
                                      <p:to>
                                        <p:strVal val="visible"/>
                                      </p:to>
                                    </p:set>
                                    <p:animEffect transition="in" filter="wipe(left)">
                                      <p:cBhvr>
                                        <p:cTn id="12" dur="500"/>
                                        <p:tgtEl>
                                          <p:spTgt spid="8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81"/>
                                        </p:tgtEl>
                                        <p:attrNameLst>
                                          <p:attrName>style.visibility</p:attrName>
                                        </p:attrNameLst>
                                      </p:cBhvr>
                                      <p:to>
                                        <p:strVal val="visible"/>
                                      </p:to>
                                    </p:set>
                                    <p:animEffect transition="in" filter="wipe(left)">
                                      <p:cBhvr>
                                        <p:cTn id="17" dur="500"/>
                                        <p:tgtEl>
                                          <p:spTgt spid="8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82"/>
                                        </p:tgtEl>
                                        <p:attrNameLst>
                                          <p:attrName>style.visibility</p:attrName>
                                        </p:attrNameLst>
                                      </p:cBhvr>
                                      <p:to>
                                        <p:strVal val="visible"/>
                                      </p:to>
                                    </p:set>
                                    <p:animEffect transition="in" filter="wipe(left)">
                                      <p:cBhvr>
                                        <p:cTn id="22" dur="500"/>
                                        <p:tgtEl>
                                          <p:spTgt spid="8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83"/>
                                        </p:tgtEl>
                                        <p:attrNameLst>
                                          <p:attrName>style.visibility</p:attrName>
                                        </p:attrNameLst>
                                      </p:cBhvr>
                                      <p:to>
                                        <p:strVal val="visible"/>
                                      </p:to>
                                    </p:set>
                                    <p:animEffect transition="in" filter="wipe(left)">
                                      <p:cBhvr>
                                        <p:cTn id="27" dur="500"/>
                                        <p:tgtEl>
                                          <p:spTgt spid="8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84"/>
                                        </p:tgtEl>
                                        <p:attrNameLst>
                                          <p:attrName>style.visibility</p:attrName>
                                        </p:attrNameLst>
                                      </p:cBhvr>
                                      <p:to>
                                        <p:strVal val="visible"/>
                                      </p:to>
                                    </p:set>
                                    <p:animEffect transition="in" filter="wipe(left)">
                                      <p:cBhvr>
                                        <p:cTn id="32"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tabLst>
                <a:tab pos="1792288" algn="l"/>
              </a:tabLst>
            </a:pPr>
            <a:r>
              <a:rPr lang="en-GB" dirty="0"/>
              <a:t>31.10	IHT Taper relief</a:t>
            </a:r>
          </a:p>
        </p:txBody>
      </p:sp>
      <p:sp>
        <p:nvSpPr>
          <p:cNvPr id="3" name="Content Placeholder 2"/>
          <p:cNvSpPr>
            <a:spLocks noGrp="1"/>
          </p:cNvSpPr>
          <p:nvPr>
            <p:ph idx="1"/>
          </p:nvPr>
        </p:nvSpPr>
        <p:spPr/>
        <p:txBody>
          <a:bodyPr/>
          <a:lstStyle/>
          <a:p>
            <a:pPr>
              <a:buNone/>
            </a:pPr>
            <a:r>
              <a:rPr lang="en-GB" dirty="0">
                <a:solidFill>
                  <a:schemeClr val="tx1"/>
                </a:solidFill>
              </a:rPr>
              <a:t>Any </a:t>
            </a:r>
            <a:r>
              <a:rPr lang="en-GB" b="1" dirty="0">
                <a:solidFill>
                  <a:schemeClr val="tx1"/>
                </a:solidFill>
              </a:rPr>
              <a:t>inheritance tax </a:t>
            </a:r>
            <a:r>
              <a:rPr lang="en-GB" dirty="0">
                <a:solidFill>
                  <a:schemeClr val="tx1"/>
                </a:solidFill>
              </a:rPr>
              <a:t>payable upon death in respect of chargeable transfers made within seven years of the death of the donor (</a:t>
            </a:r>
            <a:r>
              <a:rPr lang="en-GB" i="1" dirty="0">
                <a:solidFill>
                  <a:schemeClr val="tx1"/>
                </a:solidFill>
              </a:rPr>
              <a:t>including PETs that have become chargeable</a:t>
            </a:r>
            <a:r>
              <a:rPr lang="en-GB" dirty="0">
                <a:solidFill>
                  <a:schemeClr val="tx1"/>
                </a:solidFill>
              </a:rPr>
              <a:t>) </a:t>
            </a:r>
            <a:r>
              <a:rPr lang="en-GB" b="1" dirty="0">
                <a:solidFill>
                  <a:schemeClr val="tx1"/>
                </a:solidFill>
              </a:rPr>
              <a:t>is reduced </a:t>
            </a:r>
            <a:r>
              <a:rPr lang="en-GB" dirty="0">
                <a:solidFill>
                  <a:schemeClr val="tx1"/>
                </a:solidFill>
              </a:rPr>
              <a:t>by reference to the following table:</a:t>
            </a:r>
          </a:p>
          <a:p>
            <a:pPr>
              <a:buNone/>
            </a:pPr>
            <a:endParaRPr lang="en-GB" sz="1800" dirty="0">
              <a:solidFill>
                <a:schemeClr val="tx1"/>
              </a:solidFill>
            </a:endParaRPr>
          </a:p>
          <a:p>
            <a:pPr>
              <a:buNone/>
              <a:tabLst>
                <a:tab pos="355600" algn="l"/>
                <a:tab pos="719138" algn="l"/>
                <a:tab pos="1074738" algn="l"/>
                <a:tab pos="2513013" algn="dec"/>
                <a:tab pos="4305300" algn="dec"/>
                <a:tab pos="6099175" algn="dec"/>
                <a:tab pos="7891463" algn="dec"/>
              </a:tabLst>
            </a:pPr>
            <a:r>
              <a:rPr lang="en-GB" dirty="0">
                <a:solidFill>
                  <a:schemeClr val="tx1"/>
                </a:solidFill>
              </a:rPr>
              <a:t>Years between date of		% of normal	% reduction</a:t>
            </a:r>
          </a:p>
          <a:p>
            <a:pPr>
              <a:buNone/>
              <a:tabLst>
                <a:tab pos="355600" algn="l"/>
                <a:tab pos="719138" algn="l"/>
                <a:tab pos="1074738" algn="l"/>
                <a:tab pos="2513013" algn="dec"/>
                <a:tab pos="4305300" algn="dec"/>
                <a:tab pos="6099175" algn="dec"/>
                <a:tab pos="7891463" algn="dec"/>
              </a:tabLst>
            </a:pPr>
            <a:r>
              <a:rPr lang="en-GB" u="sng" dirty="0">
                <a:solidFill>
                  <a:schemeClr val="tx1"/>
                </a:solidFill>
              </a:rPr>
              <a:t>transfer and date of death		tax charge	in tax</a:t>
            </a:r>
          </a:p>
          <a:p>
            <a:pPr>
              <a:buNone/>
              <a:tabLst>
                <a:tab pos="355600" algn="l"/>
                <a:tab pos="719138" algn="l"/>
                <a:tab pos="1074738" algn="l"/>
                <a:tab pos="2513013" algn="dec"/>
                <a:tab pos="4305300" algn="dec"/>
                <a:tab pos="6099175" algn="dec"/>
                <a:tab pos="7891463" algn="dec"/>
              </a:tabLst>
            </a:pPr>
            <a:r>
              <a:rPr lang="en-GB" dirty="0">
                <a:solidFill>
                  <a:schemeClr val="tx1"/>
                </a:solidFill>
              </a:rPr>
              <a:t>			0-3			100	-</a:t>
            </a:r>
          </a:p>
          <a:p>
            <a:pPr>
              <a:buNone/>
              <a:tabLst>
                <a:tab pos="355600" algn="l"/>
                <a:tab pos="719138" algn="l"/>
                <a:tab pos="1074738" algn="l"/>
                <a:tab pos="2513013" algn="dec"/>
                <a:tab pos="4305300" algn="dec"/>
                <a:tab pos="6099175" algn="dec"/>
                <a:tab pos="7891463" algn="dec"/>
              </a:tabLst>
            </a:pPr>
            <a:r>
              <a:rPr lang="en-GB" dirty="0">
                <a:solidFill>
                  <a:schemeClr val="tx1"/>
                </a:solidFill>
              </a:rPr>
              <a:t>			3-4			80	20</a:t>
            </a:r>
          </a:p>
          <a:p>
            <a:pPr>
              <a:buNone/>
              <a:tabLst>
                <a:tab pos="355600" algn="l"/>
                <a:tab pos="719138" algn="l"/>
                <a:tab pos="1074738" algn="l"/>
                <a:tab pos="2513013" algn="dec"/>
                <a:tab pos="4305300" algn="dec"/>
                <a:tab pos="6099175" algn="dec"/>
                <a:tab pos="7891463" algn="dec"/>
              </a:tabLst>
            </a:pPr>
            <a:r>
              <a:rPr lang="en-GB" dirty="0">
                <a:solidFill>
                  <a:schemeClr val="tx1"/>
                </a:solidFill>
              </a:rPr>
              <a:t>			4-5			60	40</a:t>
            </a:r>
          </a:p>
          <a:p>
            <a:pPr>
              <a:buNone/>
              <a:tabLst>
                <a:tab pos="355600" algn="l"/>
                <a:tab pos="719138" algn="l"/>
                <a:tab pos="1074738" algn="l"/>
                <a:tab pos="2513013" algn="dec"/>
                <a:tab pos="4305300" algn="dec"/>
                <a:tab pos="6099175" algn="dec"/>
                <a:tab pos="7891463" algn="dec"/>
              </a:tabLst>
            </a:pPr>
            <a:r>
              <a:rPr lang="en-GB" dirty="0">
                <a:solidFill>
                  <a:schemeClr val="tx1"/>
                </a:solidFill>
              </a:rPr>
              <a:t>			5-6			40	60</a:t>
            </a:r>
          </a:p>
          <a:p>
            <a:pPr>
              <a:buNone/>
              <a:tabLst>
                <a:tab pos="355600" algn="l"/>
                <a:tab pos="719138" algn="l"/>
                <a:tab pos="1074738" algn="l"/>
                <a:tab pos="2513013" algn="dec"/>
                <a:tab pos="4305300" algn="dec"/>
                <a:tab pos="6099175" algn="dec"/>
                <a:tab pos="7891463" algn="dec"/>
              </a:tabLst>
            </a:pPr>
            <a:r>
              <a:rPr lang="en-GB" dirty="0">
                <a:solidFill>
                  <a:schemeClr val="tx1"/>
                </a:solidFill>
              </a:rPr>
              <a:t>			6-7			20	80</a:t>
            </a:r>
          </a:p>
        </p:txBody>
      </p:sp>
      <p:sp>
        <p:nvSpPr>
          <p:cNvPr id="9" name="Rectangle: Rounded Corners 8">
            <a:extLst>
              <a:ext uri="{FF2B5EF4-FFF2-40B4-BE49-F238E27FC236}">
                <a16:creationId xmlns:a16="http://schemas.microsoft.com/office/drawing/2014/main" id="{D8FFF161-00C3-4173-8865-7303600DD9CE}"/>
              </a:ext>
            </a:extLst>
          </p:cNvPr>
          <p:cNvSpPr>
            <a:spLocks noChangeAspect="1"/>
          </p:cNvSpPr>
          <p:nvPr/>
        </p:nvSpPr>
        <p:spPr>
          <a:xfrm>
            <a:off x="2915816" y="4365104"/>
            <a:ext cx="2560000" cy="1440000"/>
          </a:xfrm>
          <a:prstGeom prst="roundRect">
            <a:avLst/>
          </a:prstGeom>
          <a:gradFill flip="none" rotWithShape="1">
            <a:gsLst>
              <a:gs pos="0">
                <a:srgbClr val="FFC000"/>
              </a:gs>
              <a:gs pos="100000">
                <a:srgbClr val="FFFF00"/>
              </a:gs>
            </a:gsLst>
            <a:lin ang="0" scaled="1"/>
            <a:tileRect/>
          </a:gradFill>
          <a:ln>
            <a:solidFill>
              <a:srgbClr val="FF8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400040"/>
                </a:solidFill>
                <a:latin typeface="Verdana" panose="020B0604030504040204" pitchFamily="34" charset="0"/>
                <a:ea typeface="Verdana" panose="020B0604030504040204" pitchFamily="34" charset="0"/>
                <a:cs typeface="Verdana" panose="020B0604030504040204" pitchFamily="34" charset="0"/>
              </a:rPr>
              <a:t>Note it is the Inheritance Tax which is reduced, not the transfer of value.</a:t>
            </a:r>
          </a:p>
        </p:txBody>
      </p:sp>
    </p:spTree>
    <p:extLst>
      <p:ext uri="{BB962C8B-B14F-4D97-AF65-F5344CB8AC3E}">
        <p14:creationId xmlns:p14="http://schemas.microsoft.com/office/powerpoint/2010/main" val="335517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DDDDF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32.6, Noel</a:t>
            </a:r>
          </a:p>
        </p:txBody>
      </p:sp>
      <p:sp>
        <p:nvSpPr>
          <p:cNvPr id="3" name="Content Placeholder 2"/>
          <p:cNvSpPr>
            <a:spLocks noGrp="1"/>
          </p:cNvSpPr>
          <p:nvPr>
            <p:ph idx="1"/>
          </p:nvPr>
        </p:nvSpPr>
        <p:spPr/>
        <p:txBody>
          <a:bodyPr/>
          <a:lstStyle/>
          <a:p>
            <a:pPr>
              <a:buNone/>
            </a:pPr>
            <a:endParaRPr lang="en-US" sz="1800" dirty="0">
              <a:solidFill>
                <a:srgbClr val="C00000"/>
              </a:solidFill>
            </a:endParaRPr>
          </a:p>
          <a:p>
            <a:pPr>
              <a:buNone/>
            </a:pPr>
            <a:r>
              <a:rPr lang="en-US" sz="1800" dirty="0">
                <a:solidFill>
                  <a:srgbClr val="400040"/>
                </a:solidFill>
              </a:rPr>
              <a:t>Noel died on 11</a:t>
            </a:r>
            <a:r>
              <a:rPr lang="en-US" sz="1800" baseline="30000" dirty="0">
                <a:solidFill>
                  <a:srgbClr val="400040"/>
                </a:solidFill>
              </a:rPr>
              <a:t>th</a:t>
            </a:r>
            <a:r>
              <a:rPr lang="en-US" sz="1800" dirty="0">
                <a:solidFill>
                  <a:srgbClr val="400040"/>
                </a:solidFill>
              </a:rPr>
              <a:t> June 2026 leaving an estate valued at £319,000 to his children.  This comprised his home worth £299,000 and other assets worth £20,000.  On 1</a:t>
            </a:r>
            <a:r>
              <a:rPr lang="en-US" sz="1800" baseline="30000" dirty="0">
                <a:solidFill>
                  <a:srgbClr val="400040"/>
                </a:solidFill>
              </a:rPr>
              <a:t>st</a:t>
            </a:r>
            <a:r>
              <a:rPr lang="en-US" sz="1800" dirty="0">
                <a:solidFill>
                  <a:srgbClr val="400040"/>
                </a:solidFill>
              </a:rPr>
              <a:t> June 2023 he had made a gift of £350,000 (</a:t>
            </a:r>
            <a:r>
              <a:rPr lang="en-US" sz="1800" i="1" dirty="0">
                <a:solidFill>
                  <a:srgbClr val="400040"/>
                </a:solidFill>
              </a:rPr>
              <a:t>gross</a:t>
            </a:r>
            <a:r>
              <a:rPr lang="en-US" sz="1800" dirty="0">
                <a:solidFill>
                  <a:srgbClr val="400040"/>
                </a:solidFill>
              </a:rPr>
              <a:t>) to a relevant property trust, inheritance tax of £5,000 being paid by the trustees on this lifetime transfer. Noel had never been married and the gift to the trust was of cash (</a:t>
            </a:r>
            <a:r>
              <a:rPr lang="en-US" sz="1800" i="1" dirty="0">
                <a:solidFill>
                  <a:srgbClr val="400040"/>
                </a:solidFill>
              </a:rPr>
              <a:t>so there is no question of its value having changed between the gift and Noel’s death</a:t>
            </a:r>
            <a:r>
              <a:rPr lang="en-US" sz="1800" dirty="0">
                <a:solidFill>
                  <a:srgbClr val="400040"/>
                </a:solidFill>
              </a:rPr>
              <a:t>).</a:t>
            </a:r>
          </a:p>
          <a:p>
            <a:pPr>
              <a:buNone/>
            </a:pPr>
            <a:endParaRPr lang="en-US" sz="1800" dirty="0">
              <a:solidFill>
                <a:srgbClr val="400040"/>
              </a:solidFill>
            </a:endParaRPr>
          </a:p>
          <a:p>
            <a:pPr>
              <a:buNone/>
            </a:pPr>
            <a:r>
              <a:rPr lang="en-US" sz="1800" dirty="0">
                <a:solidFill>
                  <a:srgbClr val="400040"/>
                </a:solidFill>
              </a:rPr>
              <a:t>Required: Calculate:</a:t>
            </a:r>
          </a:p>
          <a:p>
            <a:pPr>
              <a:buNone/>
            </a:pPr>
            <a:endParaRPr lang="en-US" sz="1800" dirty="0">
              <a:solidFill>
                <a:srgbClr val="400040"/>
              </a:solidFill>
            </a:endParaRPr>
          </a:p>
          <a:p>
            <a:pPr marL="719138" indent="-719138">
              <a:buAutoNum type="alphaLcParenBoth"/>
              <a:tabLst>
                <a:tab pos="719138" algn="l"/>
              </a:tabLst>
            </a:pPr>
            <a:r>
              <a:rPr lang="en-US" sz="1800" dirty="0">
                <a:solidFill>
                  <a:srgbClr val="400040"/>
                </a:solidFill>
              </a:rPr>
              <a:t>the IHT due in respect of Noel’s estate; and</a:t>
            </a:r>
          </a:p>
          <a:p>
            <a:pPr marL="719138" indent="-719138">
              <a:buAutoNum type="alphaLcParenBoth"/>
              <a:tabLst>
                <a:tab pos="719138" algn="l"/>
              </a:tabLst>
            </a:pPr>
            <a:r>
              <a:rPr lang="en-US" sz="1800" dirty="0">
                <a:solidFill>
                  <a:srgbClr val="400040"/>
                </a:solidFill>
              </a:rPr>
              <a:t>any additional tax payable on his death relating to the Chargeable Lifetime Transfer …</a:t>
            </a:r>
          </a:p>
        </p:txBody>
      </p:sp>
      <p:sp>
        <p:nvSpPr>
          <p:cNvPr id="12" name="Rectangle: Rounded Corners 11">
            <a:extLst>
              <a:ext uri="{FF2B5EF4-FFF2-40B4-BE49-F238E27FC236}">
                <a16:creationId xmlns:a16="http://schemas.microsoft.com/office/drawing/2014/main" id="{95B92118-6E71-49B6-9E49-F64C17D0F99E}"/>
              </a:ext>
            </a:extLst>
          </p:cNvPr>
          <p:cNvSpPr>
            <a:spLocks noChangeAspect="1"/>
          </p:cNvSpPr>
          <p:nvPr/>
        </p:nvSpPr>
        <p:spPr>
          <a:xfrm>
            <a:off x="6012160" y="3099600"/>
            <a:ext cx="2560000" cy="1440000"/>
          </a:xfrm>
          <a:prstGeom prst="roundRect">
            <a:avLst/>
          </a:prstGeom>
          <a:gradFill flip="none" rotWithShape="1">
            <a:gsLst>
              <a:gs pos="0">
                <a:srgbClr val="FFC000"/>
              </a:gs>
              <a:gs pos="100000">
                <a:srgbClr val="FFFF00"/>
              </a:gs>
            </a:gsLst>
            <a:lin ang="0" scaled="1"/>
            <a:tileRect/>
          </a:gradFill>
          <a:ln>
            <a:solidFill>
              <a:srgbClr val="FF8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rgbClr val="400040"/>
                </a:solidFill>
                <a:latin typeface="Verdana" panose="020B0604030504040204" pitchFamily="34" charset="0"/>
                <a:ea typeface="Verdana" panose="020B0604030504040204" pitchFamily="34" charset="0"/>
              </a:rPr>
              <a:t>No predeceased spouse or civil partner, so only one NRB and RNRB to consider.</a:t>
            </a:r>
          </a:p>
        </p:txBody>
      </p:sp>
    </p:spTree>
    <p:extLst>
      <p:ext uri="{BB962C8B-B14F-4D97-AF65-F5344CB8AC3E}">
        <p14:creationId xmlns:p14="http://schemas.microsoft.com/office/powerpoint/2010/main" val="2919421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DDDDF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(a)	IHT due in respect of Noel’s estate</a:t>
            </a:r>
            <a:endParaRPr lang="en-GB" sz="3200" dirty="0"/>
          </a:p>
        </p:txBody>
      </p:sp>
      <p:sp>
        <p:nvSpPr>
          <p:cNvPr id="3" name="Content Placeholder 2"/>
          <p:cNvSpPr>
            <a:spLocks noGrp="1"/>
          </p:cNvSpPr>
          <p:nvPr>
            <p:ph idx="1"/>
          </p:nvPr>
        </p:nvSpPr>
        <p:spPr/>
        <p:txBody>
          <a:bodyPr/>
          <a:lstStyle/>
          <a:p>
            <a:pPr>
              <a:buNone/>
              <a:tabLst>
                <a:tab pos="360363" algn="l"/>
                <a:tab pos="720725" algn="l"/>
                <a:tab pos="1792288" algn="l"/>
                <a:tab pos="2152650" algn="dec"/>
                <a:tab pos="2244725" algn="dec"/>
                <a:tab pos="3232150" algn="dec"/>
                <a:tab pos="3316288" algn="dec"/>
                <a:tab pos="4303713" algn="dec"/>
                <a:tab pos="4395788" algn="dec"/>
                <a:tab pos="5384800" algn="dec"/>
                <a:tab pos="5467350" algn="dec"/>
                <a:tab pos="6456363" algn="dec"/>
                <a:tab pos="6548438" algn="dec"/>
                <a:tab pos="7537450" algn="dec"/>
              </a:tabLst>
            </a:pPr>
            <a:endParaRPr lang="en-US" sz="1800" dirty="0">
              <a:solidFill>
                <a:srgbClr val="400040"/>
              </a:solidFill>
            </a:endParaRPr>
          </a:p>
          <a:p>
            <a:pPr>
              <a:buNone/>
              <a:tabLst>
                <a:tab pos="360363" algn="l"/>
                <a:tab pos="720725" algn="l"/>
                <a:tab pos="1792288" algn="l"/>
                <a:tab pos="2152650" algn="dec"/>
                <a:tab pos="2244725" algn="dec"/>
                <a:tab pos="3232150" algn="dec"/>
                <a:tab pos="3316288" algn="dec"/>
                <a:tab pos="4303713" algn="dec"/>
                <a:tab pos="4395788" algn="dec"/>
                <a:tab pos="5384800" algn="dec"/>
                <a:tab pos="5467350" algn="dec"/>
                <a:tab pos="6456363" algn="dec"/>
                <a:tab pos="6548438" algn="dec"/>
                <a:tab pos="7537450" algn="dec"/>
              </a:tabLst>
            </a:pPr>
            <a:r>
              <a:rPr lang="en-US" sz="1800" dirty="0">
                <a:solidFill>
                  <a:srgbClr val="400040"/>
                </a:solidFill>
              </a:rPr>
              <a:t>														£</a:t>
            </a:r>
          </a:p>
          <a:p>
            <a:pPr>
              <a:buNone/>
              <a:tabLst>
                <a:tab pos="360363" algn="l"/>
                <a:tab pos="720725" algn="l"/>
                <a:tab pos="1792288" algn="l"/>
                <a:tab pos="2152650" algn="dec"/>
                <a:tab pos="2244725" algn="dec"/>
                <a:tab pos="3232150" algn="dec"/>
                <a:tab pos="3316288" algn="dec"/>
                <a:tab pos="4303713" algn="dec"/>
                <a:tab pos="4395788" algn="dec"/>
                <a:tab pos="5384800" algn="dec"/>
                <a:tab pos="5467350" algn="dec"/>
                <a:tab pos="6456363" algn="dec"/>
                <a:tab pos="6548438" algn="dec"/>
                <a:tab pos="7537450" algn="dec"/>
              </a:tabLst>
            </a:pPr>
            <a:r>
              <a:rPr lang="en-US" sz="1800" dirty="0">
                <a:solidFill>
                  <a:srgbClr val="400040"/>
                </a:solidFill>
              </a:rPr>
              <a:t>11</a:t>
            </a:r>
            <a:r>
              <a:rPr lang="en-US" sz="1800" baseline="30000" dirty="0">
                <a:solidFill>
                  <a:srgbClr val="400040"/>
                </a:solidFill>
              </a:rPr>
              <a:t>th</a:t>
            </a:r>
            <a:r>
              <a:rPr lang="en-US" sz="1800" dirty="0">
                <a:solidFill>
                  <a:srgbClr val="400040"/>
                </a:solidFill>
              </a:rPr>
              <a:t> June 2026, Value of Noel’s death estate				</a:t>
            </a:r>
            <a:r>
              <a:rPr lang="en-US" sz="1800" u="heavy" dirty="0">
                <a:solidFill>
                  <a:srgbClr val="400040"/>
                </a:solidFill>
              </a:rPr>
              <a:t>	319,000</a:t>
            </a:r>
          </a:p>
          <a:p>
            <a:pPr>
              <a:buNone/>
              <a:tabLst>
                <a:tab pos="360363" algn="l"/>
                <a:tab pos="720725" algn="l"/>
                <a:tab pos="1792288" algn="l"/>
                <a:tab pos="2152650" algn="dec"/>
                <a:tab pos="2244725" algn="dec"/>
                <a:tab pos="3232150" algn="dec"/>
                <a:tab pos="3316288" algn="dec"/>
                <a:tab pos="4303713" algn="dec"/>
                <a:tab pos="4395788" algn="dec"/>
                <a:tab pos="5384800" algn="dec"/>
                <a:tab pos="5467350" algn="dec"/>
                <a:tab pos="6456363" algn="dec"/>
                <a:tab pos="6548438" algn="dec"/>
                <a:tab pos="7537450" algn="dec"/>
              </a:tabLst>
            </a:pPr>
            <a:endParaRPr lang="en-US" sz="1800" u="heavy" dirty="0">
              <a:solidFill>
                <a:srgbClr val="400040"/>
              </a:solidFill>
            </a:endParaRPr>
          </a:p>
          <a:p>
            <a:pPr>
              <a:buNone/>
              <a:tabLst>
                <a:tab pos="360363" algn="l"/>
                <a:tab pos="720725" algn="l"/>
                <a:tab pos="1792288" algn="l"/>
                <a:tab pos="2152650" algn="dec"/>
                <a:tab pos="2244725" algn="dec"/>
                <a:tab pos="3232150" algn="dec"/>
                <a:tab pos="3316288" algn="dec"/>
                <a:tab pos="4303713" algn="dec"/>
                <a:tab pos="4395788" algn="dec"/>
                <a:tab pos="5384800" algn="dec"/>
                <a:tab pos="5467350" algn="dec"/>
                <a:tab pos="6456363" algn="dec"/>
                <a:tab pos="6548438" algn="dec"/>
                <a:tab pos="7537450" algn="dec"/>
              </a:tabLst>
            </a:pPr>
            <a:r>
              <a:rPr lang="en-US" sz="1800" dirty="0">
                <a:solidFill>
                  <a:srgbClr val="400040"/>
                </a:solidFill>
              </a:rPr>
              <a:t>Calculate Nil Rate Band available on death:</a:t>
            </a:r>
          </a:p>
          <a:p>
            <a:pPr>
              <a:buNone/>
              <a:tabLst>
                <a:tab pos="360363" algn="l"/>
                <a:tab pos="720725" algn="l"/>
                <a:tab pos="1792288" algn="l"/>
                <a:tab pos="2152650" algn="dec"/>
                <a:tab pos="2244725" algn="dec"/>
                <a:tab pos="3232150" algn="dec"/>
                <a:tab pos="3316288" algn="dec"/>
                <a:tab pos="4303713" algn="dec"/>
                <a:tab pos="4395788" algn="dec"/>
                <a:tab pos="5384800" algn="dec"/>
                <a:tab pos="5467350" algn="dec"/>
                <a:tab pos="6456363" algn="dec"/>
                <a:tab pos="6548438" algn="dec"/>
                <a:tab pos="7537450" algn="dec"/>
              </a:tabLst>
            </a:pPr>
            <a:r>
              <a:rPr lang="en-US" sz="1800" dirty="0">
                <a:solidFill>
                  <a:srgbClr val="400040"/>
                </a:solidFill>
              </a:rPr>
              <a:t>														£</a:t>
            </a:r>
          </a:p>
          <a:p>
            <a:pPr>
              <a:buNone/>
              <a:tabLst>
                <a:tab pos="360363" algn="l"/>
                <a:tab pos="720725" algn="l"/>
                <a:tab pos="1792288" algn="l"/>
                <a:tab pos="2152650" algn="dec"/>
                <a:tab pos="2244725" algn="dec"/>
                <a:tab pos="3232150" algn="dec"/>
                <a:tab pos="3316288" algn="dec"/>
                <a:tab pos="4303713" algn="dec"/>
                <a:tab pos="4395788" algn="dec"/>
                <a:tab pos="5384800" algn="dec"/>
                <a:tab pos="5467350" algn="dec"/>
                <a:tab pos="6456363" algn="dec"/>
                <a:tab pos="6548438" algn="dec"/>
                <a:tab pos="7537450" algn="dec"/>
              </a:tabLst>
            </a:pPr>
            <a:r>
              <a:rPr lang="en-US" sz="1800" dirty="0">
                <a:solidFill>
                  <a:srgbClr val="400040"/>
                </a:solidFill>
              </a:rPr>
              <a:t>	Nil Rate Band											325,000</a:t>
            </a:r>
          </a:p>
          <a:p>
            <a:pPr>
              <a:buNone/>
              <a:tabLst>
                <a:tab pos="360363" algn="l"/>
                <a:tab pos="720725" algn="l"/>
                <a:tab pos="1792288" algn="l"/>
                <a:tab pos="2152650" algn="dec"/>
                <a:tab pos="2244725" algn="dec"/>
                <a:tab pos="3232150" algn="dec"/>
                <a:tab pos="3316288" algn="dec"/>
                <a:tab pos="4303713" algn="dec"/>
                <a:tab pos="4395788" algn="dec"/>
                <a:tab pos="5384800" algn="dec"/>
                <a:tab pos="5467350" algn="dec"/>
                <a:tab pos="6456363" algn="dec"/>
                <a:tab pos="6548438" algn="dec"/>
                <a:tab pos="7537450" algn="dec"/>
              </a:tabLst>
            </a:pPr>
            <a:r>
              <a:rPr lang="en-US" sz="1800" dirty="0">
                <a:solidFill>
                  <a:srgbClr val="400040"/>
                </a:solidFill>
              </a:rPr>
              <a:t>	Gross chargeable transfers within previous 7 years		</a:t>
            </a:r>
            <a:r>
              <a:rPr lang="en-US" sz="1800" u="sng" dirty="0">
                <a:solidFill>
                  <a:srgbClr val="400040"/>
                </a:solidFill>
              </a:rPr>
              <a:t>	(350,000</a:t>
            </a:r>
            <a:r>
              <a:rPr lang="en-US" sz="1800" dirty="0">
                <a:solidFill>
                  <a:srgbClr val="400040"/>
                </a:solidFill>
              </a:rPr>
              <a:t>)</a:t>
            </a:r>
          </a:p>
          <a:p>
            <a:pPr>
              <a:buNone/>
              <a:tabLst>
                <a:tab pos="360363" algn="l"/>
                <a:tab pos="720725" algn="l"/>
                <a:tab pos="1792288" algn="l"/>
                <a:tab pos="2152650" algn="dec"/>
                <a:tab pos="2244725" algn="dec"/>
                <a:tab pos="3232150" algn="dec"/>
                <a:tab pos="3316288" algn="dec"/>
                <a:tab pos="4303713" algn="dec"/>
                <a:tab pos="4395788" algn="dec"/>
                <a:tab pos="5384800" algn="dec"/>
                <a:tab pos="5467350" algn="dec"/>
                <a:tab pos="6456363" algn="dec"/>
                <a:tab pos="6548438" algn="dec"/>
                <a:tab pos="7537450" algn="dec"/>
              </a:tabLst>
            </a:pPr>
            <a:r>
              <a:rPr lang="en-US" sz="1800" dirty="0">
                <a:solidFill>
                  <a:srgbClr val="400040"/>
                </a:solidFill>
              </a:rPr>
              <a:t>													</a:t>
            </a:r>
            <a:r>
              <a:rPr lang="en-US" sz="1800" u="heavy" dirty="0">
                <a:solidFill>
                  <a:srgbClr val="400040"/>
                </a:solidFill>
              </a:rPr>
              <a:t>	nil</a:t>
            </a:r>
          </a:p>
          <a:p>
            <a:pPr>
              <a:buNone/>
              <a:tabLst>
                <a:tab pos="360363" algn="l"/>
                <a:tab pos="720725" algn="l"/>
                <a:tab pos="1792288" algn="l"/>
                <a:tab pos="2152650" algn="dec"/>
                <a:tab pos="2244725" algn="dec"/>
                <a:tab pos="3232150" algn="dec"/>
                <a:tab pos="3316288" algn="dec"/>
                <a:tab pos="4303713" algn="dec"/>
                <a:tab pos="4395788" algn="dec"/>
                <a:tab pos="5384800" algn="dec"/>
                <a:tab pos="5467350" algn="dec"/>
                <a:tab pos="6456363" algn="dec"/>
                <a:tab pos="6548438" algn="dec"/>
                <a:tab pos="7537450" algn="dec"/>
              </a:tabLst>
            </a:pPr>
            <a:endParaRPr lang="en-US" sz="1800" u="heavy" dirty="0">
              <a:solidFill>
                <a:srgbClr val="400040"/>
              </a:solidFill>
            </a:endParaRPr>
          </a:p>
          <a:p>
            <a:pPr>
              <a:buNone/>
              <a:tabLst>
                <a:tab pos="360363" algn="l"/>
                <a:tab pos="720725" algn="l"/>
                <a:tab pos="1792288" algn="l"/>
                <a:tab pos="2152650" algn="dec"/>
                <a:tab pos="2244725" algn="dec"/>
                <a:tab pos="3232150" algn="dec"/>
                <a:tab pos="3316288" algn="dec"/>
                <a:tab pos="4303713" algn="dec"/>
                <a:tab pos="4395788" algn="dec"/>
                <a:tab pos="5384800" algn="dec"/>
                <a:tab pos="5467350" algn="dec"/>
                <a:tab pos="6456363" algn="dec"/>
                <a:tab pos="6548438" algn="dec"/>
                <a:tab pos="7537450" algn="dec"/>
              </a:tabLst>
            </a:pPr>
            <a:r>
              <a:rPr lang="en-US" sz="1800" dirty="0">
                <a:solidFill>
                  <a:srgbClr val="400040"/>
                </a:solidFill>
              </a:rPr>
              <a:t>IHT payable on death estate at 2026/2027 death rates:</a:t>
            </a:r>
          </a:p>
          <a:p>
            <a:pPr>
              <a:buNone/>
              <a:tabLst>
                <a:tab pos="360363" algn="l"/>
                <a:tab pos="720725" algn="l"/>
                <a:tab pos="1792288" algn="l"/>
                <a:tab pos="2152650" algn="dec"/>
                <a:tab pos="2244725" algn="dec"/>
                <a:tab pos="3232150" algn="dec"/>
                <a:tab pos="3316288" algn="dec"/>
                <a:tab pos="4303713" algn="dec"/>
                <a:tab pos="4395788" algn="dec"/>
                <a:tab pos="5384800" algn="dec"/>
                <a:tab pos="5467350" algn="dec"/>
                <a:tab pos="6456363" algn="dec"/>
                <a:tab pos="6548438" algn="dec"/>
                <a:tab pos="7537450" algn="dec"/>
              </a:tabLst>
            </a:pPr>
            <a:r>
              <a:rPr lang="en-US" sz="1800" dirty="0">
                <a:solidFill>
                  <a:srgbClr val="400040"/>
                </a:solidFill>
              </a:rPr>
              <a:t>														£</a:t>
            </a:r>
          </a:p>
          <a:p>
            <a:pPr>
              <a:buNone/>
              <a:tabLst>
                <a:tab pos="360363" algn="l"/>
                <a:tab pos="720725" algn="l"/>
                <a:tab pos="1792288" algn="l"/>
                <a:tab pos="2152650" algn="dec"/>
                <a:tab pos="2244725" algn="dec"/>
                <a:tab pos="3232150" algn="dec"/>
                <a:tab pos="3316288" algn="dec"/>
                <a:tab pos="4303713" algn="dec"/>
                <a:tab pos="4395788" algn="dec"/>
                <a:tab pos="5384800" algn="dec"/>
                <a:tab pos="5467350" algn="dec"/>
                <a:tab pos="6456363" algn="dec"/>
                <a:tab pos="6548438" algn="dec"/>
                <a:tab pos="7537450" algn="dec"/>
              </a:tabLst>
            </a:pPr>
            <a:r>
              <a:rPr lang="en-GB" sz="1800" dirty="0">
                <a:solidFill>
                  <a:srgbClr val="400040"/>
                </a:solidFill>
              </a:rPr>
              <a:t>	RNRB				175,000		@ 0% =					-</a:t>
            </a:r>
          </a:p>
          <a:p>
            <a:pPr>
              <a:buNone/>
              <a:tabLst>
                <a:tab pos="360363" algn="l"/>
                <a:tab pos="720725" algn="l"/>
                <a:tab pos="1792288" algn="l"/>
                <a:tab pos="2152650" algn="dec"/>
                <a:tab pos="2244725" algn="dec"/>
                <a:tab pos="3232150" algn="dec"/>
                <a:tab pos="3316288" algn="dec"/>
                <a:tab pos="4303713" algn="dec"/>
                <a:tab pos="4395788" algn="dec"/>
                <a:tab pos="5384800" algn="dec"/>
                <a:tab pos="5467350" algn="dec"/>
                <a:tab pos="6456363" algn="dec"/>
                <a:tab pos="6548438" algn="dec"/>
                <a:tab pos="7537450" algn="dec"/>
              </a:tabLst>
            </a:pPr>
            <a:r>
              <a:rPr lang="en-GB" sz="1800" dirty="0">
                <a:solidFill>
                  <a:srgbClr val="400040"/>
                </a:solidFill>
              </a:rPr>
              <a:t>	remaining				144,000		@ 40% =				</a:t>
            </a:r>
            <a:r>
              <a:rPr lang="en-GB" sz="1800" u="sng" dirty="0">
                <a:solidFill>
                  <a:srgbClr val="400040"/>
                </a:solidFill>
              </a:rPr>
              <a:t>	57,600</a:t>
            </a:r>
          </a:p>
          <a:p>
            <a:pPr>
              <a:buNone/>
              <a:tabLst>
                <a:tab pos="360363" algn="l"/>
                <a:tab pos="720725" algn="l"/>
                <a:tab pos="1792288" algn="l"/>
                <a:tab pos="2152650" algn="dec"/>
                <a:tab pos="2244725" algn="dec"/>
                <a:tab pos="3232150" algn="dec"/>
                <a:tab pos="3316288" algn="dec"/>
                <a:tab pos="4303713" algn="dec"/>
                <a:tab pos="4395788" algn="dec"/>
                <a:tab pos="5384800" algn="dec"/>
                <a:tab pos="5467350" algn="dec"/>
                <a:tab pos="6456363" algn="dec"/>
                <a:tab pos="6548438" algn="dec"/>
                <a:tab pos="7537450" algn="dec"/>
              </a:tabLst>
            </a:pPr>
            <a:r>
              <a:rPr lang="en-GB" sz="1800" dirty="0">
                <a:solidFill>
                  <a:srgbClr val="400040"/>
                </a:solidFill>
              </a:rPr>
              <a:t>	Death estate Inheritance Tax						</a:t>
            </a:r>
            <a:r>
              <a:rPr lang="en-GB" sz="1800" u="heavy" dirty="0">
                <a:solidFill>
                  <a:srgbClr val="400040"/>
                </a:solidFill>
              </a:rPr>
              <a:t>	57,600</a:t>
            </a:r>
            <a:endParaRPr lang="en-US" sz="1800" u="heavy" dirty="0">
              <a:solidFill>
                <a:srgbClr val="400040"/>
              </a:solidFill>
            </a:endParaRPr>
          </a:p>
        </p:txBody>
      </p:sp>
    </p:spTree>
    <p:extLst>
      <p:ext uri="{BB962C8B-B14F-4D97-AF65-F5344CB8AC3E}">
        <p14:creationId xmlns:p14="http://schemas.microsoft.com/office/powerpoint/2010/main" val="2671723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left)">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left)">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wipe(left)">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left)">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wipe(left)">
                                      <p:cBhvr>
                                        <p:cTn id="27" dur="500"/>
                                        <p:tgtEl>
                                          <p:spTgt spid="3">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wipe(left)">
                                      <p:cBhvr>
                                        <p:cTn id="32" dur="500"/>
                                        <p:tgtEl>
                                          <p:spTgt spid="3">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wipe(left)">
                                      <p:cBhvr>
                                        <p:cTn id="37" dur="500"/>
                                        <p:tgtEl>
                                          <p:spTgt spid="3">
                                            <p:txEl>
                                              <p:pRg st="8" end="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
                                            <p:txEl>
                                              <p:pRg st="10" end="10"/>
                                            </p:txEl>
                                          </p:spTgt>
                                        </p:tgtEl>
                                        <p:attrNameLst>
                                          <p:attrName>style.visibility</p:attrName>
                                        </p:attrNameLst>
                                      </p:cBhvr>
                                      <p:to>
                                        <p:strVal val="visible"/>
                                      </p:to>
                                    </p:set>
                                    <p:animEffect transition="in" filter="wipe(left)">
                                      <p:cBhvr>
                                        <p:cTn id="42" dur="500"/>
                                        <p:tgtEl>
                                          <p:spTgt spid="3">
                                            <p:txEl>
                                              <p:pRg st="10" end="1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3">
                                            <p:txEl>
                                              <p:pRg st="11" end="11"/>
                                            </p:txEl>
                                          </p:spTgt>
                                        </p:tgtEl>
                                        <p:attrNameLst>
                                          <p:attrName>style.visibility</p:attrName>
                                        </p:attrNameLst>
                                      </p:cBhvr>
                                      <p:to>
                                        <p:strVal val="visible"/>
                                      </p:to>
                                    </p:set>
                                    <p:animEffect transition="in" filter="wipe(left)">
                                      <p:cBhvr>
                                        <p:cTn id="47" dur="500"/>
                                        <p:tgtEl>
                                          <p:spTgt spid="3">
                                            <p:txEl>
                                              <p:pRg st="11" end="11"/>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3">
                                            <p:txEl>
                                              <p:pRg st="12" end="12"/>
                                            </p:txEl>
                                          </p:spTgt>
                                        </p:tgtEl>
                                        <p:attrNameLst>
                                          <p:attrName>style.visibility</p:attrName>
                                        </p:attrNameLst>
                                      </p:cBhvr>
                                      <p:to>
                                        <p:strVal val="visible"/>
                                      </p:to>
                                    </p:set>
                                    <p:animEffect transition="in" filter="wipe(left)">
                                      <p:cBhvr>
                                        <p:cTn id="52" dur="500"/>
                                        <p:tgtEl>
                                          <p:spTgt spid="3">
                                            <p:txEl>
                                              <p:pRg st="12" end="12"/>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3">
                                            <p:txEl>
                                              <p:pRg st="13" end="13"/>
                                            </p:txEl>
                                          </p:spTgt>
                                        </p:tgtEl>
                                        <p:attrNameLst>
                                          <p:attrName>style.visibility</p:attrName>
                                        </p:attrNameLst>
                                      </p:cBhvr>
                                      <p:to>
                                        <p:strVal val="visible"/>
                                      </p:to>
                                    </p:set>
                                    <p:animEffect transition="in" filter="wipe(left)">
                                      <p:cBhvr>
                                        <p:cTn id="57" dur="500"/>
                                        <p:tgtEl>
                                          <p:spTgt spid="3">
                                            <p:txEl>
                                              <p:pRg st="13" end="13"/>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3">
                                            <p:txEl>
                                              <p:pRg st="14" end="14"/>
                                            </p:txEl>
                                          </p:spTgt>
                                        </p:tgtEl>
                                        <p:attrNameLst>
                                          <p:attrName>style.visibility</p:attrName>
                                        </p:attrNameLst>
                                      </p:cBhvr>
                                      <p:to>
                                        <p:strVal val="visible"/>
                                      </p:to>
                                    </p:set>
                                    <p:animEffect transition="in" filter="wipe(left)">
                                      <p:cBhvr>
                                        <p:cTn id="62" dur="500"/>
                                        <p:tgtEl>
                                          <p:spTgt spid="3">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DDDDF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(b)	Additional tax on CLT</a:t>
            </a:r>
            <a:endParaRPr lang="en-GB" sz="3200" dirty="0"/>
          </a:p>
        </p:txBody>
      </p:sp>
      <p:grpSp>
        <p:nvGrpSpPr>
          <p:cNvPr id="6" name="Group 5"/>
          <p:cNvGrpSpPr/>
          <p:nvPr/>
        </p:nvGrpSpPr>
        <p:grpSpPr>
          <a:xfrm>
            <a:off x="1143000" y="981328"/>
            <a:ext cx="6859800" cy="720000"/>
            <a:chOff x="1143000" y="981328"/>
            <a:chExt cx="6859800" cy="720000"/>
          </a:xfrm>
          <a:noFill/>
        </p:grpSpPr>
        <p:sp>
          <p:nvSpPr>
            <p:cNvPr id="20" name="Rectangle 19"/>
            <p:cNvSpPr/>
            <p:nvPr/>
          </p:nvSpPr>
          <p:spPr>
            <a:xfrm>
              <a:off x="6858000" y="981328"/>
              <a:ext cx="1144800"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tabLst>
                  <a:tab pos="808038" algn="dec"/>
                </a:tabLst>
              </a:pPr>
              <a:r>
                <a:rPr lang="en-GB" dirty="0">
                  <a:solidFill>
                    <a:schemeClr val="tx1"/>
                  </a:solidFill>
                  <a:latin typeface="Trebuchet MS" panose="020B0603020202020204" pitchFamily="34" charset="0"/>
                </a:rPr>
                <a:t>	£</a:t>
              </a:r>
            </a:p>
          </p:txBody>
        </p:sp>
        <p:sp>
          <p:nvSpPr>
            <p:cNvPr id="21" name="Rectangle 20"/>
            <p:cNvSpPr/>
            <p:nvPr/>
          </p:nvSpPr>
          <p:spPr>
            <a:xfrm>
              <a:off x="6858000" y="1341328"/>
              <a:ext cx="1144800"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tabLst>
                  <a:tab pos="808038" algn="dec"/>
                </a:tabLst>
              </a:pPr>
              <a:r>
                <a:rPr lang="en-GB" u="dbl" dirty="0">
                  <a:solidFill>
                    <a:schemeClr val="tx1"/>
                  </a:solidFill>
                  <a:latin typeface="Trebuchet MS" panose="020B0603020202020204" pitchFamily="34" charset="0"/>
                </a:rPr>
                <a:t>	350,000</a:t>
              </a:r>
            </a:p>
          </p:txBody>
        </p:sp>
        <p:sp>
          <p:nvSpPr>
            <p:cNvPr id="91" name="Rectangle 90"/>
            <p:cNvSpPr/>
            <p:nvPr/>
          </p:nvSpPr>
          <p:spPr>
            <a:xfrm>
              <a:off x="1143000" y="1341328"/>
              <a:ext cx="3429000"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355600" indent="-355600">
                <a:tabLst>
                  <a:tab pos="355600" algn="l"/>
                </a:tabLst>
              </a:pPr>
              <a:r>
                <a:rPr lang="en-GB" dirty="0">
                  <a:solidFill>
                    <a:schemeClr val="tx1"/>
                  </a:solidFill>
                  <a:latin typeface="Trebuchet MS" panose="020B0603020202020204" pitchFamily="34" charset="0"/>
                </a:rPr>
                <a:t>1</a:t>
              </a:r>
              <a:r>
                <a:rPr lang="en-GB" baseline="30000" dirty="0">
                  <a:solidFill>
                    <a:schemeClr val="tx1"/>
                  </a:solidFill>
                  <a:latin typeface="Trebuchet MS" panose="020B0603020202020204" pitchFamily="34" charset="0"/>
                </a:rPr>
                <a:t>st</a:t>
              </a:r>
              <a:r>
                <a:rPr lang="en-GB" dirty="0">
                  <a:solidFill>
                    <a:schemeClr val="tx1"/>
                  </a:solidFill>
                  <a:latin typeface="Trebuchet MS" panose="020B0603020202020204" pitchFamily="34" charset="0"/>
                </a:rPr>
                <a:t> June 2023 Gross CLT</a:t>
              </a:r>
            </a:p>
          </p:txBody>
        </p:sp>
      </p:grpSp>
      <p:grpSp>
        <p:nvGrpSpPr>
          <p:cNvPr id="12" name="Group 11"/>
          <p:cNvGrpSpPr/>
          <p:nvPr/>
        </p:nvGrpSpPr>
        <p:grpSpPr>
          <a:xfrm>
            <a:off x="1143000" y="2781328"/>
            <a:ext cx="6859800" cy="360000"/>
            <a:chOff x="1143000" y="2781328"/>
            <a:chExt cx="6859800" cy="360000"/>
          </a:xfrm>
          <a:noFill/>
        </p:grpSpPr>
        <p:sp>
          <p:nvSpPr>
            <p:cNvPr id="25" name="Rectangle 24"/>
            <p:cNvSpPr/>
            <p:nvPr/>
          </p:nvSpPr>
          <p:spPr>
            <a:xfrm>
              <a:off x="6858000" y="2781328"/>
              <a:ext cx="1144800"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tabLst>
                  <a:tab pos="808038" algn="dec"/>
                </a:tabLst>
              </a:pPr>
              <a:r>
                <a:rPr lang="en-GB" dirty="0">
                  <a:solidFill>
                    <a:schemeClr val="tx1"/>
                  </a:solidFill>
                  <a:latin typeface="Trebuchet MS" panose="020B0603020202020204" pitchFamily="34" charset="0"/>
                </a:rPr>
                <a:t>	10,000</a:t>
              </a:r>
            </a:p>
          </p:txBody>
        </p:sp>
        <p:sp>
          <p:nvSpPr>
            <p:cNvPr id="95" name="Rectangle 94"/>
            <p:cNvSpPr/>
            <p:nvPr/>
          </p:nvSpPr>
          <p:spPr>
            <a:xfrm>
              <a:off x="1143000" y="2781328"/>
              <a:ext cx="3429000"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355600" indent="-355600">
                <a:tabLst>
                  <a:tab pos="355600" algn="l"/>
                </a:tabLst>
              </a:pPr>
              <a:r>
                <a:rPr lang="en-GB" dirty="0">
                  <a:solidFill>
                    <a:schemeClr val="tx1"/>
                  </a:solidFill>
                  <a:latin typeface="Trebuchet MS" panose="020B0603020202020204" pitchFamily="34" charset="0"/>
                </a:rPr>
                <a:t>Balance £25,000 @ 40%</a:t>
              </a:r>
            </a:p>
          </p:txBody>
        </p:sp>
      </p:grpSp>
      <p:grpSp>
        <p:nvGrpSpPr>
          <p:cNvPr id="13" name="Group 12"/>
          <p:cNvGrpSpPr/>
          <p:nvPr/>
        </p:nvGrpSpPr>
        <p:grpSpPr>
          <a:xfrm>
            <a:off x="1143000" y="3141328"/>
            <a:ext cx="6859800" cy="360000"/>
            <a:chOff x="1143000" y="3141328"/>
            <a:chExt cx="6859800" cy="360000"/>
          </a:xfrm>
          <a:noFill/>
        </p:grpSpPr>
        <p:sp>
          <p:nvSpPr>
            <p:cNvPr id="26" name="Rectangle 25"/>
            <p:cNvSpPr/>
            <p:nvPr/>
          </p:nvSpPr>
          <p:spPr>
            <a:xfrm>
              <a:off x="6858000" y="3141328"/>
              <a:ext cx="1144800"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tabLst>
                  <a:tab pos="808038" algn="dec"/>
                </a:tabLst>
              </a:pPr>
              <a:r>
                <a:rPr lang="en-GB" u="sng" dirty="0">
                  <a:solidFill>
                    <a:schemeClr val="tx1"/>
                  </a:solidFill>
                  <a:latin typeface="Trebuchet MS" panose="020B0603020202020204" pitchFamily="34" charset="0"/>
                </a:rPr>
                <a:t>	(2,000</a:t>
              </a:r>
              <a:r>
                <a:rPr lang="en-GB" dirty="0">
                  <a:solidFill>
                    <a:schemeClr val="tx1"/>
                  </a:solidFill>
                  <a:latin typeface="Trebuchet MS" panose="020B0603020202020204" pitchFamily="34" charset="0"/>
                </a:rPr>
                <a:t>)</a:t>
              </a:r>
            </a:p>
          </p:txBody>
        </p:sp>
        <p:sp>
          <p:nvSpPr>
            <p:cNvPr id="56" name="Rectangle 55"/>
            <p:cNvSpPr/>
            <p:nvPr/>
          </p:nvSpPr>
          <p:spPr>
            <a:xfrm>
              <a:off x="4573588" y="3141328"/>
              <a:ext cx="2284412"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tabLst>
                  <a:tab pos="808038" algn="dec"/>
                </a:tabLst>
              </a:pPr>
              <a:r>
                <a:rPr lang="en-GB" dirty="0">
                  <a:solidFill>
                    <a:schemeClr val="tx1"/>
                  </a:solidFill>
                  <a:latin typeface="Trebuchet MS" panose="020B0603020202020204" pitchFamily="34" charset="0"/>
                </a:rPr>
                <a:t>20% × 10,000</a:t>
              </a:r>
            </a:p>
          </p:txBody>
        </p:sp>
        <p:sp>
          <p:nvSpPr>
            <p:cNvPr id="96" name="Rectangle 95"/>
            <p:cNvSpPr/>
            <p:nvPr/>
          </p:nvSpPr>
          <p:spPr>
            <a:xfrm>
              <a:off x="1143000" y="3141328"/>
              <a:ext cx="3429000"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355600" indent="-355600">
                <a:tabLst>
                  <a:tab pos="355600" algn="l"/>
                </a:tabLst>
              </a:pPr>
              <a:r>
                <a:rPr lang="en-GB" dirty="0">
                  <a:solidFill>
                    <a:schemeClr val="tx1"/>
                  </a:solidFill>
                  <a:latin typeface="Trebuchet MS" panose="020B0603020202020204" pitchFamily="34" charset="0"/>
                </a:rPr>
                <a:t>Less taper relief (</a:t>
              </a:r>
              <a:r>
                <a:rPr lang="en-GB" i="1" dirty="0">
                  <a:solidFill>
                    <a:schemeClr val="tx1"/>
                  </a:solidFill>
                  <a:latin typeface="Trebuchet MS" panose="020B0603020202020204" pitchFamily="34" charset="0"/>
                </a:rPr>
                <a:t>3-4 years</a:t>
              </a:r>
              <a:r>
                <a:rPr lang="en-GB" dirty="0">
                  <a:solidFill>
                    <a:schemeClr val="tx1"/>
                  </a:solidFill>
                  <a:latin typeface="Trebuchet MS" panose="020B0603020202020204" pitchFamily="34" charset="0"/>
                </a:rPr>
                <a:t>)</a:t>
              </a:r>
            </a:p>
          </p:txBody>
        </p:sp>
      </p:grpSp>
      <p:grpSp>
        <p:nvGrpSpPr>
          <p:cNvPr id="14" name="Group 13"/>
          <p:cNvGrpSpPr/>
          <p:nvPr/>
        </p:nvGrpSpPr>
        <p:grpSpPr>
          <a:xfrm>
            <a:off x="1143000" y="3501328"/>
            <a:ext cx="6859800" cy="720000"/>
            <a:chOff x="1143000" y="3501328"/>
            <a:chExt cx="6859800" cy="720000"/>
          </a:xfrm>
          <a:noFill/>
        </p:grpSpPr>
        <p:sp>
          <p:nvSpPr>
            <p:cNvPr id="27" name="Rectangle 26"/>
            <p:cNvSpPr/>
            <p:nvPr/>
          </p:nvSpPr>
          <p:spPr>
            <a:xfrm>
              <a:off x="6858000" y="3501328"/>
              <a:ext cx="1144800"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tabLst>
                  <a:tab pos="808038" algn="dec"/>
                </a:tabLst>
              </a:pPr>
              <a:r>
                <a:rPr lang="en-GB" dirty="0">
                  <a:solidFill>
                    <a:schemeClr val="tx1"/>
                  </a:solidFill>
                  <a:latin typeface="Trebuchet MS" panose="020B0603020202020204" pitchFamily="34" charset="0"/>
                </a:rPr>
                <a:t>	8,000</a:t>
              </a:r>
            </a:p>
          </p:txBody>
        </p:sp>
        <p:sp>
          <p:nvSpPr>
            <p:cNvPr id="97" name="Rectangle 96"/>
            <p:cNvSpPr/>
            <p:nvPr/>
          </p:nvSpPr>
          <p:spPr>
            <a:xfrm>
              <a:off x="1143000" y="3501328"/>
              <a:ext cx="5713044" cy="72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355600" indent="-355600">
                <a:tabLst>
                  <a:tab pos="355600" algn="l"/>
                </a:tabLst>
              </a:pPr>
              <a:r>
                <a:rPr lang="en-GB" dirty="0">
                  <a:solidFill>
                    <a:schemeClr val="tx1"/>
                  </a:solidFill>
                  <a:latin typeface="Trebuchet MS" panose="020B0603020202020204" pitchFamily="34" charset="0"/>
                </a:rPr>
                <a:t>IHT liability after taper relief</a:t>
              </a:r>
            </a:p>
            <a:p>
              <a:pPr marL="355600" indent="-355600">
                <a:tabLst>
                  <a:tab pos="355600" algn="l"/>
                </a:tabLst>
              </a:pPr>
              <a:r>
                <a:rPr lang="en-GB" dirty="0">
                  <a:solidFill>
                    <a:srgbClr val="800080"/>
                  </a:solidFill>
                  <a:latin typeface="Trebuchet MS" panose="020B0603020202020204" pitchFamily="34" charset="0"/>
                </a:rPr>
                <a:t>(</a:t>
              </a:r>
              <a:r>
                <a:rPr lang="en-GB" i="1" dirty="0">
                  <a:solidFill>
                    <a:srgbClr val="800080"/>
                  </a:solidFill>
                  <a:latin typeface="Trebuchet MS" panose="020B0603020202020204" pitchFamily="34" charset="0"/>
                </a:rPr>
                <a:t>borne by original donee, ie. trust</a:t>
              </a:r>
              <a:r>
                <a:rPr lang="en-GB" dirty="0">
                  <a:solidFill>
                    <a:srgbClr val="800080"/>
                  </a:solidFill>
                  <a:latin typeface="Trebuchet MS" panose="020B0603020202020204" pitchFamily="34" charset="0"/>
                </a:rPr>
                <a:t>)</a:t>
              </a:r>
            </a:p>
          </p:txBody>
        </p:sp>
      </p:grpSp>
      <p:grpSp>
        <p:nvGrpSpPr>
          <p:cNvPr id="15" name="Group 14"/>
          <p:cNvGrpSpPr/>
          <p:nvPr/>
        </p:nvGrpSpPr>
        <p:grpSpPr>
          <a:xfrm>
            <a:off x="1143000" y="4221328"/>
            <a:ext cx="6859800" cy="360000"/>
            <a:chOff x="1143000" y="4221328"/>
            <a:chExt cx="6859800" cy="360000"/>
          </a:xfrm>
          <a:noFill/>
        </p:grpSpPr>
        <p:sp>
          <p:nvSpPr>
            <p:cNvPr id="29" name="Rectangle 28"/>
            <p:cNvSpPr/>
            <p:nvPr/>
          </p:nvSpPr>
          <p:spPr>
            <a:xfrm>
              <a:off x="6858000" y="4221328"/>
              <a:ext cx="1144800"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tabLst>
                  <a:tab pos="808038" algn="dec"/>
                </a:tabLst>
              </a:pPr>
              <a:r>
                <a:rPr lang="en-GB" u="sng" dirty="0">
                  <a:solidFill>
                    <a:schemeClr val="tx1"/>
                  </a:solidFill>
                  <a:latin typeface="Trebuchet MS" panose="020B0603020202020204" pitchFamily="34" charset="0"/>
                </a:rPr>
                <a:t>	(5,000</a:t>
              </a:r>
              <a:r>
                <a:rPr lang="en-GB" dirty="0">
                  <a:solidFill>
                    <a:schemeClr val="tx1"/>
                  </a:solidFill>
                  <a:latin typeface="Trebuchet MS" panose="020B0603020202020204" pitchFamily="34" charset="0"/>
                </a:rPr>
                <a:t>)</a:t>
              </a:r>
            </a:p>
          </p:txBody>
        </p:sp>
        <p:sp>
          <p:nvSpPr>
            <p:cNvPr id="99" name="Rectangle 98"/>
            <p:cNvSpPr/>
            <p:nvPr/>
          </p:nvSpPr>
          <p:spPr>
            <a:xfrm>
              <a:off x="1143000" y="4221328"/>
              <a:ext cx="5713044"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355600" indent="-355600">
                <a:tabLst>
                  <a:tab pos="355600" algn="l"/>
                </a:tabLst>
              </a:pPr>
              <a:r>
                <a:rPr lang="en-GB" dirty="0">
                  <a:solidFill>
                    <a:schemeClr val="tx1"/>
                  </a:solidFill>
                  <a:latin typeface="Trebuchet MS" panose="020B0603020202020204" pitchFamily="34" charset="0"/>
                </a:rPr>
                <a:t>Less IHT paid by trustees on original gift by Noel</a:t>
              </a:r>
            </a:p>
          </p:txBody>
        </p:sp>
      </p:grpSp>
      <p:sp>
        <p:nvSpPr>
          <p:cNvPr id="100" name="Rectangle 99"/>
          <p:cNvSpPr/>
          <p:nvPr/>
        </p:nvSpPr>
        <p:spPr>
          <a:xfrm>
            <a:off x="1143000" y="5162856"/>
            <a:ext cx="7605464" cy="10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dirty="0">
                <a:solidFill>
                  <a:srgbClr val="800080"/>
                </a:solidFill>
                <a:latin typeface="Trebuchet MS" panose="020B0603020202020204" pitchFamily="34" charset="0"/>
              </a:rPr>
              <a:t>If (</a:t>
            </a:r>
            <a:r>
              <a:rPr lang="en-GB" i="1" dirty="0">
                <a:solidFill>
                  <a:srgbClr val="800080"/>
                </a:solidFill>
                <a:latin typeface="Trebuchet MS" panose="020B0603020202020204" pitchFamily="34" charset="0"/>
              </a:rPr>
              <a:t>for example because of high taper relief</a:t>
            </a:r>
            <a:r>
              <a:rPr lang="en-GB" dirty="0">
                <a:solidFill>
                  <a:srgbClr val="800080"/>
                </a:solidFill>
                <a:latin typeface="Trebuchet MS" panose="020B0603020202020204" pitchFamily="34" charset="0"/>
              </a:rPr>
              <a:t>) the IHT originally paid at the time of the CLT were greater than the IHT liability on that transfer calculated at death, none would be recoverable.</a:t>
            </a:r>
          </a:p>
        </p:txBody>
      </p:sp>
      <p:grpSp>
        <p:nvGrpSpPr>
          <p:cNvPr id="16" name="Group 15"/>
          <p:cNvGrpSpPr/>
          <p:nvPr/>
        </p:nvGrpSpPr>
        <p:grpSpPr>
          <a:xfrm>
            <a:off x="1143000" y="4581328"/>
            <a:ext cx="6859800" cy="360000"/>
            <a:chOff x="1143000" y="4581328"/>
            <a:chExt cx="6859800" cy="360000"/>
          </a:xfrm>
          <a:noFill/>
        </p:grpSpPr>
        <p:sp>
          <p:nvSpPr>
            <p:cNvPr id="32" name="Rectangle 31"/>
            <p:cNvSpPr/>
            <p:nvPr/>
          </p:nvSpPr>
          <p:spPr>
            <a:xfrm>
              <a:off x="6858000" y="4581328"/>
              <a:ext cx="1144800"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tabLst>
                  <a:tab pos="808038" algn="dec"/>
                </a:tabLst>
              </a:pPr>
              <a:r>
                <a:rPr lang="en-GB" b="1" u="dbl" dirty="0">
                  <a:solidFill>
                    <a:schemeClr val="tx1"/>
                  </a:solidFill>
                  <a:latin typeface="Trebuchet MS" panose="020B0603020202020204" pitchFamily="34" charset="0"/>
                </a:rPr>
                <a:t>£	3,000</a:t>
              </a:r>
            </a:p>
          </p:txBody>
        </p:sp>
        <p:sp>
          <p:nvSpPr>
            <p:cNvPr id="102" name="Rectangle 101"/>
            <p:cNvSpPr/>
            <p:nvPr/>
          </p:nvSpPr>
          <p:spPr>
            <a:xfrm>
              <a:off x="1143000" y="4581328"/>
              <a:ext cx="5713044"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355600" indent="-355600">
                <a:tabLst>
                  <a:tab pos="355600" algn="l"/>
                </a:tabLst>
              </a:pPr>
              <a:r>
                <a:rPr lang="en-GB" b="1" dirty="0">
                  <a:solidFill>
                    <a:schemeClr val="tx1"/>
                  </a:solidFill>
                  <a:latin typeface="Trebuchet MS" panose="020B0603020202020204" pitchFamily="34" charset="0"/>
                </a:rPr>
                <a:t>Additional tax due by trustees on Noel’s death</a:t>
              </a:r>
            </a:p>
          </p:txBody>
        </p:sp>
      </p:grpSp>
      <p:grpSp>
        <p:nvGrpSpPr>
          <p:cNvPr id="10" name="Group 9"/>
          <p:cNvGrpSpPr/>
          <p:nvPr/>
        </p:nvGrpSpPr>
        <p:grpSpPr>
          <a:xfrm>
            <a:off x="1143000" y="2052621"/>
            <a:ext cx="6859800" cy="728707"/>
            <a:chOff x="1143000" y="2052621"/>
            <a:chExt cx="6859800" cy="728707"/>
          </a:xfrm>
          <a:noFill/>
        </p:grpSpPr>
        <p:sp>
          <p:nvSpPr>
            <p:cNvPr id="24" name="Rectangle 23"/>
            <p:cNvSpPr/>
            <p:nvPr/>
          </p:nvSpPr>
          <p:spPr>
            <a:xfrm>
              <a:off x="6858000" y="2421328"/>
              <a:ext cx="1144800"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tabLst>
                  <a:tab pos="808038" algn="dec"/>
                </a:tabLst>
              </a:pPr>
              <a:r>
                <a:rPr lang="en-GB" dirty="0">
                  <a:solidFill>
                    <a:schemeClr val="tx1"/>
                  </a:solidFill>
                  <a:latin typeface="Trebuchet MS" panose="020B0603020202020204" pitchFamily="34" charset="0"/>
                </a:rPr>
                <a:t>	-</a:t>
              </a:r>
            </a:p>
          </p:txBody>
        </p:sp>
        <p:sp>
          <p:nvSpPr>
            <p:cNvPr id="93" name="Rectangle 92"/>
            <p:cNvSpPr/>
            <p:nvPr/>
          </p:nvSpPr>
          <p:spPr>
            <a:xfrm>
              <a:off x="1143000" y="2061328"/>
              <a:ext cx="4569222"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355600" indent="-355600">
                <a:tabLst>
                  <a:tab pos="355600" algn="l"/>
                </a:tabLst>
              </a:pPr>
              <a:r>
                <a:rPr lang="en-GB" dirty="0">
                  <a:solidFill>
                    <a:schemeClr val="tx1"/>
                  </a:solidFill>
                  <a:latin typeface="Trebuchet MS" panose="020B0603020202020204" pitchFamily="34" charset="0"/>
                </a:rPr>
                <a:t>IHT due on this at death rates:</a:t>
              </a:r>
            </a:p>
          </p:txBody>
        </p:sp>
        <p:sp>
          <p:nvSpPr>
            <p:cNvPr id="94" name="Rectangle 93"/>
            <p:cNvSpPr/>
            <p:nvPr/>
          </p:nvSpPr>
          <p:spPr>
            <a:xfrm>
              <a:off x="1143000" y="2421328"/>
              <a:ext cx="3429000"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355600" indent="-355600">
                <a:tabLst>
                  <a:tab pos="355600" algn="l"/>
                </a:tabLst>
              </a:pPr>
              <a:r>
                <a:rPr lang="en-GB" dirty="0">
                  <a:solidFill>
                    <a:schemeClr val="tx1"/>
                  </a:solidFill>
                  <a:latin typeface="Trebuchet MS" panose="020B0603020202020204" pitchFamily="34" charset="0"/>
                </a:rPr>
                <a:t>Nil Rate Band £325,000 @ 0%</a:t>
              </a:r>
            </a:p>
          </p:txBody>
        </p:sp>
        <p:sp>
          <p:nvSpPr>
            <p:cNvPr id="120" name="Rectangle 119"/>
            <p:cNvSpPr/>
            <p:nvPr/>
          </p:nvSpPr>
          <p:spPr>
            <a:xfrm>
              <a:off x="6856044" y="2052621"/>
              <a:ext cx="1144800"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tabLst>
                  <a:tab pos="808038" algn="dec"/>
                </a:tabLst>
              </a:pPr>
              <a:r>
                <a:rPr lang="en-GB" dirty="0">
                  <a:solidFill>
                    <a:schemeClr val="tx1"/>
                  </a:solidFill>
                  <a:latin typeface="Trebuchet MS" panose="020B0603020202020204" pitchFamily="34" charset="0"/>
                </a:rPr>
                <a:t>	£</a:t>
              </a:r>
            </a:p>
          </p:txBody>
        </p:sp>
      </p:grpSp>
    </p:spTree>
    <p:extLst>
      <p:ext uri="{BB962C8B-B14F-4D97-AF65-F5344CB8AC3E}">
        <p14:creationId xmlns:p14="http://schemas.microsoft.com/office/powerpoint/2010/main" val="760576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left)">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left)">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00"/>
                                        </p:tgtEl>
                                        <p:attrNameLst>
                                          <p:attrName>style.visibility</p:attrName>
                                        </p:attrNameLst>
                                      </p:cBhvr>
                                      <p:to>
                                        <p:strVal val="visible"/>
                                      </p:to>
                                    </p:set>
                                    <p:animEffect transition="in" filter="wipe(left)">
                                      <p:cBhvr>
                                        <p:cTn id="3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EEDDF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32.8, Eddie</a:t>
            </a:r>
          </a:p>
        </p:txBody>
      </p:sp>
      <p:sp>
        <p:nvSpPr>
          <p:cNvPr id="3" name="Content Placeholder 2"/>
          <p:cNvSpPr>
            <a:spLocks noGrp="1"/>
          </p:cNvSpPr>
          <p:nvPr>
            <p:ph idx="1"/>
          </p:nvPr>
        </p:nvSpPr>
        <p:spPr/>
        <p:txBody>
          <a:bodyPr/>
          <a:lstStyle/>
          <a:p>
            <a:pPr>
              <a:buNone/>
            </a:pPr>
            <a:endParaRPr lang="en-US" dirty="0">
              <a:solidFill>
                <a:schemeClr val="tx1"/>
              </a:solidFill>
            </a:endParaRPr>
          </a:p>
          <a:p>
            <a:pPr>
              <a:buNone/>
            </a:pPr>
            <a:r>
              <a:rPr lang="en-US" dirty="0">
                <a:solidFill>
                  <a:schemeClr val="tx1"/>
                </a:solidFill>
              </a:rPr>
              <a:t>Eddie died on 10</a:t>
            </a:r>
            <a:r>
              <a:rPr lang="en-US" baseline="30000" dirty="0">
                <a:solidFill>
                  <a:schemeClr val="tx1"/>
                </a:solidFill>
              </a:rPr>
              <a:t>th</a:t>
            </a:r>
            <a:r>
              <a:rPr lang="en-US" dirty="0">
                <a:solidFill>
                  <a:schemeClr val="tx1"/>
                </a:solidFill>
              </a:rPr>
              <a:t> October 2026, leaving to his daughter a net estate valued at £418,000, including his home worth £344,000.  On 1</a:t>
            </a:r>
            <a:r>
              <a:rPr lang="en-US" baseline="30000" dirty="0">
                <a:solidFill>
                  <a:schemeClr val="tx1"/>
                </a:solidFill>
              </a:rPr>
              <a:t>st</a:t>
            </a:r>
            <a:r>
              <a:rPr lang="en-US" dirty="0">
                <a:solidFill>
                  <a:schemeClr val="tx1"/>
                </a:solidFill>
              </a:rPr>
              <a:t> December 2021 Eddie had made a gift to his son with a value of £400,000, after having used all relevant lifetime IHT exemptions. Eddie had made no other transfers of value, and divorced his wife many years ago.</a:t>
            </a:r>
          </a:p>
          <a:p>
            <a:pPr>
              <a:buNone/>
            </a:pPr>
            <a:endParaRPr lang="en-US" sz="1800" dirty="0">
              <a:solidFill>
                <a:schemeClr val="tx1"/>
              </a:solidFill>
            </a:endParaRPr>
          </a:p>
          <a:p>
            <a:pPr>
              <a:buNone/>
            </a:pPr>
            <a:r>
              <a:rPr lang="en-US" dirty="0">
                <a:solidFill>
                  <a:schemeClr val="tx1"/>
                </a:solidFill>
              </a:rPr>
              <a:t>Required: Calculate the IHT payable on Eddie’s death.</a:t>
            </a:r>
          </a:p>
        </p:txBody>
      </p:sp>
      <p:sp>
        <p:nvSpPr>
          <p:cNvPr id="8" name="Rectangle: Rounded Corners 7">
            <a:extLst>
              <a:ext uri="{FF2B5EF4-FFF2-40B4-BE49-F238E27FC236}">
                <a16:creationId xmlns:a16="http://schemas.microsoft.com/office/drawing/2014/main" id="{1386618F-018C-44CD-975E-9BD8B3148F90}"/>
              </a:ext>
            </a:extLst>
          </p:cNvPr>
          <p:cNvSpPr>
            <a:spLocks noChangeAspect="1"/>
          </p:cNvSpPr>
          <p:nvPr/>
        </p:nvSpPr>
        <p:spPr>
          <a:xfrm>
            <a:off x="6572110" y="4797152"/>
            <a:ext cx="2560000" cy="1440000"/>
          </a:xfrm>
          <a:prstGeom prst="roundRect">
            <a:avLst/>
          </a:prstGeom>
          <a:gradFill flip="none" rotWithShape="1">
            <a:gsLst>
              <a:gs pos="0">
                <a:srgbClr val="FFC000"/>
              </a:gs>
              <a:gs pos="100000">
                <a:srgbClr val="FFFF00"/>
              </a:gs>
            </a:gsLst>
            <a:lin ang="0" scaled="1"/>
            <a:tileRect/>
          </a:gradFill>
          <a:ln>
            <a:solidFill>
              <a:srgbClr val="FF8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rgbClr val="400040"/>
                </a:solidFill>
                <a:latin typeface="Verdana" panose="020B0604030504040204" pitchFamily="34" charset="0"/>
                <a:ea typeface="Verdana" panose="020B0604030504040204" pitchFamily="34" charset="0"/>
              </a:rPr>
              <a:t>Divorced his wife, so only one NRB and RNRB to consider.</a:t>
            </a:r>
          </a:p>
        </p:txBody>
      </p:sp>
    </p:spTree>
    <p:extLst>
      <p:ext uri="{BB962C8B-B14F-4D97-AF65-F5344CB8AC3E}">
        <p14:creationId xmlns:p14="http://schemas.microsoft.com/office/powerpoint/2010/main" val="2919421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EEDDF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600" dirty="0"/>
              <a:t>IHT due in respect of Eddie’s death estate</a:t>
            </a:r>
          </a:p>
        </p:txBody>
      </p:sp>
      <p:grpSp>
        <p:nvGrpSpPr>
          <p:cNvPr id="34" name="Group 33"/>
          <p:cNvGrpSpPr/>
          <p:nvPr/>
        </p:nvGrpSpPr>
        <p:grpSpPr>
          <a:xfrm>
            <a:off x="1143000" y="1556792"/>
            <a:ext cx="6859800" cy="720000"/>
            <a:chOff x="1143000" y="1556792"/>
            <a:chExt cx="6859800" cy="720000"/>
          </a:xfrm>
          <a:noFill/>
        </p:grpSpPr>
        <p:sp>
          <p:nvSpPr>
            <p:cNvPr id="19" name="Rectangle 18"/>
            <p:cNvSpPr/>
            <p:nvPr/>
          </p:nvSpPr>
          <p:spPr>
            <a:xfrm>
              <a:off x="6858000" y="1556792"/>
              <a:ext cx="1144800"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tabLst>
                  <a:tab pos="808038" algn="dec"/>
                </a:tabLst>
              </a:pPr>
              <a:r>
                <a:rPr lang="en-GB" sz="1600" dirty="0">
                  <a:solidFill>
                    <a:schemeClr val="tx1"/>
                  </a:solidFill>
                  <a:latin typeface="Verdana" panose="020B0604030504040204" pitchFamily="34" charset="0"/>
                  <a:ea typeface="Verdana" panose="020B0604030504040204" pitchFamily="34" charset="0"/>
                </a:rPr>
                <a:t>	£</a:t>
              </a:r>
            </a:p>
          </p:txBody>
        </p:sp>
        <p:sp>
          <p:nvSpPr>
            <p:cNvPr id="20" name="Rectangle 19"/>
            <p:cNvSpPr/>
            <p:nvPr/>
          </p:nvSpPr>
          <p:spPr>
            <a:xfrm>
              <a:off x="6858000" y="1916792"/>
              <a:ext cx="1144800"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tabLst>
                  <a:tab pos="808038" algn="dec"/>
                </a:tabLst>
              </a:pPr>
              <a:r>
                <a:rPr lang="en-GB" sz="1600" u="dbl" dirty="0">
                  <a:solidFill>
                    <a:schemeClr val="tx1"/>
                  </a:solidFill>
                  <a:latin typeface="Verdana" panose="020B0604030504040204" pitchFamily="34" charset="0"/>
                  <a:ea typeface="Verdana" panose="020B0604030504040204" pitchFamily="34" charset="0"/>
                </a:rPr>
                <a:t>	418,000</a:t>
              </a:r>
            </a:p>
          </p:txBody>
        </p:sp>
        <p:sp>
          <p:nvSpPr>
            <p:cNvPr id="96" name="Rectangle 95"/>
            <p:cNvSpPr/>
            <p:nvPr/>
          </p:nvSpPr>
          <p:spPr>
            <a:xfrm>
              <a:off x="1143000" y="1916792"/>
              <a:ext cx="5714022"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355600" indent="-355600">
                <a:tabLst>
                  <a:tab pos="355600" algn="l"/>
                </a:tabLst>
              </a:pPr>
              <a:r>
                <a:rPr lang="en-GB" sz="1600" dirty="0">
                  <a:solidFill>
                    <a:schemeClr val="tx1"/>
                  </a:solidFill>
                  <a:latin typeface="Verdana" panose="020B0604030504040204" pitchFamily="34" charset="0"/>
                  <a:ea typeface="Verdana" panose="020B0604030504040204" pitchFamily="34" charset="0"/>
                </a:rPr>
                <a:t>10</a:t>
              </a:r>
              <a:r>
                <a:rPr lang="en-GB" sz="1600" baseline="30000" dirty="0">
                  <a:solidFill>
                    <a:schemeClr val="tx1"/>
                  </a:solidFill>
                  <a:latin typeface="Verdana" panose="020B0604030504040204" pitchFamily="34" charset="0"/>
                  <a:ea typeface="Verdana" panose="020B0604030504040204" pitchFamily="34" charset="0"/>
                </a:rPr>
                <a:t>th</a:t>
              </a:r>
              <a:r>
                <a:rPr lang="en-GB" sz="1600" dirty="0">
                  <a:solidFill>
                    <a:schemeClr val="tx1"/>
                  </a:solidFill>
                  <a:latin typeface="Verdana" panose="020B0604030504040204" pitchFamily="34" charset="0"/>
                  <a:ea typeface="Verdana" panose="020B0604030504040204" pitchFamily="34" charset="0"/>
                </a:rPr>
                <a:t> October 2026 Value of Eddie’s estate at death</a:t>
              </a:r>
            </a:p>
          </p:txBody>
        </p:sp>
      </p:grpSp>
      <p:grpSp>
        <p:nvGrpSpPr>
          <p:cNvPr id="35" name="Group 34"/>
          <p:cNvGrpSpPr/>
          <p:nvPr/>
        </p:nvGrpSpPr>
        <p:grpSpPr>
          <a:xfrm>
            <a:off x="1143000" y="2636792"/>
            <a:ext cx="6859800" cy="720000"/>
            <a:chOff x="1143000" y="2636792"/>
            <a:chExt cx="6859800" cy="720000"/>
          </a:xfrm>
          <a:noFill/>
        </p:grpSpPr>
        <p:sp>
          <p:nvSpPr>
            <p:cNvPr id="22" name="Rectangle 21"/>
            <p:cNvSpPr/>
            <p:nvPr/>
          </p:nvSpPr>
          <p:spPr>
            <a:xfrm>
              <a:off x="6858000" y="2636792"/>
              <a:ext cx="1144800"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tabLst>
                  <a:tab pos="808038" algn="dec"/>
                </a:tabLst>
              </a:pPr>
              <a:r>
                <a:rPr lang="en-GB" sz="1600" dirty="0">
                  <a:solidFill>
                    <a:schemeClr val="tx1"/>
                  </a:solidFill>
                  <a:latin typeface="Verdana" panose="020B0604030504040204" pitchFamily="34" charset="0"/>
                  <a:ea typeface="Verdana" panose="020B0604030504040204" pitchFamily="34" charset="0"/>
                </a:rPr>
                <a:t>	£</a:t>
              </a:r>
            </a:p>
          </p:txBody>
        </p:sp>
        <p:sp>
          <p:nvSpPr>
            <p:cNvPr id="23" name="Rectangle 22"/>
            <p:cNvSpPr/>
            <p:nvPr/>
          </p:nvSpPr>
          <p:spPr>
            <a:xfrm>
              <a:off x="6858000" y="2996792"/>
              <a:ext cx="1144800"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tabLst>
                  <a:tab pos="808038" algn="dec"/>
                </a:tabLst>
              </a:pPr>
              <a:r>
                <a:rPr lang="en-GB" sz="1600" dirty="0">
                  <a:solidFill>
                    <a:schemeClr val="tx1"/>
                  </a:solidFill>
                  <a:latin typeface="Verdana" panose="020B0604030504040204" pitchFamily="34" charset="0"/>
                  <a:ea typeface="Verdana" panose="020B0604030504040204" pitchFamily="34" charset="0"/>
                </a:rPr>
                <a:t>	325,000</a:t>
              </a:r>
            </a:p>
          </p:txBody>
        </p:sp>
        <p:sp>
          <p:nvSpPr>
            <p:cNvPr id="98" name="Rectangle 97"/>
            <p:cNvSpPr/>
            <p:nvPr/>
          </p:nvSpPr>
          <p:spPr>
            <a:xfrm>
              <a:off x="1143000" y="2636792"/>
              <a:ext cx="4569222"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355600" indent="-355600">
                <a:tabLst>
                  <a:tab pos="355600" algn="l"/>
                </a:tabLst>
              </a:pPr>
              <a:r>
                <a:rPr lang="en-GB" sz="1600" dirty="0">
                  <a:solidFill>
                    <a:schemeClr val="tx1"/>
                  </a:solidFill>
                  <a:latin typeface="Verdana" panose="020B0604030504040204" pitchFamily="34" charset="0"/>
                  <a:ea typeface="Verdana" panose="020B0604030504040204" pitchFamily="34" charset="0"/>
                </a:rPr>
                <a:t>Nil rate band available against estate:</a:t>
              </a:r>
            </a:p>
          </p:txBody>
        </p:sp>
        <p:sp>
          <p:nvSpPr>
            <p:cNvPr id="99" name="Rectangle 98"/>
            <p:cNvSpPr/>
            <p:nvPr/>
          </p:nvSpPr>
          <p:spPr>
            <a:xfrm>
              <a:off x="1143000" y="2996792"/>
              <a:ext cx="3429000"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355600" indent="-355600">
                <a:tabLst>
                  <a:tab pos="355600" algn="l"/>
                </a:tabLst>
              </a:pPr>
              <a:r>
                <a:rPr lang="en-GB" sz="1600" dirty="0">
                  <a:solidFill>
                    <a:schemeClr val="tx1"/>
                  </a:solidFill>
                  <a:latin typeface="Verdana" panose="020B0604030504040204" pitchFamily="34" charset="0"/>
                  <a:ea typeface="Verdana" panose="020B0604030504040204" pitchFamily="34" charset="0"/>
                </a:rPr>
                <a:t>Nil rate band</a:t>
              </a:r>
            </a:p>
          </p:txBody>
        </p:sp>
      </p:grpSp>
      <p:grpSp>
        <p:nvGrpSpPr>
          <p:cNvPr id="36" name="Group 35"/>
          <p:cNvGrpSpPr/>
          <p:nvPr/>
        </p:nvGrpSpPr>
        <p:grpSpPr>
          <a:xfrm>
            <a:off x="1143000" y="3356792"/>
            <a:ext cx="7029400" cy="360000"/>
            <a:chOff x="1143000" y="3356792"/>
            <a:chExt cx="7029400" cy="360000"/>
          </a:xfrm>
          <a:noFill/>
        </p:grpSpPr>
        <p:sp>
          <p:nvSpPr>
            <p:cNvPr id="24" name="Rectangle 23"/>
            <p:cNvSpPr/>
            <p:nvPr/>
          </p:nvSpPr>
          <p:spPr>
            <a:xfrm>
              <a:off x="6858000" y="3356792"/>
              <a:ext cx="1314400"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tabLst>
                  <a:tab pos="808038" algn="dec"/>
                </a:tabLst>
              </a:pPr>
              <a:r>
                <a:rPr lang="en-GB" sz="1600" u="sng" dirty="0">
                  <a:solidFill>
                    <a:schemeClr val="tx1"/>
                  </a:solidFill>
                  <a:latin typeface="Verdana" panose="020B0604030504040204" pitchFamily="34" charset="0"/>
                  <a:ea typeface="Verdana" panose="020B0604030504040204" pitchFamily="34" charset="0"/>
                </a:rPr>
                <a:t>	(400,000</a:t>
              </a:r>
              <a:r>
                <a:rPr lang="en-GB" sz="1600" dirty="0">
                  <a:solidFill>
                    <a:schemeClr val="tx1"/>
                  </a:solidFill>
                  <a:latin typeface="Verdana" panose="020B0604030504040204" pitchFamily="34" charset="0"/>
                  <a:ea typeface="Verdana" panose="020B0604030504040204" pitchFamily="34" charset="0"/>
                </a:rPr>
                <a:t>)</a:t>
              </a:r>
            </a:p>
          </p:txBody>
        </p:sp>
        <p:sp>
          <p:nvSpPr>
            <p:cNvPr id="100" name="Rectangle 99"/>
            <p:cNvSpPr/>
            <p:nvPr/>
          </p:nvSpPr>
          <p:spPr>
            <a:xfrm>
              <a:off x="1143000" y="3356792"/>
              <a:ext cx="4569222"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355600" indent="-355600">
                <a:tabLst>
                  <a:tab pos="355600" algn="l"/>
                </a:tabLst>
              </a:pPr>
              <a:r>
                <a:rPr lang="en-GB" sz="1600" dirty="0">
                  <a:solidFill>
                    <a:schemeClr val="tx1"/>
                  </a:solidFill>
                  <a:latin typeface="Verdana" panose="020B0604030504040204" pitchFamily="34" charset="0"/>
                  <a:ea typeface="Verdana" panose="020B0604030504040204" pitchFamily="34" charset="0"/>
                </a:rPr>
                <a:t>Cumulative transfers in previous 7 years</a:t>
              </a:r>
            </a:p>
          </p:txBody>
        </p:sp>
      </p:grpSp>
      <p:grpSp>
        <p:nvGrpSpPr>
          <p:cNvPr id="37" name="Group 36"/>
          <p:cNvGrpSpPr/>
          <p:nvPr/>
        </p:nvGrpSpPr>
        <p:grpSpPr>
          <a:xfrm>
            <a:off x="1143000" y="3716792"/>
            <a:ext cx="6859800" cy="360000"/>
            <a:chOff x="1143000" y="3716792"/>
            <a:chExt cx="6859800" cy="360000"/>
          </a:xfrm>
          <a:noFill/>
        </p:grpSpPr>
        <p:sp>
          <p:nvSpPr>
            <p:cNvPr id="25" name="Rectangle 24"/>
            <p:cNvSpPr/>
            <p:nvPr/>
          </p:nvSpPr>
          <p:spPr>
            <a:xfrm>
              <a:off x="6858000" y="3716792"/>
              <a:ext cx="1144800"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tabLst>
                  <a:tab pos="808038" algn="dec"/>
                </a:tabLst>
              </a:pPr>
              <a:r>
                <a:rPr lang="en-GB" sz="1600" u="dbl" dirty="0">
                  <a:solidFill>
                    <a:schemeClr val="tx1"/>
                  </a:solidFill>
                  <a:latin typeface="Verdana" panose="020B0604030504040204" pitchFamily="34" charset="0"/>
                  <a:ea typeface="Verdana" panose="020B0604030504040204" pitchFamily="34" charset="0"/>
                </a:rPr>
                <a:t>	nil</a:t>
              </a:r>
            </a:p>
          </p:txBody>
        </p:sp>
        <p:sp>
          <p:nvSpPr>
            <p:cNvPr id="101" name="Rectangle 100"/>
            <p:cNvSpPr/>
            <p:nvPr/>
          </p:nvSpPr>
          <p:spPr>
            <a:xfrm>
              <a:off x="1143000" y="3716792"/>
              <a:ext cx="3429000"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355600" indent="-355600">
                <a:tabLst>
                  <a:tab pos="355600" algn="l"/>
                </a:tabLst>
              </a:pPr>
              <a:r>
                <a:rPr lang="en-GB" sz="1600" dirty="0">
                  <a:solidFill>
                    <a:schemeClr val="tx1"/>
                  </a:solidFill>
                  <a:latin typeface="Verdana" panose="020B0604030504040204" pitchFamily="34" charset="0"/>
                  <a:ea typeface="Verdana" panose="020B0604030504040204" pitchFamily="34" charset="0"/>
                </a:rPr>
                <a:t>Nil rate band remaining on death</a:t>
              </a:r>
            </a:p>
          </p:txBody>
        </p:sp>
      </p:grpSp>
      <p:sp>
        <p:nvSpPr>
          <p:cNvPr id="27" name="Rectangle 26"/>
          <p:cNvSpPr/>
          <p:nvPr/>
        </p:nvSpPr>
        <p:spPr>
          <a:xfrm>
            <a:off x="395536" y="4436792"/>
            <a:ext cx="8352928" cy="19445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tabLst>
                <a:tab pos="360363" algn="l"/>
                <a:tab pos="720725" algn="l"/>
                <a:tab pos="1792288" algn="l"/>
                <a:tab pos="3232150" algn="dec"/>
                <a:tab pos="3316288" algn="dec"/>
                <a:tab pos="4303713" algn="dec"/>
                <a:tab pos="4395788" algn="dec"/>
                <a:tab pos="5384800" algn="dec"/>
                <a:tab pos="5467350" algn="dec"/>
                <a:tab pos="6456363" algn="dec"/>
                <a:tab pos="6548438" algn="dec"/>
                <a:tab pos="7537450" algn="dec"/>
                <a:tab pos="7620000" algn="dec"/>
              </a:tabLst>
            </a:pPr>
            <a:r>
              <a:rPr lang="en-GB" sz="1600" dirty="0">
                <a:solidFill>
                  <a:schemeClr val="tx1"/>
                </a:solidFill>
                <a:latin typeface="Verdana" panose="020B0604030504040204" pitchFamily="34" charset="0"/>
                <a:ea typeface="Verdana" panose="020B0604030504040204" pitchFamily="34" charset="0"/>
              </a:rPr>
              <a:t>Inheritance Tax on Death Estate:</a:t>
            </a:r>
          </a:p>
          <a:p>
            <a:pPr>
              <a:tabLst>
                <a:tab pos="360363" algn="l"/>
                <a:tab pos="720725" algn="l"/>
                <a:tab pos="1792288" algn="l"/>
                <a:tab pos="3232150" algn="dec"/>
                <a:tab pos="3316288" algn="dec"/>
                <a:tab pos="4303713" algn="dec"/>
                <a:tab pos="4395788" algn="dec"/>
                <a:tab pos="5384800" algn="dec"/>
                <a:tab pos="5467350" algn="dec"/>
                <a:tab pos="6456363" algn="dec"/>
                <a:tab pos="6548438" algn="dec"/>
                <a:tab pos="7537450" algn="dec"/>
                <a:tab pos="7620000" algn="dec"/>
              </a:tabLst>
            </a:pPr>
            <a:r>
              <a:rPr lang="en-GB" sz="1600" dirty="0">
                <a:solidFill>
                  <a:schemeClr val="tx1"/>
                </a:solidFill>
                <a:latin typeface="Verdana" panose="020B0604030504040204" pitchFamily="34" charset="0"/>
                <a:ea typeface="Verdana" panose="020B0604030504040204" pitchFamily="34" charset="0"/>
              </a:rPr>
              <a:t>												£</a:t>
            </a:r>
          </a:p>
          <a:p>
            <a:pPr>
              <a:tabLst>
                <a:tab pos="360363" algn="l"/>
                <a:tab pos="720725" algn="l"/>
                <a:tab pos="1792288" algn="l"/>
                <a:tab pos="3232150" algn="dec"/>
                <a:tab pos="3316288" algn="dec"/>
                <a:tab pos="4303713" algn="dec"/>
                <a:tab pos="4395788" algn="dec"/>
                <a:tab pos="5384800" algn="dec"/>
                <a:tab pos="5467350" algn="dec"/>
                <a:tab pos="6456363" algn="dec"/>
                <a:tab pos="6548438" algn="dec"/>
                <a:tab pos="7537450" algn="dec"/>
                <a:tab pos="7620000" algn="dec"/>
              </a:tabLst>
            </a:pPr>
            <a:r>
              <a:rPr lang="en-GB" sz="1600" dirty="0">
                <a:solidFill>
                  <a:schemeClr val="tx1"/>
                </a:solidFill>
                <a:latin typeface="Verdana" panose="020B0604030504040204" pitchFamily="34" charset="0"/>
                <a:ea typeface="Verdana" panose="020B0604030504040204" pitchFamily="34" charset="0"/>
              </a:rPr>
              <a:t>	RNRB		175,000		@ 0% =					-</a:t>
            </a:r>
          </a:p>
          <a:p>
            <a:pPr>
              <a:tabLst>
                <a:tab pos="360363" algn="l"/>
                <a:tab pos="720725" algn="l"/>
                <a:tab pos="1792288" algn="l"/>
                <a:tab pos="3232150" algn="dec"/>
                <a:tab pos="3316288" algn="dec"/>
                <a:tab pos="4303713" algn="dec"/>
                <a:tab pos="4395788" algn="dec"/>
                <a:tab pos="5384800" algn="dec"/>
                <a:tab pos="5467350" algn="dec"/>
                <a:tab pos="6456363" algn="dec"/>
                <a:tab pos="6548438" algn="dec"/>
                <a:tab pos="7537450" algn="dec"/>
                <a:tab pos="7620000" algn="dec"/>
              </a:tabLst>
            </a:pPr>
            <a:r>
              <a:rPr lang="en-GB" sz="1600" dirty="0">
                <a:solidFill>
                  <a:schemeClr val="tx1"/>
                </a:solidFill>
                <a:latin typeface="Verdana" panose="020B0604030504040204" pitchFamily="34" charset="0"/>
                <a:ea typeface="Verdana" panose="020B0604030504040204" pitchFamily="34" charset="0"/>
              </a:rPr>
              <a:t>	residual		243,000		@ 40% =				</a:t>
            </a:r>
            <a:r>
              <a:rPr lang="en-GB" sz="1600" u="sng" dirty="0">
                <a:solidFill>
                  <a:schemeClr val="tx1"/>
                </a:solidFill>
                <a:latin typeface="Verdana" panose="020B0604030504040204" pitchFamily="34" charset="0"/>
                <a:ea typeface="Verdana" panose="020B0604030504040204" pitchFamily="34" charset="0"/>
              </a:rPr>
              <a:t>	97,200</a:t>
            </a:r>
          </a:p>
          <a:p>
            <a:pPr>
              <a:tabLst>
                <a:tab pos="360363" algn="l"/>
                <a:tab pos="720725" algn="l"/>
                <a:tab pos="1792288" algn="l"/>
                <a:tab pos="3232150" algn="dec"/>
                <a:tab pos="3316288" algn="dec"/>
                <a:tab pos="4303713" algn="dec"/>
                <a:tab pos="4395788" algn="dec"/>
                <a:tab pos="5384800" algn="dec"/>
                <a:tab pos="5467350" algn="dec"/>
                <a:tab pos="6456363" algn="dec"/>
                <a:tab pos="6548438" algn="dec"/>
                <a:tab pos="7537450" algn="dec"/>
                <a:tab pos="7620000" algn="dec"/>
              </a:tabLst>
            </a:pPr>
            <a:r>
              <a:rPr lang="en-GB" sz="1600" dirty="0">
                <a:solidFill>
                  <a:schemeClr val="tx1"/>
                </a:solidFill>
                <a:latin typeface="Verdana" panose="020B0604030504040204" pitchFamily="34" charset="0"/>
                <a:ea typeface="Verdana" panose="020B0604030504040204" pitchFamily="34" charset="0"/>
              </a:rPr>
              <a:t>	IHT payable out of death estate by executors				</a:t>
            </a:r>
            <a:r>
              <a:rPr lang="en-GB" sz="1600" u="heavy" dirty="0">
                <a:solidFill>
                  <a:schemeClr val="tx1"/>
                </a:solidFill>
                <a:latin typeface="Verdana" panose="020B0604030504040204" pitchFamily="34" charset="0"/>
                <a:ea typeface="Verdana" panose="020B0604030504040204" pitchFamily="34" charset="0"/>
              </a:rPr>
              <a:t>	97,200</a:t>
            </a:r>
          </a:p>
        </p:txBody>
      </p:sp>
    </p:spTree>
    <p:extLst>
      <p:ext uri="{BB962C8B-B14F-4D97-AF65-F5344CB8AC3E}">
        <p14:creationId xmlns:p14="http://schemas.microsoft.com/office/powerpoint/2010/main" val="2240459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wipe(left)">
                                      <p:cBhvr>
                                        <p:cTn id="12" dur="500"/>
                                        <p:tgtEl>
                                          <p:spTgt spid="3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left)">
                                      <p:cBhvr>
                                        <p:cTn id="17" dur="500"/>
                                        <p:tgtEl>
                                          <p:spTgt spid="3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wipe(left)">
                                      <p:cBhvr>
                                        <p:cTn id="22" dur="500"/>
                                        <p:tgtEl>
                                          <p:spTgt spid="3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7">
                                            <p:txEl>
                                              <p:pRg st="0" end="0"/>
                                            </p:txEl>
                                          </p:spTgt>
                                        </p:tgtEl>
                                        <p:attrNameLst>
                                          <p:attrName>style.visibility</p:attrName>
                                        </p:attrNameLst>
                                      </p:cBhvr>
                                      <p:to>
                                        <p:strVal val="visible"/>
                                      </p:to>
                                    </p:set>
                                    <p:animEffect transition="in" filter="wipe(left)">
                                      <p:cBhvr>
                                        <p:cTn id="27" dur="500"/>
                                        <p:tgtEl>
                                          <p:spTgt spid="27">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7">
                                            <p:txEl>
                                              <p:pRg st="1" end="1"/>
                                            </p:txEl>
                                          </p:spTgt>
                                        </p:tgtEl>
                                        <p:attrNameLst>
                                          <p:attrName>style.visibility</p:attrName>
                                        </p:attrNameLst>
                                      </p:cBhvr>
                                      <p:to>
                                        <p:strVal val="visible"/>
                                      </p:to>
                                    </p:set>
                                    <p:animEffect transition="in" filter="wipe(left)">
                                      <p:cBhvr>
                                        <p:cTn id="32" dur="500"/>
                                        <p:tgtEl>
                                          <p:spTgt spid="27">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7">
                                            <p:txEl>
                                              <p:pRg st="2" end="2"/>
                                            </p:txEl>
                                          </p:spTgt>
                                        </p:tgtEl>
                                        <p:attrNameLst>
                                          <p:attrName>style.visibility</p:attrName>
                                        </p:attrNameLst>
                                      </p:cBhvr>
                                      <p:to>
                                        <p:strVal val="visible"/>
                                      </p:to>
                                    </p:set>
                                    <p:animEffect transition="in" filter="wipe(left)">
                                      <p:cBhvr>
                                        <p:cTn id="37" dur="500"/>
                                        <p:tgtEl>
                                          <p:spTgt spid="27">
                                            <p:txEl>
                                              <p:pRg st="2" end="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7">
                                            <p:txEl>
                                              <p:pRg st="3" end="3"/>
                                            </p:txEl>
                                          </p:spTgt>
                                        </p:tgtEl>
                                        <p:attrNameLst>
                                          <p:attrName>style.visibility</p:attrName>
                                        </p:attrNameLst>
                                      </p:cBhvr>
                                      <p:to>
                                        <p:strVal val="visible"/>
                                      </p:to>
                                    </p:set>
                                    <p:animEffect transition="in" filter="wipe(left)">
                                      <p:cBhvr>
                                        <p:cTn id="42" dur="500"/>
                                        <p:tgtEl>
                                          <p:spTgt spid="27">
                                            <p:txEl>
                                              <p:pRg st="3" end="3"/>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7">
                                            <p:txEl>
                                              <p:pRg st="4" end="4"/>
                                            </p:txEl>
                                          </p:spTgt>
                                        </p:tgtEl>
                                        <p:attrNameLst>
                                          <p:attrName>style.visibility</p:attrName>
                                        </p:attrNameLst>
                                      </p:cBhvr>
                                      <p:to>
                                        <p:strVal val="visible"/>
                                      </p:to>
                                    </p:set>
                                    <p:animEffect transition="in" filter="wipe(left)">
                                      <p:cBhvr>
                                        <p:cTn id="47" dur="500"/>
                                        <p:tgtEl>
                                          <p:spTgt spid="2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5F5927-1535-0DBF-C373-6FDD1464343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9412F33-907C-06B4-D5C3-1BBB1C25A08C}"/>
              </a:ext>
            </a:extLst>
          </p:cNvPr>
          <p:cNvSpPr>
            <a:spLocks noGrp="1"/>
          </p:cNvSpPr>
          <p:nvPr>
            <p:ph type="title"/>
          </p:nvPr>
        </p:nvSpPr>
        <p:spPr/>
        <p:txBody>
          <a:bodyPr/>
          <a:lstStyle/>
          <a:p>
            <a:pPr>
              <a:tabLst>
                <a:tab pos="1431925" algn="l"/>
              </a:tabLst>
            </a:pPr>
            <a:r>
              <a:rPr lang="en-GB" dirty="0"/>
              <a:t>31.13 Long-term UK residence</a:t>
            </a:r>
          </a:p>
        </p:txBody>
      </p:sp>
      <p:sp>
        <p:nvSpPr>
          <p:cNvPr id="3" name="Content Placeholder 2">
            <a:extLst>
              <a:ext uri="{FF2B5EF4-FFF2-40B4-BE49-F238E27FC236}">
                <a16:creationId xmlns:a16="http://schemas.microsoft.com/office/drawing/2014/main" id="{B6F2E9C5-7DBB-2DAC-A92D-B03731F344C3}"/>
              </a:ext>
            </a:extLst>
          </p:cNvPr>
          <p:cNvSpPr>
            <a:spLocks noGrp="1"/>
          </p:cNvSpPr>
          <p:nvPr>
            <p:ph idx="1"/>
          </p:nvPr>
        </p:nvSpPr>
        <p:spPr/>
        <p:txBody>
          <a:bodyPr/>
          <a:lstStyle/>
          <a:p>
            <a:pPr>
              <a:lnSpc>
                <a:spcPct val="120000"/>
              </a:lnSpc>
              <a:spcBef>
                <a:spcPts val="0"/>
              </a:spcBef>
              <a:buNone/>
              <a:tabLst>
                <a:tab pos="355600" algn="l"/>
              </a:tabLst>
            </a:pPr>
            <a:endParaRPr lang="en-GB" sz="1800" dirty="0">
              <a:solidFill>
                <a:schemeClr val="tx1"/>
              </a:solidFill>
            </a:endParaRPr>
          </a:p>
          <a:p>
            <a:pPr>
              <a:lnSpc>
                <a:spcPct val="120000"/>
              </a:lnSpc>
              <a:spcBef>
                <a:spcPts val="0"/>
              </a:spcBef>
              <a:buNone/>
              <a:tabLst>
                <a:tab pos="355600" algn="l"/>
              </a:tabLst>
            </a:pPr>
            <a:r>
              <a:rPr lang="en-GB" sz="1800" dirty="0">
                <a:solidFill>
                  <a:schemeClr val="tx1"/>
                </a:solidFill>
              </a:rPr>
              <a:t>A person is a long-term UK resident if they have been resident in the UK for:</a:t>
            </a:r>
          </a:p>
          <a:p>
            <a:pPr>
              <a:lnSpc>
                <a:spcPct val="120000"/>
              </a:lnSpc>
              <a:spcBef>
                <a:spcPts val="0"/>
              </a:spcBef>
              <a:buNone/>
              <a:tabLst>
                <a:tab pos="355600" algn="l"/>
              </a:tabLst>
            </a:pPr>
            <a:endParaRPr lang="en-GB" sz="1800" dirty="0">
              <a:solidFill>
                <a:schemeClr val="tx1"/>
              </a:solidFill>
            </a:endParaRPr>
          </a:p>
          <a:p>
            <a:pPr marL="285750" indent="-285750">
              <a:lnSpc>
                <a:spcPct val="120000"/>
              </a:lnSpc>
              <a:spcBef>
                <a:spcPts val="0"/>
              </a:spcBef>
              <a:tabLst>
                <a:tab pos="355600" algn="l"/>
              </a:tabLst>
            </a:pPr>
            <a:r>
              <a:rPr lang="en-GB" sz="1800" dirty="0">
                <a:solidFill>
                  <a:schemeClr val="tx1"/>
                </a:solidFill>
              </a:rPr>
              <a:t>the previous 10 consecutive years; or</a:t>
            </a:r>
          </a:p>
          <a:p>
            <a:pPr marL="285750" indent="-285750">
              <a:lnSpc>
                <a:spcPct val="120000"/>
              </a:lnSpc>
              <a:spcBef>
                <a:spcPts val="0"/>
              </a:spcBef>
              <a:tabLst>
                <a:tab pos="355600" algn="l"/>
              </a:tabLst>
            </a:pPr>
            <a:r>
              <a:rPr lang="en-GB" sz="1800" dirty="0">
                <a:solidFill>
                  <a:schemeClr val="tx1"/>
                </a:solidFill>
              </a:rPr>
              <a:t>a total of </a:t>
            </a:r>
            <a:r>
              <a:rPr lang="en-GB" sz="1800" b="1" dirty="0">
                <a:solidFill>
                  <a:srgbClr val="DC1894"/>
                </a:solidFill>
              </a:rPr>
              <a:t>10 years or more within the previous 20 </a:t>
            </a:r>
            <a:r>
              <a:rPr lang="en-GB" sz="1800" dirty="0">
                <a:solidFill>
                  <a:schemeClr val="tx1"/>
                </a:solidFill>
              </a:rPr>
              <a:t>years</a:t>
            </a:r>
          </a:p>
          <a:p>
            <a:pPr>
              <a:lnSpc>
                <a:spcPct val="120000"/>
              </a:lnSpc>
              <a:spcBef>
                <a:spcPts val="0"/>
              </a:spcBef>
              <a:buNone/>
              <a:tabLst>
                <a:tab pos="355600" algn="l"/>
              </a:tabLst>
            </a:pPr>
            <a:endParaRPr lang="en-GB" sz="1800" dirty="0">
              <a:solidFill>
                <a:schemeClr val="tx1"/>
              </a:solidFill>
            </a:endParaRPr>
          </a:p>
          <a:p>
            <a:pPr>
              <a:lnSpc>
                <a:spcPct val="120000"/>
              </a:lnSpc>
              <a:spcBef>
                <a:spcPts val="0"/>
              </a:spcBef>
              <a:buNone/>
              <a:tabLst>
                <a:tab pos="355600" algn="l"/>
              </a:tabLst>
            </a:pPr>
            <a:r>
              <a:rPr lang="en-GB" sz="1800" dirty="0">
                <a:solidFill>
                  <a:schemeClr val="tx1"/>
                </a:solidFill>
              </a:rPr>
              <a:t>…except that, to avoid people being unfairly treated as a result of the change to the basis of falling within the scope of UK Inheritance Tax, a person will not be treated as a long-term UK resident if:</a:t>
            </a:r>
          </a:p>
          <a:p>
            <a:pPr>
              <a:lnSpc>
                <a:spcPct val="120000"/>
              </a:lnSpc>
              <a:spcBef>
                <a:spcPts val="0"/>
              </a:spcBef>
              <a:buNone/>
              <a:tabLst>
                <a:tab pos="355600" algn="l"/>
              </a:tabLst>
            </a:pPr>
            <a:endParaRPr lang="en-GB" sz="1800" dirty="0">
              <a:solidFill>
                <a:schemeClr val="tx1"/>
              </a:solidFill>
            </a:endParaRPr>
          </a:p>
          <a:p>
            <a:pPr marL="285750" indent="-285750">
              <a:lnSpc>
                <a:spcPct val="120000"/>
              </a:lnSpc>
              <a:spcBef>
                <a:spcPts val="0"/>
              </a:spcBef>
              <a:tabLst>
                <a:tab pos="355600" algn="l"/>
              </a:tabLst>
            </a:pPr>
            <a:r>
              <a:rPr lang="en-GB" sz="1800" dirty="0">
                <a:solidFill>
                  <a:schemeClr val="tx1"/>
                </a:solidFill>
              </a:rPr>
              <a:t>they were not UK domiciled or deemed domiciled on 30</a:t>
            </a:r>
            <a:r>
              <a:rPr lang="en-GB" sz="1800" baseline="30000" dirty="0">
                <a:solidFill>
                  <a:schemeClr val="tx1"/>
                </a:solidFill>
              </a:rPr>
              <a:t>th</a:t>
            </a:r>
            <a:r>
              <a:rPr lang="en-GB" sz="1800" dirty="0">
                <a:solidFill>
                  <a:schemeClr val="tx1"/>
                </a:solidFill>
              </a:rPr>
              <a:t> October 2024; and</a:t>
            </a:r>
          </a:p>
          <a:p>
            <a:pPr marL="285750" indent="-285750">
              <a:lnSpc>
                <a:spcPct val="120000"/>
              </a:lnSpc>
              <a:spcBef>
                <a:spcPts val="0"/>
              </a:spcBef>
              <a:tabLst>
                <a:tab pos="355600" algn="l"/>
              </a:tabLst>
            </a:pPr>
            <a:r>
              <a:rPr lang="en-GB" sz="1800" dirty="0">
                <a:solidFill>
                  <a:schemeClr val="tx1"/>
                </a:solidFill>
              </a:rPr>
              <a:t>they were not UK resident in the tax year ended 5</a:t>
            </a:r>
            <a:r>
              <a:rPr lang="en-GB" sz="1800" baseline="30000" dirty="0">
                <a:solidFill>
                  <a:schemeClr val="tx1"/>
                </a:solidFill>
              </a:rPr>
              <a:t>th</a:t>
            </a:r>
            <a:r>
              <a:rPr lang="en-GB" sz="1800" dirty="0">
                <a:solidFill>
                  <a:schemeClr val="tx1"/>
                </a:solidFill>
              </a:rPr>
              <a:t> April 2026; and</a:t>
            </a:r>
          </a:p>
          <a:p>
            <a:pPr marL="285750" indent="-285750">
              <a:lnSpc>
                <a:spcPct val="120000"/>
              </a:lnSpc>
              <a:spcBef>
                <a:spcPts val="0"/>
              </a:spcBef>
              <a:tabLst>
                <a:tab pos="355600" algn="l"/>
              </a:tabLst>
            </a:pPr>
            <a:r>
              <a:rPr lang="en-GB" sz="1800" dirty="0">
                <a:solidFill>
                  <a:schemeClr val="tx1"/>
                </a:solidFill>
              </a:rPr>
              <a:t>they do not return to the UK.</a:t>
            </a:r>
          </a:p>
        </p:txBody>
      </p:sp>
    </p:spTree>
    <p:extLst>
      <p:ext uri="{BB962C8B-B14F-4D97-AF65-F5344CB8AC3E}">
        <p14:creationId xmlns:p14="http://schemas.microsoft.com/office/powerpoint/2010/main" val="1127468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wipe(left)">
                                      <p:cBhvr>
                                        <p:cTn id="7" dur="500"/>
                                        <p:tgtEl>
                                          <p:spTgt spid="3">
                                            <p:txEl>
                                              <p:pRg st="6"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8" end="8"/>
                                            </p:txEl>
                                          </p:spTgt>
                                        </p:tgtEl>
                                        <p:attrNameLst>
                                          <p:attrName>style.visibility</p:attrName>
                                        </p:attrNameLst>
                                      </p:cBhvr>
                                      <p:to>
                                        <p:strVal val="visible"/>
                                      </p:to>
                                    </p:set>
                                    <p:animEffect transition="in" filter="wipe(left)">
                                      <p:cBhvr>
                                        <p:cTn id="12" dur="500"/>
                                        <p:tgtEl>
                                          <p:spTgt spid="3">
                                            <p:txEl>
                                              <p:pRg st="8" end="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xEl>
                                              <p:pRg st="9" end="9"/>
                                            </p:txEl>
                                          </p:spTgt>
                                        </p:tgtEl>
                                        <p:attrNameLst>
                                          <p:attrName>style.visibility</p:attrName>
                                        </p:attrNameLst>
                                      </p:cBhvr>
                                      <p:to>
                                        <p:strVal val="visible"/>
                                      </p:to>
                                    </p:set>
                                    <p:animEffect transition="in" filter="wipe(left)">
                                      <p:cBhvr>
                                        <p:cTn id="17" dur="500"/>
                                        <p:tgtEl>
                                          <p:spTgt spid="3">
                                            <p:txEl>
                                              <p:pRg st="9" end="9"/>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
                                            <p:txEl>
                                              <p:pRg st="10" end="10"/>
                                            </p:txEl>
                                          </p:spTgt>
                                        </p:tgtEl>
                                        <p:attrNameLst>
                                          <p:attrName>style.visibility</p:attrName>
                                        </p:attrNameLst>
                                      </p:cBhvr>
                                      <p:to>
                                        <p:strVal val="visible"/>
                                      </p:to>
                                    </p:set>
                                    <p:animEffect transition="in" filter="wipe(left)">
                                      <p:cBhvr>
                                        <p:cTn id="22"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EEDDF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Additional tax on ‘failed’ PET</a:t>
            </a:r>
          </a:p>
        </p:txBody>
      </p:sp>
      <p:sp>
        <p:nvSpPr>
          <p:cNvPr id="4" name="Content Placeholder 3"/>
          <p:cNvSpPr>
            <a:spLocks noGrp="1"/>
          </p:cNvSpPr>
          <p:nvPr>
            <p:ph idx="1"/>
          </p:nvPr>
        </p:nvSpPr>
        <p:spPr/>
        <p:txBody>
          <a:bodyPr/>
          <a:lstStyle/>
          <a:p>
            <a:pPr>
              <a:buNone/>
              <a:tabLst>
                <a:tab pos="361950" algn="l"/>
                <a:tab pos="715963" algn="l"/>
                <a:tab pos="1077913" algn="l"/>
                <a:tab pos="6100763" algn="dec"/>
                <a:tab pos="7180263" algn="dec"/>
              </a:tabLst>
            </a:pPr>
            <a:endParaRPr lang="en-GB" sz="1800" dirty="0">
              <a:solidFill>
                <a:schemeClr val="tx1"/>
              </a:solidFill>
            </a:endParaRPr>
          </a:p>
          <a:p>
            <a:pPr>
              <a:buNone/>
              <a:tabLst>
                <a:tab pos="361950" algn="l"/>
                <a:tab pos="715963" algn="l"/>
                <a:tab pos="1077913" algn="l"/>
                <a:tab pos="6100763" algn="dec"/>
                <a:tab pos="7180263" algn="dec"/>
              </a:tabLst>
            </a:pPr>
            <a:r>
              <a:rPr lang="en-GB" sz="1800" b="1" dirty="0">
                <a:solidFill>
                  <a:schemeClr val="tx1"/>
                </a:solidFill>
              </a:rPr>
              <a:t>Computation of additional tax payable by son on failed PET:</a:t>
            </a:r>
          </a:p>
          <a:p>
            <a:pPr>
              <a:buNone/>
              <a:tabLst>
                <a:tab pos="361950" algn="l"/>
                <a:tab pos="715963" algn="l"/>
                <a:tab pos="1077913" algn="l"/>
                <a:tab pos="6100763" algn="dec"/>
                <a:tab pos="7180263" algn="dec"/>
              </a:tabLst>
            </a:pPr>
            <a:endParaRPr lang="en-GB" sz="1800" dirty="0">
              <a:solidFill>
                <a:schemeClr val="tx1"/>
              </a:solidFill>
            </a:endParaRPr>
          </a:p>
          <a:p>
            <a:pPr>
              <a:buNone/>
              <a:tabLst>
                <a:tab pos="361950" algn="l"/>
                <a:tab pos="715963" algn="l"/>
                <a:tab pos="1077913" algn="l"/>
                <a:tab pos="6100763" algn="dec"/>
                <a:tab pos="7180263" algn="dec"/>
              </a:tabLst>
            </a:pPr>
            <a:r>
              <a:rPr lang="en-GB" sz="1800" dirty="0">
                <a:solidFill>
                  <a:schemeClr val="tx1"/>
                </a:solidFill>
              </a:rPr>
              <a:t>					£</a:t>
            </a:r>
          </a:p>
          <a:p>
            <a:pPr>
              <a:buNone/>
              <a:tabLst>
                <a:tab pos="361950" algn="l"/>
                <a:tab pos="715963" algn="l"/>
                <a:tab pos="1077913" algn="l"/>
                <a:tab pos="6100763" algn="dec"/>
                <a:tab pos="7180263" algn="dec"/>
              </a:tabLst>
            </a:pPr>
            <a:r>
              <a:rPr lang="en-GB" sz="1800" dirty="0">
                <a:solidFill>
                  <a:schemeClr val="tx1"/>
                </a:solidFill>
              </a:rPr>
              <a:t>NRB	325,000 @ 0%		-</a:t>
            </a:r>
          </a:p>
          <a:p>
            <a:pPr>
              <a:buNone/>
              <a:tabLst>
                <a:tab pos="361950" algn="l"/>
                <a:tab pos="715963" algn="l"/>
                <a:tab pos="1077913" algn="l"/>
                <a:tab pos="6100763" algn="dec"/>
                <a:tab pos="7180263" algn="dec"/>
              </a:tabLst>
            </a:pPr>
            <a:r>
              <a:rPr lang="en-GB" sz="1800" dirty="0">
                <a:solidFill>
                  <a:schemeClr val="tx1"/>
                </a:solidFill>
              </a:rPr>
              <a:t>balance </a:t>
            </a:r>
            <a:r>
              <a:rPr lang="en-GB" sz="1800" u="sng" dirty="0">
                <a:solidFill>
                  <a:schemeClr val="tx1"/>
                </a:solidFill>
              </a:rPr>
              <a:t>75,000</a:t>
            </a:r>
            <a:r>
              <a:rPr lang="en-GB" sz="1800" dirty="0">
                <a:solidFill>
                  <a:schemeClr val="tx1"/>
                </a:solidFill>
              </a:rPr>
              <a:t> @ 40%		30,000</a:t>
            </a:r>
          </a:p>
          <a:p>
            <a:pPr>
              <a:buNone/>
              <a:tabLst>
                <a:tab pos="361950" algn="l"/>
                <a:tab pos="715963" algn="l"/>
                <a:tab pos="1077913" algn="l"/>
                <a:tab pos="6100763" algn="dec"/>
                <a:tab pos="7180263" algn="dec"/>
              </a:tabLst>
            </a:pPr>
            <a:r>
              <a:rPr lang="en-GB" sz="1800" dirty="0">
                <a:solidFill>
                  <a:schemeClr val="tx1"/>
                </a:solidFill>
              </a:rPr>
              <a:t>		400,000</a:t>
            </a:r>
          </a:p>
          <a:p>
            <a:pPr>
              <a:buNone/>
              <a:tabLst>
                <a:tab pos="361950" algn="l"/>
                <a:tab pos="715963" algn="l"/>
                <a:tab pos="1077913" algn="l"/>
                <a:tab pos="6100763" algn="dec"/>
                <a:tab pos="7180263" algn="dec"/>
              </a:tabLst>
            </a:pPr>
            <a:r>
              <a:rPr lang="en-GB" sz="1800" dirty="0">
                <a:solidFill>
                  <a:schemeClr val="tx1"/>
                </a:solidFill>
              </a:rPr>
              <a:t>Less taper relief: (</a:t>
            </a:r>
            <a:r>
              <a:rPr lang="en-GB" sz="1800" i="1" dirty="0">
                <a:solidFill>
                  <a:schemeClr val="tx1"/>
                </a:solidFill>
              </a:rPr>
              <a:t>4-5 years</a:t>
            </a:r>
            <a:r>
              <a:rPr lang="en-GB" sz="1800" dirty="0">
                <a:solidFill>
                  <a:schemeClr val="tx1"/>
                </a:solidFill>
              </a:rPr>
              <a:t>) 40% × 30,000	</a:t>
            </a:r>
            <a:r>
              <a:rPr lang="en-GB" sz="1800" u="sng" dirty="0">
                <a:solidFill>
                  <a:schemeClr val="tx1"/>
                </a:solidFill>
              </a:rPr>
              <a:t>	(12,000</a:t>
            </a:r>
            <a:r>
              <a:rPr lang="en-GB" sz="1800" dirty="0">
                <a:solidFill>
                  <a:schemeClr val="tx1"/>
                </a:solidFill>
              </a:rPr>
              <a:t>)</a:t>
            </a:r>
          </a:p>
          <a:p>
            <a:pPr>
              <a:buNone/>
              <a:tabLst>
                <a:tab pos="361950" algn="l"/>
                <a:tab pos="715963" algn="l"/>
                <a:tab pos="1077913" algn="l"/>
                <a:tab pos="6100763" algn="dec"/>
                <a:tab pos="7180263" algn="dec"/>
              </a:tabLst>
            </a:pPr>
            <a:r>
              <a:rPr lang="en-GB" sz="1800" dirty="0">
                <a:solidFill>
                  <a:schemeClr val="tx1"/>
                </a:solidFill>
              </a:rPr>
              <a:t>Tax payable by Eddie’s son 		£18,000</a:t>
            </a:r>
          </a:p>
          <a:p>
            <a:pPr>
              <a:buNone/>
              <a:tabLst>
                <a:tab pos="361950" algn="l"/>
                <a:tab pos="715963" algn="l"/>
                <a:tab pos="1077913" algn="l"/>
                <a:tab pos="6100763" algn="dec"/>
                <a:tab pos="7180263" algn="dec"/>
              </a:tabLst>
            </a:pPr>
            <a:r>
              <a:rPr lang="en-GB" sz="1800" dirty="0">
                <a:solidFill>
                  <a:schemeClr val="tx1"/>
                </a:solidFill>
              </a:rPr>
              <a:t>					======</a:t>
            </a:r>
          </a:p>
        </p:txBody>
      </p:sp>
    </p:spTree>
    <p:extLst>
      <p:ext uri="{BB962C8B-B14F-4D97-AF65-F5344CB8AC3E}">
        <p14:creationId xmlns:p14="http://schemas.microsoft.com/office/powerpoint/2010/main" val="3025517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left)">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wipe(left)">
                                      <p:cBhvr>
                                        <p:cTn id="12" dur="500"/>
                                        <p:tgtEl>
                                          <p:spTgt spid="4">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animEffect transition="in" filter="wipe(left)">
                                      <p:cBhvr>
                                        <p:cTn id="17" dur="500"/>
                                        <p:tgtEl>
                                          <p:spTgt spid="4">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
                                            <p:txEl>
                                              <p:pRg st="5" end="5"/>
                                            </p:txEl>
                                          </p:spTgt>
                                        </p:tgtEl>
                                        <p:attrNameLst>
                                          <p:attrName>style.visibility</p:attrName>
                                        </p:attrNameLst>
                                      </p:cBhvr>
                                      <p:to>
                                        <p:strVal val="visible"/>
                                      </p:to>
                                    </p:set>
                                    <p:animEffect transition="in" filter="wipe(left)">
                                      <p:cBhvr>
                                        <p:cTn id="22" dur="500"/>
                                        <p:tgtEl>
                                          <p:spTgt spid="4">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
                                            <p:txEl>
                                              <p:pRg st="6" end="6"/>
                                            </p:txEl>
                                          </p:spTgt>
                                        </p:tgtEl>
                                        <p:attrNameLst>
                                          <p:attrName>style.visibility</p:attrName>
                                        </p:attrNameLst>
                                      </p:cBhvr>
                                      <p:to>
                                        <p:strVal val="visible"/>
                                      </p:to>
                                    </p:set>
                                    <p:animEffect transition="in" filter="wipe(left)">
                                      <p:cBhvr>
                                        <p:cTn id="27" dur="500"/>
                                        <p:tgtEl>
                                          <p:spTgt spid="4">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4">
                                            <p:txEl>
                                              <p:pRg st="7" end="7"/>
                                            </p:txEl>
                                          </p:spTgt>
                                        </p:tgtEl>
                                        <p:attrNameLst>
                                          <p:attrName>style.visibility</p:attrName>
                                        </p:attrNameLst>
                                      </p:cBhvr>
                                      <p:to>
                                        <p:strVal val="visible"/>
                                      </p:to>
                                    </p:set>
                                    <p:animEffect transition="in" filter="wipe(left)">
                                      <p:cBhvr>
                                        <p:cTn id="32" dur="500"/>
                                        <p:tgtEl>
                                          <p:spTgt spid="4">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4">
                                            <p:txEl>
                                              <p:pRg st="8" end="8"/>
                                            </p:txEl>
                                          </p:spTgt>
                                        </p:tgtEl>
                                        <p:attrNameLst>
                                          <p:attrName>style.visibility</p:attrName>
                                        </p:attrNameLst>
                                      </p:cBhvr>
                                      <p:to>
                                        <p:strVal val="visible"/>
                                      </p:to>
                                    </p:set>
                                    <p:animEffect transition="in" filter="wipe(left)">
                                      <p:cBhvr>
                                        <p:cTn id="37" dur="500"/>
                                        <p:tgtEl>
                                          <p:spTgt spid="4">
                                            <p:txEl>
                                              <p:pRg st="8" end="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4">
                                            <p:txEl>
                                              <p:pRg st="9" end="9"/>
                                            </p:txEl>
                                          </p:spTgt>
                                        </p:tgtEl>
                                        <p:attrNameLst>
                                          <p:attrName>style.visibility</p:attrName>
                                        </p:attrNameLst>
                                      </p:cBhvr>
                                      <p:to>
                                        <p:strVal val="visible"/>
                                      </p:to>
                                    </p:set>
                                    <p:animEffect transition="in" filter="wipe(left)">
                                      <p:cBhvr>
                                        <p:cTn id="42" dur="500"/>
                                        <p:tgtEl>
                                          <p:spTgt spid="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EEDDF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200" dirty="0"/>
              <a:t>32.8, Further example – fall-in-value relief</a:t>
            </a:r>
          </a:p>
        </p:txBody>
      </p:sp>
      <p:sp>
        <p:nvSpPr>
          <p:cNvPr id="3" name="Content Placeholder 2"/>
          <p:cNvSpPr>
            <a:spLocks noGrp="1"/>
          </p:cNvSpPr>
          <p:nvPr>
            <p:ph idx="1"/>
          </p:nvPr>
        </p:nvSpPr>
        <p:spPr>
          <a:xfrm>
            <a:off x="0" y="867792"/>
            <a:ext cx="9143997" cy="5441528"/>
          </a:xfrm>
          <a:noFill/>
        </p:spPr>
        <p:txBody>
          <a:bodyPr/>
          <a:lstStyle/>
          <a:p>
            <a:pPr>
              <a:buNone/>
              <a:tabLst>
                <a:tab pos="361950" algn="l"/>
                <a:tab pos="715963" algn="l"/>
                <a:tab pos="1077913" algn="l"/>
                <a:tab pos="1439863" algn="l"/>
                <a:tab pos="1792288" algn="l"/>
                <a:tab pos="6100763" algn="dec"/>
                <a:tab pos="7180263" algn="dec"/>
              </a:tabLst>
            </a:pPr>
            <a:r>
              <a:rPr lang="en-US" sz="2000" dirty="0">
                <a:solidFill>
                  <a:schemeClr val="tx1"/>
                </a:solidFill>
              </a:rPr>
              <a:t>Using the data in the previous example, compute the IHT payable, if the PET to Eddie’s son was not cash, but an asset worth £400,000, which was only worth £350,000 at the date of Eddie’s death.</a:t>
            </a:r>
          </a:p>
          <a:p>
            <a:pPr>
              <a:buNone/>
              <a:tabLst>
                <a:tab pos="361950" algn="l"/>
                <a:tab pos="715963" algn="l"/>
                <a:tab pos="1077913" algn="l"/>
                <a:tab pos="1439863" algn="l"/>
                <a:tab pos="1792288" algn="l"/>
                <a:tab pos="6100763" algn="dec"/>
                <a:tab pos="7180263" algn="dec"/>
              </a:tabLst>
            </a:pPr>
            <a:r>
              <a:rPr lang="en-US" sz="2000" dirty="0">
                <a:solidFill>
                  <a:schemeClr val="tx1"/>
                </a:solidFill>
              </a:rPr>
              <a:t>							£</a:t>
            </a:r>
          </a:p>
          <a:p>
            <a:pPr>
              <a:buNone/>
              <a:tabLst>
                <a:tab pos="361950" algn="l"/>
                <a:tab pos="715963" algn="l"/>
                <a:tab pos="1077913" algn="l"/>
                <a:tab pos="1439863" algn="l"/>
                <a:tab pos="1792288" algn="l"/>
                <a:tab pos="6100763" algn="dec"/>
                <a:tab pos="7180263" algn="dec"/>
              </a:tabLst>
            </a:pPr>
            <a:r>
              <a:rPr lang="en-GB" sz="2000" dirty="0">
                <a:solidFill>
                  <a:schemeClr val="tx1"/>
                </a:solidFill>
              </a:rPr>
              <a:t>10</a:t>
            </a:r>
            <a:r>
              <a:rPr lang="en-GB" sz="2000" baseline="30000" dirty="0">
                <a:solidFill>
                  <a:schemeClr val="tx1"/>
                </a:solidFill>
              </a:rPr>
              <a:t>th</a:t>
            </a:r>
            <a:r>
              <a:rPr lang="en-GB" sz="2000" dirty="0">
                <a:solidFill>
                  <a:schemeClr val="tx1"/>
                </a:solidFill>
              </a:rPr>
              <a:t> October 2026, Value of Eddie’s estate		418,000</a:t>
            </a:r>
          </a:p>
          <a:p>
            <a:pPr>
              <a:buNone/>
              <a:tabLst>
                <a:tab pos="361950" algn="l"/>
                <a:tab pos="715963" algn="l"/>
                <a:tab pos="1077913" algn="l"/>
                <a:tab pos="1439863" algn="l"/>
                <a:tab pos="1792288" algn="l"/>
                <a:tab pos="6100763" algn="dec"/>
                <a:tab pos="7180263" algn="dec"/>
              </a:tabLst>
            </a:pPr>
            <a:r>
              <a:rPr lang="en-GB" sz="2000" b="1" u="sng" dirty="0">
                <a:solidFill>
                  <a:schemeClr val="tx1"/>
                </a:solidFill>
              </a:rPr>
              <a:t>IHT payable on estate 		£30,000 (as above)</a:t>
            </a:r>
          </a:p>
          <a:p>
            <a:pPr>
              <a:buNone/>
              <a:tabLst>
                <a:tab pos="361950" algn="l"/>
                <a:tab pos="715963" algn="l"/>
                <a:tab pos="1077913" algn="l"/>
                <a:tab pos="1439863" algn="l"/>
                <a:tab pos="1792288" algn="l"/>
                <a:tab pos="6100763" algn="dec"/>
                <a:tab pos="7180263" algn="dec"/>
              </a:tabLst>
            </a:pPr>
            <a:r>
              <a:rPr lang="en-GB" sz="2000" dirty="0">
                <a:solidFill>
                  <a:schemeClr val="tx1"/>
                </a:solidFill>
              </a:rPr>
              <a:t>IHT payable by Eddie’s son on Eddie’s death:		£</a:t>
            </a:r>
          </a:p>
          <a:p>
            <a:pPr>
              <a:buNone/>
              <a:tabLst>
                <a:tab pos="361950" algn="l"/>
                <a:tab pos="715963" algn="l"/>
                <a:tab pos="1077913" algn="l"/>
                <a:tab pos="1439863" algn="l"/>
                <a:tab pos="1792288" algn="l"/>
                <a:tab pos="6100763" algn="dec"/>
                <a:tab pos="7180263" algn="dec"/>
              </a:tabLst>
            </a:pPr>
            <a:r>
              <a:rPr lang="en-GB" sz="2000" dirty="0">
                <a:solidFill>
                  <a:schemeClr val="tx1"/>
                </a:solidFill>
              </a:rPr>
              <a:t>1</a:t>
            </a:r>
            <a:r>
              <a:rPr lang="en-GB" sz="2000" baseline="30000" dirty="0">
                <a:solidFill>
                  <a:schemeClr val="tx1"/>
                </a:solidFill>
              </a:rPr>
              <a:t>st</a:t>
            </a:r>
            <a:r>
              <a:rPr lang="en-GB" sz="2000" dirty="0">
                <a:solidFill>
                  <a:schemeClr val="tx1"/>
                </a:solidFill>
              </a:rPr>
              <a:t> December 2021 Value of gift 		400,000</a:t>
            </a:r>
          </a:p>
          <a:p>
            <a:pPr>
              <a:buNone/>
              <a:tabLst>
                <a:tab pos="361950" algn="l"/>
                <a:tab pos="715963" algn="l"/>
                <a:tab pos="1077913" algn="l"/>
                <a:tab pos="1439863" algn="l"/>
                <a:tab pos="1792288" algn="l"/>
                <a:tab pos="6100763" algn="dec"/>
                <a:tab pos="7180263" algn="dec"/>
              </a:tabLst>
            </a:pPr>
            <a:r>
              <a:rPr lang="en-GB" sz="2000" dirty="0">
                <a:solidFill>
                  <a:schemeClr val="tx1"/>
                </a:solidFill>
              </a:rPr>
              <a:t>Less fall in value relief (£400,000 - £350,000)	</a:t>
            </a:r>
            <a:r>
              <a:rPr lang="en-GB" sz="2000" u="sng" dirty="0">
                <a:solidFill>
                  <a:schemeClr val="tx1"/>
                </a:solidFill>
              </a:rPr>
              <a:t>	(50,000</a:t>
            </a:r>
            <a:r>
              <a:rPr lang="en-GB" sz="2000" dirty="0">
                <a:solidFill>
                  <a:schemeClr val="tx1"/>
                </a:solidFill>
              </a:rPr>
              <a:t>)</a:t>
            </a:r>
          </a:p>
          <a:p>
            <a:pPr>
              <a:buNone/>
              <a:tabLst>
                <a:tab pos="361950" algn="l"/>
                <a:tab pos="715963" algn="l"/>
                <a:tab pos="1077913" algn="l"/>
                <a:tab pos="1439863" algn="l"/>
                <a:tab pos="1792288" algn="l"/>
                <a:tab pos="6100763" algn="dec"/>
                <a:tab pos="7180263" algn="dec"/>
              </a:tabLst>
            </a:pPr>
            <a:r>
              <a:rPr lang="en-GB" sz="2000" dirty="0">
                <a:solidFill>
                  <a:schemeClr val="tx1"/>
                </a:solidFill>
              </a:rPr>
              <a:t>10</a:t>
            </a:r>
            <a:r>
              <a:rPr lang="en-GB" sz="2000" baseline="30000" dirty="0">
                <a:solidFill>
                  <a:schemeClr val="tx1"/>
                </a:solidFill>
              </a:rPr>
              <a:t>th</a:t>
            </a:r>
            <a:r>
              <a:rPr lang="en-GB" sz="2000" dirty="0">
                <a:solidFill>
                  <a:schemeClr val="tx1"/>
                </a:solidFill>
              </a:rPr>
              <a:t> October 2026 Value of gift retrospectively		350,000</a:t>
            </a:r>
          </a:p>
          <a:p>
            <a:pPr>
              <a:buNone/>
              <a:tabLst>
                <a:tab pos="361950" algn="l"/>
                <a:tab pos="715963" algn="l"/>
                <a:tab pos="1077913" algn="l"/>
                <a:tab pos="1439863" algn="l"/>
                <a:tab pos="1792288" algn="l"/>
                <a:tab pos="6100763" algn="dec"/>
                <a:tab pos="7180263" algn="dec"/>
              </a:tabLst>
            </a:pPr>
            <a:r>
              <a:rPr lang="en-GB" sz="2000" dirty="0">
                <a:solidFill>
                  <a:schemeClr val="tx1"/>
                </a:solidFill>
              </a:rPr>
              <a:t>							=====</a:t>
            </a:r>
          </a:p>
          <a:p>
            <a:pPr>
              <a:buNone/>
              <a:tabLst>
                <a:tab pos="361950" algn="l"/>
                <a:tab pos="715963" algn="l"/>
                <a:tab pos="1077913" algn="l"/>
                <a:tab pos="1439863" algn="l"/>
                <a:tab pos="1792288" algn="l"/>
                <a:tab pos="6100763" algn="dec"/>
                <a:tab pos="7180263" algn="dec"/>
              </a:tabLst>
            </a:pPr>
            <a:r>
              <a:rPr lang="en-GB" sz="2000" dirty="0">
                <a:solidFill>
                  <a:schemeClr val="tx1"/>
                </a:solidFill>
              </a:rPr>
              <a:t>							£</a:t>
            </a:r>
          </a:p>
          <a:p>
            <a:pPr>
              <a:buNone/>
              <a:tabLst>
                <a:tab pos="361950" algn="l"/>
                <a:tab pos="715963" algn="l"/>
                <a:tab pos="1077913" algn="l"/>
                <a:tab pos="1439863" algn="l"/>
                <a:tab pos="1792288" algn="l"/>
                <a:tab pos="6100763" algn="dec"/>
                <a:tab pos="7180263" algn="dec"/>
              </a:tabLst>
            </a:pPr>
            <a:r>
              <a:rPr lang="en-GB" sz="2000" dirty="0">
                <a:solidFill>
                  <a:schemeClr val="tx1"/>
                </a:solidFill>
              </a:rPr>
              <a:t>IHT on (350,000 – 325,000) × 40% 		10,000</a:t>
            </a:r>
          </a:p>
          <a:p>
            <a:pPr>
              <a:buNone/>
              <a:tabLst>
                <a:tab pos="361950" algn="l"/>
                <a:tab pos="715963" algn="l"/>
                <a:tab pos="1077913" algn="l"/>
                <a:tab pos="1439863" algn="l"/>
                <a:tab pos="1792288" algn="l"/>
                <a:tab pos="6100763" algn="dec"/>
                <a:tab pos="7180263" algn="dec"/>
              </a:tabLst>
            </a:pPr>
            <a:r>
              <a:rPr lang="en-GB" sz="2000" dirty="0">
                <a:solidFill>
                  <a:schemeClr val="tx1"/>
                </a:solidFill>
              </a:rPr>
              <a:t>Less taper relief: (</a:t>
            </a:r>
            <a:r>
              <a:rPr lang="en-GB" sz="2000" i="1" dirty="0">
                <a:solidFill>
                  <a:schemeClr val="tx1"/>
                </a:solidFill>
              </a:rPr>
              <a:t>4-5 years</a:t>
            </a:r>
            <a:r>
              <a:rPr lang="en-GB" sz="2000" dirty="0">
                <a:solidFill>
                  <a:schemeClr val="tx1"/>
                </a:solidFill>
              </a:rPr>
              <a:t>) @ 40%	</a:t>
            </a:r>
            <a:r>
              <a:rPr lang="en-GB" sz="2000" u="sng" dirty="0">
                <a:solidFill>
                  <a:schemeClr val="tx1"/>
                </a:solidFill>
              </a:rPr>
              <a:t>	(4,000</a:t>
            </a:r>
            <a:r>
              <a:rPr lang="en-GB" sz="2000" dirty="0">
                <a:solidFill>
                  <a:schemeClr val="tx1"/>
                </a:solidFill>
              </a:rPr>
              <a:t>)</a:t>
            </a:r>
          </a:p>
          <a:p>
            <a:pPr>
              <a:buNone/>
              <a:tabLst>
                <a:tab pos="361950" algn="l"/>
                <a:tab pos="715963" algn="l"/>
                <a:tab pos="1077913" algn="l"/>
                <a:tab pos="1439863" algn="l"/>
                <a:tab pos="1792288" algn="l"/>
                <a:tab pos="6100763" algn="dec"/>
                <a:tab pos="7180263" algn="dec"/>
              </a:tabLst>
            </a:pPr>
            <a:r>
              <a:rPr lang="en-GB" sz="2000" dirty="0">
                <a:solidFill>
                  <a:schemeClr val="tx1"/>
                </a:solidFill>
              </a:rPr>
              <a:t>IHT payable by Eddie’s son		£6,000</a:t>
            </a:r>
          </a:p>
        </p:txBody>
      </p:sp>
    </p:spTree>
    <p:extLst>
      <p:ext uri="{BB962C8B-B14F-4D97-AF65-F5344CB8AC3E}">
        <p14:creationId xmlns:p14="http://schemas.microsoft.com/office/powerpoint/2010/main" val="3025517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left)">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left)">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left)">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left)">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wipe(left)">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wipe(left)">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wipe(left)">
                                      <p:cBhvr>
                                        <p:cTn id="47" dur="5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wipe(left)">
                                      <p:cBhvr>
                                        <p:cTn id="52" dur="500"/>
                                        <p:tgtEl>
                                          <p:spTgt spid="3">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3">
                                            <p:txEl>
                                              <p:pRg st="10" end="10"/>
                                            </p:txEl>
                                          </p:spTgt>
                                        </p:tgtEl>
                                        <p:attrNameLst>
                                          <p:attrName>style.visibility</p:attrName>
                                        </p:attrNameLst>
                                      </p:cBhvr>
                                      <p:to>
                                        <p:strVal val="visible"/>
                                      </p:to>
                                    </p:set>
                                    <p:animEffect transition="in" filter="wipe(left)">
                                      <p:cBhvr>
                                        <p:cTn id="57" dur="500"/>
                                        <p:tgtEl>
                                          <p:spTgt spid="3">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3">
                                            <p:txEl>
                                              <p:pRg st="11" end="11"/>
                                            </p:txEl>
                                          </p:spTgt>
                                        </p:tgtEl>
                                        <p:attrNameLst>
                                          <p:attrName>style.visibility</p:attrName>
                                        </p:attrNameLst>
                                      </p:cBhvr>
                                      <p:to>
                                        <p:strVal val="visible"/>
                                      </p:to>
                                    </p:set>
                                    <p:animEffect transition="in" filter="wipe(left)">
                                      <p:cBhvr>
                                        <p:cTn id="62" dur="500"/>
                                        <p:tgtEl>
                                          <p:spTgt spid="3">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3">
                                            <p:txEl>
                                              <p:pRg st="12" end="12"/>
                                            </p:txEl>
                                          </p:spTgt>
                                        </p:tgtEl>
                                        <p:attrNameLst>
                                          <p:attrName>style.visibility</p:attrName>
                                        </p:attrNameLst>
                                      </p:cBhvr>
                                      <p:to>
                                        <p:strVal val="visible"/>
                                      </p:to>
                                    </p:set>
                                    <p:animEffect transition="in" filter="wipe(left)">
                                      <p:cBhvr>
                                        <p:cTn id="67" dur="5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FDDEE"/>
        </a:solidFill>
        <a:effectLst/>
      </p:bgPr>
    </p:bg>
    <p:spTree>
      <p:nvGrpSpPr>
        <p:cNvPr id="1" name=""/>
        <p:cNvGrpSpPr/>
        <p:nvPr/>
      </p:nvGrpSpPr>
      <p:grpSpPr>
        <a:xfrm>
          <a:off x="0" y="0"/>
          <a:ext cx="0" cy="0"/>
          <a:chOff x="0" y="0"/>
          <a:chExt cx="0" cy="0"/>
        </a:xfrm>
      </p:grpSpPr>
      <p:sp>
        <p:nvSpPr>
          <p:cNvPr id="22530" name="Rectangle 17"/>
          <p:cNvSpPr>
            <a:spLocks noChangeArrowheads="1"/>
          </p:cNvSpPr>
          <p:nvPr/>
        </p:nvSpPr>
        <p:spPr bwMode="auto">
          <a:xfrm>
            <a:off x="0" y="939800"/>
            <a:ext cx="9036496" cy="5441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1pPr>
            <a:lvl2pPr marL="742950" indent="-285750" eaLnBrk="0" hangingPunct="0">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2pPr>
            <a:lvl3pPr marL="1143000" indent="-228600" eaLnBrk="0" hangingPunct="0">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3pPr>
            <a:lvl4pPr marL="1600200" indent="-228600" eaLnBrk="0" hangingPunct="0">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4pPr>
            <a:lvl5pPr marL="2057400" indent="-228600" eaLnBrk="0" hangingPunct="0">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9pPr>
          </a:lstStyle>
          <a:p>
            <a:pPr eaLnBrk="1" hangingPunct="1">
              <a:tabLst>
                <a:tab pos="387350" algn="l"/>
                <a:tab pos="758825" algn="l"/>
                <a:tab pos="1146175" algn="l"/>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pPr>
            <a:endParaRPr lang="en-GB" altLang="en-US" sz="2000" dirty="0">
              <a:latin typeface="Trebuchet MS" panose="020B0603020202020204" pitchFamily="34" charset="0"/>
            </a:endParaRPr>
          </a:p>
          <a:p>
            <a:pPr eaLnBrk="1" hangingPunct="1">
              <a:tabLst>
                <a:tab pos="387350" algn="l"/>
                <a:tab pos="758825" algn="l"/>
                <a:tab pos="1146175" algn="l"/>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pPr>
            <a:r>
              <a:rPr lang="en-GB" altLang="en-US" sz="2000" dirty="0">
                <a:latin typeface="Trebuchet MS" panose="020B0603020202020204" pitchFamily="34" charset="0"/>
              </a:rPr>
              <a:t>Zeb, a widower, died on 22</a:t>
            </a:r>
            <a:r>
              <a:rPr lang="en-GB" altLang="en-US" sz="2000" baseline="30000" dirty="0">
                <a:latin typeface="Trebuchet MS" panose="020B0603020202020204" pitchFamily="34" charset="0"/>
              </a:rPr>
              <a:t>nd</a:t>
            </a:r>
            <a:r>
              <a:rPr lang="en-GB" altLang="en-US" sz="2000" dirty="0">
                <a:latin typeface="Trebuchet MS" panose="020B0603020202020204" pitchFamily="34" charset="0"/>
              </a:rPr>
              <a:t> October 2026, leaving a net estate of £600,000 to his children and grandchildren, including his home worth £300,000.</a:t>
            </a:r>
          </a:p>
          <a:p>
            <a:pPr eaLnBrk="1" hangingPunct="1">
              <a:tabLst>
                <a:tab pos="387350" algn="l"/>
                <a:tab pos="758825" algn="l"/>
                <a:tab pos="1146175" algn="l"/>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pPr>
            <a:endParaRPr lang="en-GB" altLang="en-US" sz="2000" dirty="0">
              <a:latin typeface="Trebuchet MS" panose="020B0603020202020204" pitchFamily="34" charset="0"/>
            </a:endParaRPr>
          </a:p>
          <a:p>
            <a:pPr eaLnBrk="1" hangingPunct="1">
              <a:tabLst>
                <a:tab pos="387350" algn="l"/>
                <a:tab pos="758825" algn="l"/>
                <a:tab pos="1146175" algn="l"/>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pPr>
            <a:r>
              <a:rPr lang="en-GB" altLang="en-US" sz="2000" dirty="0">
                <a:latin typeface="Trebuchet MS" panose="020B0603020202020204" pitchFamily="34" charset="0"/>
              </a:rPr>
              <a:t>His wife died in 2016 leaving everything to him.</a:t>
            </a:r>
          </a:p>
          <a:p>
            <a:pPr eaLnBrk="1" hangingPunct="1">
              <a:tabLst>
                <a:tab pos="387350" algn="l"/>
                <a:tab pos="758825" algn="l"/>
                <a:tab pos="1146175" algn="l"/>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pPr>
            <a:endParaRPr lang="en-GB" altLang="en-US" sz="2000" dirty="0">
              <a:latin typeface="Trebuchet MS" panose="020B0603020202020204" pitchFamily="34" charset="0"/>
            </a:endParaRPr>
          </a:p>
          <a:p>
            <a:pPr eaLnBrk="1" hangingPunct="1">
              <a:tabLst>
                <a:tab pos="387350" algn="l"/>
                <a:tab pos="758825" algn="l"/>
                <a:tab pos="1146175" algn="l"/>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pPr>
            <a:r>
              <a:rPr lang="en-GB" altLang="en-US" sz="2000" dirty="0">
                <a:latin typeface="Trebuchet MS" panose="020B0603020202020204" pitchFamily="34" charset="0"/>
              </a:rPr>
              <a:t>During his lifetime he had made the following transfers of value:</a:t>
            </a:r>
          </a:p>
          <a:p>
            <a:pPr marL="2152650" indent="-2152650" eaLnBrk="1" hangingPunct="1">
              <a:tabLst>
                <a:tab pos="387350" algn="l"/>
                <a:tab pos="758825" algn="l"/>
                <a:tab pos="1146175" algn="l"/>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pPr>
            <a:endParaRPr lang="en-GB" altLang="en-US" sz="2000" dirty="0">
              <a:latin typeface="Trebuchet MS" panose="020B0603020202020204" pitchFamily="34" charset="0"/>
            </a:endParaRPr>
          </a:p>
          <a:p>
            <a:pPr marL="2152650" indent="-2152650" eaLnBrk="1" hangingPunct="1">
              <a:tabLst>
                <a:tab pos="387350" algn="l"/>
                <a:tab pos="758825" algn="l"/>
                <a:tab pos="1146175" algn="l"/>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pPr>
            <a:r>
              <a:rPr lang="en-GB" altLang="en-US" sz="2000" dirty="0">
                <a:latin typeface="Trebuchet MS" panose="020B0603020202020204" pitchFamily="34" charset="0"/>
              </a:rPr>
              <a:t>1</a:t>
            </a:r>
            <a:r>
              <a:rPr lang="en-GB" altLang="en-US" sz="2000" baseline="30000" dirty="0">
                <a:latin typeface="Trebuchet MS" panose="020B0603020202020204" pitchFamily="34" charset="0"/>
              </a:rPr>
              <a:t>st</a:t>
            </a:r>
            <a:r>
              <a:rPr lang="en-GB" altLang="en-US" sz="2000" dirty="0">
                <a:latin typeface="Trebuchet MS" panose="020B0603020202020204" pitchFamily="34" charset="0"/>
              </a:rPr>
              <a:t> December 2019: Cash Gift to his daughter of £130,000.</a:t>
            </a:r>
          </a:p>
          <a:p>
            <a:pPr marL="2152650" indent="-2152650" eaLnBrk="1" hangingPunct="1">
              <a:tabLst>
                <a:tab pos="387350" algn="l"/>
                <a:tab pos="758825" algn="l"/>
                <a:tab pos="1146175" algn="l"/>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pPr>
            <a:endParaRPr lang="en-GB" altLang="en-US" sz="2000" dirty="0">
              <a:latin typeface="Trebuchet MS" panose="020B0603020202020204" pitchFamily="34" charset="0"/>
            </a:endParaRPr>
          </a:p>
          <a:p>
            <a:pPr marL="2152650" indent="-2152650" eaLnBrk="1" hangingPunct="1">
              <a:tabLst>
                <a:tab pos="387350" algn="l"/>
                <a:tab pos="758825" algn="l"/>
                <a:tab pos="1146175" algn="l"/>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pPr>
            <a:r>
              <a:rPr lang="en-GB" altLang="en-US" sz="2000" dirty="0">
                <a:latin typeface="Trebuchet MS" panose="020B0603020202020204" pitchFamily="34" charset="0"/>
              </a:rPr>
              <a:t>20</a:t>
            </a:r>
            <a:r>
              <a:rPr lang="en-GB" altLang="en-US" sz="2000" baseline="30000" dirty="0">
                <a:latin typeface="Trebuchet MS" panose="020B0603020202020204" pitchFamily="34" charset="0"/>
              </a:rPr>
              <a:t>th</a:t>
            </a:r>
            <a:r>
              <a:rPr lang="en-GB" altLang="en-US" sz="2000" dirty="0">
                <a:latin typeface="Trebuchet MS" panose="020B0603020202020204" pitchFamily="34" charset="0"/>
              </a:rPr>
              <a:t> June 2021:	Cash Gift to a relevant property trust of £245,000 gross. No Lifetime IHT was paid by Zeb on this transfer.</a:t>
            </a:r>
          </a:p>
          <a:p>
            <a:pPr marL="2152650" indent="-2152650" eaLnBrk="1" hangingPunct="1">
              <a:tabLst>
                <a:tab pos="387350" algn="l"/>
                <a:tab pos="758825" algn="l"/>
                <a:tab pos="1146175" algn="l"/>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pPr>
            <a:endParaRPr lang="en-GB" altLang="en-US" sz="2000" dirty="0">
              <a:latin typeface="Trebuchet MS" panose="020B0603020202020204" pitchFamily="34" charset="0"/>
            </a:endParaRPr>
          </a:p>
          <a:p>
            <a:pPr marL="2152650" indent="-2152650" eaLnBrk="1" hangingPunct="1">
              <a:tabLst>
                <a:tab pos="387350" algn="l"/>
                <a:tab pos="758825" algn="l"/>
                <a:tab pos="1146175" algn="l"/>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pPr>
            <a:r>
              <a:rPr lang="en-GB" altLang="en-US" sz="2000" b="1" dirty="0">
                <a:latin typeface="Trebuchet MS" panose="020B0603020202020204" pitchFamily="34" charset="0"/>
              </a:rPr>
              <a:t>Required</a:t>
            </a:r>
          </a:p>
          <a:p>
            <a:pPr marL="2152650" indent="-2152650" eaLnBrk="1" hangingPunct="1">
              <a:tabLst>
                <a:tab pos="387350" algn="l"/>
                <a:tab pos="758825" algn="l"/>
                <a:tab pos="1146175" algn="l"/>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pPr>
            <a:r>
              <a:rPr lang="en-GB" altLang="en-US" sz="2000" dirty="0">
                <a:latin typeface="Trebuchet MS" panose="020B0603020202020204" pitchFamily="34" charset="0"/>
              </a:rPr>
              <a:t>Compute the IHT payable on the death of Zeb.</a:t>
            </a:r>
          </a:p>
        </p:txBody>
      </p:sp>
      <p:sp>
        <p:nvSpPr>
          <p:cNvPr id="40" name="Title 1">
            <a:extLst>
              <a:ext uri="{FF2B5EF4-FFF2-40B4-BE49-F238E27FC236}">
                <a16:creationId xmlns:a16="http://schemas.microsoft.com/office/drawing/2014/main" id="{869255BF-7480-4D7B-8FA4-1FC2277836BF}"/>
              </a:ext>
            </a:extLst>
          </p:cNvPr>
          <p:cNvSpPr txBox="1">
            <a:spLocks/>
          </p:cNvSpPr>
          <p:nvPr/>
        </p:nvSpPr>
        <p:spPr bwMode="auto">
          <a:xfrm>
            <a:off x="0" y="0"/>
            <a:ext cx="7810500" cy="939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268288" indent="-268288" algn="l" rtl="0" eaLnBrk="0" fontAlgn="base" hangingPunct="0">
              <a:spcBef>
                <a:spcPct val="0"/>
              </a:spcBef>
              <a:spcAft>
                <a:spcPct val="0"/>
              </a:spcAft>
              <a:defRPr sz="4000">
                <a:solidFill>
                  <a:schemeClr val="bg1"/>
                </a:solidFill>
                <a:latin typeface="Trebuchet MS" panose="020B0603020202020204" pitchFamily="34" charset="0"/>
                <a:ea typeface="+mj-ea"/>
                <a:cs typeface="+mj-cs"/>
              </a:defRPr>
            </a:lvl1pPr>
            <a:lvl2pPr marL="268288" indent="-268288" algn="l" rtl="0" eaLnBrk="0" fontAlgn="base" hangingPunct="0">
              <a:spcBef>
                <a:spcPct val="0"/>
              </a:spcBef>
              <a:spcAft>
                <a:spcPct val="0"/>
              </a:spcAft>
              <a:defRPr sz="4000">
                <a:solidFill>
                  <a:schemeClr val="bg1"/>
                </a:solidFill>
                <a:latin typeface="Trebuchet MS" panose="020B0603020202020204" pitchFamily="34" charset="0"/>
              </a:defRPr>
            </a:lvl2pPr>
            <a:lvl3pPr marL="268288" indent="-268288" algn="l" rtl="0" eaLnBrk="0" fontAlgn="base" hangingPunct="0">
              <a:spcBef>
                <a:spcPct val="0"/>
              </a:spcBef>
              <a:spcAft>
                <a:spcPct val="0"/>
              </a:spcAft>
              <a:defRPr sz="4000">
                <a:solidFill>
                  <a:schemeClr val="bg1"/>
                </a:solidFill>
                <a:latin typeface="Trebuchet MS" panose="020B0603020202020204" pitchFamily="34" charset="0"/>
              </a:defRPr>
            </a:lvl3pPr>
            <a:lvl4pPr marL="268288" indent="-268288" algn="l" rtl="0" eaLnBrk="0" fontAlgn="base" hangingPunct="0">
              <a:spcBef>
                <a:spcPct val="0"/>
              </a:spcBef>
              <a:spcAft>
                <a:spcPct val="0"/>
              </a:spcAft>
              <a:defRPr sz="4000">
                <a:solidFill>
                  <a:schemeClr val="bg1"/>
                </a:solidFill>
                <a:latin typeface="Trebuchet MS" panose="020B0603020202020204" pitchFamily="34" charset="0"/>
              </a:defRPr>
            </a:lvl4pPr>
            <a:lvl5pPr marL="268288" indent="-268288" algn="l" rtl="0" eaLnBrk="0" fontAlgn="base" hangingPunct="0">
              <a:spcBef>
                <a:spcPct val="0"/>
              </a:spcBef>
              <a:spcAft>
                <a:spcPct val="0"/>
              </a:spcAft>
              <a:defRPr sz="4000">
                <a:solidFill>
                  <a:schemeClr val="bg1"/>
                </a:solidFill>
                <a:latin typeface="Trebuchet MS" panose="020B0603020202020204" pitchFamily="34"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indent="0"/>
            <a:r>
              <a:rPr lang="en-GB" sz="3200" b="1" dirty="0">
                <a:effectLst>
                  <a:outerShdw blurRad="38100" dist="38100" dir="2700000" algn="tl">
                    <a:srgbClr val="000000">
                      <a:alpha val="43137"/>
                    </a:srgbClr>
                  </a:outerShdw>
                </a:effectLst>
              </a:rPr>
              <a:t>Student self-testing questions</a:t>
            </a:r>
            <a:br>
              <a:rPr lang="en-GB" sz="3200" b="1" dirty="0">
                <a:effectLst>
                  <a:outerShdw blurRad="38100" dist="38100" dir="2700000" algn="tl">
                    <a:srgbClr val="000000">
                      <a:alpha val="43137"/>
                    </a:srgbClr>
                  </a:outerShdw>
                </a:effectLst>
              </a:rPr>
            </a:br>
            <a:r>
              <a:rPr lang="en-GB" sz="3200" b="1" dirty="0">
                <a:effectLst>
                  <a:outerShdw blurRad="38100" dist="38100" dir="2700000" algn="tl">
                    <a:srgbClr val="000000">
                      <a:alpha val="43137"/>
                    </a:srgbClr>
                  </a:outerShdw>
                </a:effectLst>
              </a:rPr>
              <a:t>Question 1: Zeb</a:t>
            </a:r>
            <a:endParaRPr lang="en-GB" altLang="en-US" sz="3200" kern="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02567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2530">
                                            <p:txEl>
                                              <p:pRg st="1" end="1"/>
                                            </p:txEl>
                                          </p:spTgt>
                                        </p:tgtEl>
                                        <p:attrNameLst>
                                          <p:attrName>style.visibility</p:attrName>
                                        </p:attrNameLst>
                                      </p:cBhvr>
                                      <p:to>
                                        <p:strVal val="visible"/>
                                      </p:to>
                                    </p:set>
                                    <p:animEffect transition="in" filter="wipe(left)">
                                      <p:cBhvr>
                                        <p:cTn id="7" dur="500"/>
                                        <p:tgtEl>
                                          <p:spTgt spid="2253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2530">
                                            <p:txEl>
                                              <p:pRg st="3" end="3"/>
                                            </p:txEl>
                                          </p:spTgt>
                                        </p:tgtEl>
                                        <p:attrNameLst>
                                          <p:attrName>style.visibility</p:attrName>
                                        </p:attrNameLst>
                                      </p:cBhvr>
                                      <p:to>
                                        <p:strVal val="visible"/>
                                      </p:to>
                                    </p:set>
                                    <p:animEffect transition="in" filter="wipe(left)">
                                      <p:cBhvr>
                                        <p:cTn id="12" dur="500"/>
                                        <p:tgtEl>
                                          <p:spTgt spid="22530">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2530">
                                            <p:txEl>
                                              <p:pRg st="5" end="5"/>
                                            </p:txEl>
                                          </p:spTgt>
                                        </p:tgtEl>
                                        <p:attrNameLst>
                                          <p:attrName>style.visibility</p:attrName>
                                        </p:attrNameLst>
                                      </p:cBhvr>
                                      <p:to>
                                        <p:strVal val="visible"/>
                                      </p:to>
                                    </p:set>
                                    <p:animEffect transition="in" filter="wipe(left)">
                                      <p:cBhvr>
                                        <p:cTn id="17" dur="500"/>
                                        <p:tgtEl>
                                          <p:spTgt spid="22530">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2530">
                                            <p:txEl>
                                              <p:pRg st="7" end="7"/>
                                            </p:txEl>
                                          </p:spTgt>
                                        </p:tgtEl>
                                        <p:attrNameLst>
                                          <p:attrName>style.visibility</p:attrName>
                                        </p:attrNameLst>
                                      </p:cBhvr>
                                      <p:to>
                                        <p:strVal val="visible"/>
                                      </p:to>
                                    </p:set>
                                    <p:animEffect transition="in" filter="wipe(left)">
                                      <p:cBhvr>
                                        <p:cTn id="22" dur="500"/>
                                        <p:tgtEl>
                                          <p:spTgt spid="22530">
                                            <p:txEl>
                                              <p:pRg st="7" end="7"/>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2530">
                                            <p:txEl>
                                              <p:pRg st="9" end="9"/>
                                            </p:txEl>
                                          </p:spTgt>
                                        </p:tgtEl>
                                        <p:attrNameLst>
                                          <p:attrName>style.visibility</p:attrName>
                                        </p:attrNameLst>
                                      </p:cBhvr>
                                      <p:to>
                                        <p:strVal val="visible"/>
                                      </p:to>
                                    </p:set>
                                    <p:animEffect transition="in" filter="wipe(left)">
                                      <p:cBhvr>
                                        <p:cTn id="27" dur="500"/>
                                        <p:tgtEl>
                                          <p:spTgt spid="22530">
                                            <p:txEl>
                                              <p:pRg st="9" end="9"/>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2530">
                                            <p:txEl>
                                              <p:pRg st="11" end="11"/>
                                            </p:txEl>
                                          </p:spTgt>
                                        </p:tgtEl>
                                        <p:attrNameLst>
                                          <p:attrName>style.visibility</p:attrName>
                                        </p:attrNameLst>
                                      </p:cBhvr>
                                      <p:to>
                                        <p:strVal val="visible"/>
                                      </p:to>
                                    </p:set>
                                    <p:animEffect transition="in" filter="wipe(left)">
                                      <p:cBhvr>
                                        <p:cTn id="32" dur="500"/>
                                        <p:tgtEl>
                                          <p:spTgt spid="22530">
                                            <p:txEl>
                                              <p:pRg st="11" end="1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2530">
                                            <p:txEl>
                                              <p:pRg st="12" end="12"/>
                                            </p:txEl>
                                          </p:spTgt>
                                        </p:tgtEl>
                                        <p:attrNameLst>
                                          <p:attrName>style.visibility</p:attrName>
                                        </p:attrNameLst>
                                      </p:cBhvr>
                                      <p:to>
                                        <p:strVal val="visible"/>
                                      </p:to>
                                    </p:set>
                                    <p:animEffect transition="in" filter="wipe(left)">
                                      <p:cBhvr>
                                        <p:cTn id="37" dur="500"/>
                                        <p:tgtEl>
                                          <p:spTgt spid="22530">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FDDEE"/>
        </a:solidFill>
        <a:effectLst/>
      </p:bgPr>
    </p:bg>
    <p:spTree>
      <p:nvGrpSpPr>
        <p:cNvPr id="1" name=""/>
        <p:cNvGrpSpPr/>
        <p:nvPr/>
      </p:nvGrpSpPr>
      <p:grpSpPr>
        <a:xfrm>
          <a:off x="0" y="0"/>
          <a:ext cx="0" cy="0"/>
          <a:chOff x="0" y="0"/>
          <a:chExt cx="0" cy="0"/>
        </a:xfrm>
      </p:grpSpPr>
      <p:sp>
        <p:nvSpPr>
          <p:cNvPr id="22530" name="Rectangle 17"/>
          <p:cNvSpPr>
            <a:spLocks noChangeArrowheads="1"/>
          </p:cNvSpPr>
          <p:nvPr/>
        </p:nvSpPr>
        <p:spPr bwMode="auto">
          <a:xfrm>
            <a:off x="0" y="939800"/>
            <a:ext cx="9142413" cy="5441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1pPr>
            <a:lvl2pPr marL="742950" indent="-285750" eaLnBrk="0" hangingPunct="0">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2pPr>
            <a:lvl3pPr marL="1143000" indent="-228600" eaLnBrk="0" hangingPunct="0">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3pPr>
            <a:lvl4pPr marL="1600200" indent="-228600" eaLnBrk="0" hangingPunct="0">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4pPr>
            <a:lvl5pPr marL="2057400" indent="-228600" eaLnBrk="0" hangingPunct="0">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9pPr>
          </a:lstStyle>
          <a:p>
            <a:pPr eaLnBrk="1" hangingPunct="1"/>
            <a:r>
              <a:rPr lang="en-GB" altLang="en-US" sz="2000" dirty="0">
                <a:solidFill>
                  <a:srgbClr val="0000FF"/>
                </a:solidFill>
                <a:latin typeface="Trebuchet MS" panose="020B0603020202020204" pitchFamily="34" charset="0"/>
              </a:rPr>
              <a:t>														£</a:t>
            </a:r>
          </a:p>
          <a:p>
            <a:pPr eaLnBrk="1" hangingPunct="1"/>
            <a:r>
              <a:rPr lang="en-GB" altLang="en-US" sz="2000" dirty="0">
                <a:latin typeface="Trebuchet MS" panose="020B0603020202020204" pitchFamily="34" charset="0"/>
              </a:rPr>
              <a:t>Transfers of value made in previous 7 years (CLTs):</a:t>
            </a:r>
          </a:p>
          <a:p>
            <a:pPr eaLnBrk="1" hangingPunct="1"/>
            <a:r>
              <a:rPr lang="en-GB" altLang="en-US" sz="2000" dirty="0">
                <a:latin typeface="Trebuchet MS" panose="020B0603020202020204" pitchFamily="34" charset="0"/>
              </a:rPr>
              <a:t>2019 Gift to daughter (</a:t>
            </a:r>
            <a:r>
              <a:rPr lang="en-GB" altLang="en-US" sz="2000" i="1" dirty="0">
                <a:latin typeface="Trebuchet MS" panose="020B0603020202020204" pitchFamily="34" charset="0"/>
              </a:rPr>
              <a:t>PET, now failed</a:t>
            </a:r>
            <a:r>
              <a:rPr lang="en-GB" altLang="en-US" sz="2000" dirty="0">
                <a:latin typeface="Trebuchet MS" panose="020B0603020202020204" pitchFamily="34" charset="0"/>
              </a:rPr>
              <a:t>) – gross					130,000</a:t>
            </a:r>
          </a:p>
          <a:p>
            <a:pPr eaLnBrk="1" hangingPunct="1"/>
            <a:r>
              <a:rPr lang="en-GB" altLang="en-US" sz="2000" dirty="0">
                <a:latin typeface="Trebuchet MS" panose="020B0603020202020204" pitchFamily="34" charset="0"/>
              </a:rPr>
              <a:t>Less IHT annual exemptions for 2018/2019 and 2019/2020		</a:t>
            </a:r>
            <a:r>
              <a:rPr lang="en-GB" altLang="en-US" sz="2000" u="sng" dirty="0">
                <a:latin typeface="Trebuchet MS" panose="020B0603020202020204" pitchFamily="34" charset="0"/>
              </a:rPr>
              <a:t>	(6,000</a:t>
            </a:r>
            <a:r>
              <a:rPr lang="en-GB" altLang="en-US" sz="2000" dirty="0">
                <a:latin typeface="Trebuchet MS" panose="020B0603020202020204" pitchFamily="34" charset="0"/>
              </a:rPr>
              <a:t>)</a:t>
            </a:r>
          </a:p>
          <a:p>
            <a:pPr eaLnBrk="1" hangingPunct="1"/>
            <a:r>
              <a:rPr lang="en-GB" altLang="en-US" sz="2000" dirty="0">
                <a:latin typeface="Trebuchet MS" panose="020B0603020202020204" pitchFamily="34" charset="0"/>
              </a:rPr>
              <a:t>														124,000</a:t>
            </a:r>
          </a:p>
          <a:p>
            <a:pPr eaLnBrk="1" hangingPunct="1"/>
            <a:r>
              <a:rPr lang="en-GB" altLang="en-US" sz="2000" dirty="0">
                <a:latin typeface="Trebuchet MS" panose="020B0603020202020204" pitchFamily="34" charset="0"/>
              </a:rPr>
              <a:t>2021 Gift to trust (CLT), gross 							245,000</a:t>
            </a:r>
          </a:p>
          <a:p>
            <a:pPr eaLnBrk="1" hangingPunct="1"/>
            <a:r>
              <a:rPr lang="en-GB" altLang="en-US" sz="2000" dirty="0">
                <a:latin typeface="Trebuchet MS" panose="020B0603020202020204" pitchFamily="34" charset="0"/>
              </a:rPr>
              <a:t>Less IHT annual exemptions for 2020/2021 and 2021/2022		</a:t>
            </a:r>
            <a:r>
              <a:rPr lang="en-GB" altLang="en-US" sz="2000" u="sng" dirty="0">
                <a:latin typeface="Trebuchet MS" panose="020B0603020202020204" pitchFamily="34" charset="0"/>
              </a:rPr>
              <a:t>	(6,000</a:t>
            </a:r>
            <a:r>
              <a:rPr lang="en-GB" altLang="en-US" sz="2000" dirty="0">
                <a:latin typeface="Trebuchet MS" panose="020B0603020202020204" pitchFamily="34" charset="0"/>
              </a:rPr>
              <a:t>)</a:t>
            </a:r>
          </a:p>
          <a:p>
            <a:pPr eaLnBrk="1" hangingPunct="1"/>
            <a:r>
              <a:rPr lang="en-GB" altLang="en-US" sz="2000" b="1" dirty="0">
                <a:latin typeface="Trebuchet MS" panose="020B0603020202020204" pitchFamily="34" charset="0"/>
              </a:rPr>
              <a:t>= Transfers now allocated against Zeb’s NRB on death 			363,000</a:t>
            </a:r>
          </a:p>
          <a:p>
            <a:pPr eaLnBrk="1" hangingPunct="1"/>
            <a:r>
              <a:rPr lang="en-GB" altLang="en-US" sz="2000" dirty="0">
                <a:latin typeface="Trebuchet MS" panose="020B0603020202020204" pitchFamily="34" charset="0"/>
              </a:rPr>
              <a:t>													=======</a:t>
            </a:r>
          </a:p>
          <a:p>
            <a:pPr eaLnBrk="1" hangingPunct="1"/>
            <a:r>
              <a:rPr lang="en-GB" altLang="en-US" sz="2000" dirty="0">
                <a:latin typeface="Trebuchet MS" panose="020B0603020202020204" pitchFamily="34" charset="0"/>
              </a:rPr>
              <a:t>Remaining NRB available to Zeb’s death estate:					£</a:t>
            </a:r>
          </a:p>
          <a:p>
            <a:pPr eaLnBrk="1" hangingPunct="1"/>
            <a:r>
              <a:rPr lang="en-GB" altLang="en-US" sz="2000" dirty="0">
                <a:latin typeface="Trebuchet MS" panose="020B0603020202020204" pitchFamily="34" charset="0"/>
              </a:rPr>
              <a:t>	Zeb’s own nil rate band 									325,000</a:t>
            </a:r>
          </a:p>
          <a:p>
            <a:pPr eaLnBrk="1" hangingPunct="1"/>
            <a:r>
              <a:rPr lang="en-GB" altLang="en-US" sz="2000" b="1" dirty="0">
                <a:solidFill>
                  <a:srgbClr val="FF0000"/>
                </a:solidFill>
                <a:latin typeface="Trebuchet MS" panose="020B0603020202020204" pitchFamily="34" charset="0"/>
              </a:rPr>
              <a:t>	Add predeceasing wife’s unused NRB 					325,000</a:t>
            </a:r>
          </a:p>
          <a:p>
            <a:pPr eaLnBrk="1" hangingPunct="1"/>
            <a:r>
              <a:rPr lang="en-GB" altLang="en-US" sz="2000" dirty="0">
                <a:solidFill>
                  <a:srgbClr val="0000FF"/>
                </a:solidFill>
                <a:latin typeface="Trebuchet MS" panose="020B0603020202020204" pitchFamily="34" charset="0"/>
              </a:rPr>
              <a:t>	</a:t>
            </a:r>
            <a:r>
              <a:rPr lang="en-GB" altLang="en-US" sz="2000" dirty="0">
                <a:latin typeface="Trebuchet MS" panose="020B0603020202020204" pitchFamily="34" charset="0"/>
              </a:rPr>
              <a:t>less chargeable transfers in 7 years before death		</a:t>
            </a:r>
            <a:r>
              <a:rPr lang="en-GB" altLang="en-US" sz="2000" u="sng" dirty="0">
                <a:latin typeface="Trebuchet MS" panose="020B0603020202020204" pitchFamily="34" charset="0"/>
              </a:rPr>
              <a:t>(363,000</a:t>
            </a:r>
            <a:r>
              <a:rPr lang="en-GB" altLang="en-US" sz="2000" dirty="0">
                <a:latin typeface="Trebuchet MS" panose="020B0603020202020204" pitchFamily="34" charset="0"/>
              </a:rPr>
              <a:t>)</a:t>
            </a:r>
          </a:p>
          <a:p>
            <a:pPr eaLnBrk="1" hangingPunct="1"/>
            <a:r>
              <a:rPr lang="en-GB" altLang="en-US" sz="2000" b="1" dirty="0">
                <a:solidFill>
                  <a:srgbClr val="800080"/>
                </a:solidFill>
                <a:latin typeface="Trebuchet MS" panose="020B0603020202020204" pitchFamily="34" charset="0"/>
              </a:rPr>
              <a:t>	NRB available for death estate 							287,000</a:t>
            </a:r>
          </a:p>
          <a:p>
            <a:pPr eaLnBrk="1" hangingPunct="1"/>
            <a:r>
              <a:rPr lang="en-GB" altLang="en-US" sz="2000" dirty="0">
                <a:solidFill>
                  <a:srgbClr val="0000FF"/>
                </a:solidFill>
                <a:latin typeface="Trebuchet MS" panose="020B0603020202020204" pitchFamily="34" charset="0"/>
              </a:rPr>
              <a:t>													</a:t>
            </a:r>
            <a:r>
              <a:rPr lang="en-GB" altLang="en-US" sz="2000" dirty="0">
                <a:latin typeface="Trebuchet MS" panose="020B0603020202020204" pitchFamily="34" charset="0"/>
              </a:rPr>
              <a:t>	=======</a:t>
            </a:r>
          </a:p>
        </p:txBody>
      </p:sp>
      <p:sp>
        <p:nvSpPr>
          <p:cNvPr id="40" name="Title 1">
            <a:extLst>
              <a:ext uri="{FF2B5EF4-FFF2-40B4-BE49-F238E27FC236}">
                <a16:creationId xmlns:a16="http://schemas.microsoft.com/office/drawing/2014/main" id="{869255BF-7480-4D7B-8FA4-1FC2277836BF}"/>
              </a:ext>
            </a:extLst>
          </p:cNvPr>
          <p:cNvSpPr txBox="1">
            <a:spLocks/>
          </p:cNvSpPr>
          <p:nvPr/>
        </p:nvSpPr>
        <p:spPr bwMode="auto">
          <a:xfrm>
            <a:off x="0" y="0"/>
            <a:ext cx="7810500" cy="939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268288" indent="-268288" algn="l" rtl="0" eaLnBrk="0" fontAlgn="base" hangingPunct="0">
              <a:spcBef>
                <a:spcPct val="0"/>
              </a:spcBef>
              <a:spcAft>
                <a:spcPct val="0"/>
              </a:spcAft>
              <a:defRPr sz="4000">
                <a:solidFill>
                  <a:schemeClr val="bg1"/>
                </a:solidFill>
                <a:latin typeface="Trebuchet MS" panose="020B0603020202020204" pitchFamily="34" charset="0"/>
                <a:ea typeface="+mj-ea"/>
                <a:cs typeface="+mj-cs"/>
              </a:defRPr>
            </a:lvl1pPr>
            <a:lvl2pPr marL="268288" indent="-268288" algn="l" rtl="0" eaLnBrk="0" fontAlgn="base" hangingPunct="0">
              <a:spcBef>
                <a:spcPct val="0"/>
              </a:spcBef>
              <a:spcAft>
                <a:spcPct val="0"/>
              </a:spcAft>
              <a:defRPr sz="4000">
                <a:solidFill>
                  <a:schemeClr val="bg1"/>
                </a:solidFill>
                <a:latin typeface="Trebuchet MS" panose="020B0603020202020204" pitchFamily="34" charset="0"/>
              </a:defRPr>
            </a:lvl2pPr>
            <a:lvl3pPr marL="268288" indent="-268288" algn="l" rtl="0" eaLnBrk="0" fontAlgn="base" hangingPunct="0">
              <a:spcBef>
                <a:spcPct val="0"/>
              </a:spcBef>
              <a:spcAft>
                <a:spcPct val="0"/>
              </a:spcAft>
              <a:defRPr sz="4000">
                <a:solidFill>
                  <a:schemeClr val="bg1"/>
                </a:solidFill>
                <a:latin typeface="Trebuchet MS" panose="020B0603020202020204" pitchFamily="34" charset="0"/>
              </a:defRPr>
            </a:lvl3pPr>
            <a:lvl4pPr marL="268288" indent="-268288" algn="l" rtl="0" eaLnBrk="0" fontAlgn="base" hangingPunct="0">
              <a:spcBef>
                <a:spcPct val="0"/>
              </a:spcBef>
              <a:spcAft>
                <a:spcPct val="0"/>
              </a:spcAft>
              <a:defRPr sz="4000">
                <a:solidFill>
                  <a:schemeClr val="bg1"/>
                </a:solidFill>
                <a:latin typeface="Trebuchet MS" panose="020B0603020202020204" pitchFamily="34" charset="0"/>
              </a:defRPr>
            </a:lvl4pPr>
            <a:lvl5pPr marL="268288" indent="-268288" algn="l" rtl="0" eaLnBrk="0" fontAlgn="base" hangingPunct="0">
              <a:spcBef>
                <a:spcPct val="0"/>
              </a:spcBef>
              <a:spcAft>
                <a:spcPct val="0"/>
              </a:spcAft>
              <a:defRPr sz="4000">
                <a:solidFill>
                  <a:schemeClr val="bg1"/>
                </a:solidFill>
                <a:latin typeface="Trebuchet MS" panose="020B0603020202020204" pitchFamily="34"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indent="0"/>
            <a:r>
              <a:rPr lang="en-GB" b="1" dirty="0">
                <a:effectLst>
                  <a:outerShdw blurRad="38100" dist="38100" dir="2700000" algn="tl">
                    <a:srgbClr val="000000">
                      <a:alpha val="43137"/>
                    </a:srgbClr>
                  </a:outerShdw>
                </a:effectLst>
              </a:rPr>
              <a:t>Solution to Question 1: Zeb</a:t>
            </a:r>
            <a:endParaRPr lang="en-GB" altLang="en-US" kern="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483728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2530">
                                            <p:txEl>
                                              <p:pRg st="0" end="0"/>
                                            </p:txEl>
                                          </p:spTgt>
                                        </p:tgtEl>
                                        <p:attrNameLst>
                                          <p:attrName>style.visibility</p:attrName>
                                        </p:attrNameLst>
                                      </p:cBhvr>
                                      <p:to>
                                        <p:strVal val="visible"/>
                                      </p:to>
                                    </p:set>
                                    <p:animEffect transition="in" filter="wipe(left)">
                                      <p:cBhvr>
                                        <p:cTn id="7" dur="500"/>
                                        <p:tgtEl>
                                          <p:spTgt spid="2253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2530">
                                            <p:txEl>
                                              <p:pRg st="1" end="1"/>
                                            </p:txEl>
                                          </p:spTgt>
                                        </p:tgtEl>
                                        <p:attrNameLst>
                                          <p:attrName>style.visibility</p:attrName>
                                        </p:attrNameLst>
                                      </p:cBhvr>
                                      <p:to>
                                        <p:strVal val="visible"/>
                                      </p:to>
                                    </p:set>
                                    <p:animEffect transition="in" filter="wipe(left)">
                                      <p:cBhvr>
                                        <p:cTn id="12" dur="500"/>
                                        <p:tgtEl>
                                          <p:spTgt spid="2253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2530">
                                            <p:txEl>
                                              <p:pRg st="2" end="2"/>
                                            </p:txEl>
                                          </p:spTgt>
                                        </p:tgtEl>
                                        <p:attrNameLst>
                                          <p:attrName>style.visibility</p:attrName>
                                        </p:attrNameLst>
                                      </p:cBhvr>
                                      <p:to>
                                        <p:strVal val="visible"/>
                                      </p:to>
                                    </p:set>
                                    <p:animEffect transition="in" filter="wipe(left)">
                                      <p:cBhvr>
                                        <p:cTn id="17" dur="500"/>
                                        <p:tgtEl>
                                          <p:spTgt spid="2253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2530">
                                            <p:txEl>
                                              <p:pRg st="3" end="3"/>
                                            </p:txEl>
                                          </p:spTgt>
                                        </p:tgtEl>
                                        <p:attrNameLst>
                                          <p:attrName>style.visibility</p:attrName>
                                        </p:attrNameLst>
                                      </p:cBhvr>
                                      <p:to>
                                        <p:strVal val="visible"/>
                                      </p:to>
                                    </p:set>
                                    <p:animEffect transition="in" filter="wipe(left)">
                                      <p:cBhvr>
                                        <p:cTn id="22" dur="500"/>
                                        <p:tgtEl>
                                          <p:spTgt spid="2253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2530">
                                            <p:txEl>
                                              <p:pRg st="4" end="4"/>
                                            </p:txEl>
                                          </p:spTgt>
                                        </p:tgtEl>
                                        <p:attrNameLst>
                                          <p:attrName>style.visibility</p:attrName>
                                        </p:attrNameLst>
                                      </p:cBhvr>
                                      <p:to>
                                        <p:strVal val="visible"/>
                                      </p:to>
                                    </p:set>
                                    <p:animEffect transition="in" filter="wipe(left)">
                                      <p:cBhvr>
                                        <p:cTn id="27" dur="500"/>
                                        <p:tgtEl>
                                          <p:spTgt spid="22530">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2530">
                                            <p:txEl>
                                              <p:pRg st="5" end="5"/>
                                            </p:txEl>
                                          </p:spTgt>
                                        </p:tgtEl>
                                        <p:attrNameLst>
                                          <p:attrName>style.visibility</p:attrName>
                                        </p:attrNameLst>
                                      </p:cBhvr>
                                      <p:to>
                                        <p:strVal val="visible"/>
                                      </p:to>
                                    </p:set>
                                    <p:animEffect transition="in" filter="wipe(left)">
                                      <p:cBhvr>
                                        <p:cTn id="32" dur="500"/>
                                        <p:tgtEl>
                                          <p:spTgt spid="22530">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2530">
                                            <p:txEl>
                                              <p:pRg st="6" end="6"/>
                                            </p:txEl>
                                          </p:spTgt>
                                        </p:tgtEl>
                                        <p:attrNameLst>
                                          <p:attrName>style.visibility</p:attrName>
                                        </p:attrNameLst>
                                      </p:cBhvr>
                                      <p:to>
                                        <p:strVal val="visible"/>
                                      </p:to>
                                    </p:set>
                                    <p:animEffect transition="in" filter="wipe(left)">
                                      <p:cBhvr>
                                        <p:cTn id="37" dur="500"/>
                                        <p:tgtEl>
                                          <p:spTgt spid="22530">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2530">
                                            <p:txEl>
                                              <p:pRg st="7" end="7"/>
                                            </p:txEl>
                                          </p:spTgt>
                                        </p:tgtEl>
                                        <p:attrNameLst>
                                          <p:attrName>style.visibility</p:attrName>
                                        </p:attrNameLst>
                                      </p:cBhvr>
                                      <p:to>
                                        <p:strVal val="visible"/>
                                      </p:to>
                                    </p:set>
                                    <p:animEffect transition="in" filter="wipe(left)">
                                      <p:cBhvr>
                                        <p:cTn id="42" dur="500"/>
                                        <p:tgtEl>
                                          <p:spTgt spid="22530">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2530">
                                            <p:txEl>
                                              <p:pRg st="8" end="8"/>
                                            </p:txEl>
                                          </p:spTgt>
                                        </p:tgtEl>
                                        <p:attrNameLst>
                                          <p:attrName>style.visibility</p:attrName>
                                        </p:attrNameLst>
                                      </p:cBhvr>
                                      <p:to>
                                        <p:strVal val="visible"/>
                                      </p:to>
                                    </p:set>
                                    <p:animEffect transition="in" filter="wipe(left)">
                                      <p:cBhvr>
                                        <p:cTn id="47" dur="500"/>
                                        <p:tgtEl>
                                          <p:spTgt spid="22530">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22530">
                                            <p:txEl>
                                              <p:pRg st="9" end="9"/>
                                            </p:txEl>
                                          </p:spTgt>
                                        </p:tgtEl>
                                        <p:attrNameLst>
                                          <p:attrName>style.visibility</p:attrName>
                                        </p:attrNameLst>
                                      </p:cBhvr>
                                      <p:to>
                                        <p:strVal val="visible"/>
                                      </p:to>
                                    </p:set>
                                    <p:animEffect transition="in" filter="wipe(left)">
                                      <p:cBhvr>
                                        <p:cTn id="52" dur="500"/>
                                        <p:tgtEl>
                                          <p:spTgt spid="22530">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22530">
                                            <p:txEl>
                                              <p:pRg st="10" end="10"/>
                                            </p:txEl>
                                          </p:spTgt>
                                        </p:tgtEl>
                                        <p:attrNameLst>
                                          <p:attrName>style.visibility</p:attrName>
                                        </p:attrNameLst>
                                      </p:cBhvr>
                                      <p:to>
                                        <p:strVal val="visible"/>
                                      </p:to>
                                    </p:set>
                                    <p:animEffect transition="in" filter="wipe(left)">
                                      <p:cBhvr>
                                        <p:cTn id="57" dur="500"/>
                                        <p:tgtEl>
                                          <p:spTgt spid="22530">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22530">
                                            <p:txEl>
                                              <p:pRg st="11" end="11"/>
                                            </p:txEl>
                                          </p:spTgt>
                                        </p:tgtEl>
                                        <p:attrNameLst>
                                          <p:attrName>style.visibility</p:attrName>
                                        </p:attrNameLst>
                                      </p:cBhvr>
                                      <p:to>
                                        <p:strVal val="visible"/>
                                      </p:to>
                                    </p:set>
                                    <p:animEffect transition="in" filter="wipe(left)">
                                      <p:cBhvr>
                                        <p:cTn id="62" dur="500"/>
                                        <p:tgtEl>
                                          <p:spTgt spid="22530">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22530">
                                            <p:txEl>
                                              <p:pRg st="12" end="12"/>
                                            </p:txEl>
                                          </p:spTgt>
                                        </p:tgtEl>
                                        <p:attrNameLst>
                                          <p:attrName>style.visibility</p:attrName>
                                        </p:attrNameLst>
                                      </p:cBhvr>
                                      <p:to>
                                        <p:strVal val="visible"/>
                                      </p:to>
                                    </p:set>
                                    <p:animEffect transition="in" filter="wipe(left)">
                                      <p:cBhvr>
                                        <p:cTn id="67" dur="500"/>
                                        <p:tgtEl>
                                          <p:spTgt spid="22530">
                                            <p:txEl>
                                              <p:pRg st="12" end="12"/>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22530">
                                            <p:txEl>
                                              <p:pRg st="13" end="13"/>
                                            </p:txEl>
                                          </p:spTgt>
                                        </p:tgtEl>
                                        <p:attrNameLst>
                                          <p:attrName>style.visibility</p:attrName>
                                        </p:attrNameLst>
                                      </p:cBhvr>
                                      <p:to>
                                        <p:strVal val="visible"/>
                                      </p:to>
                                    </p:set>
                                    <p:animEffect transition="in" filter="wipe(left)">
                                      <p:cBhvr>
                                        <p:cTn id="72" dur="500"/>
                                        <p:tgtEl>
                                          <p:spTgt spid="22530">
                                            <p:txEl>
                                              <p:pRg st="13" end="13"/>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22530">
                                            <p:txEl>
                                              <p:pRg st="14" end="14"/>
                                            </p:txEl>
                                          </p:spTgt>
                                        </p:tgtEl>
                                        <p:attrNameLst>
                                          <p:attrName>style.visibility</p:attrName>
                                        </p:attrNameLst>
                                      </p:cBhvr>
                                      <p:to>
                                        <p:strVal val="visible"/>
                                      </p:to>
                                    </p:set>
                                    <p:animEffect transition="in" filter="wipe(left)">
                                      <p:cBhvr>
                                        <p:cTn id="77" dur="500"/>
                                        <p:tgtEl>
                                          <p:spTgt spid="22530">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FDDEE"/>
        </a:solidFill>
        <a:effectLst/>
      </p:bgPr>
    </p:bg>
    <p:spTree>
      <p:nvGrpSpPr>
        <p:cNvPr id="1" name=""/>
        <p:cNvGrpSpPr/>
        <p:nvPr/>
      </p:nvGrpSpPr>
      <p:grpSpPr>
        <a:xfrm>
          <a:off x="0" y="0"/>
          <a:ext cx="0" cy="0"/>
          <a:chOff x="0" y="0"/>
          <a:chExt cx="0" cy="0"/>
        </a:xfrm>
      </p:grpSpPr>
      <p:sp>
        <p:nvSpPr>
          <p:cNvPr id="22530" name="Rectangle 17"/>
          <p:cNvSpPr>
            <a:spLocks noChangeArrowheads="1"/>
          </p:cNvSpPr>
          <p:nvPr/>
        </p:nvSpPr>
        <p:spPr bwMode="auto">
          <a:xfrm>
            <a:off x="358775" y="939800"/>
            <a:ext cx="8421688" cy="4986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1pPr>
            <a:lvl2pPr marL="742950" indent="-285750" eaLnBrk="0" hangingPunct="0">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2pPr>
            <a:lvl3pPr marL="1143000" indent="-228600" eaLnBrk="0" hangingPunct="0">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3pPr>
            <a:lvl4pPr marL="1600200" indent="-228600" eaLnBrk="0" hangingPunct="0">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4pPr>
            <a:lvl5pPr marL="2057400" indent="-228600" eaLnBrk="0" hangingPunct="0">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9pPr>
          </a:lstStyle>
          <a:p>
            <a:pPr eaLnBrk="1" hangingPunct="1"/>
            <a:endParaRPr lang="en-GB" altLang="en-US" dirty="0">
              <a:latin typeface="Trebuchet MS" panose="020B0603020202020204" pitchFamily="34" charset="0"/>
            </a:endParaRPr>
          </a:p>
          <a:p>
            <a:pPr eaLnBrk="1" hangingPunct="1"/>
            <a:r>
              <a:rPr lang="en-GB" altLang="en-US" dirty="0">
                <a:latin typeface="Trebuchet MS" panose="020B0603020202020204" pitchFamily="34" charset="0"/>
              </a:rPr>
              <a:t>Residence Nil Rate Band available to Zeb’s death estate:			£</a:t>
            </a:r>
          </a:p>
          <a:p>
            <a:pPr eaLnBrk="1" hangingPunct="1"/>
            <a:r>
              <a:rPr lang="en-GB" altLang="en-US" dirty="0">
                <a:latin typeface="Trebuchet MS" panose="020B0603020202020204" pitchFamily="34" charset="0"/>
              </a:rPr>
              <a:t>	Zeb’s own RNRB											175,000</a:t>
            </a:r>
          </a:p>
          <a:p>
            <a:pPr eaLnBrk="1" hangingPunct="1"/>
            <a:r>
              <a:rPr lang="en-GB" altLang="en-US" b="1" dirty="0">
                <a:latin typeface="Trebuchet MS" panose="020B0603020202020204" pitchFamily="34" charset="0"/>
              </a:rPr>
              <a:t>	</a:t>
            </a:r>
            <a:r>
              <a:rPr lang="en-GB" altLang="en-US" b="1" u="sng" dirty="0">
                <a:latin typeface="Trebuchet MS" panose="020B0603020202020204" pitchFamily="34" charset="0"/>
              </a:rPr>
              <a:t>Add predeceasing wife’s unused proportion of RNRB 			175,000</a:t>
            </a:r>
          </a:p>
          <a:p>
            <a:pPr eaLnBrk="1" hangingPunct="1"/>
            <a:r>
              <a:rPr lang="en-GB" altLang="en-US" b="1" dirty="0">
                <a:latin typeface="Trebuchet MS" panose="020B0603020202020204" pitchFamily="34" charset="0"/>
              </a:rPr>
              <a:t>	Maximum RNRB available for death estate 					350,000</a:t>
            </a:r>
          </a:p>
          <a:p>
            <a:pPr eaLnBrk="1" hangingPunct="1"/>
            <a:r>
              <a:rPr lang="en-GB" altLang="en-US" dirty="0">
                <a:latin typeface="Trebuchet MS" panose="020B0603020202020204" pitchFamily="34" charset="0"/>
              </a:rPr>
              <a:t>	==============================================================</a:t>
            </a:r>
          </a:p>
          <a:p>
            <a:pPr eaLnBrk="1" hangingPunct="1"/>
            <a:r>
              <a:rPr lang="en-GB" altLang="en-US" dirty="0">
                <a:latin typeface="Trebuchet MS" panose="020B0603020202020204" pitchFamily="34" charset="0"/>
              </a:rPr>
              <a:t>IHT payable on death estate:</a:t>
            </a:r>
          </a:p>
          <a:p>
            <a:pPr eaLnBrk="1" hangingPunct="1"/>
            <a:r>
              <a:rPr lang="en-GB" altLang="en-US" dirty="0">
                <a:latin typeface="Trebuchet MS" panose="020B0603020202020204" pitchFamily="34" charset="0"/>
              </a:rPr>
              <a:t>										£				£</a:t>
            </a:r>
          </a:p>
          <a:p>
            <a:pPr eaLnBrk="1" hangingPunct="1"/>
            <a:r>
              <a:rPr lang="en-GB" altLang="en-US" b="1" dirty="0">
                <a:latin typeface="Trebuchet MS" panose="020B0603020202020204" pitchFamily="34" charset="0"/>
              </a:rPr>
              <a:t>	Remaining NRB							287,000</a:t>
            </a:r>
            <a:r>
              <a:rPr lang="en-GB" altLang="en-US" dirty="0">
                <a:latin typeface="Trebuchet MS" panose="020B0603020202020204" pitchFamily="34" charset="0"/>
              </a:rPr>
              <a:t>	@ 0% =			0</a:t>
            </a:r>
          </a:p>
          <a:p>
            <a:pPr eaLnBrk="1" hangingPunct="1"/>
            <a:r>
              <a:rPr lang="en-GB" altLang="en-US" dirty="0">
                <a:latin typeface="Trebuchet MS" panose="020B0603020202020204" pitchFamily="34" charset="0"/>
              </a:rPr>
              <a:t>	</a:t>
            </a:r>
            <a:r>
              <a:rPr lang="en-GB" altLang="en-US" b="1" dirty="0">
                <a:latin typeface="Trebuchet MS" panose="020B0603020202020204" pitchFamily="34" charset="0"/>
              </a:rPr>
              <a:t>RNRB, limited to value of home			300,000	@ 0% =			0</a:t>
            </a:r>
          </a:p>
          <a:p>
            <a:pPr eaLnBrk="1" hangingPunct="1"/>
            <a:r>
              <a:rPr lang="en-GB" altLang="en-US" dirty="0">
                <a:latin typeface="Trebuchet MS" panose="020B0603020202020204" pitchFamily="34" charset="0"/>
              </a:rPr>
              <a:t>	Remaining estate					</a:t>
            </a:r>
            <a:r>
              <a:rPr lang="en-GB" altLang="en-US" u="sng" dirty="0">
                <a:latin typeface="Trebuchet MS" panose="020B0603020202020204" pitchFamily="34" charset="0"/>
              </a:rPr>
              <a:t>	13,000</a:t>
            </a:r>
            <a:r>
              <a:rPr lang="en-GB" altLang="en-US" dirty="0">
                <a:latin typeface="Trebuchet MS" panose="020B0603020202020204" pitchFamily="34" charset="0"/>
              </a:rPr>
              <a:t>	@ 40% =			5,200</a:t>
            </a:r>
          </a:p>
          <a:p>
            <a:pPr eaLnBrk="1" hangingPunct="1"/>
            <a:r>
              <a:rPr lang="en-GB" altLang="en-US" dirty="0">
                <a:latin typeface="Trebuchet MS" panose="020B0603020202020204" pitchFamily="34" charset="0"/>
              </a:rPr>
              <a:t>	</a:t>
            </a:r>
            <a:r>
              <a:rPr lang="en-GB" altLang="en-US" u="sng" dirty="0">
                <a:latin typeface="Trebuchet MS" panose="020B0603020202020204" pitchFamily="34" charset="0"/>
              </a:rPr>
              <a:t>									600,000				</a:t>
            </a:r>
          </a:p>
          <a:p>
            <a:pPr eaLnBrk="1" hangingPunct="1"/>
            <a:r>
              <a:rPr lang="en-GB" altLang="en-US" dirty="0">
                <a:latin typeface="Trebuchet MS" panose="020B0603020202020204" pitchFamily="34" charset="0"/>
              </a:rPr>
              <a:t>	IHT payable on death estate								5,200</a:t>
            </a:r>
          </a:p>
          <a:p>
            <a:pPr eaLnBrk="1" hangingPunct="1"/>
            <a:r>
              <a:rPr lang="en-GB" altLang="en-US" dirty="0">
                <a:latin typeface="Trebuchet MS" panose="020B0603020202020204" pitchFamily="34" charset="0"/>
              </a:rPr>
              <a:t>	==============================================================</a:t>
            </a:r>
          </a:p>
          <a:p>
            <a:pPr eaLnBrk="1" hangingPunct="1"/>
            <a:endParaRPr lang="en-GB" altLang="en-US" dirty="0">
              <a:latin typeface="Trebuchet MS" panose="020B0603020202020204" pitchFamily="34" charset="0"/>
            </a:endParaRPr>
          </a:p>
          <a:p>
            <a:pPr eaLnBrk="1" hangingPunct="1"/>
            <a:r>
              <a:rPr lang="en-GB" altLang="en-US" dirty="0">
                <a:latin typeface="Trebuchet MS" panose="020B0603020202020204" pitchFamily="34" charset="0"/>
              </a:rPr>
              <a:t>IHT payable by donees of lifetime gifts on death:</a:t>
            </a:r>
          </a:p>
          <a:p>
            <a:pPr eaLnBrk="1" hangingPunct="1"/>
            <a:r>
              <a:rPr lang="en-GB" altLang="en-US" dirty="0">
                <a:latin typeface="Trebuchet MS" panose="020B0603020202020204" pitchFamily="34" charset="0"/>
              </a:rPr>
              <a:t>	nil, as covered by nil rate bands.</a:t>
            </a:r>
          </a:p>
        </p:txBody>
      </p:sp>
      <p:sp>
        <p:nvSpPr>
          <p:cNvPr id="40" name="Title 1">
            <a:extLst>
              <a:ext uri="{FF2B5EF4-FFF2-40B4-BE49-F238E27FC236}">
                <a16:creationId xmlns:a16="http://schemas.microsoft.com/office/drawing/2014/main" id="{869255BF-7480-4D7B-8FA4-1FC2277836BF}"/>
              </a:ext>
            </a:extLst>
          </p:cNvPr>
          <p:cNvSpPr txBox="1">
            <a:spLocks/>
          </p:cNvSpPr>
          <p:nvPr/>
        </p:nvSpPr>
        <p:spPr bwMode="auto">
          <a:xfrm>
            <a:off x="0" y="0"/>
            <a:ext cx="7810500" cy="939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268288" indent="-268288" algn="l" rtl="0" eaLnBrk="0" fontAlgn="base" hangingPunct="0">
              <a:spcBef>
                <a:spcPct val="0"/>
              </a:spcBef>
              <a:spcAft>
                <a:spcPct val="0"/>
              </a:spcAft>
              <a:defRPr sz="4000">
                <a:solidFill>
                  <a:schemeClr val="bg1"/>
                </a:solidFill>
                <a:latin typeface="Trebuchet MS" panose="020B0603020202020204" pitchFamily="34" charset="0"/>
                <a:ea typeface="+mj-ea"/>
                <a:cs typeface="+mj-cs"/>
              </a:defRPr>
            </a:lvl1pPr>
            <a:lvl2pPr marL="268288" indent="-268288" algn="l" rtl="0" eaLnBrk="0" fontAlgn="base" hangingPunct="0">
              <a:spcBef>
                <a:spcPct val="0"/>
              </a:spcBef>
              <a:spcAft>
                <a:spcPct val="0"/>
              </a:spcAft>
              <a:defRPr sz="4000">
                <a:solidFill>
                  <a:schemeClr val="bg1"/>
                </a:solidFill>
                <a:latin typeface="Trebuchet MS" panose="020B0603020202020204" pitchFamily="34" charset="0"/>
              </a:defRPr>
            </a:lvl2pPr>
            <a:lvl3pPr marL="268288" indent="-268288" algn="l" rtl="0" eaLnBrk="0" fontAlgn="base" hangingPunct="0">
              <a:spcBef>
                <a:spcPct val="0"/>
              </a:spcBef>
              <a:spcAft>
                <a:spcPct val="0"/>
              </a:spcAft>
              <a:defRPr sz="4000">
                <a:solidFill>
                  <a:schemeClr val="bg1"/>
                </a:solidFill>
                <a:latin typeface="Trebuchet MS" panose="020B0603020202020204" pitchFamily="34" charset="0"/>
              </a:defRPr>
            </a:lvl3pPr>
            <a:lvl4pPr marL="268288" indent="-268288" algn="l" rtl="0" eaLnBrk="0" fontAlgn="base" hangingPunct="0">
              <a:spcBef>
                <a:spcPct val="0"/>
              </a:spcBef>
              <a:spcAft>
                <a:spcPct val="0"/>
              </a:spcAft>
              <a:defRPr sz="4000">
                <a:solidFill>
                  <a:schemeClr val="bg1"/>
                </a:solidFill>
                <a:latin typeface="Trebuchet MS" panose="020B0603020202020204" pitchFamily="34" charset="0"/>
              </a:defRPr>
            </a:lvl4pPr>
            <a:lvl5pPr marL="268288" indent="-268288" algn="l" rtl="0" eaLnBrk="0" fontAlgn="base" hangingPunct="0">
              <a:spcBef>
                <a:spcPct val="0"/>
              </a:spcBef>
              <a:spcAft>
                <a:spcPct val="0"/>
              </a:spcAft>
              <a:defRPr sz="4000">
                <a:solidFill>
                  <a:schemeClr val="bg1"/>
                </a:solidFill>
                <a:latin typeface="Trebuchet MS" panose="020B0603020202020204" pitchFamily="34"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indent="0"/>
            <a:r>
              <a:rPr lang="en-GB" b="1" dirty="0"/>
              <a:t>Solution to Question 1: Zeb</a:t>
            </a:r>
            <a:endParaRPr lang="en-GB" altLang="en-US" kern="0" dirty="0"/>
          </a:p>
        </p:txBody>
      </p:sp>
    </p:spTree>
    <p:extLst>
      <p:ext uri="{BB962C8B-B14F-4D97-AF65-F5344CB8AC3E}">
        <p14:creationId xmlns:p14="http://schemas.microsoft.com/office/powerpoint/2010/main" val="2839767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2530">
                                            <p:txEl>
                                              <p:pRg st="1" end="1"/>
                                            </p:txEl>
                                          </p:spTgt>
                                        </p:tgtEl>
                                        <p:attrNameLst>
                                          <p:attrName>style.visibility</p:attrName>
                                        </p:attrNameLst>
                                      </p:cBhvr>
                                      <p:to>
                                        <p:strVal val="visible"/>
                                      </p:to>
                                    </p:set>
                                    <p:animEffect transition="in" filter="wipe(left)">
                                      <p:cBhvr>
                                        <p:cTn id="7" dur="500"/>
                                        <p:tgtEl>
                                          <p:spTgt spid="2253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2530">
                                            <p:txEl>
                                              <p:pRg st="2" end="2"/>
                                            </p:txEl>
                                          </p:spTgt>
                                        </p:tgtEl>
                                        <p:attrNameLst>
                                          <p:attrName>style.visibility</p:attrName>
                                        </p:attrNameLst>
                                      </p:cBhvr>
                                      <p:to>
                                        <p:strVal val="visible"/>
                                      </p:to>
                                    </p:set>
                                    <p:animEffect transition="in" filter="wipe(left)">
                                      <p:cBhvr>
                                        <p:cTn id="12" dur="500"/>
                                        <p:tgtEl>
                                          <p:spTgt spid="2253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2530">
                                            <p:txEl>
                                              <p:pRg st="3" end="3"/>
                                            </p:txEl>
                                          </p:spTgt>
                                        </p:tgtEl>
                                        <p:attrNameLst>
                                          <p:attrName>style.visibility</p:attrName>
                                        </p:attrNameLst>
                                      </p:cBhvr>
                                      <p:to>
                                        <p:strVal val="visible"/>
                                      </p:to>
                                    </p:set>
                                    <p:animEffect transition="in" filter="wipe(left)">
                                      <p:cBhvr>
                                        <p:cTn id="17" dur="500"/>
                                        <p:tgtEl>
                                          <p:spTgt spid="22530">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2530">
                                            <p:txEl>
                                              <p:pRg st="4" end="4"/>
                                            </p:txEl>
                                          </p:spTgt>
                                        </p:tgtEl>
                                        <p:attrNameLst>
                                          <p:attrName>style.visibility</p:attrName>
                                        </p:attrNameLst>
                                      </p:cBhvr>
                                      <p:to>
                                        <p:strVal val="visible"/>
                                      </p:to>
                                    </p:set>
                                    <p:animEffect transition="in" filter="wipe(left)">
                                      <p:cBhvr>
                                        <p:cTn id="22" dur="500"/>
                                        <p:tgtEl>
                                          <p:spTgt spid="22530">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2530">
                                            <p:txEl>
                                              <p:pRg st="5" end="5"/>
                                            </p:txEl>
                                          </p:spTgt>
                                        </p:tgtEl>
                                        <p:attrNameLst>
                                          <p:attrName>style.visibility</p:attrName>
                                        </p:attrNameLst>
                                      </p:cBhvr>
                                      <p:to>
                                        <p:strVal val="visible"/>
                                      </p:to>
                                    </p:set>
                                    <p:animEffect transition="in" filter="wipe(left)">
                                      <p:cBhvr>
                                        <p:cTn id="27" dur="500"/>
                                        <p:tgtEl>
                                          <p:spTgt spid="22530">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2530">
                                            <p:txEl>
                                              <p:pRg st="6" end="6"/>
                                            </p:txEl>
                                          </p:spTgt>
                                        </p:tgtEl>
                                        <p:attrNameLst>
                                          <p:attrName>style.visibility</p:attrName>
                                        </p:attrNameLst>
                                      </p:cBhvr>
                                      <p:to>
                                        <p:strVal val="visible"/>
                                      </p:to>
                                    </p:set>
                                    <p:animEffect transition="in" filter="wipe(left)">
                                      <p:cBhvr>
                                        <p:cTn id="32" dur="500"/>
                                        <p:tgtEl>
                                          <p:spTgt spid="22530">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2530">
                                            <p:txEl>
                                              <p:pRg st="7" end="7"/>
                                            </p:txEl>
                                          </p:spTgt>
                                        </p:tgtEl>
                                        <p:attrNameLst>
                                          <p:attrName>style.visibility</p:attrName>
                                        </p:attrNameLst>
                                      </p:cBhvr>
                                      <p:to>
                                        <p:strVal val="visible"/>
                                      </p:to>
                                    </p:set>
                                    <p:animEffect transition="in" filter="wipe(left)">
                                      <p:cBhvr>
                                        <p:cTn id="37" dur="500"/>
                                        <p:tgtEl>
                                          <p:spTgt spid="22530">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2530">
                                            <p:txEl>
                                              <p:pRg st="8" end="8"/>
                                            </p:txEl>
                                          </p:spTgt>
                                        </p:tgtEl>
                                        <p:attrNameLst>
                                          <p:attrName>style.visibility</p:attrName>
                                        </p:attrNameLst>
                                      </p:cBhvr>
                                      <p:to>
                                        <p:strVal val="visible"/>
                                      </p:to>
                                    </p:set>
                                    <p:animEffect transition="in" filter="wipe(left)">
                                      <p:cBhvr>
                                        <p:cTn id="42" dur="500"/>
                                        <p:tgtEl>
                                          <p:spTgt spid="22530">
                                            <p:txEl>
                                              <p:pRg st="8"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2530">
                                            <p:txEl>
                                              <p:pRg st="9" end="9"/>
                                            </p:txEl>
                                          </p:spTgt>
                                        </p:tgtEl>
                                        <p:attrNameLst>
                                          <p:attrName>style.visibility</p:attrName>
                                        </p:attrNameLst>
                                      </p:cBhvr>
                                      <p:to>
                                        <p:strVal val="visible"/>
                                      </p:to>
                                    </p:set>
                                    <p:animEffect transition="in" filter="wipe(left)">
                                      <p:cBhvr>
                                        <p:cTn id="47" dur="500"/>
                                        <p:tgtEl>
                                          <p:spTgt spid="22530">
                                            <p:txEl>
                                              <p:pRg st="9" end="9"/>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22530">
                                            <p:txEl>
                                              <p:pRg st="10" end="10"/>
                                            </p:txEl>
                                          </p:spTgt>
                                        </p:tgtEl>
                                        <p:attrNameLst>
                                          <p:attrName>style.visibility</p:attrName>
                                        </p:attrNameLst>
                                      </p:cBhvr>
                                      <p:to>
                                        <p:strVal val="visible"/>
                                      </p:to>
                                    </p:set>
                                    <p:animEffect transition="in" filter="wipe(left)">
                                      <p:cBhvr>
                                        <p:cTn id="52" dur="500"/>
                                        <p:tgtEl>
                                          <p:spTgt spid="22530">
                                            <p:txEl>
                                              <p:pRg st="10" end="1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22530">
                                            <p:txEl>
                                              <p:pRg st="11" end="11"/>
                                            </p:txEl>
                                          </p:spTgt>
                                        </p:tgtEl>
                                        <p:attrNameLst>
                                          <p:attrName>style.visibility</p:attrName>
                                        </p:attrNameLst>
                                      </p:cBhvr>
                                      <p:to>
                                        <p:strVal val="visible"/>
                                      </p:to>
                                    </p:set>
                                    <p:animEffect transition="in" filter="wipe(left)">
                                      <p:cBhvr>
                                        <p:cTn id="57" dur="500"/>
                                        <p:tgtEl>
                                          <p:spTgt spid="22530">
                                            <p:txEl>
                                              <p:pRg st="11" end="11"/>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22530">
                                            <p:txEl>
                                              <p:pRg st="12" end="12"/>
                                            </p:txEl>
                                          </p:spTgt>
                                        </p:tgtEl>
                                        <p:attrNameLst>
                                          <p:attrName>style.visibility</p:attrName>
                                        </p:attrNameLst>
                                      </p:cBhvr>
                                      <p:to>
                                        <p:strVal val="visible"/>
                                      </p:to>
                                    </p:set>
                                    <p:animEffect transition="in" filter="wipe(left)">
                                      <p:cBhvr>
                                        <p:cTn id="62" dur="500"/>
                                        <p:tgtEl>
                                          <p:spTgt spid="22530">
                                            <p:txEl>
                                              <p:pRg st="12" end="12"/>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22530">
                                            <p:txEl>
                                              <p:pRg st="13" end="13"/>
                                            </p:txEl>
                                          </p:spTgt>
                                        </p:tgtEl>
                                        <p:attrNameLst>
                                          <p:attrName>style.visibility</p:attrName>
                                        </p:attrNameLst>
                                      </p:cBhvr>
                                      <p:to>
                                        <p:strVal val="visible"/>
                                      </p:to>
                                    </p:set>
                                    <p:animEffect transition="in" filter="wipe(left)">
                                      <p:cBhvr>
                                        <p:cTn id="67" dur="500"/>
                                        <p:tgtEl>
                                          <p:spTgt spid="22530">
                                            <p:txEl>
                                              <p:pRg st="13" end="13"/>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22530">
                                            <p:txEl>
                                              <p:pRg st="15" end="15"/>
                                            </p:txEl>
                                          </p:spTgt>
                                        </p:tgtEl>
                                        <p:attrNameLst>
                                          <p:attrName>style.visibility</p:attrName>
                                        </p:attrNameLst>
                                      </p:cBhvr>
                                      <p:to>
                                        <p:strVal val="visible"/>
                                      </p:to>
                                    </p:set>
                                    <p:animEffect transition="in" filter="wipe(left)">
                                      <p:cBhvr>
                                        <p:cTn id="72" dur="500"/>
                                        <p:tgtEl>
                                          <p:spTgt spid="22530">
                                            <p:txEl>
                                              <p:pRg st="15" end="15"/>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22530">
                                            <p:txEl>
                                              <p:pRg st="16" end="16"/>
                                            </p:txEl>
                                          </p:spTgt>
                                        </p:tgtEl>
                                        <p:attrNameLst>
                                          <p:attrName>style.visibility</p:attrName>
                                        </p:attrNameLst>
                                      </p:cBhvr>
                                      <p:to>
                                        <p:strVal val="visible"/>
                                      </p:to>
                                    </p:set>
                                    <p:animEffect transition="in" filter="wipe(left)">
                                      <p:cBhvr>
                                        <p:cTn id="77" dur="500"/>
                                        <p:tgtEl>
                                          <p:spTgt spid="22530">
                                            <p:txEl>
                                              <p:pRg st="16" end="1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uiExpand="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tabLst>
                <a:tab pos="1792288" algn="l"/>
              </a:tabLst>
            </a:pPr>
            <a:r>
              <a:rPr lang="en-GB" dirty="0"/>
              <a:t>31.15	Quick succession relief</a:t>
            </a:r>
          </a:p>
        </p:txBody>
      </p:sp>
      <p:sp>
        <p:nvSpPr>
          <p:cNvPr id="3" name="Content Placeholder 2"/>
          <p:cNvSpPr>
            <a:spLocks noGrp="1"/>
          </p:cNvSpPr>
          <p:nvPr>
            <p:ph idx="1"/>
          </p:nvPr>
        </p:nvSpPr>
        <p:spPr/>
        <p:txBody>
          <a:bodyPr/>
          <a:lstStyle/>
          <a:p>
            <a:pPr>
              <a:spcBef>
                <a:spcPts val="0"/>
              </a:spcBef>
              <a:buNone/>
              <a:tabLst>
                <a:tab pos="355600" algn="l"/>
                <a:tab pos="719138" algn="l"/>
                <a:tab pos="1074738" algn="l"/>
                <a:tab pos="2513013" algn="dec"/>
                <a:tab pos="4305300" algn="ctr"/>
                <a:tab pos="7891463" algn="dec"/>
              </a:tabLst>
            </a:pPr>
            <a:r>
              <a:rPr lang="en-US" dirty="0">
                <a:solidFill>
                  <a:schemeClr val="tx1"/>
                </a:solidFill>
              </a:rPr>
              <a:t>This is available in respect of property transferred by inheritance from a person whose estate was liable to IHT, if the same property is again charged to </a:t>
            </a:r>
            <a:r>
              <a:rPr lang="en-US" b="1" dirty="0">
                <a:solidFill>
                  <a:schemeClr val="tx1"/>
                </a:solidFill>
              </a:rPr>
              <a:t>IHT on the death of the next owner within five years</a:t>
            </a:r>
            <a:r>
              <a:rPr lang="en-US" dirty="0">
                <a:solidFill>
                  <a:schemeClr val="tx1"/>
                </a:solidFill>
              </a:rPr>
              <a:t>. The relief is given by a reduction in the IHT on the second death, equal to a percentage of the IHT (</a:t>
            </a:r>
            <a:r>
              <a:rPr lang="en-US" i="1" dirty="0">
                <a:solidFill>
                  <a:schemeClr val="tx1"/>
                </a:solidFill>
              </a:rPr>
              <a:t>at the estate rate</a:t>
            </a:r>
            <a:r>
              <a:rPr lang="en-US" dirty="0">
                <a:solidFill>
                  <a:schemeClr val="tx1"/>
                </a:solidFill>
              </a:rPr>
              <a:t>) paid on the same property on the first death, as follows:</a:t>
            </a:r>
          </a:p>
          <a:p>
            <a:pPr>
              <a:spcBef>
                <a:spcPts val="0"/>
              </a:spcBef>
              <a:buNone/>
              <a:tabLst>
                <a:tab pos="355600" algn="l"/>
                <a:tab pos="719138" algn="l"/>
                <a:tab pos="1074738" algn="l"/>
                <a:tab pos="2513013" algn="dec"/>
                <a:tab pos="4305300" algn="ctr"/>
                <a:tab pos="7891463" algn="dec"/>
              </a:tabLst>
            </a:pPr>
            <a:endParaRPr lang="en-US" sz="1800" dirty="0">
              <a:solidFill>
                <a:schemeClr val="tx1"/>
              </a:solidFill>
            </a:endParaRPr>
          </a:p>
          <a:p>
            <a:pPr>
              <a:spcBef>
                <a:spcPts val="0"/>
              </a:spcBef>
              <a:buNone/>
              <a:tabLst>
                <a:tab pos="355600" algn="l"/>
                <a:tab pos="719138" algn="l"/>
                <a:tab pos="1074738" algn="l"/>
                <a:tab pos="2513013" algn="dec"/>
                <a:tab pos="4305300" algn="ctr"/>
                <a:tab pos="7891463" algn="dec"/>
              </a:tabLst>
            </a:pPr>
            <a:r>
              <a:rPr lang="en-US" dirty="0">
                <a:solidFill>
                  <a:schemeClr val="tx1"/>
                </a:solidFill>
              </a:rPr>
              <a:t>					Reduction</a:t>
            </a:r>
          </a:p>
          <a:p>
            <a:pPr>
              <a:spcBef>
                <a:spcPts val="0"/>
              </a:spcBef>
              <a:buNone/>
              <a:tabLst>
                <a:tab pos="355600" algn="l"/>
                <a:tab pos="719138" algn="l"/>
                <a:tab pos="1074738" algn="l"/>
                <a:tab pos="2513013" algn="dec"/>
                <a:tab pos="4305300" algn="ctr"/>
                <a:tab pos="7891463" algn="dec"/>
              </a:tabLst>
            </a:pPr>
            <a:r>
              <a:rPr lang="en-US" dirty="0">
                <a:solidFill>
                  <a:schemeClr val="tx1"/>
                </a:solidFill>
              </a:rPr>
              <a:t>Death within	1 year	100%</a:t>
            </a:r>
          </a:p>
          <a:p>
            <a:pPr>
              <a:spcBef>
                <a:spcPts val="0"/>
              </a:spcBef>
              <a:buNone/>
              <a:tabLst>
                <a:tab pos="355600" algn="l"/>
                <a:tab pos="719138" algn="l"/>
                <a:tab pos="1074738" algn="l"/>
                <a:tab pos="2513013" algn="dec"/>
                <a:tab pos="4305300" algn="ctr"/>
                <a:tab pos="7891463" algn="dec"/>
              </a:tabLst>
            </a:pPr>
            <a:r>
              <a:rPr lang="en-US" dirty="0">
                <a:solidFill>
                  <a:schemeClr val="tx1"/>
                </a:solidFill>
              </a:rPr>
              <a:t>Death within	2 years	80%</a:t>
            </a:r>
          </a:p>
          <a:p>
            <a:pPr>
              <a:spcBef>
                <a:spcPts val="0"/>
              </a:spcBef>
              <a:buNone/>
              <a:tabLst>
                <a:tab pos="355600" algn="l"/>
                <a:tab pos="719138" algn="l"/>
                <a:tab pos="1074738" algn="l"/>
                <a:tab pos="2513013" algn="dec"/>
                <a:tab pos="4305300" algn="ctr"/>
                <a:tab pos="7891463" algn="dec"/>
              </a:tabLst>
            </a:pPr>
            <a:r>
              <a:rPr lang="en-US" dirty="0">
                <a:solidFill>
                  <a:schemeClr val="tx1"/>
                </a:solidFill>
              </a:rPr>
              <a:t>Death within	3 years	60%</a:t>
            </a:r>
          </a:p>
          <a:p>
            <a:pPr>
              <a:spcBef>
                <a:spcPts val="0"/>
              </a:spcBef>
              <a:buNone/>
              <a:tabLst>
                <a:tab pos="355600" algn="l"/>
                <a:tab pos="719138" algn="l"/>
                <a:tab pos="1074738" algn="l"/>
                <a:tab pos="2513013" algn="dec"/>
                <a:tab pos="4305300" algn="ctr"/>
                <a:tab pos="7891463" algn="dec"/>
              </a:tabLst>
            </a:pPr>
            <a:r>
              <a:rPr lang="en-US" dirty="0">
                <a:solidFill>
                  <a:schemeClr val="tx1"/>
                </a:solidFill>
              </a:rPr>
              <a:t>Death within	4 years	40%</a:t>
            </a:r>
          </a:p>
          <a:p>
            <a:pPr>
              <a:spcBef>
                <a:spcPts val="0"/>
              </a:spcBef>
              <a:buNone/>
              <a:tabLst>
                <a:tab pos="355600" algn="l"/>
                <a:tab pos="719138" algn="l"/>
                <a:tab pos="1074738" algn="l"/>
                <a:tab pos="2513013" algn="dec"/>
                <a:tab pos="4305300" algn="ctr"/>
                <a:tab pos="7891463" algn="dec"/>
              </a:tabLst>
            </a:pPr>
            <a:r>
              <a:rPr lang="en-US" dirty="0">
                <a:solidFill>
                  <a:schemeClr val="tx1"/>
                </a:solidFill>
              </a:rPr>
              <a:t>Death within	5 years	20%</a:t>
            </a:r>
          </a:p>
        </p:txBody>
      </p:sp>
    </p:spTree>
    <p:extLst>
      <p:ext uri="{BB962C8B-B14F-4D97-AF65-F5344CB8AC3E}">
        <p14:creationId xmlns:p14="http://schemas.microsoft.com/office/powerpoint/2010/main" val="247998212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800" dirty="0"/>
              <a:t>32.9, The “14-year rule”</a:t>
            </a:r>
          </a:p>
        </p:txBody>
      </p:sp>
      <p:sp>
        <p:nvSpPr>
          <p:cNvPr id="3" name="Content Placeholder 2"/>
          <p:cNvSpPr>
            <a:spLocks noGrp="1"/>
          </p:cNvSpPr>
          <p:nvPr>
            <p:ph idx="1"/>
          </p:nvPr>
        </p:nvSpPr>
        <p:spPr>
          <a:xfrm>
            <a:off x="0" y="939800"/>
            <a:ext cx="9143997" cy="5369520"/>
          </a:xfrm>
        </p:spPr>
        <p:txBody>
          <a:bodyPr/>
          <a:lstStyle/>
          <a:p>
            <a:pPr marL="342900" indent="-342900">
              <a:tabLst>
                <a:tab pos="355600" algn="l"/>
              </a:tabLst>
            </a:pPr>
            <a:r>
              <a:rPr lang="en-GB" sz="1800" dirty="0">
                <a:solidFill>
                  <a:schemeClr val="tx1"/>
                </a:solidFill>
              </a:rPr>
              <a:t>In determining how much tax is to be paid on the lifetime transfers within seven years of death, we effectively </a:t>
            </a:r>
            <a:r>
              <a:rPr lang="en-GB" sz="1800" b="1" dirty="0">
                <a:solidFill>
                  <a:schemeClr val="tx1"/>
                </a:solidFill>
              </a:rPr>
              <a:t>go back in time </a:t>
            </a:r>
            <a:r>
              <a:rPr lang="en-GB" sz="1800" dirty="0">
                <a:solidFill>
                  <a:schemeClr val="tx1"/>
                </a:solidFill>
              </a:rPr>
              <a:t>and re-calculate the Inheritance Tax due, based on the new status of those transfers;</a:t>
            </a:r>
          </a:p>
          <a:p>
            <a:pPr marL="342900" indent="-342900">
              <a:tabLst>
                <a:tab pos="355600" algn="l"/>
              </a:tabLst>
            </a:pPr>
            <a:endParaRPr lang="en-GB" sz="1400" dirty="0">
              <a:solidFill>
                <a:schemeClr val="tx1"/>
              </a:solidFill>
            </a:endParaRPr>
          </a:p>
          <a:p>
            <a:pPr marL="342900" indent="-342900">
              <a:tabLst>
                <a:tab pos="355600" algn="l"/>
              </a:tabLst>
            </a:pPr>
            <a:r>
              <a:rPr lang="en-GB" sz="1800" dirty="0">
                <a:solidFill>
                  <a:schemeClr val="tx1"/>
                </a:solidFill>
              </a:rPr>
              <a:t>How much nil rate band is available for those transfers will depend upon how much nil rate band would have been used up on transfers within the </a:t>
            </a:r>
            <a:r>
              <a:rPr lang="en-GB" sz="1800" b="1" dirty="0">
                <a:solidFill>
                  <a:schemeClr val="tx1"/>
                </a:solidFill>
              </a:rPr>
              <a:t>seven-year window </a:t>
            </a:r>
            <a:r>
              <a:rPr lang="en-GB" sz="1800" dirty="0">
                <a:solidFill>
                  <a:schemeClr val="tx1"/>
                </a:solidFill>
              </a:rPr>
              <a:t>from the date of the transfer under review;</a:t>
            </a:r>
          </a:p>
          <a:p>
            <a:pPr marL="342900" indent="-342900">
              <a:tabLst>
                <a:tab pos="355600" algn="l"/>
              </a:tabLst>
            </a:pPr>
            <a:endParaRPr lang="en-GB" sz="1400" dirty="0">
              <a:solidFill>
                <a:schemeClr val="tx1"/>
              </a:solidFill>
            </a:endParaRPr>
          </a:p>
          <a:p>
            <a:pPr marL="342900" indent="-342900">
              <a:tabLst>
                <a:tab pos="355600" algn="l"/>
              </a:tabLst>
            </a:pPr>
            <a:r>
              <a:rPr lang="en-GB" sz="1800" dirty="0">
                <a:solidFill>
                  <a:schemeClr val="tx1"/>
                </a:solidFill>
              </a:rPr>
              <a:t>Suppose somebody </a:t>
            </a:r>
            <a:r>
              <a:rPr lang="en-GB" sz="1800" b="1" dirty="0">
                <a:solidFill>
                  <a:schemeClr val="tx1"/>
                </a:solidFill>
              </a:rPr>
              <a:t>died between 6 and 7 years after making a transfer</a:t>
            </a:r>
            <a:r>
              <a:rPr lang="en-GB" sz="1800" dirty="0">
                <a:solidFill>
                  <a:schemeClr val="tx1"/>
                </a:solidFill>
              </a:rPr>
              <a:t>.  That lifetime transfer would now become chargeable at the death rate.  So, we go back in time to the date of that transfer and calculate the IHT due now that the transfer is chargeable.  But to do that, we need to look </a:t>
            </a:r>
            <a:r>
              <a:rPr lang="en-GB" sz="1800" b="1" dirty="0">
                <a:solidFill>
                  <a:schemeClr val="tx1"/>
                </a:solidFill>
              </a:rPr>
              <a:t>back seven years from </a:t>
            </a:r>
            <a:r>
              <a:rPr lang="en-GB" sz="1800" dirty="0">
                <a:solidFill>
                  <a:schemeClr val="tx1"/>
                </a:solidFill>
              </a:rPr>
              <a:t>the date of </a:t>
            </a:r>
            <a:r>
              <a:rPr lang="en-GB" sz="1800" b="1" dirty="0">
                <a:solidFill>
                  <a:schemeClr val="tx1"/>
                </a:solidFill>
              </a:rPr>
              <a:t>that transfer </a:t>
            </a:r>
            <a:r>
              <a:rPr lang="en-GB" sz="1800" dirty="0">
                <a:solidFill>
                  <a:schemeClr val="tx1"/>
                </a:solidFill>
              </a:rPr>
              <a:t>to see whether there were any other lifetime transfers which would have taken priority when allocating the nil rate band;</a:t>
            </a:r>
          </a:p>
          <a:p>
            <a:pPr marL="342900" indent="-342900">
              <a:tabLst>
                <a:tab pos="355600" algn="l"/>
              </a:tabLst>
            </a:pPr>
            <a:endParaRPr lang="en-GB" sz="1800" dirty="0">
              <a:solidFill>
                <a:schemeClr val="tx1"/>
              </a:solidFill>
            </a:endParaRPr>
          </a:p>
          <a:p>
            <a:pPr marL="342900" indent="-342900">
              <a:tabLst>
                <a:tab pos="355600" algn="l"/>
              </a:tabLst>
            </a:pPr>
            <a:r>
              <a:rPr lang="en-GB" sz="1800" dirty="0">
                <a:solidFill>
                  <a:schemeClr val="tx1"/>
                </a:solidFill>
              </a:rPr>
              <a:t>In the limit, we might therefore go back as far as 14 years before the date of death, when calculating the Inheritance Tax due.</a:t>
            </a:r>
          </a:p>
        </p:txBody>
      </p:sp>
    </p:spTree>
    <p:extLst>
      <p:ext uri="{BB962C8B-B14F-4D97-AF65-F5344CB8AC3E}">
        <p14:creationId xmlns:p14="http://schemas.microsoft.com/office/powerpoint/2010/main" val="74660940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FFEEDD"/>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32.9, Kate</a:t>
            </a:r>
          </a:p>
        </p:txBody>
      </p:sp>
      <p:sp>
        <p:nvSpPr>
          <p:cNvPr id="3" name="Content Placeholder 2"/>
          <p:cNvSpPr>
            <a:spLocks noGrp="1"/>
          </p:cNvSpPr>
          <p:nvPr>
            <p:ph idx="1"/>
          </p:nvPr>
        </p:nvSpPr>
        <p:spPr/>
        <p:txBody>
          <a:bodyPr/>
          <a:lstStyle/>
          <a:p>
            <a:pPr>
              <a:buNone/>
            </a:pPr>
            <a:r>
              <a:rPr lang="en-US" sz="2000" dirty="0">
                <a:solidFill>
                  <a:schemeClr val="tx1"/>
                </a:solidFill>
              </a:rPr>
              <a:t>Kate, who is divorced, made a gross chargeable transfer of £300,000 (</a:t>
            </a:r>
            <a:r>
              <a:rPr lang="en-US" sz="2000" i="1" dirty="0">
                <a:solidFill>
                  <a:schemeClr val="tx1"/>
                </a:solidFill>
              </a:rPr>
              <a:t>after lifetime IHT exemptions</a:t>
            </a:r>
            <a:r>
              <a:rPr lang="en-US" sz="2000" dirty="0">
                <a:solidFill>
                  <a:schemeClr val="tx1"/>
                </a:solidFill>
              </a:rPr>
              <a:t>) to a discretionary trust for her adult children on 1</a:t>
            </a:r>
            <a:r>
              <a:rPr lang="en-US" sz="2000" baseline="30000" dirty="0">
                <a:solidFill>
                  <a:schemeClr val="tx1"/>
                </a:solidFill>
              </a:rPr>
              <a:t>st</a:t>
            </a:r>
            <a:r>
              <a:rPr lang="en-US" sz="2000" dirty="0">
                <a:solidFill>
                  <a:schemeClr val="tx1"/>
                </a:solidFill>
              </a:rPr>
              <a:t> February </a:t>
            </a:r>
            <a:r>
              <a:rPr lang="en-US" sz="2000" b="1" dirty="0">
                <a:solidFill>
                  <a:schemeClr val="tx1"/>
                </a:solidFill>
              </a:rPr>
              <a:t>2016</a:t>
            </a:r>
            <a:r>
              <a:rPr lang="en-US" sz="2000" dirty="0">
                <a:solidFill>
                  <a:schemeClr val="tx1"/>
                </a:solidFill>
              </a:rPr>
              <a:t>. On 1</a:t>
            </a:r>
            <a:r>
              <a:rPr lang="en-US" sz="2000" baseline="30000" dirty="0">
                <a:solidFill>
                  <a:schemeClr val="tx1"/>
                </a:solidFill>
              </a:rPr>
              <a:t>st</a:t>
            </a:r>
            <a:r>
              <a:rPr lang="en-US" sz="2000" dirty="0">
                <a:solidFill>
                  <a:schemeClr val="tx1"/>
                </a:solidFill>
              </a:rPr>
              <a:t> November </a:t>
            </a:r>
            <a:r>
              <a:rPr lang="en-US" sz="2000" b="1" dirty="0">
                <a:solidFill>
                  <a:schemeClr val="tx1"/>
                </a:solidFill>
              </a:rPr>
              <a:t>2020</a:t>
            </a:r>
            <a:r>
              <a:rPr lang="en-US" sz="2000" dirty="0">
                <a:solidFill>
                  <a:schemeClr val="tx1"/>
                </a:solidFill>
              </a:rPr>
              <a:t>, Kate gave her stepson cash of £81,000 (</a:t>
            </a:r>
            <a:r>
              <a:rPr lang="en-US" sz="2000" i="1" dirty="0">
                <a:solidFill>
                  <a:schemeClr val="tx1"/>
                </a:solidFill>
              </a:rPr>
              <a:t>value stated </a:t>
            </a:r>
            <a:r>
              <a:rPr lang="en-US" sz="2000" b="1" i="1" dirty="0">
                <a:solidFill>
                  <a:schemeClr val="tx1"/>
                </a:solidFill>
              </a:rPr>
              <a:t>before</a:t>
            </a:r>
            <a:r>
              <a:rPr lang="en-US" sz="2000" i="1" dirty="0">
                <a:solidFill>
                  <a:schemeClr val="tx1"/>
                </a:solidFill>
              </a:rPr>
              <a:t> annual IHT exemptions</a:t>
            </a:r>
            <a:r>
              <a:rPr lang="en-US" sz="2000" dirty="0">
                <a:solidFill>
                  <a:schemeClr val="tx1"/>
                </a:solidFill>
              </a:rPr>
              <a:t>).  Kate died on 30</a:t>
            </a:r>
            <a:r>
              <a:rPr lang="en-US" sz="2000" baseline="30000" dirty="0">
                <a:solidFill>
                  <a:schemeClr val="tx1"/>
                </a:solidFill>
              </a:rPr>
              <a:t>th</a:t>
            </a:r>
            <a:r>
              <a:rPr lang="en-US" sz="2000" dirty="0">
                <a:solidFill>
                  <a:schemeClr val="tx1"/>
                </a:solidFill>
              </a:rPr>
              <a:t> August </a:t>
            </a:r>
            <a:r>
              <a:rPr lang="en-US" sz="2000" b="1" dirty="0">
                <a:solidFill>
                  <a:schemeClr val="tx1"/>
                </a:solidFill>
              </a:rPr>
              <a:t>2026</a:t>
            </a:r>
            <a:r>
              <a:rPr lang="en-US" sz="2000" dirty="0">
                <a:solidFill>
                  <a:schemeClr val="tx1"/>
                </a:solidFill>
              </a:rPr>
              <a:t>, leaving an estate of £500,000 to her three adult children, including her home which was worth £369,000.</a:t>
            </a:r>
          </a:p>
          <a:p>
            <a:pPr marL="719138" indent="-719138">
              <a:buNone/>
              <a:tabLst>
                <a:tab pos="719138" algn="l"/>
              </a:tabLst>
            </a:pPr>
            <a:endParaRPr lang="en-US" sz="2000" dirty="0">
              <a:solidFill>
                <a:schemeClr val="tx1"/>
              </a:solidFill>
            </a:endParaRPr>
          </a:p>
          <a:p>
            <a:pPr marL="719138" indent="-719138">
              <a:buNone/>
              <a:tabLst>
                <a:tab pos="719138" algn="l"/>
              </a:tabLst>
            </a:pPr>
            <a:r>
              <a:rPr lang="en-US" sz="2000" dirty="0">
                <a:solidFill>
                  <a:schemeClr val="tx1"/>
                </a:solidFill>
              </a:rPr>
              <a:t>Required: Calculate:</a:t>
            </a:r>
          </a:p>
          <a:p>
            <a:pPr marL="719138" indent="-719138">
              <a:buNone/>
              <a:tabLst>
                <a:tab pos="719138" algn="l"/>
              </a:tabLst>
            </a:pPr>
            <a:endParaRPr lang="en-US" sz="2000" dirty="0">
              <a:solidFill>
                <a:schemeClr val="tx1"/>
              </a:solidFill>
            </a:endParaRPr>
          </a:p>
          <a:p>
            <a:pPr marL="719138" indent="-719138">
              <a:buAutoNum type="alphaLcParenBoth"/>
              <a:tabLst>
                <a:tab pos="719138" algn="l"/>
              </a:tabLst>
            </a:pPr>
            <a:r>
              <a:rPr lang="en-US" sz="2000" dirty="0">
                <a:solidFill>
                  <a:schemeClr val="tx1"/>
                </a:solidFill>
              </a:rPr>
              <a:t>the IHT payable by the Executors out of Kate’s death estate; and</a:t>
            </a:r>
          </a:p>
          <a:p>
            <a:pPr marL="719138" indent="-719138">
              <a:buAutoNum type="alphaLcParenBoth"/>
              <a:tabLst>
                <a:tab pos="719138" algn="l"/>
              </a:tabLst>
            </a:pPr>
            <a:endParaRPr lang="en-US" sz="2000" dirty="0">
              <a:solidFill>
                <a:schemeClr val="tx1"/>
              </a:solidFill>
            </a:endParaRPr>
          </a:p>
          <a:p>
            <a:pPr marL="719138" indent="-719138">
              <a:buAutoNum type="alphaLcParenBoth"/>
              <a:tabLst>
                <a:tab pos="719138" algn="l"/>
              </a:tabLst>
            </a:pPr>
            <a:r>
              <a:rPr lang="en-US" sz="2000" dirty="0">
                <a:solidFill>
                  <a:schemeClr val="tx1"/>
                </a:solidFill>
              </a:rPr>
              <a:t>the IHT payable by her stepson on the 2020 cash gift of £81,000, as a result of Kate’s death in 2026.</a:t>
            </a:r>
          </a:p>
        </p:txBody>
      </p:sp>
    </p:spTree>
    <p:extLst>
      <p:ext uri="{BB962C8B-B14F-4D97-AF65-F5344CB8AC3E}">
        <p14:creationId xmlns:p14="http://schemas.microsoft.com/office/powerpoint/2010/main" val="291942149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FFEEDD"/>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600" dirty="0"/>
              <a:t>IHT due in respect of Kate’s death estate</a:t>
            </a:r>
          </a:p>
        </p:txBody>
      </p:sp>
      <p:grpSp>
        <p:nvGrpSpPr>
          <p:cNvPr id="34" name="Group 33"/>
          <p:cNvGrpSpPr/>
          <p:nvPr/>
        </p:nvGrpSpPr>
        <p:grpSpPr>
          <a:xfrm>
            <a:off x="611560" y="909320"/>
            <a:ext cx="7391240" cy="720000"/>
            <a:chOff x="611560" y="981328"/>
            <a:chExt cx="7391240" cy="720000"/>
          </a:xfrm>
          <a:noFill/>
        </p:grpSpPr>
        <p:sp>
          <p:nvSpPr>
            <p:cNvPr id="19" name="Rectangle 18"/>
            <p:cNvSpPr/>
            <p:nvPr/>
          </p:nvSpPr>
          <p:spPr>
            <a:xfrm>
              <a:off x="6858000" y="981328"/>
              <a:ext cx="1144800"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tabLst>
                  <a:tab pos="808038" algn="dec"/>
                </a:tabLst>
              </a:pPr>
              <a:r>
                <a:rPr lang="en-GB" sz="1400" dirty="0">
                  <a:solidFill>
                    <a:schemeClr val="tx1"/>
                  </a:solidFill>
                  <a:latin typeface="Verdana" panose="020B0604030504040204" pitchFamily="34" charset="0"/>
                  <a:ea typeface="Verdana" panose="020B0604030504040204" pitchFamily="34" charset="0"/>
                </a:rPr>
                <a:t>	£</a:t>
              </a:r>
            </a:p>
          </p:txBody>
        </p:sp>
        <p:sp>
          <p:nvSpPr>
            <p:cNvPr id="20" name="Rectangle 19"/>
            <p:cNvSpPr/>
            <p:nvPr/>
          </p:nvSpPr>
          <p:spPr>
            <a:xfrm>
              <a:off x="6858000" y="1341328"/>
              <a:ext cx="1144800"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tabLst>
                  <a:tab pos="808038" algn="dec"/>
                </a:tabLst>
              </a:pPr>
              <a:r>
                <a:rPr lang="en-GB" sz="1400" u="dbl" dirty="0">
                  <a:solidFill>
                    <a:schemeClr val="tx1"/>
                  </a:solidFill>
                  <a:latin typeface="Verdana" panose="020B0604030504040204" pitchFamily="34" charset="0"/>
                  <a:ea typeface="Verdana" panose="020B0604030504040204" pitchFamily="34" charset="0"/>
                </a:rPr>
                <a:t>	500,000</a:t>
              </a:r>
            </a:p>
          </p:txBody>
        </p:sp>
        <p:sp>
          <p:nvSpPr>
            <p:cNvPr id="96" name="Rectangle 95"/>
            <p:cNvSpPr/>
            <p:nvPr/>
          </p:nvSpPr>
          <p:spPr>
            <a:xfrm>
              <a:off x="611560" y="1341328"/>
              <a:ext cx="5100662"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355600" indent="-355600">
                <a:tabLst>
                  <a:tab pos="355600" algn="l"/>
                </a:tabLst>
              </a:pPr>
              <a:r>
                <a:rPr lang="en-GB" sz="1400" dirty="0">
                  <a:solidFill>
                    <a:schemeClr val="tx1"/>
                  </a:solidFill>
                  <a:latin typeface="Verdana" panose="020B0604030504040204" pitchFamily="34" charset="0"/>
                  <a:ea typeface="Verdana" panose="020B0604030504040204" pitchFamily="34" charset="0"/>
                </a:rPr>
                <a:t>30</a:t>
              </a:r>
              <a:r>
                <a:rPr lang="en-GB" sz="1400" baseline="30000" dirty="0">
                  <a:solidFill>
                    <a:schemeClr val="tx1"/>
                  </a:solidFill>
                  <a:latin typeface="Verdana" panose="020B0604030504040204" pitchFamily="34" charset="0"/>
                  <a:ea typeface="Verdana" panose="020B0604030504040204" pitchFamily="34" charset="0"/>
                </a:rPr>
                <a:t>th</a:t>
              </a:r>
              <a:r>
                <a:rPr lang="en-GB" sz="1400" dirty="0">
                  <a:solidFill>
                    <a:schemeClr val="tx1"/>
                  </a:solidFill>
                  <a:latin typeface="Verdana" panose="020B0604030504040204" pitchFamily="34" charset="0"/>
                  <a:ea typeface="Verdana" panose="020B0604030504040204" pitchFamily="34" charset="0"/>
                </a:rPr>
                <a:t> August 2026 Value of Kate’s estate</a:t>
              </a:r>
            </a:p>
          </p:txBody>
        </p:sp>
      </p:grpSp>
      <p:sp>
        <p:nvSpPr>
          <p:cNvPr id="98" name="Rectangle 97"/>
          <p:cNvSpPr/>
          <p:nvPr/>
        </p:nvSpPr>
        <p:spPr>
          <a:xfrm>
            <a:off x="611560" y="1820775"/>
            <a:ext cx="6245462" cy="36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355600" indent="-355600">
              <a:tabLst>
                <a:tab pos="355600" algn="l"/>
              </a:tabLst>
            </a:pPr>
            <a:r>
              <a:rPr lang="en-GB" sz="1400" dirty="0">
                <a:solidFill>
                  <a:schemeClr val="tx1"/>
                </a:solidFill>
                <a:latin typeface="Verdana" panose="020B0604030504040204" pitchFamily="34" charset="0"/>
                <a:ea typeface="Verdana" panose="020B0604030504040204" pitchFamily="34" charset="0"/>
              </a:rPr>
              <a:t>Check on nil rate band available to death estate:</a:t>
            </a:r>
          </a:p>
        </p:txBody>
      </p:sp>
      <p:sp>
        <p:nvSpPr>
          <p:cNvPr id="99" name="Rectangle 98"/>
          <p:cNvSpPr/>
          <p:nvPr/>
        </p:nvSpPr>
        <p:spPr>
          <a:xfrm>
            <a:off x="611560" y="2180775"/>
            <a:ext cx="6984776" cy="36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1400" dirty="0">
                <a:solidFill>
                  <a:schemeClr val="tx1"/>
                </a:solidFill>
                <a:latin typeface="Verdana" panose="020B0604030504040204" pitchFamily="34" charset="0"/>
                <a:ea typeface="Verdana" panose="020B0604030504040204" pitchFamily="34" charset="0"/>
              </a:rPr>
              <a:t>Compute Kate’s IHT transfers of value made within previous 7 years:</a:t>
            </a:r>
          </a:p>
        </p:txBody>
      </p:sp>
      <p:grpSp>
        <p:nvGrpSpPr>
          <p:cNvPr id="35" name="Group 34"/>
          <p:cNvGrpSpPr/>
          <p:nvPr/>
        </p:nvGrpSpPr>
        <p:grpSpPr>
          <a:xfrm>
            <a:off x="611560" y="2180335"/>
            <a:ext cx="7391240" cy="720000"/>
            <a:chOff x="611560" y="2420888"/>
            <a:chExt cx="7391240" cy="720000"/>
          </a:xfrm>
          <a:noFill/>
        </p:grpSpPr>
        <p:sp>
          <p:nvSpPr>
            <p:cNvPr id="25" name="Rectangle 24"/>
            <p:cNvSpPr/>
            <p:nvPr/>
          </p:nvSpPr>
          <p:spPr>
            <a:xfrm>
              <a:off x="6858000" y="2420888"/>
              <a:ext cx="1144800"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tabLst>
                  <a:tab pos="808038" algn="dec"/>
                </a:tabLst>
              </a:pPr>
              <a:r>
                <a:rPr lang="en-GB" sz="1400" dirty="0">
                  <a:solidFill>
                    <a:schemeClr val="tx1"/>
                  </a:solidFill>
                  <a:latin typeface="Verdana" panose="020B0604030504040204" pitchFamily="34" charset="0"/>
                  <a:ea typeface="Verdana" panose="020B0604030504040204" pitchFamily="34" charset="0"/>
                </a:rPr>
                <a:t>	£</a:t>
              </a:r>
            </a:p>
          </p:txBody>
        </p:sp>
        <p:sp>
          <p:nvSpPr>
            <p:cNvPr id="26" name="Rectangle 25"/>
            <p:cNvSpPr/>
            <p:nvPr/>
          </p:nvSpPr>
          <p:spPr>
            <a:xfrm>
              <a:off x="6858000" y="2780888"/>
              <a:ext cx="1144800"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tabLst>
                  <a:tab pos="808038" algn="dec"/>
                </a:tabLst>
              </a:pPr>
              <a:r>
                <a:rPr lang="en-GB" sz="1400" dirty="0">
                  <a:solidFill>
                    <a:schemeClr val="tx1"/>
                  </a:solidFill>
                  <a:latin typeface="Verdana" panose="020B0604030504040204" pitchFamily="34" charset="0"/>
                  <a:ea typeface="Verdana" panose="020B0604030504040204" pitchFamily="34" charset="0"/>
                </a:rPr>
                <a:t>	81,000</a:t>
              </a:r>
            </a:p>
          </p:txBody>
        </p:sp>
        <p:sp>
          <p:nvSpPr>
            <p:cNvPr id="102" name="Rectangle 101"/>
            <p:cNvSpPr/>
            <p:nvPr/>
          </p:nvSpPr>
          <p:spPr>
            <a:xfrm>
              <a:off x="611560" y="2780888"/>
              <a:ext cx="6246440"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355600" indent="-355600">
                <a:tabLst>
                  <a:tab pos="355600" algn="l"/>
                </a:tabLst>
              </a:pPr>
              <a:r>
                <a:rPr lang="en-GB" sz="1400" dirty="0">
                  <a:solidFill>
                    <a:schemeClr val="tx1"/>
                  </a:solidFill>
                  <a:latin typeface="Verdana" panose="020B0604030504040204" pitchFamily="34" charset="0"/>
                  <a:ea typeface="Verdana" panose="020B0604030504040204" pitchFamily="34" charset="0"/>
                </a:rPr>
                <a:t>1</a:t>
              </a:r>
              <a:r>
                <a:rPr lang="en-GB" sz="1400" baseline="30000" dirty="0">
                  <a:solidFill>
                    <a:schemeClr val="tx1"/>
                  </a:solidFill>
                  <a:latin typeface="Verdana" panose="020B0604030504040204" pitchFamily="34" charset="0"/>
                  <a:ea typeface="Verdana" panose="020B0604030504040204" pitchFamily="34" charset="0"/>
                </a:rPr>
                <a:t>st</a:t>
              </a:r>
              <a:r>
                <a:rPr lang="en-GB" sz="1400" dirty="0">
                  <a:solidFill>
                    <a:schemeClr val="tx1"/>
                  </a:solidFill>
                  <a:latin typeface="Verdana" panose="020B0604030504040204" pitchFamily="34" charset="0"/>
                  <a:ea typeface="Verdana" panose="020B0604030504040204" pitchFamily="34" charset="0"/>
                </a:rPr>
                <a:t> November 2020 Gift to son – gross transfer of value</a:t>
              </a:r>
            </a:p>
          </p:txBody>
        </p:sp>
      </p:grpSp>
      <p:grpSp>
        <p:nvGrpSpPr>
          <p:cNvPr id="36" name="Group 35"/>
          <p:cNvGrpSpPr/>
          <p:nvPr/>
        </p:nvGrpSpPr>
        <p:grpSpPr>
          <a:xfrm>
            <a:off x="610582" y="2900335"/>
            <a:ext cx="7392218" cy="360000"/>
            <a:chOff x="610582" y="3140888"/>
            <a:chExt cx="7392218" cy="360000"/>
          </a:xfrm>
          <a:noFill/>
        </p:grpSpPr>
        <p:sp>
          <p:nvSpPr>
            <p:cNvPr id="27" name="Rectangle 26"/>
            <p:cNvSpPr/>
            <p:nvPr/>
          </p:nvSpPr>
          <p:spPr>
            <a:xfrm>
              <a:off x="6858000" y="3140888"/>
              <a:ext cx="1144800"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tabLst>
                  <a:tab pos="808038" algn="dec"/>
                </a:tabLst>
              </a:pPr>
              <a:r>
                <a:rPr lang="en-GB" sz="1400" u="sng" dirty="0">
                  <a:solidFill>
                    <a:schemeClr val="tx1"/>
                  </a:solidFill>
                  <a:latin typeface="Verdana" panose="020B0604030504040204" pitchFamily="34" charset="0"/>
                  <a:ea typeface="Verdana" panose="020B0604030504040204" pitchFamily="34" charset="0"/>
                </a:rPr>
                <a:t>	(6,000</a:t>
              </a:r>
              <a:r>
                <a:rPr lang="en-GB" sz="1400" dirty="0">
                  <a:solidFill>
                    <a:schemeClr val="tx1"/>
                  </a:solidFill>
                  <a:latin typeface="Verdana" panose="020B0604030504040204" pitchFamily="34" charset="0"/>
                  <a:ea typeface="Verdana" panose="020B0604030504040204" pitchFamily="34" charset="0"/>
                </a:rPr>
                <a:t>)</a:t>
              </a:r>
            </a:p>
          </p:txBody>
        </p:sp>
        <p:sp>
          <p:nvSpPr>
            <p:cNvPr id="103" name="Rectangle 102"/>
            <p:cNvSpPr/>
            <p:nvPr/>
          </p:nvSpPr>
          <p:spPr>
            <a:xfrm>
              <a:off x="610582" y="3140888"/>
              <a:ext cx="6246440"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355600" indent="-355600">
                <a:tabLst>
                  <a:tab pos="355600" algn="l"/>
                </a:tabLst>
              </a:pPr>
              <a:r>
                <a:rPr lang="en-GB" sz="1400" dirty="0">
                  <a:solidFill>
                    <a:schemeClr val="tx1"/>
                  </a:solidFill>
                  <a:latin typeface="Verdana" panose="020B0604030504040204" pitchFamily="34" charset="0"/>
                  <a:ea typeface="Verdana" panose="020B0604030504040204" pitchFamily="34" charset="0"/>
                </a:rPr>
                <a:t>Less Kate’s IHT annual exemptions for 2019/2020 and 2020/2021</a:t>
              </a:r>
            </a:p>
          </p:txBody>
        </p:sp>
      </p:grpSp>
      <p:grpSp>
        <p:nvGrpSpPr>
          <p:cNvPr id="37" name="Group 36"/>
          <p:cNvGrpSpPr/>
          <p:nvPr/>
        </p:nvGrpSpPr>
        <p:grpSpPr>
          <a:xfrm>
            <a:off x="610582" y="3260335"/>
            <a:ext cx="7392218" cy="360000"/>
            <a:chOff x="610582" y="3500888"/>
            <a:chExt cx="7392218" cy="360000"/>
          </a:xfrm>
          <a:noFill/>
        </p:grpSpPr>
        <p:sp>
          <p:nvSpPr>
            <p:cNvPr id="28" name="Rectangle 27"/>
            <p:cNvSpPr/>
            <p:nvPr/>
          </p:nvSpPr>
          <p:spPr>
            <a:xfrm>
              <a:off x="6858000" y="3500888"/>
              <a:ext cx="1144800"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tabLst>
                  <a:tab pos="808038" algn="dec"/>
                </a:tabLst>
              </a:pPr>
              <a:r>
                <a:rPr lang="en-GB" sz="1400" u="dbl" dirty="0">
                  <a:solidFill>
                    <a:schemeClr val="tx1"/>
                  </a:solidFill>
                  <a:latin typeface="Verdana" panose="020B0604030504040204" pitchFamily="34" charset="0"/>
                  <a:ea typeface="Verdana" panose="020B0604030504040204" pitchFamily="34" charset="0"/>
                </a:rPr>
                <a:t>	75,000</a:t>
              </a:r>
            </a:p>
          </p:txBody>
        </p:sp>
        <p:sp>
          <p:nvSpPr>
            <p:cNvPr id="104" name="Rectangle 103"/>
            <p:cNvSpPr/>
            <p:nvPr/>
          </p:nvSpPr>
          <p:spPr>
            <a:xfrm>
              <a:off x="610582" y="3500888"/>
              <a:ext cx="6246440"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355600" indent="-355600">
                <a:tabLst>
                  <a:tab pos="355600" algn="l"/>
                </a:tabLst>
              </a:pPr>
              <a:r>
                <a:rPr lang="en-GB" sz="1400" dirty="0">
                  <a:solidFill>
                    <a:schemeClr val="tx1"/>
                  </a:solidFill>
                  <a:latin typeface="Verdana" panose="020B0604030504040204" pitchFamily="34" charset="0"/>
                  <a:ea typeface="Verdana" panose="020B0604030504040204" pitchFamily="34" charset="0"/>
                </a:rPr>
                <a:t>= Gross chargeable transfer (</a:t>
              </a:r>
              <a:r>
                <a:rPr lang="en-GB" sz="1400" i="1" dirty="0">
                  <a:solidFill>
                    <a:schemeClr val="tx1"/>
                  </a:solidFill>
                  <a:latin typeface="Verdana" panose="020B0604030504040204" pitchFamily="34" charset="0"/>
                  <a:ea typeface="Verdana" panose="020B0604030504040204" pitchFamily="34" charset="0"/>
                </a:rPr>
                <a:t>was PET, now CLT</a:t>
              </a:r>
              <a:r>
                <a:rPr lang="en-GB" sz="1400" dirty="0">
                  <a:solidFill>
                    <a:schemeClr val="tx1"/>
                  </a:solidFill>
                  <a:latin typeface="Verdana" panose="020B0604030504040204" pitchFamily="34" charset="0"/>
                  <a:ea typeface="Verdana" panose="020B0604030504040204" pitchFamily="34" charset="0"/>
                </a:rPr>
                <a:t>) taxed on death</a:t>
              </a:r>
            </a:p>
          </p:txBody>
        </p:sp>
      </p:grpSp>
      <p:grpSp>
        <p:nvGrpSpPr>
          <p:cNvPr id="38" name="Group 37"/>
          <p:cNvGrpSpPr/>
          <p:nvPr/>
        </p:nvGrpSpPr>
        <p:grpSpPr>
          <a:xfrm>
            <a:off x="1143000" y="3980695"/>
            <a:ext cx="6859800" cy="720000"/>
            <a:chOff x="1143000" y="4221248"/>
            <a:chExt cx="6859800" cy="720000"/>
          </a:xfrm>
          <a:noFill/>
        </p:grpSpPr>
        <p:sp>
          <p:nvSpPr>
            <p:cNvPr id="29" name="Rectangle 28"/>
            <p:cNvSpPr/>
            <p:nvPr/>
          </p:nvSpPr>
          <p:spPr>
            <a:xfrm>
              <a:off x="6858000" y="4581248"/>
              <a:ext cx="1144800"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tabLst>
                  <a:tab pos="808038" algn="dec"/>
                </a:tabLst>
              </a:pPr>
              <a:r>
                <a:rPr lang="en-GB" sz="1400" u="dbl" dirty="0">
                  <a:solidFill>
                    <a:schemeClr val="tx1"/>
                  </a:solidFill>
                  <a:latin typeface="Verdana" panose="020B0604030504040204" pitchFamily="34" charset="0"/>
                  <a:ea typeface="Verdana" panose="020B0604030504040204" pitchFamily="34" charset="0"/>
                </a:rPr>
                <a:t>	250,000</a:t>
              </a:r>
            </a:p>
          </p:txBody>
        </p:sp>
        <p:sp>
          <p:nvSpPr>
            <p:cNvPr id="30" name="Rectangle 29"/>
            <p:cNvSpPr/>
            <p:nvPr/>
          </p:nvSpPr>
          <p:spPr>
            <a:xfrm>
              <a:off x="6858000" y="4221248"/>
              <a:ext cx="1144800"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tabLst>
                  <a:tab pos="808038" algn="dec"/>
                </a:tabLst>
              </a:pPr>
              <a:r>
                <a:rPr lang="en-GB" sz="1400" dirty="0">
                  <a:solidFill>
                    <a:schemeClr val="tx1"/>
                  </a:solidFill>
                  <a:latin typeface="Verdana" panose="020B0604030504040204" pitchFamily="34" charset="0"/>
                  <a:ea typeface="Verdana" panose="020B0604030504040204" pitchFamily="34" charset="0"/>
                </a:rPr>
                <a:t>	£</a:t>
              </a:r>
            </a:p>
          </p:txBody>
        </p:sp>
        <p:sp>
          <p:nvSpPr>
            <p:cNvPr id="105" name="Rectangle 104"/>
            <p:cNvSpPr/>
            <p:nvPr/>
          </p:nvSpPr>
          <p:spPr>
            <a:xfrm>
              <a:off x="1143000" y="4581248"/>
              <a:ext cx="5714022"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355600" indent="-355600">
                <a:tabLst>
                  <a:tab pos="355600" algn="l"/>
                </a:tabLst>
              </a:pPr>
              <a:r>
                <a:rPr lang="en-GB" sz="1400" dirty="0">
                  <a:solidFill>
                    <a:schemeClr val="tx1"/>
                  </a:solidFill>
                  <a:latin typeface="Verdana" panose="020B0604030504040204" pitchFamily="34" charset="0"/>
                  <a:ea typeface="Verdana" panose="020B0604030504040204" pitchFamily="34" charset="0"/>
                </a:rPr>
                <a:t>325,000 – 75,000 set against PET now chargeable as CLT</a:t>
              </a:r>
            </a:p>
          </p:txBody>
        </p:sp>
        <p:sp>
          <p:nvSpPr>
            <p:cNvPr id="106" name="Rectangle 105"/>
            <p:cNvSpPr/>
            <p:nvPr/>
          </p:nvSpPr>
          <p:spPr>
            <a:xfrm>
              <a:off x="1143000" y="4221248"/>
              <a:ext cx="5715000"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355600" indent="-355600">
                <a:tabLst>
                  <a:tab pos="355600" algn="l"/>
                </a:tabLst>
              </a:pPr>
              <a:r>
                <a:rPr lang="en-GB" sz="1400" dirty="0">
                  <a:solidFill>
                    <a:schemeClr val="tx1"/>
                  </a:solidFill>
                  <a:latin typeface="Verdana" panose="020B0604030504040204" pitchFamily="34" charset="0"/>
                  <a:ea typeface="Verdana" panose="020B0604030504040204" pitchFamily="34" charset="0"/>
                </a:rPr>
                <a:t>Therefore Kate’s nil rate band available to death estate:</a:t>
              </a:r>
            </a:p>
          </p:txBody>
        </p:sp>
      </p:grpSp>
      <p:sp>
        <p:nvSpPr>
          <p:cNvPr id="109" name="Rectangle 108"/>
          <p:cNvSpPr/>
          <p:nvPr/>
        </p:nvSpPr>
        <p:spPr>
          <a:xfrm>
            <a:off x="1143000" y="4741423"/>
            <a:ext cx="7640638" cy="13993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355600" indent="-355600">
              <a:tabLst>
                <a:tab pos="355600" algn="l"/>
              </a:tabLst>
            </a:pPr>
            <a:r>
              <a:rPr lang="en-GB" sz="1400" b="1" dirty="0">
                <a:solidFill>
                  <a:schemeClr val="tx1"/>
                </a:solidFill>
                <a:latin typeface="Verdana" panose="020B0604030504040204" pitchFamily="34" charset="0"/>
                <a:ea typeface="Verdana" panose="020B0604030504040204" pitchFamily="34" charset="0"/>
              </a:rPr>
              <a:t>IHT payable on death estate:</a:t>
            </a:r>
          </a:p>
          <a:p>
            <a:pPr marL="355600" indent="-355600">
              <a:tabLst>
                <a:tab pos="355600" algn="l"/>
                <a:tab pos="2152650" algn="dec"/>
                <a:tab pos="2244725" algn="dec"/>
                <a:tab pos="3232150" algn="dec"/>
                <a:tab pos="3316288" algn="dec"/>
                <a:tab pos="4303713" algn="dec"/>
                <a:tab pos="4395788" algn="dec"/>
                <a:tab pos="5384800" algn="dec"/>
                <a:tab pos="5467350" algn="dec"/>
                <a:tab pos="6456363" algn="dec"/>
                <a:tab pos="6548438" algn="dec"/>
              </a:tabLst>
            </a:pPr>
            <a:r>
              <a:rPr lang="en-GB" sz="1400" dirty="0">
                <a:solidFill>
                  <a:schemeClr val="tx1"/>
                </a:solidFill>
                <a:latin typeface="Verdana" panose="020B0604030504040204" pitchFamily="34" charset="0"/>
                <a:ea typeface="Verdana" panose="020B0604030504040204" pitchFamily="34" charset="0"/>
              </a:rPr>
              <a:t>										£</a:t>
            </a:r>
          </a:p>
          <a:p>
            <a:pPr marL="355600" indent="-355600">
              <a:tabLst>
                <a:tab pos="355600" algn="l"/>
                <a:tab pos="2152650" algn="dec"/>
                <a:tab pos="2244725" algn="dec"/>
                <a:tab pos="3232150" algn="dec"/>
                <a:tab pos="3316288" algn="dec"/>
                <a:tab pos="4303713" algn="dec"/>
                <a:tab pos="4395788" algn="dec"/>
                <a:tab pos="5384800" algn="dec"/>
                <a:tab pos="5467350" algn="dec"/>
                <a:tab pos="6456363" algn="dec"/>
                <a:tab pos="6548438" algn="dec"/>
              </a:tabLst>
            </a:pPr>
            <a:r>
              <a:rPr lang="en-GB" sz="1400" dirty="0">
                <a:solidFill>
                  <a:schemeClr val="tx1"/>
                </a:solidFill>
                <a:latin typeface="Verdana" panose="020B0604030504040204" pitchFamily="34" charset="0"/>
                <a:ea typeface="Verdana" panose="020B0604030504040204" pitchFamily="34" charset="0"/>
              </a:rPr>
              <a:t>Remaining NRB	250,000		@ 0% =					-</a:t>
            </a:r>
          </a:p>
          <a:p>
            <a:pPr marL="355600" indent="-355600">
              <a:tabLst>
                <a:tab pos="355600" algn="l"/>
                <a:tab pos="2152650" algn="dec"/>
                <a:tab pos="2244725" algn="dec"/>
                <a:tab pos="3232150" algn="dec"/>
                <a:tab pos="3316288" algn="dec"/>
                <a:tab pos="4303713" algn="dec"/>
                <a:tab pos="4395788" algn="dec"/>
                <a:tab pos="5384800" algn="dec"/>
                <a:tab pos="5467350" algn="dec"/>
                <a:tab pos="6456363" algn="dec"/>
                <a:tab pos="6548438" algn="dec"/>
              </a:tabLst>
            </a:pPr>
            <a:r>
              <a:rPr lang="en-GB" sz="1400" dirty="0">
                <a:solidFill>
                  <a:schemeClr val="tx1"/>
                </a:solidFill>
                <a:latin typeface="Verdana" panose="020B0604030504040204" pitchFamily="34" charset="0"/>
                <a:ea typeface="Verdana" panose="020B0604030504040204" pitchFamily="34" charset="0"/>
              </a:rPr>
              <a:t>RNRB	175,000		@ 0% =					-</a:t>
            </a:r>
          </a:p>
          <a:p>
            <a:pPr marL="355600" indent="-355600">
              <a:tabLst>
                <a:tab pos="355600" algn="l"/>
                <a:tab pos="2152650" algn="dec"/>
                <a:tab pos="2244725" algn="dec"/>
                <a:tab pos="3232150" algn="dec"/>
                <a:tab pos="3316288" algn="dec"/>
                <a:tab pos="4303713" algn="dec"/>
                <a:tab pos="4395788" algn="dec"/>
                <a:tab pos="5384800" algn="dec"/>
                <a:tab pos="5467350" algn="dec"/>
                <a:tab pos="6456363" algn="dec"/>
                <a:tab pos="6548438" algn="dec"/>
              </a:tabLst>
            </a:pPr>
            <a:r>
              <a:rPr lang="en-GB" sz="1400" dirty="0">
                <a:solidFill>
                  <a:schemeClr val="tx1"/>
                </a:solidFill>
                <a:latin typeface="Verdana" panose="020B0604030504040204" pitchFamily="34" charset="0"/>
                <a:ea typeface="Verdana" panose="020B0604030504040204" pitchFamily="34" charset="0"/>
              </a:rPr>
              <a:t>Residual estate	75,000		@ 40% =				</a:t>
            </a:r>
            <a:r>
              <a:rPr lang="en-GB" sz="1400" u="sng" dirty="0">
                <a:solidFill>
                  <a:schemeClr val="tx1"/>
                </a:solidFill>
                <a:latin typeface="Verdana" panose="020B0604030504040204" pitchFamily="34" charset="0"/>
                <a:ea typeface="Verdana" panose="020B0604030504040204" pitchFamily="34" charset="0"/>
              </a:rPr>
              <a:t>	30,000</a:t>
            </a:r>
          </a:p>
          <a:p>
            <a:pPr marL="355600" indent="-355600">
              <a:tabLst>
                <a:tab pos="355600" algn="l"/>
                <a:tab pos="2152650" algn="dec"/>
                <a:tab pos="2244725" algn="dec"/>
                <a:tab pos="3232150" algn="dec"/>
                <a:tab pos="3316288" algn="dec"/>
                <a:tab pos="4303713" algn="dec"/>
                <a:tab pos="4395788" algn="dec"/>
                <a:tab pos="5384800" algn="dec"/>
                <a:tab pos="5467350" algn="dec"/>
                <a:tab pos="6456363" algn="dec"/>
                <a:tab pos="6548438" algn="dec"/>
              </a:tabLst>
            </a:pPr>
            <a:r>
              <a:rPr lang="en-GB" sz="1400" dirty="0">
                <a:solidFill>
                  <a:schemeClr val="tx1"/>
                </a:solidFill>
                <a:latin typeface="Verdana" panose="020B0604030504040204" pitchFamily="34" charset="0"/>
                <a:ea typeface="Verdana" panose="020B0604030504040204" pitchFamily="34" charset="0"/>
              </a:rPr>
              <a:t>									</a:t>
            </a:r>
            <a:r>
              <a:rPr lang="en-GB" sz="1400" u="heavy" dirty="0">
                <a:solidFill>
                  <a:schemeClr val="tx1"/>
                </a:solidFill>
                <a:latin typeface="Verdana" panose="020B0604030504040204" pitchFamily="34" charset="0"/>
                <a:ea typeface="Verdana" panose="020B0604030504040204" pitchFamily="34" charset="0"/>
              </a:rPr>
              <a:t>	30,000</a:t>
            </a:r>
          </a:p>
        </p:txBody>
      </p:sp>
    </p:spTree>
    <p:extLst>
      <p:ext uri="{BB962C8B-B14F-4D97-AF65-F5344CB8AC3E}">
        <p14:creationId xmlns:p14="http://schemas.microsoft.com/office/powerpoint/2010/main" val="2240459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8"/>
                                        </p:tgtEl>
                                        <p:attrNameLst>
                                          <p:attrName>style.visibility</p:attrName>
                                        </p:attrNameLst>
                                      </p:cBhvr>
                                      <p:to>
                                        <p:strVal val="visible"/>
                                      </p:to>
                                    </p:set>
                                    <p:animEffect transition="in" filter="wipe(left)">
                                      <p:cBhvr>
                                        <p:cTn id="7" dur="500"/>
                                        <p:tgtEl>
                                          <p:spTgt spid="9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9"/>
                                        </p:tgtEl>
                                        <p:attrNameLst>
                                          <p:attrName>style.visibility</p:attrName>
                                        </p:attrNameLst>
                                      </p:cBhvr>
                                      <p:to>
                                        <p:strVal val="visible"/>
                                      </p:to>
                                    </p:set>
                                    <p:animEffect transition="in" filter="wipe(left)">
                                      <p:cBhvr>
                                        <p:cTn id="12" dur="500"/>
                                        <p:tgtEl>
                                          <p:spTgt spid="9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wipe(left)">
                                      <p:cBhvr>
                                        <p:cTn id="17" dur="500"/>
                                        <p:tgtEl>
                                          <p:spTgt spid="3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wipe(left)">
                                      <p:cBhvr>
                                        <p:cTn id="22" dur="500"/>
                                        <p:tgtEl>
                                          <p:spTgt spid="3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wipe(left)">
                                      <p:cBhvr>
                                        <p:cTn id="27" dur="500"/>
                                        <p:tgtEl>
                                          <p:spTgt spid="3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wipe(left)">
                                      <p:cBhvr>
                                        <p:cTn id="32" dur="500"/>
                                        <p:tgtEl>
                                          <p:spTgt spid="3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09">
                                            <p:txEl>
                                              <p:pRg st="0" end="0"/>
                                            </p:txEl>
                                          </p:spTgt>
                                        </p:tgtEl>
                                        <p:attrNameLst>
                                          <p:attrName>style.visibility</p:attrName>
                                        </p:attrNameLst>
                                      </p:cBhvr>
                                      <p:to>
                                        <p:strVal val="visible"/>
                                      </p:to>
                                    </p:set>
                                    <p:animEffect transition="in" filter="wipe(left)">
                                      <p:cBhvr>
                                        <p:cTn id="37" dur="500"/>
                                        <p:tgtEl>
                                          <p:spTgt spid="109">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09">
                                            <p:txEl>
                                              <p:pRg st="1" end="1"/>
                                            </p:txEl>
                                          </p:spTgt>
                                        </p:tgtEl>
                                        <p:attrNameLst>
                                          <p:attrName>style.visibility</p:attrName>
                                        </p:attrNameLst>
                                      </p:cBhvr>
                                      <p:to>
                                        <p:strVal val="visible"/>
                                      </p:to>
                                    </p:set>
                                    <p:animEffect transition="in" filter="wipe(left)">
                                      <p:cBhvr>
                                        <p:cTn id="42" dur="500"/>
                                        <p:tgtEl>
                                          <p:spTgt spid="109">
                                            <p:txEl>
                                              <p:pRg st="1" end="1"/>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09">
                                            <p:txEl>
                                              <p:pRg st="2" end="2"/>
                                            </p:txEl>
                                          </p:spTgt>
                                        </p:tgtEl>
                                        <p:attrNameLst>
                                          <p:attrName>style.visibility</p:attrName>
                                        </p:attrNameLst>
                                      </p:cBhvr>
                                      <p:to>
                                        <p:strVal val="visible"/>
                                      </p:to>
                                    </p:set>
                                    <p:animEffect transition="in" filter="wipe(left)">
                                      <p:cBhvr>
                                        <p:cTn id="47" dur="500"/>
                                        <p:tgtEl>
                                          <p:spTgt spid="109">
                                            <p:txEl>
                                              <p:pRg st="2" end="2"/>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09">
                                            <p:txEl>
                                              <p:pRg st="3" end="3"/>
                                            </p:txEl>
                                          </p:spTgt>
                                        </p:tgtEl>
                                        <p:attrNameLst>
                                          <p:attrName>style.visibility</p:attrName>
                                        </p:attrNameLst>
                                      </p:cBhvr>
                                      <p:to>
                                        <p:strVal val="visible"/>
                                      </p:to>
                                    </p:set>
                                    <p:animEffect transition="in" filter="wipe(left)">
                                      <p:cBhvr>
                                        <p:cTn id="52" dur="500"/>
                                        <p:tgtEl>
                                          <p:spTgt spid="109">
                                            <p:txEl>
                                              <p:pRg st="3" end="3"/>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09">
                                            <p:txEl>
                                              <p:pRg st="4" end="4"/>
                                            </p:txEl>
                                          </p:spTgt>
                                        </p:tgtEl>
                                        <p:attrNameLst>
                                          <p:attrName>style.visibility</p:attrName>
                                        </p:attrNameLst>
                                      </p:cBhvr>
                                      <p:to>
                                        <p:strVal val="visible"/>
                                      </p:to>
                                    </p:set>
                                    <p:animEffect transition="in" filter="wipe(left)">
                                      <p:cBhvr>
                                        <p:cTn id="57" dur="500"/>
                                        <p:tgtEl>
                                          <p:spTgt spid="109">
                                            <p:txEl>
                                              <p:pRg st="4" end="4"/>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09">
                                            <p:txEl>
                                              <p:pRg st="5" end="5"/>
                                            </p:txEl>
                                          </p:spTgt>
                                        </p:tgtEl>
                                        <p:attrNameLst>
                                          <p:attrName>style.visibility</p:attrName>
                                        </p:attrNameLst>
                                      </p:cBhvr>
                                      <p:to>
                                        <p:strVal val="visible"/>
                                      </p:to>
                                    </p:set>
                                    <p:animEffect transition="in" filter="wipe(left)">
                                      <p:cBhvr>
                                        <p:cTn id="62" dur="500"/>
                                        <p:tgtEl>
                                          <p:spTgt spid="10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p:bldP spid="99" grpId="0"/>
      <p:bldP spid="109"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FFEEDD"/>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Additional tax on ‘failed’ PET</a:t>
            </a:r>
          </a:p>
        </p:txBody>
      </p:sp>
      <p:grpSp>
        <p:nvGrpSpPr>
          <p:cNvPr id="34" name="Group 33"/>
          <p:cNvGrpSpPr/>
          <p:nvPr/>
        </p:nvGrpSpPr>
        <p:grpSpPr>
          <a:xfrm>
            <a:off x="1143000" y="1340768"/>
            <a:ext cx="6859800" cy="720000"/>
            <a:chOff x="1143000" y="1340768"/>
            <a:chExt cx="6859800" cy="720000"/>
          </a:xfrm>
          <a:noFill/>
        </p:grpSpPr>
        <p:sp>
          <p:nvSpPr>
            <p:cNvPr id="19" name="Rectangle 18"/>
            <p:cNvSpPr/>
            <p:nvPr/>
          </p:nvSpPr>
          <p:spPr>
            <a:xfrm>
              <a:off x="6858000" y="1340768"/>
              <a:ext cx="1144800"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tabLst>
                  <a:tab pos="808038" algn="dec"/>
                </a:tabLst>
              </a:pPr>
              <a:r>
                <a:rPr lang="en-GB" sz="1600" dirty="0">
                  <a:solidFill>
                    <a:schemeClr val="tx1"/>
                  </a:solidFill>
                  <a:latin typeface="Verdana" panose="020B0604030504040204" pitchFamily="34" charset="0"/>
                  <a:ea typeface="Verdana" panose="020B0604030504040204" pitchFamily="34" charset="0"/>
                </a:rPr>
                <a:t>	£</a:t>
              </a:r>
            </a:p>
          </p:txBody>
        </p:sp>
        <p:sp>
          <p:nvSpPr>
            <p:cNvPr id="20" name="Rectangle 19"/>
            <p:cNvSpPr/>
            <p:nvPr/>
          </p:nvSpPr>
          <p:spPr>
            <a:xfrm>
              <a:off x="6858000" y="1700768"/>
              <a:ext cx="1144800"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tabLst>
                  <a:tab pos="808038" algn="dec"/>
                </a:tabLst>
              </a:pPr>
              <a:r>
                <a:rPr lang="en-GB" sz="1600" dirty="0">
                  <a:solidFill>
                    <a:schemeClr val="tx1"/>
                  </a:solidFill>
                  <a:latin typeface="Verdana" panose="020B0604030504040204" pitchFamily="34" charset="0"/>
                  <a:ea typeface="Verdana" panose="020B0604030504040204" pitchFamily="34" charset="0"/>
                </a:rPr>
                <a:t>	325,000</a:t>
              </a:r>
            </a:p>
          </p:txBody>
        </p:sp>
        <p:sp>
          <p:nvSpPr>
            <p:cNvPr id="96" name="Rectangle 95"/>
            <p:cNvSpPr/>
            <p:nvPr/>
          </p:nvSpPr>
          <p:spPr>
            <a:xfrm>
              <a:off x="1143000" y="1700768"/>
              <a:ext cx="3430800"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355600" indent="-355600">
                <a:tabLst>
                  <a:tab pos="355600" algn="l"/>
                </a:tabLst>
              </a:pPr>
              <a:r>
                <a:rPr lang="en-GB" sz="1600" dirty="0">
                  <a:solidFill>
                    <a:schemeClr val="tx1"/>
                  </a:solidFill>
                  <a:latin typeface="Verdana" panose="020B0604030504040204" pitchFamily="34" charset="0"/>
                  <a:ea typeface="Verdana" panose="020B0604030504040204" pitchFamily="34" charset="0"/>
                </a:rPr>
                <a:t>Maximum Nil Rate Band</a:t>
              </a:r>
            </a:p>
          </p:txBody>
        </p:sp>
      </p:grpSp>
      <p:grpSp>
        <p:nvGrpSpPr>
          <p:cNvPr id="35" name="Group 34"/>
          <p:cNvGrpSpPr/>
          <p:nvPr/>
        </p:nvGrpSpPr>
        <p:grpSpPr>
          <a:xfrm>
            <a:off x="1143000" y="2060768"/>
            <a:ext cx="7029400" cy="360000"/>
            <a:chOff x="1143000" y="2060768"/>
            <a:chExt cx="7029400" cy="360000"/>
          </a:xfrm>
          <a:noFill/>
        </p:grpSpPr>
        <p:sp>
          <p:nvSpPr>
            <p:cNvPr id="21" name="Rectangle 20"/>
            <p:cNvSpPr/>
            <p:nvPr/>
          </p:nvSpPr>
          <p:spPr>
            <a:xfrm>
              <a:off x="6858000" y="2060768"/>
              <a:ext cx="1314400"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tabLst>
                  <a:tab pos="808038" algn="dec"/>
                </a:tabLst>
              </a:pPr>
              <a:r>
                <a:rPr lang="en-GB" sz="1600" u="sng" dirty="0">
                  <a:solidFill>
                    <a:schemeClr val="tx1"/>
                  </a:solidFill>
                  <a:latin typeface="Verdana" panose="020B0604030504040204" pitchFamily="34" charset="0"/>
                  <a:ea typeface="Verdana" panose="020B0604030504040204" pitchFamily="34" charset="0"/>
                </a:rPr>
                <a:t>	(300,000</a:t>
              </a:r>
              <a:r>
                <a:rPr lang="en-GB" sz="1600" dirty="0">
                  <a:solidFill>
                    <a:schemeClr val="tx1"/>
                  </a:solidFill>
                  <a:latin typeface="Verdana" panose="020B0604030504040204" pitchFamily="34" charset="0"/>
                  <a:ea typeface="Verdana" panose="020B0604030504040204" pitchFamily="34" charset="0"/>
                </a:rPr>
                <a:t>)</a:t>
              </a:r>
            </a:p>
          </p:txBody>
        </p:sp>
        <p:sp>
          <p:nvSpPr>
            <p:cNvPr id="97" name="Rectangle 96"/>
            <p:cNvSpPr/>
            <p:nvPr/>
          </p:nvSpPr>
          <p:spPr>
            <a:xfrm>
              <a:off x="1143000" y="2060768"/>
              <a:ext cx="4797152"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355600" indent="-355600">
                <a:tabLst>
                  <a:tab pos="355600" algn="l"/>
                </a:tabLst>
              </a:pPr>
              <a:r>
                <a:rPr lang="en-GB" sz="1600" dirty="0">
                  <a:solidFill>
                    <a:schemeClr val="tx1"/>
                  </a:solidFill>
                  <a:latin typeface="Verdana" panose="020B0604030504040204" pitchFamily="34" charset="0"/>
                  <a:ea typeface="Verdana" panose="020B0604030504040204" pitchFamily="34" charset="0"/>
                </a:rPr>
                <a:t>CLT in previous 7 years</a:t>
              </a:r>
            </a:p>
          </p:txBody>
        </p:sp>
      </p:grpSp>
      <p:grpSp>
        <p:nvGrpSpPr>
          <p:cNvPr id="36" name="Group 35"/>
          <p:cNvGrpSpPr/>
          <p:nvPr/>
        </p:nvGrpSpPr>
        <p:grpSpPr>
          <a:xfrm>
            <a:off x="1143000" y="2420768"/>
            <a:ext cx="6859800" cy="360000"/>
            <a:chOff x="1143000" y="2420768"/>
            <a:chExt cx="6859800" cy="360000"/>
          </a:xfrm>
          <a:noFill/>
        </p:grpSpPr>
        <p:sp>
          <p:nvSpPr>
            <p:cNvPr id="22" name="Rectangle 21"/>
            <p:cNvSpPr/>
            <p:nvPr/>
          </p:nvSpPr>
          <p:spPr>
            <a:xfrm>
              <a:off x="6858000" y="2420768"/>
              <a:ext cx="1144800"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tabLst>
                  <a:tab pos="808038" algn="dec"/>
                </a:tabLst>
              </a:pPr>
              <a:r>
                <a:rPr lang="en-GB" sz="1600" u="dbl" dirty="0">
                  <a:solidFill>
                    <a:schemeClr val="tx1"/>
                  </a:solidFill>
                  <a:latin typeface="Verdana" panose="020B0604030504040204" pitchFamily="34" charset="0"/>
                  <a:ea typeface="Verdana" panose="020B0604030504040204" pitchFamily="34" charset="0"/>
                </a:rPr>
                <a:t>	25,000</a:t>
              </a:r>
            </a:p>
          </p:txBody>
        </p:sp>
        <p:sp>
          <p:nvSpPr>
            <p:cNvPr id="98" name="Rectangle 97"/>
            <p:cNvSpPr/>
            <p:nvPr/>
          </p:nvSpPr>
          <p:spPr>
            <a:xfrm>
              <a:off x="1143000" y="2420768"/>
              <a:ext cx="5714022"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355600" indent="-355600">
                <a:tabLst>
                  <a:tab pos="355600" algn="l"/>
                </a:tabLst>
              </a:pPr>
              <a:r>
                <a:rPr lang="en-GB" sz="1600" dirty="0">
                  <a:solidFill>
                    <a:schemeClr val="tx1"/>
                  </a:solidFill>
                  <a:latin typeface="Verdana" panose="020B0604030504040204" pitchFamily="34" charset="0"/>
                  <a:ea typeface="Verdana" panose="020B0604030504040204" pitchFamily="34" charset="0"/>
                </a:rPr>
                <a:t>Nil Rate Band remaining for 2020 transfer</a:t>
              </a:r>
            </a:p>
          </p:txBody>
        </p:sp>
      </p:grpSp>
      <p:sp>
        <p:nvSpPr>
          <p:cNvPr id="101" name="Rectangle 100"/>
          <p:cNvSpPr/>
          <p:nvPr/>
        </p:nvSpPr>
        <p:spPr>
          <a:xfrm>
            <a:off x="1143000" y="3140768"/>
            <a:ext cx="6859800" cy="72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1600" dirty="0">
                <a:solidFill>
                  <a:schemeClr val="tx1"/>
                </a:solidFill>
                <a:latin typeface="Verdana" panose="020B0604030504040204" pitchFamily="34" charset="0"/>
                <a:ea typeface="Verdana" panose="020B0604030504040204" pitchFamily="34" charset="0"/>
              </a:rPr>
              <a:t>1</a:t>
            </a:r>
            <a:r>
              <a:rPr lang="en-GB" sz="1600" baseline="30000" dirty="0">
                <a:solidFill>
                  <a:schemeClr val="tx1"/>
                </a:solidFill>
                <a:latin typeface="Verdana" panose="020B0604030504040204" pitchFamily="34" charset="0"/>
                <a:ea typeface="Verdana" panose="020B0604030504040204" pitchFamily="34" charset="0"/>
              </a:rPr>
              <a:t>st</a:t>
            </a:r>
            <a:r>
              <a:rPr lang="en-GB" sz="1600" dirty="0">
                <a:solidFill>
                  <a:schemeClr val="tx1"/>
                </a:solidFill>
                <a:latin typeface="Verdana" panose="020B0604030504040204" pitchFamily="34" charset="0"/>
                <a:ea typeface="Verdana" panose="020B0604030504040204" pitchFamily="34" charset="0"/>
              </a:rPr>
              <a:t> November 2020 PET to son is now a CLT of £75,000, with £25,000 nil rate band available</a:t>
            </a:r>
          </a:p>
        </p:txBody>
      </p:sp>
      <p:grpSp>
        <p:nvGrpSpPr>
          <p:cNvPr id="37" name="Group 36"/>
          <p:cNvGrpSpPr/>
          <p:nvPr/>
        </p:nvGrpSpPr>
        <p:grpSpPr>
          <a:xfrm>
            <a:off x="1143000" y="3860768"/>
            <a:ext cx="6859800" cy="1080000"/>
            <a:chOff x="1143000" y="3860768"/>
            <a:chExt cx="6859800" cy="1080000"/>
          </a:xfrm>
          <a:noFill/>
        </p:grpSpPr>
        <p:sp>
          <p:nvSpPr>
            <p:cNvPr id="26" name="Rectangle 25"/>
            <p:cNvSpPr/>
            <p:nvPr/>
          </p:nvSpPr>
          <p:spPr>
            <a:xfrm>
              <a:off x="6858000" y="3860768"/>
              <a:ext cx="1144800"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tabLst>
                  <a:tab pos="808038" algn="dec"/>
                </a:tabLst>
              </a:pPr>
              <a:r>
                <a:rPr lang="en-GB" sz="1600" dirty="0">
                  <a:solidFill>
                    <a:schemeClr val="tx1"/>
                  </a:solidFill>
                  <a:latin typeface="Verdana" panose="020B0604030504040204" pitchFamily="34" charset="0"/>
                  <a:ea typeface="Verdana" panose="020B0604030504040204" pitchFamily="34" charset="0"/>
                </a:rPr>
                <a:t>	£</a:t>
              </a:r>
            </a:p>
          </p:txBody>
        </p:sp>
        <p:sp>
          <p:nvSpPr>
            <p:cNvPr id="27" name="Rectangle 26"/>
            <p:cNvSpPr/>
            <p:nvPr/>
          </p:nvSpPr>
          <p:spPr>
            <a:xfrm>
              <a:off x="6858000" y="4220768"/>
              <a:ext cx="1144800"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tabLst>
                  <a:tab pos="808038" algn="dec"/>
                </a:tabLst>
              </a:pPr>
              <a:r>
                <a:rPr lang="en-GB" sz="1600" dirty="0">
                  <a:solidFill>
                    <a:schemeClr val="tx1"/>
                  </a:solidFill>
                  <a:latin typeface="Verdana" panose="020B0604030504040204" pitchFamily="34" charset="0"/>
                  <a:ea typeface="Verdana" panose="020B0604030504040204" pitchFamily="34" charset="0"/>
                </a:rPr>
                <a:t>	-</a:t>
              </a:r>
            </a:p>
          </p:txBody>
        </p:sp>
        <p:sp>
          <p:nvSpPr>
            <p:cNvPr id="28" name="Rectangle 27"/>
            <p:cNvSpPr/>
            <p:nvPr/>
          </p:nvSpPr>
          <p:spPr>
            <a:xfrm>
              <a:off x="6858000" y="4580768"/>
              <a:ext cx="1144800"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tabLst>
                  <a:tab pos="808038" algn="dec"/>
                </a:tabLst>
              </a:pPr>
              <a:r>
                <a:rPr lang="en-GB" sz="1600" dirty="0">
                  <a:solidFill>
                    <a:schemeClr val="tx1"/>
                  </a:solidFill>
                  <a:latin typeface="Verdana" panose="020B0604030504040204" pitchFamily="34" charset="0"/>
                  <a:ea typeface="Verdana" panose="020B0604030504040204" pitchFamily="34" charset="0"/>
                </a:rPr>
                <a:t>	20,000</a:t>
              </a:r>
            </a:p>
          </p:txBody>
        </p:sp>
        <p:sp>
          <p:nvSpPr>
            <p:cNvPr id="58" name="Rectangle 57"/>
            <p:cNvSpPr/>
            <p:nvPr/>
          </p:nvSpPr>
          <p:spPr>
            <a:xfrm>
              <a:off x="5712222" y="4220768"/>
              <a:ext cx="1144800"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tabLst>
                  <a:tab pos="808038" algn="dec"/>
                </a:tabLst>
              </a:pPr>
              <a:r>
                <a:rPr lang="en-GB" sz="1600" dirty="0">
                  <a:solidFill>
                    <a:schemeClr val="tx1"/>
                  </a:solidFill>
                  <a:latin typeface="Verdana" panose="020B0604030504040204" pitchFamily="34" charset="0"/>
                  <a:ea typeface="Verdana" panose="020B0604030504040204" pitchFamily="34" charset="0"/>
                </a:rPr>
                <a:t>	@ 0%</a:t>
              </a:r>
            </a:p>
          </p:txBody>
        </p:sp>
        <p:sp>
          <p:nvSpPr>
            <p:cNvPr id="59" name="Rectangle 58"/>
            <p:cNvSpPr/>
            <p:nvPr/>
          </p:nvSpPr>
          <p:spPr>
            <a:xfrm>
              <a:off x="5712222" y="4580768"/>
              <a:ext cx="1144800"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tabLst>
                  <a:tab pos="808038" algn="dec"/>
                </a:tabLst>
              </a:pPr>
              <a:r>
                <a:rPr lang="en-GB" sz="1600" dirty="0">
                  <a:solidFill>
                    <a:schemeClr val="tx1"/>
                  </a:solidFill>
                  <a:latin typeface="Verdana" panose="020B0604030504040204" pitchFamily="34" charset="0"/>
                  <a:ea typeface="Verdana" panose="020B0604030504040204" pitchFamily="34" charset="0"/>
                </a:rPr>
                <a:t>	@ 40%</a:t>
              </a:r>
            </a:p>
          </p:txBody>
        </p:sp>
        <p:sp>
          <p:nvSpPr>
            <p:cNvPr id="73" name="Rectangle 72"/>
            <p:cNvSpPr/>
            <p:nvPr/>
          </p:nvSpPr>
          <p:spPr>
            <a:xfrm>
              <a:off x="4573588" y="4220768"/>
              <a:ext cx="1144800"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tabLst>
                  <a:tab pos="808038" algn="dec"/>
                </a:tabLst>
              </a:pPr>
              <a:r>
                <a:rPr lang="en-GB" sz="1600" dirty="0">
                  <a:solidFill>
                    <a:schemeClr val="tx1"/>
                  </a:solidFill>
                  <a:latin typeface="Verdana" panose="020B0604030504040204" pitchFamily="34" charset="0"/>
                  <a:ea typeface="Verdana" panose="020B0604030504040204" pitchFamily="34" charset="0"/>
                </a:rPr>
                <a:t>	25,000</a:t>
              </a:r>
            </a:p>
          </p:txBody>
        </p:sp>
        <p:sp>
          <p:nvSpPr>
            <p:cNvPr id="74" name="Rectangle 73"/>
            <p:cNvSpPr/>
            <p:nvPr/>
          </p:nvSpPr>
          <p:spPr>
            <a:xfrm>
              <a:off x="4573588" y="4580768"/>
              <a:ext cx="1144800"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tabLst>
                  <a:tab pos="808038" algn="dec"/>
                </a:tabLst>
              </a:pPr>
              <a:r>
                <a:rPr lang="en-GB" sz="1600" dirty="0">
                  <a:solidFill>
                    <a:schemeClr val="tx1"/>
                  </a:solidFill>
                  <a:latin typeface="Verdana" panose="020B0604030504040204" pitchFamily="34" charset="0"/>
                  <a:ea typeface="Verdana" panose="020B0604030504040204" pitchFamily="34" charset="0"/>
                </a:rPr>
                <a:t>	50,000</a:t>
              </a:r>
            </a:p>
          </p:txBody>
        </p:sp>
        <p:sp>
          <p:nvSpPr>
            <p:cNvPr id="103" name="Rectangle 102"/>
            <p:cNvSpPr/>
            <p:nvPr/>
          </p:nvSpPr>
          <p:spPr>
            <a:xfrm>
              <a:off x="1143000" y="4220768"/>
              <a:ext cx="3430800"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355600" indent="-355600">
                <a:tabLst>
                  <a:tab pos="355600" algn="l"/>
                </a:tabLst>
              </a:pPr>
              <a:r>
                <a:rPr lang="en-GB" sz="1600" dirty="0">
                  <a:solidFill>
                    <a:schemeClr val="tx1"/>
                  </a:solidFill>
                  <a:latin typeface="Verdana" panose="020B0604030504040204" pitchFamily="34" charset="0"/>
                  <a:ea typeface="Verdana" panose="020B0604030504040204" pitchFamily="34" charset="0"/>
                </a:rPr>
                <a:t>IHT at 2026/2027 death rates: </a:t>
              </a:r>
            </a:p>
          </p:txBody>
        </p:sp>
      </p:grpSp>
      <p:grpSp>
        <p:nvGrpSpPr>
          <p:cNvPr id="39" name="Group 38"/>
          <p:cNvGrpSpPr/>
          <p:nvPr/>
        </p:nvGrpSpPr>
        <p:grpSpPr>
          <a:xfrm>
            <a:off x="1143000" y="5300768"/>
            <a:ext cx="6859800" cy="360000"/>
            <a:chOff x="1143000" y="5300768"/>
            <a:chExt cx="6859800" cy="360000"/>
          </a:xfrm>
          <a:noFill/>
        </p:grpSpPr>
        <p:sp>
          <p:nvSpPr>
            <p:cNvPr id="30" name="Rectangle 29"/>
            <p:cNvSpPr/>
            <p:nvPr/>
          </p:nvSpPr>
          <p:spPr>
            <a:xfrm>
              <a:off x="6858000" y="5300768"/>
              <a:ext cx="1144800"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tabLst>
                  <a:tab pos="808038" algn="dec"/>
                </a:tabLst>
              </a:pPr>
              <a:r>
                <a:rPr lang="en-GB" sz="1600" b="1" u="dbl" dirty="0">
                  <a:solidFill>
                    <a:schemeClr val="tx1"/>
                  </a:solidFill>
                  <a:latin typeface="Verdana" panose="020B0604030504040204" pitchFamily="34" charset="0"/>
                  <a:ea typeface="Verdana" panose="020B0604030504040204" pitchFamily="34" charset="0"/>
                </a:rPr>
                <a:t>	8,000</a:t>
              </a:r>
            </a:p>
          </p:txBody>
        </p:sp>
        <p:sp>
          <p:nvSpPr>
            <p:cNvPr id="106" name="Rectangle 105"/>
            <p:cNvSpPr/>
            <p:nvPr/>
          </p:nvSpPr>
          <p:spPr>
            <a:xfrm>
              <a:off x="1143000" y="5300768"/>
              <a:ext cx="4575388"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355600" indent="-355600">
                <a:tabLst>
                  <a:tab pos="355600" algn="l"/>
                </a:tabLst>
              </a:pPr>
              <a:r>
                <a:rPr lang="en-GB" sz="1600" b="1" dirty="0">
                  <a:solidFill>
                    <a:schemeClr val="tx1"/>
                  </a:solidFill>
                  <a:latin typeface="Verdana" panose="020B0604030504040204" pitchFamily="34" charset="0"/>
                  <a:ea typeface="Verdana" panose="020B0604030504040204" pitchFamily="34" charset="0"/>
                </a:rPr>
                <a:t>IHT payable by stepson on failed PET</a:t>
              </a:r>
            </a:p>
          </p:txBody>
        </p:sp>
      </p:grpSp>
      <p:grpSp>
        <p:nvGrpSpPr>
          <p:cNvPr id="38" name="Group 37"/>
          <p:cNvGrpSpPr/>
          <p:nvPr/>
        </p:nvGrpSpPr>
        <p:grpSpPr>
          <a:xfrm>
            <a:off x="1143000" y="4940768"/>
            <a:ext cx="6859800" cy="360000"/>
            <a:chOff x="1143000" y="4940768"/>
            <a:chExt cx="6859800" cy="360000"/>
          </a:xfrm>
          <a:noFill/>
        </p:grpSpPr>
        <p:sp>
          <p:nvSpPr>
            <p:cNvPr id="31" name="Rectangle 30"/>
            <p:cNvSpPr/>
            <p:nvPr/>
          </p:nvSpPr>
          <p:spPr>
            <a:xfrm>
              <a:off x="6858000" y="4940768"/>
              <a:ext cx="1144800"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tabLst>
                  <a:tab pos="808038" algn="dec"/>
                </a:tabLst>
              </a:pPr>
              <a:r>
                <a:rPr lang="en-GB" sz="1600" u="sng" dirty="0">
                  <a:solidFill>
                    <a:schemeClr val="tx1"/>
                  </a:solidFill>
                  <a:latin typeface="Verdana" panose="020B0604030504040204" pitchFamily="34" charset="0"/>
                  <a:ea typeface="Verdana" panose="020B0604030504040204" pitchFamily="34" charset="0"/>
                </a:rPr>
                <a:t>	(12,000</a:t>
              </a:r>
              <a:r>
                <a:rPr lang="en-GB" sz="1600" dirty="0">
                  <a:solidFill>
                    <a:schemeClr val="tx1"/>
                  </a:solidFill>
                  <a:latin typeface="Verdana" panose="020B0604030504040204" pitchFamily="34" charset="0"/>
                  <a:ea typeface="Verdana" panose="020B0604030504040204" pitchFamily="34" charset="0"/>
                </a:rPr>
                <a:t>)</a:t>
              </a:r>
            </a:p>
          </p:txBody>
        </p:sp>
        <p:sp>
          <p:nvSpPr>
            <p:cNvPr id="77" name="Rectangle 76"/>
            <p:cNvSpPr/>
            <p:nvPr/>
          </p:nvSpPr>
          <p:spPr>
            <a:xfrm>
              <a:off x="4573588" y="4940768"/>
              <a:ext cx="2283434"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tabLst>
                  <a:tab pos="808038" algn="dec"/>
                </a:tabLst>
              </a:pPr>
              <a:r>
                <a:rPr lang="en-GB" sz="1600" dirty="0">
                  <a:solidFill>
                    <a:schemeClr val="tx1"/>
                  </a:solidFill>
                  <a:latin typeface="Verdana" panose="020B0604030504040204" pitchFamily="34" charset="0"/>
                  <a:ea typeface="Verdana" panose="020B0604030504040204" pitchFamily="34" charset="0"/>
                </a:rPr>
                <a:t>20,000 × 60% =</a:t>
              </a:r>
            </a:p>
          </p:txBody>
        </p:sp>
        <p:sp>
          <p:nvSpPr>
            <p:cNvPr id="107" name="Rectangle 106"/>
            <p:cNvSpPr/>
            <p:nvPr/>
          </p:nvSpPr>
          <p:spPr>
            <a:xfrm>
              <a:off x="1143000" y="4940768"/>
              <a:ext cx="3430800" cy="36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355600" indent="-355600">
                <a:tabLst>
                  <a:tab pos="355600" algn="l"/>
                </a:tabLst>
              </a:pPr>
              <a:r>
                <a:rPr lang="en-GB" sz="1600" dirty="0">
                  <a:solidFill>
                    <a:schemeClr val="tx1"/>
                  </a:solidFill>
                  <a:latin typeface="Verdana" panose="020B0604030504040204" pitchFamily="34" charset="0"/>
                  <a:ea typeface="Verdana" panose="020B0604030504040204" pitchFamily="34" charset="0"/>
                </a:rPr>
                <a:t>Less taper relief (</a:t>
              </a:r>
              <a:r>
                <a:rPr lang="en-GB" sz="1600" i="1" dirty="0">
                  <a:solidFill>
                    <a:schemeClr val="tx1"/>
                  </a:solidFill>
                  <a:latin typeface="Verdana" panose="020B0604030504040204" pitchFamily="34" charset="0"/>
                  <a:ea typeface="Verdana" panose="020B0604030504040204" pitchFamily="34" charset="0"/>
                </a:rPr>
                <a:t>5-6 years</a:t>
              </a:r>
              <a:r>
                <a:rPr lang="en-GB" sz="1600" dirty="0">
                  <a:solidFill>
                    <a:schemeClr val="tx1"/>
                  </a:solidFill>
                  <a:latin typeface="Verdana" panose="020B0604030504040204" pitchFamily="34" charset="0"/>
                  <a:ea typeface="Verdana" panose="020B0604030504040204" pitchFamily="34" charset="0"/>
                </a:rPr>
                <a:t>)</a:t>
              </a:r>
            </a:p>
          </p:txBody>
        </p:sp>
      </p:grpSp>
    </p:spTree>
    <p:extLst>
      <p:ext uri="{BB962C8B-B14F-4D97-AF65-F5344CB8AC3E}">
        <p14:creationId xmlns:p14="http://schemas.microsoft.com/office/powerpoint/2010/main" val="2062939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wipe(left)">
                                      <p:cBhvr>
                                        <p:cTn id="12" dur="500"/>
                                        <p:tgtEl>
                                          <p:spTgt spid="3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1"/>
                                        </p:tgtEl>
                                        <p:attrNameLst>
                                          <p:attrName>style.visibility</p:attrName>
                                        </p:attrNameLst>
                                      </p:cBhvr>
                                      <p:to>
                                        <p:strVal val="visible"/>
                                      </p:to>
                                    </p:set>
                                    <p:animEffect transition="in" filter="wipe(left)">
                                      <p:cBhvr>
                                        <p:cTn id="17" dur="500"/>
                                        <p:tgtEl>
                                          <p:spTgt spid="10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wipe(left)">
                                      <p:cBhvr>
                                        <p:cTn id="22" dur="500"/>
                                        <p:tgtEl>
                                          <p:spTgt spid="3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wipe(left)">
                                      <p:cBhvr>
                                        <p:cTn id="27" dur="500"/>
                                        <p:tgtEl>
                                          <p:spTgt spid="3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wipe(left)">
                                      <p:cBhvr>
                                        <p:cTn id="3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C31C39-E236-9536-6C44-AD7AAE335BD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4558236-4512-FA90-939D-E3E7E186FC47}"/>
              </a:ext>
            </a:extLst>
          </p:cNvPr>
          <p:cNvSpPr>
            <a:spLocks noGrp="1"/>
          </p:cNvSpPr>
          <p:nvPr>
            <p:ph type="title"/>
          </p:nvPr>
        </p:nvSpPr>
        <p:spPr/>
        <p:txBody>
          <a:bodyPr/>
          <a:lstStyle/>
          <a:p>
            <a:pPr>
              <a:tabLst>
                <a:tab pos="1431925" algn="l"/>
              </a:tabLst>
            </a:pPr>
            <a:r>
              <a:rPr lang="en-GB" dirty="0"/>
              <a:t>31.13 remaining in scope</a:t>
            </a:r>
          </a:p>
        </p:txBody>
      </p:sp>
      <p:sp>
        <p:nvSpPr>
          <p:cNvPr id="3" name="Content Placeholder 2">
            <a:extLst>
              <a:ext uri="{FF2B5EF4-FFF2-40B4-BE49-F238E27FC236}">
                <a16:creationId xmlns:a16="http://schemas.microsoft.com/office/drawing/2014/main" id="{2A98D494-34B9-0A7B-7C4E-5F58C1382140}"/>
              </a:ext>
            </a:extLst>
          </p:cNvPr>
          <p:cNvSpPr>
            <a:spLocks noGrp="1"/>
          </p:cNvSpPr>
          <p:nvPr>
            <p:ph idx="1"/>
          </p:nvPr>
        </p:nvSpPr>
        <p:spPr>
          <a:xfrm>
            <a:off x="251519" y="939800"/>
            <a:ext cx="8640960" cy="5441528"/>
          </a:xfrm>
        </p:spPr>
        <p:txBody>
          <a:bodyPr/>
          <a:lstStyle/>
          <a:p>
            <a:pPr>
              <a:lnSpc>
                <a:spcPct val="120000"/>
              </a:lnSpc>
              <a:spcBef>
                <a:spcPts val="0"/>
              </a:spcBef>
              <a:buNone/>
              <a:tabLst>
                <a:tab pos="355600" algn="l"/>
              </a:tabLst>
            </a:pPr>
            <a:endParaRPr lang="en-GB" sz="1800" dirty="0">
              <a:solidFill>
                <a:schemeClr val="tx1"/>
              </a:solidFill>
            </a:endParaRPr>
          </a:p>
          <a:p>
            <a:pPr>
              <a:lnSpc>
                <a:spcPct val="120000"/>
              </a:lnSpc>
              <a:spcBef>
                <a:spcPts val="0"/>
              </a:spcBef>
              <a:buNone/>
              <a:tabLst>
                <a:tab pos="355600" algn="l"/>
              </a:tabLst>
            </a:pPr>
            <a:r>
              <a:rPr lang="en-GB" sz="1800" dirty="0">
                <a:solidFill>
                  <a:schemeClr val="tx1"/>
                </a:solidFill>
              </a:rPr>
              <a:t>A person who is a long-term UK resident and leaves the UK will remain a long-term UK resident for…</a:t>
            </a:r>
          </a:p>
        </p:txBody>
      </p:sp>
      <p:graphicFrame>
        <p:nvGraphicFramePr>
          <p:cNvPr id="7" name="Table 6">
            <a:extLst>
              <a:ext uri="{FF2B5EF4-FFF2-40B4-BE49-F238E27FC236}">
                <a16:creationId xmlns:a16="http://schemas.microsoft.com/office/drawing/2014/main" id="{D5425AE9-5922-46D6-73F6-67EDA17CB3C3}"/>
              </a:ext>
            </a:extLst>
          </p:cNvPr>
          <p:cNvGraphicFramePr>
            <a:graphicFrameLocks noGrp="1"/>
          </p:cNvGraphicFramePr>
          <p:nvPr>
            <p:extLst>
              <p:ext uri="{D42A27DB-BD31-4B8C-83A1-F6EECF244321}">
                <p14:modId xmlns:p14="http://schemas.microsoft.com/office/powerpoint/2010/main" val="3424192640"/>
              </p:ext>
            </p:extLst>
          </p:nvPr>
        </p:nvGraphicFramePr>
        <p:xfrm>
          <a:off x="251519" y="2160000"/>
          <a:ext cx="8640960" cy="3186684"/>
        </p:xfrm>
        <a:graphic>
          <a:graphicData uri="http://schemas.openxmlformats.org/drawingml/2006/table">
            <a:tbl>
              <a:tblPr firstRow="1" firstCol="1" bandRow="1">
                <a:effectLst>
                  <a:outerShdw blurRad="50800" dist="38100" dir="2700000" algn="tl" rotWithShape="0">
                    <a:prstClr val="black">
                      <a:alpha val="40000"/>
                    </a:prstClr>
                  </a:outerShdw>
                </a:effectLst>
                <a:tableStyleId>{5C22544A-7EE6-4342-B048-85BDC9FD1C3A}</a:tableStyleId>
              </a:tblPr>
              <a:tblGrid>
                <a:gridCol w="4320480">
                  <a:extLst>
                    <a:ext uri="{9D8B030D-6E8A-4147-A177-3AD203B41FA5}">
                      <a16:colId xmlns:a16="http://schemas.microsoft.com/office/drawing/2014/main" val="2522851533"/>
                    </a:ext>
                  </a:extLst>
                </a:gridCol>
                <a:gridCol w="4320480">
                  <a:extLst>
                    <a:ext uri="{9D8B030D-6E8A-4147-A177-3AD203B41FA5}">
                      <a16:colId xmlns:a16="http://schemas.microsoft.com/office/drawing/2014/main" val="1392860647"/>
                    </a:ext>
                  </a:extLst>
                </a:gridCol>
              </a:tblGrid>
              <a:tr h="0">
                <a:tc>
                  <a:txBody>
                    <a:bodyPr/>
                    <a:lstStyle/>
                    <a:p>
                      <a:pPr algn="ctr">
                        <a:lnSpc>
                          <a:spcPct val="115000"/>
                        </a:lnSpc>
                        <a:spcAft>
                          <a:spcPts val="600"/>
                        </a:spcAft>
                        <a:buNone/>
                      </a:pPr>
                      <a:r>
                        <a:rPr lang="en-GB" sz="1800" dirty="0">
                          <a:solidFill>
                            <a:schemeClr val="tx1"/>
                          </a:solidFill>
                          <a:effectLst/>
                          <a:latin typeface="Verdana" panose="020B0604030504040204" pitchFamily="34" charset="0"/>
                          <a:ea typeface="Verdana" panose="020B0604030504040204" pitchFamily="34" charset="0"/>
                        </a:rPr>
                        <a:t>Number of years resident in the UK out of the last 20 years</a:t>
                      </a:r>
                      <a:endParaRPr lang="en-GB" sz="18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L w="12700" cap="flat" cmpd="sng" algn="ctr">
                      <a:solidFill>
                        <a:srgbClr val="009720"/>
                      </a:solidFill>
                      <a:prstDash val="solid"/>
                      <a:round/>
                      <a:headEnd type="none" w="med" len="med"/>
                      <a:tailEnd type="none" w="med" len="med"/>
                    </a:lnL>
                    <a:lnR w="12700" cap="flat" cmpd="sng" algn="ctr">
                      <a:solidFill>
                        <a:srgbClr val="009720"/>
                      </a:solidFill>
                      <a:prstDash val="solid"/>
                      <a:round/>
                      <a:headEnd type="none" w="med" len="med"/>
                      <a:tailEnd type="none" w="med" len="med"/>
                    </a:lnR>
                    <a:lnT w="12700" cap="flat" cmpd="sng" algn="ctr">
                      <a:solidFill>
                        <a:srgbClr val="009720"/>
                      </a:solidFill>
                      <a:prstDash val="solid"/>
                      <a:round/>
                      <a:headEnd type="none" w="med" len="med"/>
                      <a:tailEnd type="none" w="med" len="med"/>
                    </a:lnT>
                    <a:lnB w="12700" cap="flat" cmpd="sng" algn="ctr">
                      <a:solidFill>
                        <a:srgbClr val="009720"/>
                      </a:solidFill>
                      <a:prstDash val="solid"/>
                      <a:round/>
                      <a:headEnd type="none" w="med" len="med"/>
                      <a:tailEnd type="none" w="med" len="med"/>
                    </a:lnB>
                    <a:solidFill>
                      <a:srgbClr val="EEFFDD"/>
                    </a:solidFill>
                  </a:tcPr>
                </a:tc>
                <a:tc>
                  <a:txBody>
                    <a:bodyPr/>
                    <a:lstStyle/>
                    <a:p>
                      <a:pPr algn="ctr">
                        <a:lnSpc>
                          <a:spcPct val="115000"/>
                        </a:lnSpc>
                        <a:spcAft>
                          <a:spcPts val="600"/>
                        </a:spcAft>
                        <a:buNone/>
                      </a:pPr>
                      <a:r>
                        <a:rPr lang="en-GB" sz="1800" dirty="0">
                          <a:solidFill>
                            <a:schemeClr val="tx1"/>
                          </a:solidFill>
                          <a:effectLst/>
                          <a:latin typeface="Verdana" panose="020B0604030504040204" pitchFamily="34" charset="0"/>
                          <a:ea typeface="Verdana" panose="020B0604030504040204" pitchFamily="34" charset="0"/>
                        </a:rPr>
                        <a:t>Years remaining in scope for Inheritance Tax after becoming non-resident</a:t>
                      </a:r>
                      <a:endParaRPr lang="en-GB" sz="18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L w="12700" cap="flat" cmpd="sng" algn="ctr">
                      <a:solidFill>
                        <a:srgbClr val="009720"/>
                      </a:solidFill>
                      <a:prstDash val="solid"/>
                      <a:round/>
                      <a:headEnd type="none" w="med" len="med"/>
                      <a:tailEnd type="none" w="med" len="med"/>
                    </a:lnL>
                    <a:lnR w="12700" cap="flat" cmpd="sng" algn="ctr">
                      <a:solidFill>
                        <a:srgbClr val="009720"/>
                      </a:solidFill>
                      <a:prstDash val="solid"/>
                      <a:round/>
                      <a:headEnd type="none" w="med" len="med"/>
                      <a:tailEnd type="none" w="med" len="med"/>
                    </a:lnR>
                    <a:lnT w="12700" cap="flat" cmpd="sng" algn="ctr">
                      <a:solidFill>
                        <a:srgbClr val="009720"/>
                      </a:solidFill>
                      <a:prstDash val="solid"/>
                      <a:round/>
                      <a:headEnd type="none" w="med" len="med"/>
                      <a:tailEnd type="none" w="med" len="med"/>
                    </a:lnT>
                    <a:lnB w="12700" cap="flat" cmpd="sng" algn="ctr">
                      <a:solidFill>
                        <a:srgbClr val="009720"/>
                      </a:solidFill>
                      <a:prstDash val="solid"/>
                      <a:round/>
                      <a:headEnd type="none" w="med" len="med"/>
                      <a:tailEnd type="none" w="med" len="med"/>
                    </a:lnB>
                    <a:solidFill>
                      <a:srgbClr val="EEFFDD"/>
                    </a:solidFill>
                  </a:tcPr>
                </a:tc>
                <a:extLst>
                  <a:ext uri="{0D108BD9-81ED-4DB2-BD59-A6C34878D82A}">
                    <a16:rowId xmlns:a16="http://schemas.microsoft.com/office/drawing/2014/main" val="2273169216"/>
                  </a:ext>
                </a:extLst>
              </a:tr>
              <a:tr h="0">
                <a:tc>
                  <a:txBody>
                    <a:bodyPr/>
                    <a:lstStyle/>
                    <a:p>
                      <a:pPr algn="ctr">
                        <a:lnSpc>
                          <a:spcPct val="115000"/>
                        </a:lnSpc>
                        <a:spcAft>
                          <a:spcPts val="600"/>
                        </a:spcAft>
                        <a:buNone/>
                      </a:pPr>
                      <a:r>
                        <a:rPr lang="en-GB" sz="1800" dirty="0">
                          <a:solidFill>
                            <a:schemeClr val="tx1"/>
                          </a:solidFill>
                          <a:effectLst/>
                          <a:latin typeface="Verdana" panose="020B0604030504040204" pitchFamily="34" charset="0"/>
                          <a:ea typeface="Verdana" panose="020B0604030504040204" pitchFamily="34" charset="0"/>
                        </a:rPr>
                        <a:t>10-13</a:t>
                      </a:r>
                      <a:endParaRPr lang="en-GB" sz="18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L w="12700" cap="flat" cmpd="sng" algn="ctr">
                      <a:solidFill>
                        <a:srgbClr val="009720"/>
                      </a:solidFill>
                      <a:prstDash val="solid"/>
                      <a:round/>
                      <a:headEnd type="none" w="med" len="med"/>
                      <a:tailEnd type="none" w="med" len="med"/>
                    </a:lnL>
                    <a:lnR w="12700" cap="flat" cmpd="sng" algn="ctr">
                      <a:solidFill>
                        <a:srgbClr val="009720"/>
                      </a:solidFill>
                      <a:prstDash val="solid"/>
                      <a:round/>
                      <a:headEnd type="none" w="med" len="med"/>
                      <a:tailEnd type="none" w="med" len="med"/>
                    </a:lnR>
                    <a:lnT w="12700" cap="flat" cmpd="sng" algn="ctr">
                      <a:solidFill>
                        <a:srgbClr val="009720"/>
                      </a:solidFill>
                      <a:prstDash val="solid"/>
                      <a:round/>
                      <a:headEnd type="none" w="med" len="med"/>
                      <a:tailEnd type="none" w="med" len="med"/>
                    </a:lnT>
                    <a:lnB w="12700" cap="flat" cmpd="sng" algn="ctr">
                      <a:solidFill>
                        <a:srgbClr val="009720"/>
                      </a:solidFill>
                      <a:prstDash val="solid"/>
                      <a:round/>
                      <a:headEnd type="none" w="med" len="med"/>
                      <a:tailEnd type="none" w="med" len="med"/>
                    </a:lnB>
                    <a:solidFill>
                      <a:srgbClr val="EEFFDD"/>
                    </a:solidFill>
                  </a:tcPr>
                </a:tc>
                <a:tc>
                  <a:txBody>
                    <a:bodyPr/>
                    <a:lstStyle/>
                    <a:p>
                      <a:pPr algn="ctr">
                        <a:lnSpc>
                          <a:spcPct val="115000"/>
                        </a:lnSpc>
                        <a:spcAft>
                          <a:spcPts val="600"/>
                        </a:spcAft>
                        <a:buNone/>
                      </a:pPr>
                      <a:r>
                        <a:rPr lang="en-GB" sz="1800" dirty="0">
                          <a:solidFill>
                            <a:schemeClr val="tx1"/>
                          </a:solidFill>
                          <a:effectLst/>
                          <a:latin typeface="Verdana" panose="020B0604030504040204" pitchFamily="34" charset="0"/>
                          <a:ea typeface="Verdana" panose="020B0604030504040204" pitchFamily="34" charset="0"/>
                        </a:rPr>
                        <a:t>…3 years</a:t>
                      </a:r>
                      <a:endParaRPr lang="en-GB" sz="18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L w="12700" cap="flat" cmpd="sng" algn="ctr">
                      <a:solidFill>
                        <a:srgbClr val="009720"/>
                      </a:solidFill>
                      <a:prstDash val="solid"/>
                      <a:round/>
                      <a:headEnd type="none" w="med" len="med"/>
                      <a:tailEnd type="none" w="med" len="med"/>
                    </a:lnL>
                    <a:lnR w="12700" cap="flat" cmpd="sng" algn="ctr">
                      <a:solidFill>
                        <a:srgbClr val="009720"/>
                      </a:solidFill>
                      <a:prstDash val="solid"/>
                      <a:round/>
                      <a:headEnd type="none" w="med" len="med"/>
                      <a:tailEnd type="none" w="med" len="med"/>
                    </a:lnR>
                    <a:lnT w="12700" cap="flat" cmpd="sng" algn="ctr">
                      <a:solidFill>
                        <a:srgbClr val="009720"/>
                      </a:solidFill>
                      <a:prstDash val="solid"/>
                      <a:round/>
                      <a:headEnd type="none" w="med" len="med"/>
                      <a:tailEnd type="none" w="med" len="med"/>
                    </a:lnT>
                    <a:lnB w="12700" cap="flat" cmpd="sng" algn="ctr">
                      <a:solidFill>
                        <a:srgbClr val="009720"/>
                      </a:solidFill>
                      <a:prstDash val="solid"/>
                      <a:round/>
                      <a:headEnd type="none" w="med" len="med"/>
                      <a:tailEnd type="none" w="med" len="med"/>
                    </a:lnB>
                  </a:tcPr>
                </a:tc>
                <a:extLst>
                  <a:ext uri="{0D108BD9-81ED-4DB2-BD59-A6C34878D82A}">
                    <a16:rowId xmlns:a16="http://schemas.microsoft.com/office/drawing/2014/main" val="2485140237"/>
                  </a:ext>
                </a:extLst>
              </a:tr>
              <a:tr h="0">
                <a:tc>
                  <a:txBody>
                    <a:bodyPr/>
                    <a:lstStyle/>
                    <a:p>
                      <a:pPr algn="ctr">
                        <a:lnSpc>
                          <a:spcPct val="115000"/>
                        </a:lnSpc>
                        <a:spcAft>
                          <a:spcPts val="600"/>
                        </a:spcAft>
                        <a:buNone/>
                      </a:pPr>
                      <a:r>
                        <a:rPr lang="en-GB" sz="1800" dirty="0">
                          <a:solidFill>
                            <a:schemeClr val="tx1"/>
                          </a:solidFill>
                          <a:effectLst/>
                          <a:latin typeface="Verdana" panose="020B0604030504040204" pitchFamily="34" charset="0"/>
                          <a:ea typeface="Verdana" panose="020B0604030504040204" pitchFamily="34" charset="0"/>
                        </a:rPr>
                        <a:t>14</a:t>
                      </a:r>
                      <a:endParaRPr lang="en-GB" sz="18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L w="12700" cap="flat" cmpd="sng" algn="ctr">
                      <a:solidFill>
                        <a:srgbClr val="009720"/>
                      </a:solidFill>
                      <a:prstDash val="solid"/>
                      <a:round/>
                      <a:headEnd type="none" w="med" len="med"/>
                      <a:tailEnd type="none" w="med" len="med"/>
                    </a:lnL>
                    <a:lnR w="12700" cap="flat" cmpd="sng" algn="ctr">
                      <a:solidFill>
                        <a:srgbClr val="009720"/>
                      </a:solidFill>
                      <a:prstDash val="solid"/>
                      <a:round/>
                      <a:headEnd type="none" w="med" len="med"/>
                      <a:tailEnd type="none" w="med" len="med"/>
                    </a:lnR>
                    <a:lnT w="12700" cap="flat" cmpd="sng" algn="ctr">
                      <a:solidFill>
                        <a:srgbClr val="009720"/>
                      </a:solidFill>
                      <a:prstDash val="solid"/>
                      <a:round/>
                      <a:headEnd type="none" w="med" len="med"/>
                      <a:tailEnd type="none" w="med" len="med"/>
                    </a:lnT>
                    <a:lnB w="12700" cap="flat" cmpd="sng" algn="ctr">
                      <a:solidFill>
                        <a:srgbClr val="009720"/>
                      </a:solidFill>
                      <a:prstDash val="solid"/>
                      <a:round/>
                      <a:headEnd type="none" w="med" len="med"/>
                      <a:tailEnd type="none" w="med" len="med"/>
                    </a:lnB>
                    <a:solidFill>
                      <a:srgbClr val="EEFFDD"/>
                    </a:solidFill>
                  </a:tcPr>
                </a:tc>
                <a:tc>
                  <a:txBody>
                    <a:bodyPr/>
                    <a:lstStyle/>
                    <a:p>
                      <a:pPr algn="ctr">
                        <a:lnSpc>
                          <a:spcPct val="115000"/>
                        </a:lnSpc>
                        <a:spcAft>
                          <a:spcPts val="600"/>
                        </a:spcAft>
                        <a:buNone/>
                      </a:pPr>
                      <a:r>
                        <a:rPr lang="en-GB" sz="1800" dirty="0">
                          <a:solidFill>
                            <a:schemeClr val="tx1"/>
                          </a:solidFill>
                          <a:effectLst/>
                          <a:latin typeface="Verdana" panose="020B0604030504040204" pitchFamily="34" charset="0"/>
                          <a:ea typeface="Verdana" panose="020B0604030504040204" pitchFamily="34" charset="0"/>
                        </a:rPr>
                        <a:t>…4 years</a:t>
                      </a:r>
                      <a:endParaRPr lang="en-GB" sz="18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L w="12700" cap="flat" cmpd="sng" algn="ctr">
                      <a:solidFill>
                        <a:srgbClr val="009720"/>
                      </a:solidFill>
                      <a:prstDash val="solid"/>
                      <a:round/>
                      <a:headEnd type="none" w="med" len="med"/>
                      <a:tailEnd type="none" w="med" len="med"/>
                    </a:lnL>
                    <a:lnR w="12700" cap="flat" cmpd="sng" algn="ctr">
                      <a:solidFill>
                        <a:srgbClr val="009720"/>
                      </a:solidFill>
                      <a:prstDash val="solid"/>
                      <a:round/>
                      <a:headEnd type="none" w="med" len="med"/>
                      <a:tailEnd type="none" w="med" len="med"/>
                    </a:lnR>
                    <a:lnT w="12700" cap="flat" cmpd="sng" algn="ctr">
                      <a:solidFill>
                        <a:srgbClr val="009720"/>
                      </a:solidFill>
                      <a:prstDash val="solid"/>
                      <a:round/>
                      <a:headEnd type="none" w="med" len="med"/>
                      <a:tailEnd type="none" w="med" len="med"/>
                    </a:lnT>
                    <a:lnB w="12700" cap="flat" cmpd="sng" algn="ctr">
                      <a:solidFill>
                        <a:srgbClr val="009720"/>
                      </a:solidFill>
                      <a:prstDash val="solid"/>
                      <a:round/>
                      <a:headEnd type="none" w="med" len="med"/>
                      <a:tailEnd type="none" w="med" len="med"/>
                    </a:lnB>
                  </a:tcPr>
                </a:tc>
                <a:extLst>
                  <a:ext uri="{0D108BD9-81ED-4DB2-BD59-A6C34878D82A}">
                    <a16:rowId xmlns:a16="http://schemas.microsoft.com/office/drawing/2014/main" val="1203365952"/>
                  </a:ext>
                </a:extLst>
              </a:tr>
              <a:tr h="0">
                <a:tc>
                  <a:txBody>
                    <a:bodyPr/>
                    <a:lstStyle/>
                    <a:p>
                      <a:pPr algn="ctr">
                        <a:lnSpc>
                          <a:spcPct val="115000"/>
                        </a:lnSpc>
                        <a:spcAft>
                          <a:spcPts val="600"/>
                        </a:spcAft>
                        <a:buNone/>
                      </a:pPr>
                      <a:r>
                        <a:rPr lang="en-GB" sz="1800" dirty="0">
                          <a:solidFill>
                            <a:schemeClr val="tx1"/>
                          </a:solidFill>
                          <a:effectLst/>
                          <a:latin typeface="Verdana" panose="020B0604030504040204" pitchFamily="34" charset="0"/>
                          <a:ea typeface="Verdana" panose="020B0604030504040204" pitchFamily="34" charset="0"/>
                        </a:rPr>
                        <a:t>15</a:t>
                      </a:r>
                      <a:endParaRPr lang="en-GB" sz="18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L w="12700" cap="flat" cmpd="sng" algn="ctr">
                      <a:solidFill>
                        <a:srgbClr val="009720"/>
                      </a:solidFill>
                      <a:prstDash val="solid"/>
                      <a:round/>
                      <a:headEnd type="none" w="med" len="med"/>
                      <a:tailEnd type="none" w="med" len="med"/>
                    </a:lnL>
                    <a:lnR w="12700" cap="flat" cmpd="sng" algn="ctr">
                      <a:solidFill>
                        <a:srgbClr val="009720"/>
                      </a:solidFill>
                      <a:prstDash val="solid"/>
                      <a:round/>
                      <a:headEnd type="none" w="med" len="med"/>
                      <a:tailEnd type="none" w="med" len="med"/>
                    </a:lnR>
                    <a:lnT w="12700" cap="flat" cmpd="sng" algn="ctr">
                      <a:solidFill>
                        <a:srgbClr val="009720"/>
                      </a:solidFill>
                      <a:prstDash val="solid"/>
                      <a:round/>
                      <a:headEnd type="none" w="med" len="med"/>
                      <a:tailEnd type="none" w="med" len="med"/>
                    </a:lnT>
                    <a:lnB w="12700" cap="flat" cmpd="sng" algn="ctr">
                      <a:solidFill>
                        <a:srgbClr val="009720"/>
                      </a:solidFill>
                      <a:prstDash val="solid"/>
                      <a:round/>
                      <a:headEnd type="none" w="med" len="med"/>
                      <a:tailEnd type="none" w="med" len="med"/>
                    </a:lnB>
                    <a:solidFill>
                      <a:srgbClr val="EEFFDD"/>
                    </a:solidFill>
                  </a:tcPr>
                </a:tc>
                <a:tc>
                  <a:txBody>
                    <a:bodyPr/>
                    <a:lstStyle/>
                    <a:p>
                      <a:pPr algn="ctr">
                        <a:lnSpc>
                          <a:spcPct val="115000"/>
                        </a:lnSpc>
                        <a:spcAft>
                          <a:spcPts val="600"/>
                        </a:spcAft>
                        <a:buNone/>
                      </a:pPr>
                      <a:r>
                        <a:rPr lang="en-GB" sz="1800" dirty="0">
                          <a:solidFill>
                            <a:schemeClr val="tx1"/>
                          </a:solidFill>
                          <a:effectLst/>
                          <a:latin typeface="Verdana" panose="020B0604030504040204" pitchFamily="34" charset="0"/>
                          <a:ea typeface="Verdana" panose="020B0604030504040204" pitchFamily="34" charset="0"/>
                        </a:rPr>
                        <a:t>…5 years</a:t>
                      </a:r>
                      <a:endParaRPr lang="en-GB" sz="18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L w="12700" cap="flat" cmpd="sng" algn="ctr">
                      <a:solidFill>
                        <a:srgbClr val="009720"/>
                      </a:solidFill>
                      <a:prstDash val="solid"/>
                      <a:round/>
                      <a:headEnd type="none" w="med" len="med"/>
                      <a:tailEnd type="none" w="med" len="med"/>
                    </a:lnL>
                    <a:lnR w="12700" cap="flat" cmpd="sng" algn="ctr">
                      <a:solidFill>
                        <a:srgbClr val="009720"/>
                      </a:solidFill>
                      <a:prstDash val="solid"/>
                      <a:round/>
                      <a:headEnd type="none" w="med" len="med"/>
                      <a:tailEnd type="none" w="med" len="med"/>
                    </a:lnR>
                    <a:lnT w="12700" cap="flat" cmpd="sng" algn="ctr">
                      <a:solidFill>
                        <a:srgbClr val="009720"/>
                      </a:solidFill>
                      <a:prstDash val="solid"/>
                      <a:round/>
                      <a:headEnd type="none" w="med" len="med"/>
                      <a:tailEnd type="none" w="med" len="med"/>
                    </a:lnT>
                    <a:lnB w="12700" cap="flat" cmpd="sng" algn="ctr">
                      <a:solidFill>
                        <a:srgbClr val="009720"/>
                      </a:solidFill>
                      <a:prstDash val="solid"/>
                      <a:round/>
                      <a:headEnd type="none" w="med" len="med"/>
                      <a:tailEnd type="none" w="med" len="med"/>
                    </a:lnB>
                  </a:tcPr>
                </a:tc>
                <a:extLst>
                  <a:ext uri="{0D108BD9-81ED-4DB2-BD59-A6C34878D82A}">
                    <a16:rowId xmlns:a16="http://schemas.microsoft.com/office/drawing/2014/main" val="3006610175"/>
                  </a:ext>
                </a:extLst>
              </a:tr>
              <a:tr h="0">
                <a:tc>
                  <a:txBody>
                    <a:bodyPr/>
                    <a:lstStyle/>
                    <a:p>
                      <a:pPr algn="ctr">
                        <a:lnSpc>
                          <a:spcPct val="115000"/>
                        </a:lnSpc>
                        <a:spcAft>
                          <a:spcPts val="600"/>
                        </a:spcAft>
                        <a:buNone/>
                      </a:pPr>
                      <a:r>
                        <a:rPr lang="en-GB" sz="1800" dirty="0">
                          <a:solidFill>
                            <a:schemeClr val="tx1"/>
                          </a:solidFill>
                          <a:effectLst/>
                          <a:latin typeface="Verdana" panose="020B0604030504040204" pitchFamily="34" charset="0"/>
                          <a:ea typeface="Verdana" panose="020B0604030504040204" pitchFamily="34" charset="0"/>
                        </a:rPr>
                        <a:t>16</a:t>
                      </a:r>
                      <a:endParaRPr lang="en-GB" sz="18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L w="12700" cap="flat" cmpd="sng" algn="ctr">
                      <a:solidFill>
                        <a:srgbClr val="009720"/>
                      </a:solidFill>
                      <a:prstDash val="solid"/>
                      <a:round/>
                      <a:headEnd type="none" w="med" len="med"/>
                      <a:tailEnd type="none" w="med" len="med"/>
                    </a:lnL>
                    <a:lnR w="12700" cap="flat" cmpd="sng" algn="ctr">
                      <a:solidFill>
                        <a:srgbClr val="009720"/>
                      </a:solidFill>
                      <a:prstDash val="solid"/>
                      <a:round/>
                      <a:headEnd type="none" w="med" len="med"/>
                      <a:tailEnd type="none" w="med" len="med"/>
                    </a:lnR>
                    <a:lnT w="12700" cap="flat" cmpd="sng" algn="ctr">
                      <a:solidFill>
                        <a:srgbClr val="009720"/>
                      </a:solidFill>
                      <a:prstDash val="solid"/>
                      <a:round/>
                      <a:headEnd type="none" w="med" len="med"/>
                      <a:tailEnd type="none" w="med" len="med"/>
                    </a:lnT>
                    <a:lnB w="12700" cap="flat" cmpd="sng" algn="ctr">
                      <a:solidFill>
                        <a:srgbClr val="009720"/>
                      </a:solidFill>
                      <a:prstDash val="solid"/>
                      <a:round/>
                      <a:headEnd type="none" w="med" len="med"/>
                      <a:tailEnd type="none" w="med" len="med"/>
                    </a:lnB>
                    <a:solidFill>
                      <a:srgbClr val="EEFFDD"/>
                    </a:solidFill>
                  </a:tcPr>
                </a:tc>
                <a:tc>
                  <a:txBody>
                    <a:bodyPr/>
                    <a:lstStyle/>
                    <a:p>
                      <a:pPr algn="ctr">
                        <a:lnSpc>
                          <a:spcPct val="115000"/>
                        </a:lnSpc>
                        <a:spcAft>
                          <a:spcPts val="600"/>
                        </a:spcAft>
                        <a:buNone/>
                      </a:pPr>
                      <a:r>
                        <a:rPr lang="en-GB" sz="1800" dirty="0">
                          <a:solidFill>
                            <a:schemeClr val="tx1"/>
                          </a:solidFill>
                          <a:effectLst/>
                          <a:latin typeface="Verdana" panose="020B0604030504040204" pitchFamily="34" charset="0"/>
                          <a:ea typeface="Verdana" panose="020B0604030504040204" pitchFamily="34" charset="0"/>
                        </a:rPr>
                        <a:t>…6 years</a:t>
                      </a:r>
                      <a:endParaRPr lang="en-GB" sz="18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L w="12700" cap="flat" cmpd="sng" algn="ctr">
                      <a:solidFill>
                        <a:srgbClr val="009720"/>
                      </a:solidFill>
                      <a:prstDash val="solid"/>
                      <a:round/>
                      <a:headEnd type="none" w="med" len="med"/>
                      <a:tailEnd type="none" w="med" len="med"/>
                    </a:lnL>
                    <a:lnR w="12700" cap="flat" cmpd="sng" algn="ctr">
                      <a:solidFill>
                        <a:srgbClr val="009720"/>
                      </a:solidFill>
                      <a:prstDash val="solid"/>
                      <a:round/>
                      <a:headEnd type="none" w="med" len="med"/>
                      <a:tailEnd type="none" w="med" len="med"/>
                    </a:lnR>
                    <a:lnT w="12700" cap="flat" cmpd="sng" algn="ctr">
                      <a:solidFill>
                        <a:srgbClr val="009720"/>
                      </a:solidFill>
                      <a:prstDash val="solid"/>
                      <a:round/>
                      <a:headEnd type="none" w="med" len="med"/>
                      <a:tailEnd type="none" w="med" len="med"/>
                    </a:lnT>
                    <a:lnB w="12700" cap="flat" cmpd="sng" algn="ctr">
                      <a:solidFill>
                        <a:srgbClr val="009720"/>
                      </a:solidFill>
                      <a:prstDash val="solid"/>
                      <a:round/>
                      <a:headEnd type="none" w="med" len="med"/>
                      <a:tailEnd type="none" w="med" len="med"/>
                    </a:lnB>
                  </a:tcPr>
                </a:tc>
                <a:extLst>
                  <a:ext uri="{0D108BD9-81ED-4DB2-BD59-A6C34878D82A}">
                    <a16:rowId xmlns:a16="http://schemas.microsoft.com/office/drawing/2014/main" val="2509159448"/>
                  </a:ext>
                </a:extLst>
              </a:tr>
              <a:tr h="0">
                <a:tc>
                  <a:txBody>
                    <a:bodyPr/>
                    <a:lstStyle/>
                    <a:p>
                      <a:pPr algn="ctr">
                        <a:lnSpc>
                          <a:spcPct val="115000"/>
                        </a:lnSpc>
                        <a:spcAft>
                          <a:spcPts val="600"/>
                        </a:spcAft>
                        <a:buNone/>
                      </a:pPr>
                      <a:r>
                        <a:rPr lang="en-GB" sz="1800" dirty="0">
                          <a:solidFill>
                            <a:schemeClr val="tx1"/>
                          </a:solidFill>
                          <a:effectLst/>
                          <a:latin typeface="Verdana" panose="020B0604030504040204" pitchFamily="34" charset="0"/>
                          <a:ea typeface="Verdana" panose="020B0604030504040204" pitchFamily="34" charset="0"/>
                        </a:rPr>
                        <a:t>17</a:t>
                      </a:r>
                      <a:endParaRPr lang="en-GB" sz="18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L w="12700" cap="flat" cmpd="sng" algn="ctr">
                      <a:solidFill>
                        <a:srgbClr val="009720"/>
                      </a:solidFill>
                      <a:prstDash val="solid"/>
                      <a:round/>
                      <a:headEnd type="none" w="med" len="med"/>
                      <a:tailEnd type="none" w="med" len="med"/>
                    </a:lnL>
                    <a:lnR w="12700" cap="flat" cmpd="sng" algn="ctr">
                      <a:solidFill>
                        <a:srgbClr val="009720"/>
                      </a:solidFill>
                      <a:prstDash val="solid"/>
                      <a:round/>
                      <a:headEnd type="none" w="med" len="med"/>
                      <a:tailEnd type="none" w="med" len="med"/>
                    </a:lnR>
                    <a:lnT w="12700" cap="flat" cmpd="sng" algn="ctr">
                      <a:solidFill>
                        <a:srgbClr val="009720"/>
                      </a:solidFill>
                      <a:prstDash val="solid"/>
                      <a:round/>
                      <a:headEnd type="none" w="med" len="med"/>
                      <a:tailEnd type="none" w="med" len="med"/>
                    </a:lnT>
                    <a:lnB w="12700" cap="flat" cmpd="sng" algn="ctr">
                      <a:solidFill>
                        <a:srgbClr val="009720"/>
                      </a:solidFill>
                      <a:prstDash val="solid"/>
                      <a:round/>
                      <a:headEnd type="none" w="med" len="med"/>
                      <a:tailEnd type="none" w="med" len="med"/>
                    </a:lnB>
                    <a:solidFill>
                      <a:srgbClr val="EEFFDD"/>
                    </a:solidFill>
                  </a:tcPr>
                </a:tc>
                <a:tc>
                  <a:txBody>
                    <a:bodyPr/>
                    <a:lstStyle/>
                    <a:p>
                      <a:pPr algn="ctr">
                        <a:lnSpc>
                          <a:spcPct val="115000"/>
                        </a:lnSpc>
                        <a:spcAft>
                          <a:spcPts val="600"/>
                        </a:spcAft>
                        <a:buNone/>
                      </a:pPr>
                      <a:r>
                        <a:rPr lang="en-GB" sz="1800" dirty="0">
                          <a:solidFill>
                            <a:schemeClr val="tx1"/>
                          </a:solidFill>
                          <a:effectLst/>
                          <a:latin typeface="Verdana" panose="020B0604030504040204" pitchFamily="34" charset="0"/>
                          <a:ea typeface="Verdana" panose="020B0604030504040204" pitchFamily="34" charset="0"/>
                        </a:rPr>
                        <a:t>…7 years</a:t>
                      </a:r>
                      <a:endParaRPr lang="en-GB" sz="18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L w="12700" cap="flat" cmpd="sng" algn="ctr">
                      <a:solidFill>
                        <a:srgbClr val="009720"/>
                      </a:solidFill>
                      <a:prstDash val="solid"/>
                      <a:round/>
                      <a:headEnd type="none" w="med" len="med"/>
                      <a:tailEnd type="none" w="med" len="med"/>
                    </a:lnL>
                    <a:lnR w="12700" cap="flat" cmpd="sng" algn="ctr">
                      <a:solidFill>
                        <a:srgbClr val="009720"/>
                      </a:solidFill>
                      <a:prstDash val="solid"/>
                      <a:round/>
                      <a:headEnd type="none" w="med" len="med"/>
                      <a:tailEnd type="none" w="med" len="med"/>
                    </a:lnR>
                    <a:lnT w="12700" cap="flat" cmpd="sng" algn="ctr">
                      <a:solidFill>
                        <a:srgbClr val="009720"/>
                      </a:solidFill>
                      <a:prstDash val="solid"/>
                      <a:round/>
                      <a:headEnd type="none" w="med" len="med"/>
                      <a:tailEnd type="none" w="med" len="med"/>
                    </a:lnT>
                    <a:lnB w="12700" cap="flat" cmpd="sng" algn="ctr">
                      <a:solidFill>
                        <a:srgbClr val="009720"/>
                      </a:solidFill>
                      <a:prstDash val="solid"/>
                      <a:round/>
                      <a:headEnd type="none" w="med" len="med"/>
                      <a:tailEnd type="none" w="med" len="med"/>
                    </a:lnB>
                  </a:tcPr>
                </a:tc>
                <a:extLst>
                  <a:ext uri="{0D108BD9-81ED-4DB2-BD59-A6C34878D82A}">
                    <a16:rowId xmlns:a16="http://schemas.microsoft.com/office/drawing/2014/main" val="2792904028"/>
                  </a:ext>
                </a:extLst>
              </a:tr>
              <a:tr h="0">
                <a:tc>
                  <a:txBody>
                    <a:bodyPr/>
                    <a:lstStyle/>
                    <a:p>
                      <a:pPr algn="ctr">
                        <a:lnSpc>
                          <a:spcPct val="115000"/>
                        </a:lnSpc>
                        <a:spcAft>
                          <a:spcPts val="600"/>
                        </a:spcAft>
                        <a:buNone/>
                      </a:pPr>
                      <a:r>
                        <a:rPr lang="en-GB" sz="1800" dirty="0">
                          <a:solidFill>
                            <a:schemeClr val="tx1"/>
                          </a:solidFill>
                          <a:effectLst/>
                          <a:latin typeface="Verdana" panose="020B0604030504040204" pitchFamily="34" charset="0"/>
                          <a:ea typeface="Verdana" panose="020B0604030504040204" pitchFamily="34" charset="0"/>
                        </a:rPr>
                        <a:t>18</a:t>
                      </a:r>
                      <a:endParaRPr lang="en-GB" sz="18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L w="12700" cap="flat" cmpd="sng" algn="ctr">
                      <a:solidFill>
                        <a:srgbClr val="009720"/>
                      </a:solidFill>
                      <a:prstDash val="solid"/>
                      <a:round/>
                      <a:headEnd type="none" w="med" len="med"/>
                      <a:tailEnd type="none" w="med" len="med"/>
                    </a:lnL>
                    <a:lnR w="12700" cap="flat" cmpd="sng" algn="ctr">
                      <a:solidFill>
                        <a:srgbClr val="009720"/>
                      </a:solidFill>
                      <a:prstDash val="solid"/>
                      <a:round/>
                      <a:headEnd type="none" w="med" len="med"/>
                      <a:tailEnd type="none" w="med" len="med"/>
                    </a:lnR>
                    <a:lnT w="12700" cap="flat" cmpd="sng" algn="ctr">
                      <a:solidFill>
                        <a:srgbClr val="009720"/>
                      </a:solidFill>
                      <a:prstDash val="solid"/>
                      <a:round/>
                      <a:headEnd type="none" w="med" len="med"/>
                      <a:tailEnd type="none" w="med" len="med"/>
                    </a:lnT>
                    <a:lnB w="12700" cap="flat" cmpd="sng" algn="ctr">
                      <a:solidFill>
                        <a:srgbClr val="009720"/>
                      </a:solidFill>
                      <a:prstDash val="solid"/>
                      <a:round/>
                      <a:headEnd type="none" w="med" len="med"/>
                      <a:tailEnd type="none" w="med" len="med"/>
                    </a:lnB>
                    <a:solidFill>
                      <a:srgbClr val="EEFFDD"/>
                    </a:solidFill>
                  </a:tcPr>
                </a:tc>
                <a:tc>
                  <a:txBody>
                    <a:bodyPr/>
                    <a:lstStyle/>
                    <a:p>
                      <a:pPr algn="ctr">
                        <a:lnSpc>
                          <a:spcPct val="115000"/>
                        </a:lnSpc>
                        <a:spcAft>
                          <a:spcPts val="600"/>
                        </a:spcAft>
                        <a:buNone/>
                      </a:pPr>
                      <a:r>
                        <a:rPr lang="en-GB" sz="1800" dirty="0">
                          <a:solidFill>
                            <a:schemeClr val="tx1"/>
                          </a:solidFill>
                          <a:effectLst/>
                          <a:latin typeface="Verdana" panose="020B0604030504040204" pitchFamily="34" charset="0"/>
                          <a:ea typeface="Verdana" panose="020B0604030504040204" pitchFamily="34" charset="0"/>
                        </a:rPr>
                        <a:t>…8 years</a:t>
                      </a:r>
                      <a:endParaRPr lang="en-GB" sz="18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L w="12700" cap="flat" cmpd="sng" algn="ctr">
                      <a:solidFill>
                        <a:srgbClr val="009720"/>
                      </a:solidFill>
                      <a:prstDash val="solid"/>
                      <a:round/>
                      <a:headEnd type="none" w="med" len="med"/>
                      <a:tailEnd type="none" w="med" len="med"/>
                    </a:lnL>
                    <a:lnR w="12700" cap="flat" cmpd="sng" algn="ctr">
                      <a:solidFill>
                        <a:srgbClr val="009720"/>
                      </a:solidFill>
                      <a:prstDash val="solid"/>
                      <a:round/>
                      <a:headEnd type="none" w="med" len="med"/>
                      <a:tailEnd type="none" w="med" len="med"/>
                    </a:lnR>
                    <a:lnT w="12700" cap="flat" cmpd="sng" algn="ctr">
                      <a:solidFill>
                        <a:srgbClr val="009720"/>
                      </a:solidFill>
                      <a:prstDash val="solid"/>
                      <a:round/>
                      <a:headEnd type="none" w="med" len="med"/>
                      <a:tailEnd type="none" w="med" len="med"/>
                    </a:lnT>
                    <a:lnB w="12700" cap="flat" cmpd="sng" algn="ctr">
                      <a:solidFill>
                        <a:srgbClr val="009720"/>
                      </a:solidFill>
                      <a:prstDash val="solid"/>
                      <a:round/>
                      <a:headEnd type="none" w="med" len="med"/>
                      <a:tailEnd type="none" w="med" len="med"/>
                    </a:lnB>
                  </a:tcPr>
                </a:tc>
                <a:extLst>
                  <a:ext uri="{0D108BD9-81ED-4DB2-BD59-A6C34878D82A}">
                    <a16:rowId xmlns:a16="http://schemas.microsoft.com/office/drawing/2014/main" val="1134588299"/>
                  </a:ext>
                </a:extLst>
              </a:tr>
              <a:tr h="0">
                <a:tc>
                  <a:txBody>
                    <a:bodyPr/>
                    <a:lstStyle/>
                    <a:p>
                      <a:pPr algn="ctr">
                        <a:lnSpc>
                          <a:spcPct val="115000"/>
                        </a:lnSpc>
                        <a:spcAft>
                          <a:spcPts val="600"/>
                        </a:spcAft>
                        <a:buNone/>
                      </a:pPr>
                      <a:r>
                        <a:rPr lang="en-GB" sz="1800" dirty="0">
                          <a:solidFill>
                            <a:schemeClr val="tx1"/>
                          </a:solidFill>
                          <a:effectLst/>
                          <a:latin typeface="Verdana" panose="020B0604030504040204" pitchFamily="34" charset="0"/>
                          <a:ea typeface="Verdana" panose="020B0604030504040204" pitchFamily="34" charset="0"/>
                        </a:rPr>
                        <a:t>19</a:t>
                      </a:r>
                      <a:endParaRPr lang="en-GB" sz="18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L w="12700" cap="flat" cmpd="sng" algn="ctr">
                      <a:solidFill>
                        <a:srgbClr val="009720"/>
                      </a:solidFill>
                      <a:prstDash val="solid"/>
                      <a:round/>
                      <a:headEnd type="none" w="med" len="med"/>
                      <a:tailEnd type="none" w="med" len="med"/>
                    </a:lnL>
                    <a:lnR w="12700" cap="flat" cmpd="sng" algn="ctr">
                      <a:solidFill>
                        <a:srgbClr val="009720"/>
                      </a:solidFill>
                      <a:prstDash val="solid"/>
                      <a:round/>
                      <a:headEnd type="none" w="med" len="med"/>
                      <a:tailEnd type="none" w="med" len="med"/>
                    </a:lnR>
                    <a:lnT w="12700" cap="flat" cmpd="sng" algn="ctr">
                      <a:solidFill>
                        <a:srgbClr val="009720"/>
                      </a:solidFill>
                      <a:prstDash val="solid"/>
                      <a:round/>
                      <a:headEnd type="none" w="med" len="med"/>
                      <a:tailEnd type="none" w="med" len="med"/>
                    </a:lnT>
                    <a:lnB w="12700" cap="flat" cmpd="sng" algn="ctr">
                      <a:solidFill>
                        <a:srgbClr val="009720"/>
                      </a:solidFill>
                      <a:prstDash val="solid"/>
                      <a:round/>
                      <a:headEnd type="none" w="med" len="med"/>
                      <a:tailEnd type="none" w="med" len="med"/>
                    </a:lnB>
                    <a:solidFill>
                      <a:srgbClr val="EEFFDD"/>
                    </a:solidFill>
                  </a:tcPr>
                </a:tc>
                <a:tc>
                  <a:txBody>
                    <a:bodyPr/>
                    <a:lstStyle/>
                    <a:p>
                      <a:pPr algn="ctr">
                        <a:lnSpc>
                          <a:spcPct val="115000"/>
                        </a:lnSpc>
                        <a:spcAft>
                          <a:spcPts val="600"/>
                        </a:spcAft>
                        <a:buNone/>
                      </a:pPr>
                      <a:r>
                        <a:rPr lang="en-GB" sz="1800" dirty="0">
                          <a:solidFill>
                            <a:schemeClr val="tx1"/>
                          </a:solidFill>
                          <a:effectLst/>
                          <a:latin typeface="Verdana" panose="020B0604030504040204" pitchFamily="34" charset="0"/>
                          <a:ea typeface="Verdana" panose="020B0604030504040204" pitchFamily="34" charset="0"/>
                        </a:rPr>
                        <a:t>…9 years</a:t>
                      </a:r>
                      <a:endParaRPr lang="en-GB" sz="18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L w="12700" cap="flat" cmpd="sng" algn="ctr">
                      <a:solidFill>
                        <a:srgbClr val="009720"/>
                      </a:solidFill>
                      <a:prstDash val="solid"/>
                      <a:round/>
                      <a:headEnd type="none" w="med" len="med"/>
                      <a:tailEnd type="none" w="med" len="med"/>
                    </a:lnL>
                    <a:lnR w="12700" cap="flat" cmpd="sng" algn="ctr">
                      <a:solidFill>
                        <a:srgbClr val="009720"/>
                      </a:solidFill>
                      <a:prstDash val="solid"/>
                      <a:round/>
                      <a:headEnd type="none" w="med" len="med"/>
                      <a:tailEnd type="none" w="med" len="med"/>
                    </a:lnR>
                    <a:lnT w="12700" cap="flat" cmpd="sng" algn="ctr">
                      <a:solidFill>
                        <a:srgbClr val="009720"/>
                      </a:solidFill>
                      <a:prstDash val="solid"/>
                      <a:round/>
                      <a:headEnd type="none" w="med" len="med"/>
                      <a:tailEnd type="none" w="med" len="med"/>
                    </a:lnT>
                    <a:lnB w="12700" cap="flat" cmpd="sng" algn="ctr">
                      <a:solidFill>
                        <a:srgbClr val="009720"/>
                      </a:solidFill>
                      <a:prstDash val="solid"/>
                      <a:round/>
                      <a:headEnd type="none" w="med" len="med"/>
                      <a:tailEnd type="none" w="med" len="med"/>
                    </a:lnB>
                  </a:tcPr>
                </a:tc>
                <a:extLst>
                  <a:ext uri="{0D108BD9-81ED-4DB2-BD59-A6C34878D82A}">
                    <a16:rowId xmlns:a16="http://schemas.microsoft.com/office/drawing/2014/main" val="2680057415"/>
                  </a:ext>
                </a:extLst>
              </a:tr>
              <a:tr h="0">
                <a:tc>
                  <a:txBody>
                    <a:bodyPr/>
                    <a:lstStyle/>
                    <a:p>
                      <a:pPr algn="ctr">
                        <a:lnSpc>
                          <a:spcPct val="115000"/>
                        </a:lnSpc>
                        <a:spcAft>
                          <a:spcPts val="600"/>
                        </a:spcAft>
                        <a:buNone/>
                      </a:pPr>
                      <a:r>
                        <a:rPr lang="en-GB" sz="1800" dirty="0">
                          <a:solidFill>
                            <a:schemeClr val="tx1"/>
                          </a:solidFill>
                          <a:effectLst/>
                          <a:latin typeface="Verdana" panose="020B0604030504040204" pitchFamily="34" charset="0"/>
                          <a:ea typeface="Verdana" panose="020B0604030504040204" pitchFamily="34" charset="0"/>
                        </a:rPr>
                        <a:t>20</a:t>
                      </a:r>
                      <a:endParaRPr lang="en-GB" sz="18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L w="12700" cap="flat" cmpd="sng" algn="ctr">
                      <a:solidFill>
                        <a:srgbClr val="009720"/>
                      </a:solidFill>
                      <a:prstDash val="solid"/>
                      <a:round/>
                      <a:headEnd type="none" w="med" len="med"/>
                      <a:tailEnd type="none" w="med" len="med"/>
                    </a:lnL>
                    <a:lnR w="12700" cap="flat" cmpd="sng" algn="ctr">
                      <a:solidFill>
                        <a:srgbClr val="009720"/>
                      </a:solidFill>
                      <a:prstDash val="solid"/>
                      <a:round/>
                      <a:headEnd type="none" w="med" len="med"/>
                      <a:tailEnd type="none" w="med" len="med"/>
                    </a:lnR>
                    <a:lnT w="12700" cap="flat" cmpd="sng" algn="ctr">
                      <a:solidFill>
                        <a:srgbClr val="009720"/>
                      </a:solidFill>
                      <a:prstDash val="solid"/>
                      <a:round/>
                      <a:headEnd type="none" w="med" len="med"/>
                      <a:tailEnd type="none" w="med" len="med"/>
                    </a:lnT>
                    <a:lnB w="12700" cap="flat" cmpd="sng" algn="ctr">
                      <a:solidFill>
                        <a:srgbClr val="009720"/>
                      </a:solidFill>
                      <a:prstDash val="solid"/>
                      <a:round/>
                      <a:headEnd type="none" w="med" len="med"/>
                      <a:tailEnd type="none" w="med" len="med"/>
                    </a:lnB>
                    <a:solidFill>
                      <a:srgbClr val="EEFFDD"/>
                    </a:solidFill>
                  </a:tcPr>
                </a:tc>
                <a:tc>
                  <a:txBody>
                    <a:bodyPr/>
                    <a:lstStyle/>
                    <a:p>
                      <a:pPr algn="ctr">
                        <a:lnSpc>
                          <a:spcPct val="115000"/>
                        </a:lnSpc>
                        <a:spcAft>
                          <a:spcPts val="600"/>
                        </a:spcAft>
                        <a:buNone/>
                      </a:pPr>
                      <a:r>
                        <a:rPr lang="en-GB" sz="1800" dirty="0">
                          <a:solidFill>
                            <a:schemeClr val="tx1"/>
                          </a:solidFill>
                          <a:effectLst/>
                          <a:latin typeface="Verdana" panose="020B0604030504040204" pitchFamily="34" charset="0"/>
                          <a:ea typeface="Verdana" panose="020B0604030504040204" pitchFamily="34" charset="0"/>
                        </a:rPr>
                        <a:t>…10 years</a:t>
                      </a:r>
                      <a:endParaRPr lang="en-GB" sz="1800" dirty="0">
                        <a:solidFill>
                          <a:schemeClr val="tx1"/>
                        </a:solidFill>
                        <a:effectLst/>
                        <a:latin typeface="Verdana" panose="020B0604030504040204" pitchFamily="34" charset="0"/>
                        <a:ea typeface="Verdana" panose="020B0604030504040204" pitchFamily="34" charset="0"/>
                        <a:cs typeface="Times New Roman" panose="02020603050405020304" pitchFamily="18" charset="0"/>
                      </a:endParaRPr>
                    </a:p>
                  </a:txBody>
                  <a:tcPr marL="68580" marR="68580" marT="0" marB="0">
                    <a:lnL w="12700" cap="flat" cmpd="sng" algn="ctr">
                      <a:solidFill>
                        <a:srgbClr val="009720"/>
                      </a:solidFill>
                      <a:prstDash val="solid"/>
                      <a:round/>
                      <a:headEnd type="none" w="med" len="med"/>
                      <a:tailEnd type="none" w="med" len="med"/>
                    </a:lnL>
                    <a:lnR w="12700" cap="flat" cmpd="sng" algn="ctr">
                      <a:solidFill>
                        <a:srgbClr val="009720"/>
                      </a:solidFill>
                      <a:prstDash val="solid"/>
                      <a:round/>
                      <a:headEnd type="none" w="med" len="med"/>
                      <a:tailEnd type="none" w="med" len="med"/>
                    </a:lnR>
                    <a:lnT w="12700" cap="flat" cmpd="sng" algn="ctr">
                      <a:solidFill>
                        <a:srgbClr val="009720"/>
                      </a:solidFill>
                      <a:prstDash val="solid"/>
                      <a:round/>
                      <a:headEnd type="none" w="med" len="med"/>
                      <a:tailEnd type="none" w="med" len="med"/>
                    </a:lnT>
                    <a:lnB w="12700" cap="flat" cmpd="sng" algn="ctr">
                      <a:solidFill>
                        <a:srgbClr val="009720"/>
                      </a:solidFill>
                      <a:prstDash val="solid"/>
                      <a:round/>
                      <a:headEnd type="none" w="med" len="med"/>
                      <a:tailEnd type="none" w="med" len="med"/>
                    </a:lnB>
                  </a:tcPr>
                </a:tc>
                <a:extLst>
                  <a:ext uri="{0D108BD9-81ED-4DB2-BD59-A6C34878D82A}">
                    <a16:rowId xmlns:a16="http://schemas.microsoft.com/office/drawing/2014/main" val="328518396"/>
                  </a:ext>
                </a:extLst>
              </a:tr>
            </a:tbl>
          </a:graphicData>
        </a:graphic>
      </p:graphicFrame>
    </p:spTree>
    <p:extLst>
      <p:ext uri="{BB962C8B-B14F-4D97-AF65-F5344CB8AC3E}">
        <p14:creationId xmlns:p14="http://schemas.microsoft.com/office/powerpoint/2010/main" val="146619446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FFFFE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ffectLst>
                  <a:outerShdw blurRad="38100" dist="38100" dir="2700000" algn="tl">
                    <a:srgbClr val="000000">
                      <a:alpha val="43137"/>
                    </a:srgbClr>
                  </a:outerShdw>
                </a:effectLst>
                <a:latin typeface="Verdana" panose="020B0604030504040204" pitchFamily="34" charset="0"/>
                <a:ea typeface="Verdana" panose="020B0604030504040204" pitchFamily="34" charset="0"/>
              </a:rPr>
              <a:t>Questions</a:t>
            </a:r>
          </a:p>
        </p:txBody>
      </p:sp>
      <p:sp>
        <p:nvSpPr>
          <p:cNvPr id="3" name="Rectangle 2">
            <a:extLst>
              <a:ext uri="{FF2B5EF4-FFF2-40B4-BE49-F238E27FC236}">
                <a16:creationId xmlns:a16="http://schemas.microsoft.com/office/drawing/2014/main" id="{0245D7DF-FDF4-4F20-9391-8028A0F990A7}"/>
              </a:ext>
            </a:extLst>
          </p:cNvPr>
          <p:cNvSpPr/>
          <p:nvPr/>
        </p:nvSpPr>
        <p:spPr>
          <a:xfrm>
            <a:off x="0" y="939800"/>
            <a:ext cx="9144000" cy="5441528"/>
          </a:xfrm>
          <a:prstGeom prst="rect">
            <a:avLst/>
          </a:prstGeom>
          <a:solidFill>
            <a:srgbClr val="FFF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endParaRPr lang="en-GB" b="1" dirty="0">
              <a:solidFill>
                <a:schemeClr val="tx1"/>
              </a:solidFill>
              <a:latin typeface="Verdana" panose="020B0604030504040204" pitchFamily="34" charset="0"/>
              <a:ea typeface="Verdana" panose="020B0604030504040204" pitchFamily="34" charset="0"/>
            </a:endParaRPr>
          </a:p>
          <a:p>
            <a:r>
              <a:rPr lang="en-GB" b="1" dirty="0">
                <a:solidFill>
                  <a:schemeClr val="tx1"/>
                </a:solidFill>
                <a:latin typeface="Verdana" panose="020B0604030504040204" pitchFamily="34" charset="0"/>
                <a:ea typeface="Verdana" panose="020B0604030504040204" pitchFamily="34" charset="0"/>
              </a:rPr>
              <a:t>Self-testing questions (</a:t>
            </a:r>
            <a:r>
              <a:rPr lang="en-GB" b="1" i="1" dirty="0">
                <a:solidFill>
                  <a:schemeClr val="tx1"/>
                </a:solidFill>
                <a:latin typeface="Verdana" panose="020B0604030504040204" pitchFamily="34" charset="0"/>
                <a:ea typeface="Verdana" panose="020B0604030504040204" pitchFamily="34" charset="0"/>
              </a:rPr>
              <a:t>with solutions in book</a:t>
            </a:r>
            <a:r>
              <a:rPr lang="en-GB" b="1" dirty="0">
                <a:solidFill>
                  <a:schemeClr val="tx1"/>
                </a:solidFill>
                <a:latin typeface="Verdana" panose="020B0604030504040204" pitchFamily="34" charset="0"/>
                <a:ea typeface="Verdana" panose="020B0604030504040204" pitchFamily="34" charset="0"/>
              </a:rPr>
              <a:t>):</a:t>
            </a:r>
          </a:p>
          <a:p>
            <a:endParaRPr lang="en-GB" dirty="0">
              <a:solidFill>
                <a:schemeClr val="tx1"/>
              </a:solidFill>
              <a:latin typeface="Verdana" panose="020B0604030504040204" pitchFamily="34" charset="0"/>
              <a:ea typeface="Verdana" panose="020B0604030504040204" pitchFamily="34" charset="0"/>
            </a:endParaRPr>
          </a:p>
          <a:p>
            <a:pPr marL="354013" indent="-354013">
              <a:buFont typeface="Arial" panose="020B0604020202020204" pitchFamily="34" charset="0"/>
              <a:buChar char="•"/>
              <a:tabLst>
                <a:tab pos="354013" algn="l"/>
              </a:tabLst>
            </a:pPr>
            <a:r>
              <a:rPr lang="en-GB" b="1" dirty="0">
                <a:solidFill>
                  <a:schemeClr val="tx1"/>
                </a:solidFill>
                <a:latin typeface="Verdana" panose="020B0604030504040204" pitchFamily="34" charset="0"/>
                <a:ea typeface="Verdana" panose="020B0604030504040204" pitchFamily="34" charset="0"/>
              </a:rPr>
              <a:t>Question 2	Bert</a:t>
            </a:r>
          </a:p>
          <a:p>
            <a:pPr marL="354013" indent="-354013">
              <a:tabLst>
                <a:tab pos="354013" algn="l"/>
              </a:tabLst>
            </a:pPr>
            <a:r>
              <a:rPr lang="en-GB" dirty="0">
                <a:solidFill>
                  <a:schemeClr val="tx1"/>
                </a:solidFill>
                <a:latin typeface="Verdana" panose="020B0604030504040204" pitchFamily="34" charset="0"/>
                <a:ea typeface="Verdana" panose="020B0604030504040204" pitchFamily="34" charset="0"/>
              </a:rPr>
              <a:t>	This includes a PET, Business Property Relief and Bert’s estate being left to his nephew.</a:t>
            </a:r>
          </a:p>
          <a:p>
            <a:pPr marL="354013" indent="-354013">
              <a:buFont typeface="Arial" panose="020B0604020202020204" pitchFamily="34" charset="0"/>
              <a:buChar char="•"/>
              <a:tabLst>
                <a:tab pos="354013" algn="l"/>
              </a:tabLst>
            </a:pPr>
            <a:endParaRPr lang="en-GB" dirty="0">
              <a:solidFill>
                <a:schemeClr val="tx1"/>
              </a:solidFill>
              <a:latin typeface="Verdana" panose="020B0604030504040204" pitchFamily="34" charset="0"/>
              <a:ea typeface="Verdana" panose="020B0604030504040204" pitchFamily="34" charset="0"/>
            </a:endParaRPr>
          </a:p>
          <a:p>
            <a:pPr marL="354013" indent="-354013">
              <a:buFont typeface="Arial" panose="020B0604020202020204" pitchFamily="34" charset="0"/>
              <a:buChar char="•"/>
              <a:tabLst>
                <a:tab pos="354013" algn="l"/>
              </a:tabLst>
            </a:pPr>
            <a:r>
              <a:rPr lang="en-GB" b="1" dirty="0">
                <a:solidFill>
                  <a:schemeClr val="tx1"/>
                </a:solidFill>
                <a:latin typeface="Verdana" panose="020B0604030504040204" pitchFamily="34" charset="0"/>
                <a:ea typeface="Verdana" panose="020B0604030504040204" pitchFamily="34" charset="0"/>
              </a:rPr>
              <a:t>Question 3	Jamie</a:t>
            </a:r>
          </a:p>
          <a:p>
            <a:pPr marL="354013" indent="-354013">
              <a:tabLst>
                <a:tab pos="354013" algn="l"/>
              </a:tabLst>
            </a:pPr>
            <a:r>
              <a:rPr lang="en-GB" dirty="0">
                <a:solidFill>
                  <a:schemeClr val="tx1"/>
                </a:solidFill>
                <a:latin typeface="Verdana" panose="020B0604030504040204" pitchFamily="34" charset="0"/>
                <a:ea typeface="Verdana" panose="020B0604030504040204" pitchFamily="34" charset="0"/>
              </a:rPr>
              <a:t>	This concerns a ‘failed’ PET, with two different scenarios for who takes responsibility for the Inheritance Tax arising.</a:t>
            </a:r>
          </a:p>
          <a:p>
            <a:pPr marL="354013" indent="-354013">
              <a:buFont typeface="Arial" panose="020B0604020202020204" pitchFamily="34" charset="0"/>
              <a:buChar char="•"/>
              <a:tabLst>
                <a:tab pos="354013" algn="l"/>
              </a:tabLst>
            </a:pPr>
            <a:endParaRPr lang="en-GB" dirty="0">
              <a:solidFill>
                <a:schemeClr val="tx1"/>
              </a:solidFill>
              <a:latin typeface="Verdana" panose="020B0604030504040204" pitchFamily="34" charset="0"/>
              <a:ea typeface="Verdana" panose="020B0604030504040204" pitchFamily="34" charset="0"/>
            </a:endParaRPr>
          </a:p>
          <a:p>
            <a:pPr>
              <a:tabLst>
                <a:tab pos="354013" algn="l"/>
              </a:tabLst>
            </a:pPr>
            <a:r>
              <a:rPr lang="en-GB" b="1" dirty="0">
                <a:solidFill>
                  <a:schemeClr val="tx1"/>
                </a:solidFill>
                <a:latin typeface="Verdana" panose="020B0604030504040204" pitchFamily="34" charset="0"/>
                <a:ea typeface="Verdana" panose="020B0604030504040204" pitchFamily="34" charset="0"/>
              </a:rPr>
              <a:t>Question without answer (</a:t>
            </a:r>
            <a:r>
              <a:rPr lang="en-GB" b="1" i="1" dirty="0">
                <a:solidFill>
                  <a:schemeClr val="tx1"/>
                </a:solidFill>
                <a:latin typeface="Verdana" panose="020B0604030504040204" pitchFamily="34" charset="0"/>
                <a:ea typeface="Verdana" panose="020B0604030504040204" pitchFamily="34" charset="0"/>
              </a:rPr>
              <a:t>solution available on lecturer website</a:t>
            </a:r>
            <a:r>
              <a:rPr lang="en-GB" b="1" dirty="0">
                <a:solidFill>
                  <a:schemeClr val="tx1"/>
                </a:solidFill>
                <a:latin typeface="Verdana" panose="020B0604030504040204" pitchFamily="34" charset="0"/>
                <a:ea typeface="Verdana" panose="020B0604030504040204" pitchFamily="34" charset="0"/>
              </a:rPr>
              <a:t>):</a:t>
            </a:r>
          </a:p>
          <a:p>
            <a:pPr>
              <a:tabLst>
                <a:tab pos="354013" algn="l"/>
              </a:tabLst>
            </a:pPr>
            <a:endParaRPr lang="en-GB" dirty="0">
              <a:solidFill>
                <a:schemeClr val="tx1"/>
              </a:solidFill>
              <a:latin typeface="Verdana" panose="020B0604030504040204" pitchFamily="34" charset="0"/>
              <a:ea typeface="Verdana" panose="020B0604030504040204" pitchFamily="34" charset="0"/>
            </a:endParaRPr>
          </a:p>
          <a:p>
            <a:pPr marL="354013" indent="-354013">
              <a:buFont typeface="Arial" panose="020B0604020202020204" pitchFamily="34" charset="0"/>
              <a:buChar char="•"/>
              <a:tabLst>
                <a:tab pos="354013" algn="l"/>
              </a:tabLst>
            </a:pPr>
            <a:r>
              <a:rPr lang="en-GB" b="1" dirty="0">
                <a:solidFill>
                  <a:schemeClr val="tx1"/>
                </a:solidFill>
                <a:latin typeface="Verdana" panose="020B0604030504040204" pitchFamily="34" charset="0"/>
                <a:ea typeface="Verdana" panose="020B0604030504040204" pitchFamily="34" charset="0"/>
              </a:rPr>
              <a:t>Question 4	Jimmy</a:t>
            </a:r>
          </a:p>
          <a:p>
            <a:pPr marL="354013" indent="-354013">
              <a:tabLst>
                <a:tab pos="354013" algn="l"/>
              </a:tabLst>
            </a:pPr>
            <a:r>
              <a:rPr lang="en-GB" dirty="0">
                <a:solidFill>
                  <a:schemeClr val="tx1"/>
                </a:solidFill>
                <a:latin typeface="Verdana" panose="020B0604030504040204" pitchFamily="34" charset="0"/>
                <a:ea typeface="Verdana" panose="020B0604030504040204" pitchFamily="34" charset="0"/>
              </a:rPr>
              <a:t>	This includes a CLT, a PET and various exemptions.</a:t>
            </a:r>
          </a:p>
        </p:txBody>
      </p:sp>
    </p:spTree>
    <p:extLst>
      <p:ext uri="{BB962C8B-B14F-4D97-AF65-F5344CB8AC3E}">
        <p14:creationId xmlns:p14="http://schemas.microsoft.com/office/powerpoint/2010/main" val="3691583979"/>
      </p:ext>
    </p:extLst>
  </p:cSld>
  <p:clrMapOvr>
    <a:overrideClrMapping bg1="lt1" tx1="dk1" bg2="lt2" tx2="dk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tabLst>
                <a:tab pos="1431925" algn="l"/>
              </a:tabLst>
            </a:pPr>
            <a:r>
              <a:rPr lang="en-GB" dirty="0"/>
              <a:t>31.2	Transfers of value</a:t>
            </a:r>
          </a:p>
        </p:txBody>
      </p:sp>
      <p:sp>
        <p:nvSpPr>
          <p:cNvPr id="3" name="Content Placeholder 2"/>
          <p:cNvSpPr>
            <a:spLocks noGrp="1"/>
          </p:cNvSpPr>
          <p:nvPr>
            <p:ph idx="1"/>
          </p:nvPr>
        </p:nvSpPr>
        <p:spPr/>
        <p:txBody>
          <a:bodyPr/>
          <a:lstStyle/>
          <a:p>
            <a:pPr marL="355600" indent="-355600">
              <a:tabLst>
                <a:tab pos="355600" algn="l"/>
              </a:tabLst>
            </a:pPr>
            <a:endParaRPr lang="en-US" dirty="0">
              <a:solidFill>
                <a:schemeClr val="tx1"/>
              </a:solidFill>
            </a:endParaRPr>
          </a:p>
          <a:p>
            <a:pPr marL="355600" indent="-355600">
              <a:tabLst>
                <a:tab pos="355600" algn="l"/>
              </a:tabLst>
            </a:pPr>
            <a:r>
              <a:rPr lang="en-US" dirty="0">
                <a:solidFill>
                  <a:schemeClr val="tx1"/>
                </a:solidFill>
              </a:rPr>
              <a:t>A transfer of value occurs where an individual’s estate is reduced in value as a result of a gift or disposition;</a:t>
            </a:r>
          </a:p>
          <a:p>
            <a:pPr marL="355600" indent="-355600">
              <a:tabLst>
                <a:tab pos="355600" algn="l"/>
              </a:tabLst>
            </a:pPr>
            <a:endParaRPr lang="en-US" dirty="0">
              <a:solidFill>
                <a:schemeClr val="tx1"/>
              </a:solidFill>
            </a:endParaRPr>
          </a:p>
          <a:p>
            <a:pPr marL="355600" indent="-355600">
              <a:tabLst>
                <a:tab pos="355600" algn="l"/>
              </a:tabLst>
            </a:pPr>
            <a:r>
              <a:rPr lang="en-US" dirty="0">
                <a:solidFill>
                  <a:schemeClr val="tx1"/>
                </a:solidFill>
              </a:rPr>
              <a:t>The amount of the </a:t>
            </a:r>
            <a:r>
              <a:rPr lang="en-US" b="1" dirty="0">
                <a:solidFill>
                  <a:schemeClr val="tx1"/>
                </a:solidFill>
              </a:rPr>
              <a:t>reduction in the donor’s estate </a:t>
            </a:r>
            <a:r>
              <a:rPr lang="en-US" dirty="0">
                <a:solidFill>
                  <a:schemeClr val="tx1"/>
                </a:solidFill>
              </a:rPr>
              <a:t>value is the ‘</a:t>
            </a:r>
            <a:r>
              <a:rPr lang="en-US" b="1" dirty="0">
                <a:solidFill>
                  <a:schemeClr val="tx1"/>
                </a:solidFill>
              </a:rPr>
              <a:t>transfer of value</a:t>
            </a:r>
            <a:r>
              <a:rPr lang="en-US" dirty="0">
                <a:solidFill>
                  <a:schemeClr val="tx1"/>
                </a:solidFill>
              </a:rPr>
              <a:t>’ for IHT purposes;</a:t>
            </a:r>
          </a:p>
          <a:p>
            <a:pPr marL="355600" indent="-355600">
              <a:tabLst>
                <a:tab pos="355600" algn="l"/>
              </a:tabLst>
            </a:pPr>
            <a:endParaRPr lang="en-US" dirty="0">
              <a:solidFill>
                <a:schemeClr val="tx1"/>
              </a:solidFill>
            </a:endParaRPr>
          </a:p>
          <a:p>
            <a:pPr marL="355600" indent="-355600">
              <a:tabLst>
                <a:tab pos="355600" algn="l"/>
              </a:tabLst>
            </a:pPr>
            <a:r>
              <a:rPr lang="en-US" dirty="0">
                <a:solidFill>
                  <a:schemeClr val="tx1"/>
                </a:solidFill>
              </a:rPr>
              <a:t>In the case of transfers on a death, the whole estate is a transfer of value and the value transferred is the value of the individual’s whole estate immediately prior to the death.</a:t>
            </a:r>
          </a:p>
        </p:txBody>
      </p:sp>
    </p:spTree>
    <p:extLst>
      <p:ext uri="{BB962C8B-B14F-4D97-AF65-F5344CB8AC3E}">
        <p14:creationId xmlns:p14="http://schemas.microsoft.com/office/powerpoint/2010/main" val="470171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left)">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left)">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wipe(left)">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17"/>
          <p:cNvSpPr>
            <a:spLocks noChangeArrowheads="1"/>
          </p:cNvSpPr>
          <p:nvPr/>
        </p:nvSpPr>
        <p:spPr bwMode="auto">
          <a:xfrm>
            <a:off x="358775" y="939800"/>
            <a:ext cx="8421688" cy="4986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1pPr>
            <a:lvl2pPr marL="742950" indent="-285750" eaLnBrk="0" hangingPunct="0">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2pPr>
            <a:lvl3pPr marL="1143000" indent="-228600" eaLnBrk="0" hangingPunct="0">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3pPr>
            <a:lvl4pPr marL="1600200" indent="-228600" eaLnBrk="0" hangingPunct="0">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4pPr>
            <a:lvl5pPr marL="2057400" indent="-228600" eaLnBrk="0" hangingPunct="0">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387350" algn="l"/>
                <a:tab pos="758825" algn="l"/>
                <a:tab pos="1146175" algn="l"/>
                <a:tab pos="2098675" algn="dec"/>
                <a:tab pos="2292350" algn="l"/>
                <a:tab pos="3244850" algn="dec"/>
                <a:tab pos="3422650" algn="l"/>
                <a:tab pos="4375150" algn="dec"/>
                <a:tab pos="4568825" algn="l"/>
                <a:tab pos="5521325" algn="dec"/>
                <a:tab pos="5715000" algn="l"/>
                <a:tab pos="6667500" algn="dec"/>
                <a:tab pos="6861175" algn="l"/>
                <a:tab pos="7813675" algn="dec"/>
                <a:tab pos="8007350" algn="l"/>
                <a:tab pos="8766175" algn="dec"/>
              </a:tabLst>
              <a:defRPr>
                <a:solidFill>
                  <a:schemeClr val="tx1"/>
                </a:solidFill>
                <a:latin typeface="Arial" panose="020B0604020202020204" pitchFamily="34" charset="0"/>
              </a:defRPr>
            </a:lvl9pPr>
          </a:lstStyle>
          <a:p>
            <a:pPr eaLnBrk="1" hangingPunct="1"/>
            <a:endParaRPr lang="en-GB" altLang="en-US" sz="2000" dirty="0">
              <a:latin typeface="Trebuchet MS" panose="020B0603020202020204" pitchFamily="34" charset="0"/>
            </a:endParaRPr>
          </a:p>
          <a:p>
            <a:pPr eaLnBrk="1" hangingPunct="1"/>
            <a:r>
              <a:rPr lang="en-GB" altLang="en-US" sz="2000" dirty="0">
                <a:latin typeface="Trebuchet MS" panose="020B0603020202020204" pitchFamily="34" charset="0"/>
              </a:rPr>
              <a:t>•	</a:t>
            </a:r>
            <a:r>
              <a:rPr lang="en-GB" altLang="en-US" sz="2000" b="1" dirty="0">
                <a:latin typeface="Trebuchet MS" panose="020B0603020202020204" pitchFamily="34" charset="0"/>
              </a:rPr>
              <a:t>Lifetime</a:t>
            </a:r>
            <a:r>
              <a:rPr lang="en-GB" altLang="en-US" sz="2000" dirty="0">
                <a:latin typeface="Trebuchet MS" panose="020B0603020202020204" pitchFamily="34" charset="0"/>
              </a:rPr>
              <a:t> transfers:</a:t>
            </a:r>
          </a:p>
          <a:p>
            <a:pPr eaLnBrk="1" hangingPunct="1"/>
            <a:endParaRPr lang="en-GB" altLang="en-US" sz="2000" dirty="0">
              <a:latin typeface="Trebuchet MS" panose="020B0603020202020204" pitchFamily="34" charset="0"/>
            </a:endParaRPr>
          </a:p>
          <a:p>
            <a:pPr lvl="1" eaLnBrk="1" hangingPunct="1"/>
            <a:r>
              <a:rPr lang="en-GB" altLang="en-US" sz="2000" dirty="0">
                <a:latin typeface="Trebuchet MS" panose="020B0603020202020204" pitchFamily="34" charset="0"/>
              </a:rPr>
              <a:t>•	</a:t>
            </a:r>
            <a:r>
              <a:rPr lang="en-GB" altLang="en-US" sz="2000" b="1" dirty="0">
                <a:latin typeface="Trebuchet MS" panose="020B0603020202020204" pitchFamily="34" charset="0"/>
              </a:rPr>
              <a:t>Exempt</a:t>
            </a:r>
            <a:r>
              <a:rPr lang="en-GB" altLang="en-US" sz="2000" dirty="0">
                <a:latin typeface="Trebuchet MS" panose="020B0603020202020204" pitchFamily="34" charset="0"/>
              </a:rPr>
              <a:t> transfers;</a:t>
            </a:r>
          </a:p>
          <a:p>
            <a:pPr lvl="1" eaLnBrk="1" hangingPunct="1"/>
            <a:r>
              <a:rPr lang="en-GB" altLang="en-US" sz="2000" dirty="0">
                <a:latin typeface="Trebuchet MS" panose="020B0603020202020204" pitchFamily="34" charset="0"/>
              </a:rPr>
              <a:t>•	</a:t>
            </a:r>
            <a:r>
              <a:rPr lang="en-GB" altLang="en-US" sz="2000" b="1" dirty="0">
                <a:latin typeface="Trebuchet MS" panose="020B0603020202020204" pitchFamily="34" charset="0"/>
              </a:rPr>
              <a:t>Potentially Exempt </a:t>
            </a:r>
            <a:r>
              <a:rPr lang="en-GB" altLang="en-US" sz="2000" dirty="0">
                <a:latin typeface="Trebuchet MS" panose="020B0603020202020204" pitchFamily="34" charset="0"/>
              </a:rPr>
              <a:t>Transfers (</a:t>
            </a:r>
            <a:r>
              <a:rPr lang="en-GB" altLang="en-US" sz="2000" i="1" dirty="0">
                <a:latin typeface="Trebuchet MS" panose="020B0603020202020204" pitchFamily="34" charset="0"/>
              </a:rPr>
              <a:t>PETs</a:t>
            </a:r>
            <a:r>
              <a:rPr lang="en-GB" altLang="en-US" sz="2000" dirty="0">
                <a:latin typeface="Trebuchet MS" panose="020B0603020202020204" pitchFamily="34" charset="0"/>
              </a:rPr>
              <a:t>);</a:t>
            </a:r>
          </a:p>
          <a:p>
            <a:pPr lvl="1" eaLnBrk="1" hangingPunct="1"/>
            <a:r>
              <a:rPr lang="en-GB" altLang="en-US" sz="2000" dirty="0">
                <a:latin typeface="Trebuchet MS" panose="020B0603020202020204" pitchFamily="34" charset="0"/>
              </a:rPr>
              <a:t>•	</a:t>
            </a:r>
            <a:r>
              <a:rPr lang="en-GB" altLang="en-US" sz="2000" b="1" dirty="0">
                <a:latin typeface="Trebuchet MS" panose="020B0603020202020204" pitchFamily="34" charset="0"/>
              </a:rPr>
              <a:t>Chargeable</a:t>
            </a:r>
            <a:r>
              <a:rPr lang="en-GB" altLang="en-US" sz="2000" dirty="0">
                <a:latin typeface="Trebuchet MS" panose="020B0603020202020204" pitchFamily="34" charset="0"/>
              </a:rPr>
              <a:t> Lifetime Transfers (</a:t>
            </a:r>
            <a:r>
              <a:rPr lang="en-GB" altLang="en-US" sz="2000" i="1" dirty="0">
                <a:latin typeface="Trebuchet MS" panose="020B0603020202020204" pitchFamily="34" charset="0"/>
              </a:rPr>
              <a:t>CLTs</a:t>
            </a:r>
            <a:r>
              <a:rPr lang="en-GB" altLang="en-US" sz="2000" dirty="0">
                <a:latin typeface="Trebuchet MS" panose="020B0603020202020204" pitchFamily="34" charset="0"/>
              </a:rPr>
              <a:t>);</a:t>
            </a:r>
          </a:p>
          <a:p>
            <a:pPr eaLnBrk="1" hangingPunct="1"/>
            <a:endParaRPr lang="en-GB" altLang="en-US" sz="2000" dirty="0">
              <a:latin typeface="Trebuchet MS" panose="020B0603020202020204" pitchFamily="34" charset="0"/>
            </a:endParaRPr>
          </a:p>
          <a:p>
            <a:pPr eaLnBrk="1" hangingPunct="1"/>
            <a:r>
              <a:rPr lang="en-GB" altLang="en-US" sz="2000" dirty="0">
                <a:latin typeface="Trebuchet MS" panose="020B0603020202020204" pitchFamily="34" charset="0"/>
              </a:rPr>
              <a:t>•	</a:t>
            </a:r>
            <a:r>
              <a:rPr lang="en-GB" altLang="en-US" sz="2000" b="1" dirty="0">
                <a:latin typeface="Trebuchet MS" panose="020B0603020202020204" pitchFamily="34" charset="0"/>
              </a:rPr>
              <a:t>Death</a:t>
            </a:r>
            <a:r>
              <a:rPr lang="en-GB" altLang="en-US" sz="2000" dirty="0">
                <a:latin typeface="Trebuchet MS" panose="020B0603020202020204" pitchFamily="34" charset="0"/>
              </a:rPr>
              <a:t> estate transfers</a:t>
            </a:r>
          </a:p>
        </p:txBody>
      </p:sp>
      <p:sp>
        <p:nvSpPr>
          <p:cNvPr id="40" name="Title 1">
            <a:extLst>
              <a:ext uri="{FF2B5EF4-FFF2-40B4-BE49-F238E27FC236}">
                <a16:creationId xmlns:a16="http://schemas.microsoft.com/office/drawing/2014/main" id="{869255BF-7480-4D7B-8FA4-1FC2277836BF}"/>
              </a:ext>
            </a:extLst>
          </p:cNvPr>
          <p:cNvSpPr txBox="1">
            <a:spLocks/>
          </p:cNvSpPr>
          <p:nvPr/>
        </p:nvSpPr>
        <p:spPr bwMode="auto">
          <a:xfrm>
            <a:off x="0" y="0"/>
            <a:ext cx="7810500" cy="939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268288" indent="-268288" algn="l" rtl="0" eaLnBrk="0" fontAlgn="base" hangingPunct="0">
              <a:spcBef>
                <a:spcPct val="0"/>
              </a:spcBef>
              <a:spcAft>
                <a:spcPct val="0"/>
              </a:spcAft>
              <a:defRPr sz="4000">
                <a:solidFill>
                  <a:schemeClr val="bg1"/>
                </a:solidFill>
                <a:latin typeface="Trebuchet MS" panose="020B0603020202020204" pitchFamily="34" charset="0"/>
                <a:ea typeface="+mj-ea"/>
                <a:cs typeface="+mj-cs"/>
              </a:defRPr>
            </a:lvl1pPr>
            <a:lvl2pPr marL="268288" indent="-268288" algn="l" rtl="0" eaLnBrk="0" fontAlgn="base" hangingPunct="0">
              <a:spcBef>
                <a:spcPct val="0"/>
              </a:spcBef>
              <a:spcAft>
                <a:spcPct val="0"/>
              </a:spcAft>
              <a:defRPr sz="4000">
                <a:solidFill>
                  <a:schemeClr val="bg1"/>
                </a:solidFill>
                <a:latin typeface="Trebuchet MS" panose="020B0603020202020204" pitchFamily="34" charset="0"/>
              </a:defRPr>
            </a:lvl2pPr>
            <a:lvl3pPr marL="268288" indent="-268288" algn="l" rtl="0" eaLnBrk="0" fontAlgn="base" hangingPunct="0">
              <a:spcBef>
                <a:spcPct val="0"/>
              </a:spcBef>
              <a:spcAft>
                <a:spcPct val="0"/>
              </a:spcAft>
              <a:defRPr sz="4000">
                <a:solidFill>
                  <a:schemeClr val="bg1"/>
                </a:solidFill>
                <a:latin typeface="Trebuchet MS" panose="020B0603020202020204" pitchFamily="34" charset="0"/>
              </a:defRPr>
            </a:lvl3pPr>
            <a:lvl4pPr marL="268288" indent="-268288" algn="l" rtl="0" eaLnBrk="0" fontAlgn="base" hangingPunct="0">
              <a:spcBef>
                <a:spcPct val="0"/>
              </a:spcBef>
              <a:spcAft>
                <a:spcPct val="0"/>
              </a:spcAft>
              <a:defRPr sz="4000">
                <a:solidFill>
                  <a:schemeClr val="bg1"/>
                </a:solidFill>
                <a:latin typeface="Trebuchet MS" panose="020B0603020202020204" pitchFamily="34" charset="0"/>
              </a:defRPr>
            </a:lvl4pPr>
            <a:lvl5pPr marL="268288" indent="-268288" algn="l" rtl="0" eaLnBrk="0" fontAlgn="base" hangingPunct="0">
              <a:spcBef>
                <a:spcPct val="0"/>
              </a:spcBef>
              <a:spcAft>
                <a:spcPct val="0"/>
              </a:spcAft>
              <a:defRPr sz="4000">
                <a:solidFill>
                  <a:schemeClr val="bg1"/>
                </a:solidFill>
                <a:latin typeface="Trebuchet MS" panose="020B0603020202020204" pitchFamily="34"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pPr indent="0">
              <a:tabLst>
                <a:tab pos="1431925" algn="l"/>
              </a:tabLst>
            </a:pPr>
            <a:r>
              <a:rPr lang="en-GB" altLang="en-US" kern="0" dirty="0">
                <a:effectLst>
                  <a:outerShdw blurRad="38100" dist="38100" dir="2700000" algn="tl">
                    <a:srgbClr val="000000">
                      <a:alpha val="43137"/>
                    </a:srgbClr>
                  </a:outerShdw>
                </a:effectLst>
              </a:rPr>
              <a:t>31.3	Types of transfer</a:t>
            </a:r>
          </a:p>
        </p:txBody>
      </p:sp>
    </p:spTree>
    <p:extLst>
      <p:ext uri="{BB962C8B-B14F-4D97-AF65-F5344CB8AC3E}">
        <p14:creationId xmlns:p14="http://schemas.microsoft.com/office/powerpoint/2010/main" val="3071519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2530">
                                            <p:txEl>
                                              <p:pRg st="1" end="1"/>
                                            </p:txEl>
                                          </p:spTgt>
                                        </p:tgtEl>
                                        <p:attrNameLst>
                                          <p:attrName>style.visibility</p:attrName>
                                        </p:attrNameLst>
                                      </p:cBhvr>
                                      <p:to>
                                        <p:strVal val="visible"/>
                                      </p:to>
                                    </p:set>
                                    <p:animEffect transition="in" filter="wipe(left)">
                                      <p:cBhvr>
                                        <p:cTn id="7" dur="500"/>
                                        <p:tgtEl>
                                          <p:spTgt spid="22530">
                                            <p:txEl>
                                              <p:pRg st="1" end="1"/>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2530">
                                            <p:txEl>
                                              <p:pRg st="3" end="3"/>
                                            </p:txEl>
                                          </p:spTgt>
                                        </p:tgtEl>
                                        <p:attrNameLst>
                                          <p:attrName>style.visibility</p:attrName>
                                        </p:attrNameLst>
                                      </p:cBhvr>
                                      <p:to>
                                        <p:strVal val="visible"/>
                                      </p:to>
                                    </p:set>
                                    <p:animEffect transition="in" filter="wipe(left)">
                                      <p:cBhvr>
                                        <p:cTn id="10" dur="500"/>
                                        <p:tgtEl>
                                          <p:spTgt spid="22530">
                                            <p:txEl>
                                              <p:pRg st="3" end="3"/>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2530">
                                            <p:txEl>
                                              <p:pRg st="4" end="4"/>
                                            </p:txEl>
                                          </p:spTgt>
                                        </p:tgtEl>
                                        <p:attrNameLst>
                                          <p:attrName>style.visibility</p:attrName>
                                        </p:attrNameLst>
                                      </p:cBhvr>
                                      <p:to>
                                        <p:strVal val="visible"/>
                                      </p:to>
                                    </p:set>
                                    <p:animEffect transition="in" filter="wipe(left)">
                                      <p:cBhvr>
                                        <p:cTn id="13" dur="500"/>
                                        <p:tgtEl>
                                          <p:spTgt spid="22530">
                                            <p:txEl>
                                              <p:pRg st="4" end="4"/>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2530">
                                            <p:txEl>
                                              <p:pRg st="5" end="5"/>
                                            </p:txEl>
                                          </p:spTgt>
                                        </p:tgtEl>
                                        <p:attrNameLst>
                                          <p:attrName>style.visibility</p:attrName>
                                        </p:attrNameLst>
                                      </p:cBhvr>
                                      <p:to>
                                        <p:strVal val="visible"/>
                                      </p:to>
                                    </p:set>
                                    <p:animEffect transition="in" filter="wipe(left)">
                                      <p:cBhvr>
                                        <p:cTn id="16" dur="500"/>
                                        <p:tgtEl>
                                          <p:spTgt spid="22530">
                                            <p:txEl>
                                              <p:pRg st="5" end="5"/>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22530">
                                            <p:txEl>
                                              <p:pRg st="7" end="7"/>
                                            </p:txEl>
                                          </p:spTgt>
                                        </p:tgtEl>
                                        <p:attrNameLst>
                                          <p:attrName>style.visibility</p:attrName>
                                        </p:attrNameLst>
                                      </p:cBhvr>
                                      <p:to>
                                        <p:strVal val="visible"/>
                                      </p:to>
                                    </p:set>
                                    <p:animEffect transition="in" filter="wipe(left)">
                                      <p:cBhvr>
                                        <p:cTn id="21" dur="500"/>
                                        <p:tgtEl>
                                          <p:spTgt spid="22530">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tabLst>
                <a:tab pos="1431925" algn="l"/>
              </a:tabLst>
            </a:pPr>
            <a:r>
              <a:rPr lang="en-GB" dirty="0"/>
              <a:t>31.4	Exempt transfers</a:t>
            </a:r>
          </a:p>
        </p:txBody>
      </p:sp>
      <p:sp>
        <p:nvSpPr>
          <p:cNvPr id="3" name="Content Placeholder 2"/>
          <p:cNvSpPr>
            <a:spLocks noGrp="1"/>
          </p:cNvSpPr>
          <p:nvPr>
            <p:ph idx="1"/>
          </p:nvPr>
        </p:nvSpPr>
        <p:spPr/>
        <p:txBody>
          <a:bodyPr/>
          <a:lstStyle/>
          <a:p>
            <a:pPr marL="355600" indent="-355600">
              <a:spcBef>
                <a:spcPts val="0"/>
              </a:spcBef>
              <a:tabLst>
                <a:tab pos="355600" algn="l"/>
              </a:tabLst>
            </a:pPr>
            <a:r>
              <a:rPr lang="en-GB" sz="2300" dirty="0">
                <a:solidFill>
                  <a:schemeClr val="tx1"/>
                </a:solidFill>
              </a:rPr>
              <a:t>Transfers between husband and wife or registered civil partners;</a:t>
            </a:r>
          </a:p>
          <a:p>
            <a:pPr marL="355600" indent="-355600">
              <a:spcBef>
                <a:spcPts val="0"/>
              </a:spcBef>
              <a:tabLst>
                <a:tab pos="355600" algn="l"/>
              </a:tabLst>
            </a:pPr>
            <a:r>
              <a:rPr lang="en-GB" sz="2300" dirty="0">
                <a:solidFill>
                  <a:schemeClr val="tx1"/>
                </a:solidFill>
              </a:rPr>
              <a:t>Transfers each year up to £3,000 </a:t>
            </a:r>
            <a:r>
              <a:rPr lang="en-US" sz="2300" dirty="0">
                <a:solidFill>
                  <a:schemeClr val="tx1"/>
                </a:solidFill>
              </a:rPr>
              <a:t>exemption</a:t>
            </a:r>
            <a:r>
              <a:rPr lang="en-US" sz="2300" b="1" dirty="0">
                <a:solidFill>
                  <a:schemeClr val="tx1"/>
                </a:solidFill>
              </a:rPr>
              <a:t>**</a:t>
            </a:r>
            <a:r>
              <a:rPr lang="en-US" sz="2300" dirty="0">
                <a:solidFill>
                  <a:schemeClr val="tx1"/>
                </a:solidFill>
              </a:rPr>
              <a:t>;</a:t>
            </a:r>
          </a:p>
          <a:p>
            <a:pPr marL="355600" indent="-355600">
              <a:spcBef>
                <a:spcPts val="0"/>
              </a:spcBef>
              <a:tabLst>
                <a:tab pos="355600" algn="l"/>
              </a:tabLst>
            </a:pPr>
            <a:r>
              <a:rPr lang="en-US" sz="2300" dirty="0">
                <a:solidFill>
                  <a:schemeClr val="tx1"/>
                </a:solidFill>
              </a:rPr>
              <a:t>Small gifts to any one person not exceeding £250;</a:t>
            </a:r>
          </a:p>
          <a:p>
            <a:pPr marL="355600" indent="-355600">
              <a:spcBef>
                <a:spcPts val="0"/>
              </a:spcBef>
              <a:tabLst>
                <a:tab pos="355600" algn="l"/>
              </a:tabLst>
            </a:pPr>
            <a:r>
              <a:rPr lang="en-US" sz="2300" dirty="0">
                <a:solidFill>
                  <a:schemeClr val="tx1"/>
                </a:solidFill>
              </a:rPr>
              <a:t>Transfers by way of normal expenditure out of taxed income;</a:t>
            </a:r>
          </a:p>
          <a:p>
            <a:pPr marL="355600" indent="-355600">
              <a:spcBef>
                <a:spcPts val="0"/>
              </a:spcBef>
              <a:tabLst>
                <a:tab pos="355600" algn="l"/>
              </a:tabLst>
            </a:pPr>
            <a:r>
              <a:rPr lang="en-US" sz="2300" dirty="0">
                <a:solidFill>
                  <a:schemeClr val="tx1"/>
                </a:solidFill>
              </a:rPr>
              <a:t>Gifts in consideration of marriage:</a:t>
            </a:r>
          </a:p>
          <a:p>
            <a:pPr marL="719138" lvl="1" indent="-363538">
              <a:spcBef>
                <a:spcPts val="0"/>
              </a:spcBef>
              <a:buFont typeface="Wingdings" panose="05000000000000000000" pitchFamily="2" charset="2"/>
              <a:buChar char="§"/>
              <a:tabLst>
                <a:tab pos="355600" algn="l"/>
                <a:tab pos="719138" algn="l"/>
              </a:tabLst>
            </a:pPr>
            <a:r>
              <a:rPr lang="en-US" dirty="0">
                <a:solidFill>
                  <a:schemeClr val="tx1"/>
                </a:solidFill>
              </a:rPr>
              <a:t>£5,000 max: donor is parent;</a:t>
            </a:r>
          </a:p>
          <a:p>
            <a:pPr marL="719138" lvl="1" indent="-363538">
              <a:spcBef>
                <a:spcPts val="0"/>
              </a:spcBef>
              <a:buFont typeface="Wingdings" panose="05000000000000000000" pitchFamily="2" charset="2"/>
              <a:buChar char="§"/>
              <a:tabLst>
                <a:tab pos="355600" algn="l"/>
                <a:tab pos="719138" algn="l"/>
              </a:tabLst>
            </a:pPr>
            <a:r>
              <a:rPr lang="en-US" dirty="0">
                <a:solidFill>
                  <a:schemeClr val="tx1"/>
                </a:solidFill>
              </a:rPr>
              <a:t>£2,500 max: donor is grandparent/great grandparent;</a:t>
            </a:r>
          </a:p>
          <a:p>
            <a:pPr marL="719138" lvl="1" indent="-363538">
              <a:spcBef>
                <a:spcPts val="0"/>
              </a:spcBef>
              <a:buFont typeface="Wingdings" panose="05000000000000000000" pitchFamily="2" charset="2"/>
              <a:buChar char="§"/>
              <a:tabLst>
                <a:tab pos="355600" algn="l"/>
                <a:tab pos="719138" algn="l"/>
              </a:tabLst>
            </a:pPr>
            <a:r>
              <a:rPr lang="en-US" dirty="0">
                <a:solidFill>
                  <a:schemeClr val="tx1"/>
                </a:solidFill>
              </a:rPr>
              <a:t>£1,000 max: donor is in any other relationship</a:t>
            </a:r>
          </a:p>
          <a:p>
            <a:pPr marL="355600" indent="-355600">
              <a:spcBef>
                <a:spcPts val="0"/>
              </a:spcBef>
              <a:tabLst>
                <a:tab pos="355600" algn="l"/>
              </a:tabLst>
            </a:pPr>
            <a:r>
              <a:rPr lang="en-US" sz="2300" dirty="0">
                <a:solidFill>
                  <a:schemeClr val="tx1"/>
                </a:solidFill>
              </a:rPr>
              <a:t>Gifts to charities;</a:t>
            </a:r>
          </a:p>
          <a:p>
            <a:pPr marL="355600" indent="-355600">
              <a:spcBef>
                <a:spcPts val="0"/>
              </a:spcBef>
              <a:tabLst>
                <a:tab pos="355600" algn="l"/>
              </a:tabLst>
            </a:pPr>
            <a:r>
              <a:rPr lang="en-US" sz="2300" dirty="0">
                <a:solidFill>
                  <a:schemeClr val="tx1"/>
                </a:solidFill>
              </a:rPr>
              <a:t>Gifts to political parties;</a:t>
            </a:r>
          </a:p>
          <a:p>
            <a:pPr marL="355600" indent="-355600">
              <a:spcBef>
                <a:spcPts val="0"/>
              </a:spcBef>
              <a:tabLst>
                <a:tab pos="355600" algn="l"/>
              </a:tabLst>
            </a:pPr>
            <a:r>
              <a:rPr lang="en-US" sz="2300" dirty="0">
                <a:solidFill>
                  <a:schemeClr val="tx1"/>
                </a:solidFill>
              </a:rPr>
              <a:t>Gifts for national purposes or for public benefit;</a:t>
            </a:r>
          </a:p>
          <a:p>
            <a:pPr marL="355600" indent="-355600">
              <a:spcBef>
                <a:spcPts val="0"/>
              </a:spcBef>
              <a:tabLst>
                <a:tab pos="355600" algn="l"/>
              </a:tabLst>
            </a:pPr>
            <a:r>
              <a:rPr lang="en-US" sz="2300" dirty="0">
                <a:solidFill>
                  <a:schemeClr val="tx1"/>
                </a:solidFill>
              </a:rPr>
              <a:t>Gifts made during lifetime for family maintenance including the education of children.</a:t>
            </a:r>
          </a:p>
        </p:txBody>
      </p:sp>
    </p:spTree>
    <p:extLst>
      <p:ext uri="{BB962C8B-B14F-4D97-AF65-F5344CB8AC3E}">
        <p14:creationId xmlns:p14="http://schemas.microsoft.com/office/powerpoint/2010/main" val="2882252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left)">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left)">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left)">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left)">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wipe(left)">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wipe(left)">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wipe(left)">
                                      <p:cBhvr>
                                        <p:cTn id="47" dur="5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wipe(left)">
                                      <p:cBhvr>
                                        <p:cTn id="52" dur="500"/>
                                        <p:tgtEl>
                                          <p:spTgt spid="3">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3">
                                            <p:txEl>
                                              <p:pRg st="10" end="10"/>
                                            </p:txEl>
                                          </p:spTgt>
                                        </p:tgtEl>
                                        <p:attrNameLst>
                                          <p:attrName>style.visibility</p:attrName>
                                        </p:attrNameLst>
                                      </p:cBhvr>
                                      <p:to>
                                        <p:strVal val="visible"/>
                                      </p:to>
                                    </p:set>
                                    <p:animEffect transition="in" filter="wipe(left)">
                                      <p:cBhvr>
                                        <p:cTn id="57" dur="500"/>
                                        <p:tgtEl>
                                          <p:spTgt spid="3">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3">
                                            <p:txEl>
                                              <p:pRg st="11" end="11"/>
                                            </p:txEl>
                                          </p:spTgt>
                                        </p:tgtEl>
                                        <p:attrNameLst>
                                          <p:attrName>style.visibility</p:attrName>
                                        </p:attrNameLst>
                                      </p:cBhvr>
                                      <p:to>
                                        <p:strVal val="visible"/>
                                      </p:to>
                                    </p:set>
                                    <p:animEffect transition="in" filter="wipe(left)">
                                      <p:cBhvr>
                                        <p:cTn id="62"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tabLst>
                <a:tab pos="1431925" algn="l"/>
              </a:tabLst>
            </a:pPr>
            <a:r>
              <a:rPr lang="en-GB" dirty="0"/>
              <a:t>31.4	Exempt transfers</a:t>
            </a:r>
          </a:p>
        </p:txBody>
      </p:sp>
      <p:sp>
        <p:nvSpPr>
          <p:cNvPr id="3" name="Content Placeholder 2"/>
          <p:cNvSpPr>
            <a:spLocks noGrp="1"/>
          </p:cNvSpPr>
          <p:nvPr>
            <p:ph idx="1"/>
          </p:nvPr>
        </p:nvSpPr>
        <p:spPr/>
        <p:txBody>
          <a:bodyPr/>
          <a:lstStyle/>
          <a:p>
            <a:pPr>
              <a:spcBef>
                <a:spcPts val="0"/>
              </a:spcBef>
              <a:buNone/>
              <a:tabLst>
                <a:tab pos="355600" algn="l"/>
              </a:tabLst>
            </a:pPr>
            <a:endParaRPr lang="en-GB" dirty="0"/>
          </a:p>
          <a:p>
            <a:pPr>
              <a:spcBef>
                <a:spcPts val="0"/>
              </a:spcBef>
              <a:buNone/>
              <a:tabLst>
                <a:tab pos="355600" algn="l"/>
              </a:tabLst>
            </a:pPr>
            <a:r>
              <a:rPr lang="en-GB" b="1" dirty="0">
                <a:solidFill>
                  <a:srgbClr val="FF0000"/>
                </a:solidFill>
              </a:rPr>
              <a:t>**</a:t>
            </a:r>
            <a:r>
              <a:rPr lang="en-GB" dirty="0">
                <a:solidFill>
                  <a:schemeClr val="tx1"/>
                </a:solidFill>
              </a:rPr>
              <a:t>Regarding the exemption of £3,000 per year:</a:t>
            </a:r>
          </a:p>
          <a:p>
            <a:pPr>
              <a:spcBef>
                <a:spcPts val="0"/>
              </a:spcBef>
              <a:buNone/>
              <a:tabLst>
                <a:tab pos="355600" algn="l"/>
              </a:tabLst>
            </a:pPr>
            <a:endParaRPr lang="en-GB" dirty="0">
              <a:solidFill>
                <a:schemeClr val="tx1"/>
              </a:solidFill>
            </a:endParaRPr>
          </a:p>
          <a:p>
            <a:pPr>
              <a:spcBef>
                <a:spcPts val="0"/>
              </a:spcBef>
              <a:buNone/>
              <a:tabLst>
                <a:tab pos="355600" algn="l"/>
              </a:tabLst>
            </a:pPr>
            <a:r>
              <a:rPr lang="en-GB" dirty="0">
                <a:solidFill>
                  <a:schemeClr val="tx1"/>
                </a:solidFill>
              </a:rPr>
              <a:t>Any unused annual exemption from one tax year may be </a:t>
            </a:r>
            <a:r>
              <a:rPr lang="en-GB" b="1" dirty="0">
                <a:solidFill>
                  <a:srgbClr val="FF0000"/>
                </a:solidFill>
              </a:rPr>
              <a:t>carried forward one tax year</a:t>
            </a:r>
            <a:r>
              <a:rPr lang="en-GB" dirty="0">
                <a:solidFill>
                  <a:schemeClr val="tx1"/>
                </a:solidFill>
              </a:rPr>
              <a:t>, but not beyond that.  The current tax year’s annual exemption must be used up first before any leftover exemption from the prior year.</a:t>
            </a:r>
            <a:endParaRPr lang="en-US" dirty="0">
              <a:solidFill>
                <a:schemeClr val="tx1"/>
              </a:solidFill>
            </a:endParaRPr>
          </a:p>
        </p:txBody>
      </p:sp>
    </p:spTree>
    <p:extLst>
      <p:ext uri="{BB962C8B-B14F-4D97-AF65-F5344CB8AC3E}">
        <p14:creationId xmlns:p14="http://schemas.microsoft.com/office/powerpoint/2010/main" val="2574277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left)">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left)">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tabLst>
                <a:tab pos="1431925" algn="l"/>
              </a:tabLst>
            </a:pPr>
            <a:r>
              <a:rPr lang="en-GB" dirty="0"/>
              <a:t>31.4	Excluded property</a:t>
            </a:r>
          </a:p>
        </p:txBody>
      </p:sp>
      <p:sp>
        <p:nvSpPr>
          <p:cNvPr id="3" name="Content Placeholder 2"/>
          <p:cNvSpPr>
            <a:spLocks noGrp="1"/>
          </p:cNvSpPr>
          <p:nvPr>
            <p:ph idx="1"/>
          </p:nvPr>
        </p:nvSpPr>
        <p:spPr/>
        <p:txBody>
          <a:bodyPr/>
          <a:lstStyle/>
          <a:p>
            <a:pPr>
              <a:spcBef>
                <a:spcPts val="0"/>
              </a:spcBef>
              <a:buNone/>
            </a:pPr>
            <a:r>
              <a:rPr lang="en-US" sz="2000" dirty="0">
                <a:solidFill>
                  <a:schemeClr val="tx1"/>
                </a:solidFill>
              </a:rPr>
              <a:t>The following types of property are not liable to IHT on a lifetime transfer, and do not form part of an individual’s estate on death:</a:t>
            </a:r>
          </a:p>
          <a:p>
            <a:pPr marL="539750" indent="-539750">
              <a:spcBef>
                <a:spcPts val="0"/>
              </a:spcBef>
              <a:buNone/>
              <a:tabLst>
                <a:tab pos="539750" algn="l"/>
              </a:tabLst>
            </a:pPr>
            <a:endParaRPr lang="en-US" sz="2000" dirty="0">
              <a:solidFill>
                <a:schemeClr val="tx1"/>
              </a:solidFill>
            </a:endParaRPr>
          </a:p>
          <a:p>
            <a:pPr marL="539750" indent="-539750">
              <a:spcBef>
                <a:spcPts val="0"/>
              </a:spcBef>
              <a:buNone/>
              <a:tabLst>
                <a:tab pos="539750" algn="l"/>
              </a:tabLst>
            </a:pPr>
            <a:r>
              <a:rPr lang="en-US" sz="2000" dirty="0">
                <a:solidFill>
                  <a:schemeClr val="tx1"/>
                </a:solidFill>
              </a:rPr>
              <a:t>(a)	property situated outside the UK where the owner is also </a:t>
            </a:r>
            <a:r>
              <a:rPr lang="en-US" sz="2000" b="1" dirty="0">
                <a:solidFill>
                  <a:srgbClr val="FF0000"/>
                </a:solidFill>
              </a:rPr>
              <a:t>not</a:t>
            </a:r>
            <a:r>
              <a:rPr lang="en-US" sz="2000" b="1" dirty="0">
                <a:solidFill>
                  <a:srgbClr val="009720"/>
                </a:solidFill>
              </a:rPr>
              <a:t> </a:t>
            </a:r>
            <a:r>
              <a:rPr lang="en-US" sz="2000" dirty="0">
                <a:solidFill>
                  <a:schemeClr val="tx1"/>
                </a:solidFill>
              </a:rPr>
              <a:t>a long-term UK resident;</a:t>
            </a:r>
          </a:p>
          <a:p>
            <a:pPr marL="539750" indent="-539750">
              <a:spcBef>
                <a:spcPts val="0"/>
              </a:spcBef>
              <a:buNone/>
              <a:tabLst>
                <a:tab pos="539750" algn="l"/>
              </a:tabLst>
            </a:pPr>
            <a:endParaRPr lang="en-US" sz="2000" dirty="0">
              <a:solidFill>
                <a:schemeClr val="tx1"/>
              </a:solidFill>
            </a:endParaRPr>
          </a:p>
          <a:p>
            <a:pPr marL="539750" indent="-539750">
              <a:spcBef>
                <a:spcPts val="0"/>
              </a:spcBef>
              <a:buNone/>
              <a:tabLst>
                <a:tab pos="539750" algn="l"/>
              </a:tabLst>
            </a:pPr>
            <a:r>
              <a:rPr lang="en-US" sz="2000" dirty="0">
                <a:solidFill>
                  <a:schemeClr val="tx1"/>
                </a:solidFill>
              </a:rPr>
              <a:t>(b)	reversionary interests in a settlement,  except those acquired for money or money’s worth or those where either the settlor or his or her spouse/CP is beneficially entitled to the reversion;</a:t>
            </a:r>
          </a:p>
          <a:p>
            <a:pPr marL="539750" indent="-539750">
              <a:spcBef>
                <a:spcPts val="0"/>
              </a:spcBef>
              <a:buNone/>
              <a:tabLst>
                <a:tab pos="539750" algn="l"/>
              </a:tabLst>
            </a:pPr>
            <a:endParaRPr lang="en-US" sz="2000" dirty="0">
              <a:solidFill>
                <a:schemeClr val="tx1"/>
              </a:solidFill>
            </a:endParaRPr>
          </a:p>
          <a:p>
            <a:pPr marL="539750" indent="-539750">
              <a:spcBef>
                <a:spcPts val="0"/>
              </a:spcBef>
              <a:buNone/>
              <a:tabLst>
                <a:tab pos="539750" algn="l"/>
              </a:tabLst>
            </a:pPr>
            <a:r>
              <a:rPr lang="en-US" sz="2000" dirty="0">
                <a:solidFill>
                  <a:schemeClr val="tx1"/>
                </a:solidFill>
              </a:rPr>
              <a:t>(c)  any income entitlement/life interest in a Relevant Property Trust;</a:t>
            </a:r>
          </a:p>
          <a:p>
            <a:pPr marL="539750" indent="-539750">
              <a:spcBef>
                <a:spcPts val="0"/>
              </a:spcBef>
              <a:buNone/>
              <a:tabLst>
                <a:tab pos="539750" algn="l"/>
              </a:tabLst>
            </a:pPr>
            <a:endParaRPr lang="en-US" sz="2000" dirty="0">
              <a:solidFill>
                <a:schemeClr val="tx1"/>
              </a:solidFill>
            </a:endParaRPr>
          </a:p>
          <a:p>
            <a:pPr marL="539750" indent="-539750">
              <a:spcBef>
                <a:spcPts val="0"/>
              </a:spcBef>
              <a:buNone/>
              <a:tabLst>
                <a:tab pos="539750" algn="l"/>
              </a:tabLst>
            </a:pPr>
            <a:r>
              <a:rPr lang="en-US" sz="2000" dirty="0">
                <a:solidFill>
                  <a:schemeClr val="tx1"/>
                </a:solidFill>
              </a:rPr>
              <a:t>(d)	any life interest in a settlement made by a </a:t>
            </a:r>
            <a:r>
              <a:rPr lang="en-GB" sz="2000" dirty="0">
                <a:solidFill>
                  <a:schemeClr val="tx1"/>
                </a:solidFill>
              </a:rPr>
              <a:t>person who is not a long-term UK resident and comprising only non-UK property</a:t>
            </a:r>
            <a:r>
              <a:rPr lang="en-US" sz="2000" dirty="0">
                <a:solidFill>
                  <a:schemeClr val="tx1"/>
                </a:solidFill>
              </a:rPr>
              <a:t>; and</a:t>
            </a:r>
          </a:p>
          <a:p>
            <a:pPr marL="539750" indent="-539750">
              <a:spcBef>
                <a:spcPts val="0"/>
              </a:spcBef>
              <a:buNone/>
              <a:tabLst>
                <a:tab pos="539750" algn="l"/>
              </a:tabLst>
            </a:pPr>
            <a:endParaRPr lang="en-US" sz="2000" dirty="0">
              <a:solidFill>
                <a:schemeClr val="tx1"/>
              </a:solidFill>
            </a:endParaRPr>
          </a:p>
          <a:p>
            <a:pPr marL="539750" indent="-539750">
              <a:spcBef>
                <a:spcPts val="0"/>
              </a:spcBef>
              <a:buNone/>
              <a:tabLst>
                <a:tab pos="539750" algn="l"/>
              </a:tabLst>
            </a:pPr>
            <a:r>
              <a:rPr lang="en-US" sz="2000" dirty="0">
                <a:solidFill>
                  <a:schemeClr val="tx1"/>
                </a:solidFill>
              </a:rPr>
              <a:t>(e)	property of individuals whose death was caused or hastened by injury on active service.</a:t>
            </a:r>
          </a:p>
        </p:txBody>
      </p:sp>
    </p:spTree>
    <p:extLst>
      <p:ext uri="{BB962C8B-B14F-4D97-AF65-F5344CB8AC3E}">
        <p14:creationId xmlns:p14="http://schemas.microsoft.com/office/powerpoint/2010/main" val="1496923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left)">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wipe(left)">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wipe(left)">
                                      <p:cBhvr>
                                        <p:cTn id="22" dur="500"/>
                                        <p:tgtEl>
                                          <p:spTgt spid="3">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animEffect transition="in" filter="wipe(left)">
                                      <p:cBhvr>
                                        <p:cTn id="27" dur="500"/>
                                        <p:tgtEl>
                                          <p:spTgt spid="3">
                                            <p:txEl>
                                              <p:pRg st="8"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
                                            <p:txEl>
                                              <p:pRg st="10" end="10"/>
                                            </p:txEl>
                                          </p:spTgt>
                                        </p:tgtEl>
                                        <p:attrNameLst>
                                          <p:attrName>style.visibility</p:attrName>
                                        </p:attrNameLst>
                                      </p:cBhvr>
                                      <p:to>
                                        <p:strVal val="visible"/>
                                      </p:to>
                                    </p:set>
                                    <p:animEffect transition="in" filter="wipe(left)">
                                      <p:cBhvr>
                                        <p:cTn id="32"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theme/theme1.xml><?xml version="1.0" encoding="utf-8"?>
<a:theme xmlns:a="http://schemas.openxmlformats.org/drawingml/2006/main" name="Tax_blue_yellow">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emplate/>
  <TotalTime>1122</TotalTime>
  <Words>4787</Words>
  <Application>Microsoft Office PowerPoint</Application>
  <PresentationFormat>On-screen Show (4:3)</PresentationFormat>
  <Paragraphs>480</Paragraphs>
  <Slides>40</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40</vt:i4>
      </vt:variant>
    </vt:vector>
  </HeadingPairs>
  <TitlesOfParts>
    <vt:vector size="46" baseType="lpstr">
      <vt:lpstr>Arial</vt:lpstr>
      <vt:lpstr>Calibri</vt:lpstr>
      <vt:lpstr>Trebuchet MS</vt:lpstr>
      <vt:lpstr>Verdana</vt:lpstr>
      <vt:lpstr>Wingdings</vt:lpstr>
      <vt:lpstr>Tax_blue_yellow</vt:lpstr>
      <vt:lpstr>PowerPoint Presentation</vt:lpstr>
      <vt:lpstr>PowerPoint Presentation</vt:lpstr>
      <vt:lpstr>31.13 Long-term UK residence</vt:lpstr>
      <vt:lpstr>31.13 remaining in scope</vt:lpstr>
      <vt:lpstr>31.2 Transfers of value</vt:lpstr>
      <vt:lpstr>PowerPoint Presentation</vt:lpstr>
      <vt:lpstr>31.4 Exempt transfers</vt:lpstr>
      <vt:lpstr>31.4 Exempt transfers</vt:lpstr>
      <vt:lpstr>31.4 Excluded property</vt:lpstr>
      <vt:lpstr>31.5 Potentially exempt transfers</vt:lpstr>
      <vt:lpstr>31.6 Chargeable Lifetime Transfers</vt:lpstr>
      <vt:lpstr>31.7 Transfers at death</vt:lpstr>
      <vt:lpstr>PowerPoint Presentation</vt:lpstr>
      <vt:lpstr>PowerPoint Presentation</vt:lpstr>
      <vt:lpstr>PowerPoint Presentation</vt:lpstr>
      <vt:lpstr>PowerPoint Presentation</vt:lpstr>
      <vt:lpstr>31.10 IHT Taper relief</vt:lpstr>
      <vt:lpstr>31.14 Business Property Relief</vt:lpstr>
      <vt:lpstr>31.14 Reform from 6th April 2026</vt:lpstr>
      <vt:lpstr>31.15 Quick succession relief</vt:lpstr>
      <vt:lpstr>PowerPoint Presentation</vt:lpstr>
      <vt:lpstr>32.2 Monty</vt:lpstr>
      <vt:lpstr>32.3, Amy</vt:lpstr>
      <vt:lpstr>31.10 IHT Taper relief</vt:lpstr>
      <vt:lpstr>32.6, Noel</vt:lpstr>
      <vt:lpstr>(a) IHT due in respect of Noel’s estate</vt:lpstr>
      <vt:lpstr>(b) Additional tax on CLT</vt:lpstr>
      <vt:lpstr>32.8, Eddie</vt:lpstr>
      <vt:lpstr>IHT due in respect of Eddie’s death estate</vt:lpstr>
      <vt:lpstr>Additional tax on ‘failed’ PET</vt:lpstr>
      <vt:lpstr>32.8, Further example – fall-in-value relief</vt:lpstr>
      <vt:lpstr>PowerPoint Presentation</vt:lpstr>
      <vt:lpstr>PowerPoint Presentation</vt:lpstr>
      <vt:lpstr>PowerPoint Presentation</vt:lpstr>
      <vt:lpstr>31.15 Quick succession relief</vt:lpstr>
      <vt:lpstr>32.9, The “14-year rule”</vt:lpstr>
      <vt:lpstr>32.9, Kate</vt:lpstr>
      <vt:lpstr>IHT due in respect of Kate’s death estate</vt:lpstr>
      <vt:lpstr>Additional tax on ‘failed’ PET</vt:lpstr>
      <vt:lpstr>Questions</vt:lpstr>
    </vt:vector>
  </TitlesOfParts>
  <Company>University of Bristol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RP Tutin</dc:creator>
  <cp:lastModifiedBy>Ricky Tutin</cp:lastModifiedBy>
  <cp:revision>141</cp:revision>
  <cp:lastPrinted>2016-07-07T11:18:05Z</cp:lastPrinted>
  <dcterms:created xsi:type="dcterms:W3CDTF">2015-04-10T11:12:18Z</dcterms:created>
  <dcterms:modified xsi:type="dcterms:W3CDTF">2026-08-07T14:58:48Z</dcterms:modified>
</cp:coreProperties>
</file>