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0" r:id="rId1"/>
  </p:sldMasterIdLst>
  <p:notesMasterIdLst>
    <p:notesMasterId r:id="rId35"/>
  </p:notesMasterIdLst>
  <p:handoutMasterIdLst>
    <p:handoutMasterId r:id="rId36"/>
  </p:handoutMasterIdLst>
  <p:sldIdLst>
    <p:sldId id="354" r:id="rId2"/>
    <p:sldId id="312" r:id="rId3"/>
    <p:sldId id="313" r:id="rId4"/>
    <p:sldId id="314" r:id="rId5"/>
    <p:sldId id="320" r:id="rId6"/>
    <p:sldId id="315" r:id="rId7"/>
    <p:sldId id="316" r:id="rId8"/>
    <p:sldId id="317" r:id="rId9"/>
    <p:sldId id="318" r:id="rId10"/>
    <p:sldId id="319" r:id="rId11"/>
    <p:sldId id="258" r:id="rId12"/>
    <p:sldId id="259" r:id="rId13"/>
    <p:sldId id="323" r:id="rId14"/>
    <p:sldId id="327" r:id="rId15"/>
    <p:sldId id="275" r:id="rId16"/>
    <p:sldId id="355" r:id="rId17"/>
    <p:sldId id="263" r:id="rId18"/>
    <p:sldId id="273" r:id="rId19"/>
    <p:sldId id="274" r:id="rId20"/>
    <p:sldId id="266" r:id="rId21"/>
    <p:sldId id="562" r:id="rId22"/>
    <p:sldId id="559" r:id="rId23"/>
    <p:sldId id="561" r:id="rId24"/>
    <p:sldId id="307" r:id="rId25"/>
    <p:sldId id="267" r:id="rId26"/>
    <p:sldId id="270" r:id="rId27"/>
    <p:sldId id="271" r:id="rId28"/>
    <p:sldId id="324" r:id="rId29"/>
    <p:sldId id="328" r:id="rId30"/>
    <p:sldId id="325" r:id="rId31"/>
    <p:sldId id="260" r:id="rId32"/>
    <p:sldId id="563" r:id="rId33"/>
    <p:sldId id="564" r:id="rId34"/>
  </p:sldIdLst>
  <p:sldSz cx="9144000" cy="6858000" type="screen4x3"/>
  <p:notesSz cx="6797675" cy="9928225"/>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D6A8761-CAC6-BBA2-65DD-5DE5BB0DE0AD}" name="combsalanm@yahoo.com" initials="c" userId="3d8225f013933f72"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ombs, Alan" initials="CA" lastIdx="1" clrIdx="0">
    <p:extLst>
      <p:ext uri="{19B8F6BF-5375-455C-9EA6-DF929625EA0E}">
        <p15:presenceInfo xmlns:p15="http://schemas.microsoft.com/office/powerpoint/2012/main" userId="S-1-5-21-2262691828-729075844-822471919-41425" providerId="AD"/>
      </p:ext>
    </p:extLst>
  </p:cmAuthor>
  <p:cmAuthor id="2" name="combsalanm@yahoo.com" initials="c" lastIdx="3" clrIdx="1">
    <p:extLst>
      <p:ext uri="{19B8F6BF-5375-455C-9EA6-DF929625EA0E}">
        <p15:presenceInfo xmlns:p15="http://schemas.microsoft.com/office/powerpoint/2012/main" userId="3d8225f013933f72" providerId="Windows Live"/>
      </p:ext>
    </p:extLst>
  </p:cmAuthor>
  <p:cmAuthor id="3" name="Ricky Tutin" initials="RT" lastIdx="1" clrIdx="2">
    <p:extLst>
      <p:ext uri="{19B8F6BF-5375-455C-9EA6-DF929625EA0E}">
        <p15:presenceInfo xmlns:p15="http://schemas.microsoft.com/office/powerpoint/2012/main" userId="S::ecrpt@bristol.ac.uk::dd98c3f1-e76c-4dcf-8aff-a7016c9502d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DD"/>
    <a:srgbClr val="FAB11B"/>
    <a:srgbClr val="FACE1F"/>
    <a:srgbClr val="0000FF"/>
    <a:srgbClr val="780ACC"/>
    <a:srgbClr val="E0C0FF"/>
    <a:srgbClr val="FFE0E0"/>
    <a:srgbClr val="D57800"/>
    <a:srgbClr val="FFE0C0"/>
    <a:srgbClr val="FACD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F05012-FB08-4BDC-B289-C1871CA795CF}" v="25" dt="2025-06-22T06:50:36.6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444" autoAdjust="0"/>
  </p:normalViewPr>
  <p:slideViewPr>
    <p:cSldViewPr>
      <p:cViewPr varScale="1">
        <p:scale>
          <a:sx n="101" d="100"/>
          <a:sy n="101" d="100"/>
        </p:scale>
        <p:origin x="1836" y="12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73F69755-E828-439B-B4E8-B42C46D57065}" type="datetimeFigureOut">
              <a:rPr lang="en-GB" smtClean="0"/>
              <a:t>05/08/2026</a:t>
            </a:fld>
            <a:endParaRPr lang="en-GB" dirty="0"/>
          </a:p>
        </p:txBody>
      </p:sp>
      <p:sp>
        <p:nvSpPr>
          <p:cNvPr id="4" name="Footer Placeholder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B25C9E78-BA03-4EEE-B454-A03CD76CEDFF}" type="slidenum">
              <a:rPr lang="en-GB" smtClean="0"/>
              <a:t>‹#›</a:t>
            </a:fld>
            <a:endParaRPr lang="en-GB" dirty="0"/>
          </a:p>
        </p:txBody>
      </p:sp>
    </p:spTree>
    <p:extLst>
      <p:ext uri="{BB962C8B-B14F-4D97-AF65-F5344CB8AC3E}">
        <p14:creationId xmlns:p14="http://schemas.microsoft.com/office/powerpoint/2010/main" val="30200074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eaLnBrk="1" hangingPunct="1">
              <a:defRPr sz="1200">
                <a:latin typeface="Arial" charset="0"/>
                <a:cs typeface="Arial" charset="0"/>
              </a:defRPr>
            </a:lvl1pPr>
          </a:lstStyle>
          <a:p>
            <a:pPr>
              <a:defRPr/>
            </a:pPr>
            <a:endParaRPr lang="en-GB" dirty="0"/>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eaLnBrk="1" hangingPunct="1">
              <a:defRPr sz="1200">
                <a:latin typeface="Arial" charset="0"/>
                <a:cs typeface="Arial" charset="0"/>
              </a:defRPr>
            </a:lvl1pPr>
          </a:lstStyle>
          <a:p>
            <a:pPr>
              <a:defRPr/>
            </a:pPr>
            <a:fld id="{CB033C07-D77C-4A3F-95EC-334B1EA3CA27}" type="datetimeFigureOut">
              <a:rPr lang="en-US"/>
              <a:pPr>
                <a:defRPr/>
              </a:pPr>
              <a:t>8/5/2026</a:t>
            </a:fld>
            <a:endParaRPr lang="en-GB" dirty="0"/>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eaLnBrk="1" hangingPunct="1">
              <a:defRPr sz="1200">
                <a:latin typeface="Arial" charset="0"/>
                <a:cs typeface="Arial" charset="0"/>
              </a:defRPr>
            </a:lvl1pPr>
          </a:lstStyle>
          <a:p>
            <a:pPr>
              <a:defRPr/>
            </a:pPr>
            <a:endParaRPr lang="en-GB" dirty="0"/>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903D28C8-8E43-458C-BA59-7DE2E2E98872}" type="slidenum">
              <a:rPr lang="en-GB" altLang="en-US"/>
              <a:pPr/>
              <a:t>‹#›</a:t>
            </a:fld>
            <a:endParaRPr lang="en-GB" altLang="en-US" dirty="0"/>
          </a:p>
        </p:txBody>
      </p:sp>
    </p:spTree>
    <p:extLst>
      <p:ext uri="{BB962C8B-B14F-4D97-AF65-F5344CB8AC3E}">
        <p14:creationId xmlns:p14="http://schemas.microsoft.com/office/powerpoint/2010/main" val="6608267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rgbClr val="0000FF"/>
                </a:solidFill>
                <a:latin typeface="Trebuchet MS" panose="020B0603020202020204" pitchFamily="34" charset="0"/>
              </a:defRPr>
            </a:lvl1pPr>
            <a:lvl2pPr marL="737155" indent="-283521">
              <a:spcBef>
                <a:spcPct val="30000"/>
              </a:spcBef>
              <a:defRPr sz="1200">
                <a:solidFill>
                  <a:srgbClr val="0000FF"/>
                </a:solidFill>
                <a:latin typeface="Trebuchet MS" panose="020B0603020202020204" pitchFamily="34" charset="0"/>
              </a:defRPr>
            </a:lvl2pPr>
            <a:lvl3pPr marL="1134085" indent="-226817">
              <a:spcBef>
                <a:spcPct val="30000"/>
              </a:spcBef>
              <a:defRPr sz="1200">
                <a:solidFill>
                  <a:srgbClr val="0000FF"/>
                </a:solidFill>
                <a:latin typeface="Trebuchet MS" panose="020B0603020202020204" pitchFamily="34" charset="0"/>
              </a:defRPr>
            </a:lvl3pPr>
            <a:lvl4pPr marL="1587718" indent="-226817">
              <a:spcBef>
                <a:spcPct val="30000"/>
              </a:spcBef>
              <a:defRPr sz="1200">
                <a:solidFill>
                  <a:srgbClr val="0000FF"/>
                </a:solidFill>
                <a:latin typeface="Trebuchet MS" panose="020B0603020202020204" pitchFamily="34" charset="0"/>
              </a:defRPr>
            </a:lvl4pPr>
            <a:lvl5pPr marL="2041352" indent="-226817">
              <a:spcBef>
                <a:spcPct val="30000"/>
              </a:spcBef>
              <a:defRPr sz="1200">
                <a:solidFill>
                  <a:srgbClr val="0000FF"/>
                </a:solidFill>
                <a:latin typeface="Trebuchet MS" panose="020B0603020202020204" pitchFamily="34" charset="0"/>
              </a:defRPr>
            </a:lvl5pPr>
            <a:lvl6pPr marL="2494986" indent="-226817" eaLnBrk="0" fontAlgn="base" hangingPunct="0">
              <a:spcBef>
                <a:spcPct val="30000"/>
              </a:spcBef>
              <a:spcAft>
                <a:spcPct val="0"/>
              </a:spcAft>
              <a:defRPr sz="1200">
                <a:solidFill>
                  <a:srgbClr val="0000FF"/>
                </a:solidFill>
                <a:latin typeface="Trebuchet MS" panose="020B0603020202020204" pitchFamily="34" charset="0"/>
              </a:defRPr>
            </a:lvl6pPr>
            <a:lvl7pPr marL="2948620" indent="-226817" eaLnBrk="0" fontAlgn="base" hangingPunct="0">
              <a:spcBef>
                <a:spcPct val="30000"/>
              </a:spcBef>
              <a:spcAft>
                <a:spcPct val="0"/>
              </a:spcAft>
              <a:defRPr sz="1200">
                <a:solidFill>
                  <a:srgbClr val="0000FF"/>
                </a:solidFill>
                <a:latin typeface="Trebuchet MS" panose="020B0603020202020204" pitchFamily="34" charset="0"/>
              </a:defRPr>
            </a:lvl7pPr>
            <a:lvl8pPr marL="3402254" indent="-226817" eaLnBrk="0" fontAlgn="base" hangingPunct="0">
              <a:spcBef>
                <a:spcPct val="30000"/>
              </a:spcBef>
              <a:spcAft>
                <a:spcPct val="0"/>
              </a:spcAft>
              <a:defRPr sz="1200">
                <a:solidFill>
                  <a:srgbClr val="0000FF"/>
                </a:solidFill>
                <a:latin typeface="Trebuchet MS" panose="020B0603020202020204" pitchFamily="34" charset="0"/>
              </a:defRPr>
            </a:lvl8pPr>
            <a:lvl9pPr marL="3855888" indent="-226817" eaLnBrk="0" fontAlgn="base" hangingPunct="0">
              <a:spcBef>
                <a:spcPct val="30000"/>
              </a:spcBef>
              <a:spcAft>
                <a:spcPct val="0"/>
              </a:spcAft>
              <a:defRPr sz="1200">
                <a:solidFill>
                  <a:srgbClr val="0000FF"/>
                </a:solidFill>
                <a:latin typeface="Trebuchet MS" panose="020B0603020202020204" pitchFamily="34" charset="0"/>
              </a:defRPr>
            </a:lvl9pPr>
          </a:lstStyle>
          <a:p>
            <a:pPr>
              <a:spcBef>
                <a:spcPct val="0"/>
              </a:spcBef>
            </a:pPr>
            <a:fld id="{7B322C43-D4EB-4CC2-9E49-34B6987AC181}" type="slidenum">
              <a:rPr lang="en-GB" altLang="en-US" smtClean="0"/>
              <a:pPr>
                <a:spcBef>
                  <a:spcPct val="0"/>
                </a:spcBef>
              </a:pPr>
              <a:t>1</a:t>
            </a:fld>
            <a:endParaRPr lang="en-GB" altLang="en-US" dirty="0"/>
          </a:p>
        </p:txBody>
      </p:sp>
    </p:spTree>
    <p:extLst>
      <p:ext uri="{BB962C8B-B14F-4D97-AF65-F5344CB8AC3E}">
        <p14:creationId xmlns:p14="http://schemas.microsoft.com/office/powerpoint/2010/main" val="1970401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rgbClr val="0000FF"/>
                </a:solidFill>
              </a:defRPr>
            </a:lvl1pPr>
          </a:lstStyle>
          <a:p>
            <a:r>
              <a:rPr lang="en-US"/>
              <a:t>Click to edit Master title style</a:t>
            </a:r>
            <a:endParaRPr lang="en-GB"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dirty="0"/>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C7E9C4AF-9812-46B5-85C7-A0229EDB23E4}" type="slidenum">
              <a:rPr lang="en-US" altLang="en-US"/>
              <a:pPr/>
              <a:t>‹#›</a:t>
            </a:fld>
            <a:endParaRPr lang="en-US" altLang="en-US" dirty="0"/>
          </a:p>
        </p:txBody>
      </p:sp>
    </p:spTree>
    <p:extLst>
      <p:ext uri="{BB962C8B-B14F-4D97-AF65-F5344CB8AC3E}">
        <p14:creationId xmlns:p14="http://schemas.microsoft.com/office/powerpoint/2010/main" val="27936346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0" y="939800"/>
            <a:ext cx="9143999" cy="54419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47C6F33C-235B-41F0-A3E1-9D18624A8DE6}" type="slidenum">
              <a:rPr lang="en-US" altLang="en-US"/>
              <a:pPr/>
              <a:t>‹#›</a:t>
            </a:fld>
            <a:endParaRPr lang="en-US" altLang="en-US" dirty="0"/>
          </a:p>
        </p:txBody>
      </p:sp>
    </p:spTree>
    <p:extLst>
      <p:ext uri="{BB962C8B-B14F-4D97-AF65-F5344CB8AC3E}">
        <p14:creationId xmlns:p14="http://schemas.microsoft.com/office/powerpoint/2010/main" val="204626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solidFill>
                  <a:srgbClr val="0000FF"/>
                </a:solidFill>
              </a:defRPr>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rgbClr val="0000FF"/>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9FE96CEA-1D26-4D3D-925E-A1AB354F257E}" type="slidenum">
              <a:rPr lang="en-US" altLang="en-US"/>
              <a:pPr/>
              <a:t>‹#›</a:t>
            </a:fld>
            <a:endParaRPr lang="en-US" altLang="en-US" dirty="0"/>
          </a:p>
        </p:txBody>
      </p:sp>
    </p:spTree>
    <p:extLst>
      <p:ext uri="{BB962C8B-B14F-4D97-AF65-F5344CB8AC3E}">
        <p14:creationId xmlns:p14="http://schemas.microsoft.com/office/powerpoint/2010/main" val="29338131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395536" y="980728"/>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16016" y="980728"/>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D53CB4E5-B4CE-4103-B7B2-2BD233135683}" type="slidenum">
              <a:rPr lang="en-US" altLang="en-US"/>
              <a:pPr/>
              <a:t>‹#›</a:t>
            </a:fld>
            <a:endParaRPr lang="en-US" altLang="en-US" dirty="0"/>
          </a:p>
        </p:txBody>
      </p:sp>
    </p:spTree>
    <p:extLst>
      <p:ext uri="{BB962C8B-B14F-4D97-AF65-F5344CB8AC3E}">
        <p14:creationId xmlns:p14="http://schemas.microsoft.com/office/powerpoint/2010/main" val="28079251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387796" y="998190"/>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7796" y="1637952"/>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716016" y="998190"/>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16016" y="1637952"/>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CA677971-DB71-4700-868E-50EF0DAE8B75}" type="slidenum">
              <a:rPr lang="en-US" altLang="en-US"/>
              <a:pPr/>
              <a:t>‹#›</a:t>
            </a:fld>
            <a:endParaRPr lang="en-US" altLang="en-US" dirty="0"/>
          </a:p>
        </p:txBody>
      </p:sp>
    </p:spTree>
    <p:extLst>
      <p:ext uri="{BB962C8B-B14F-4D97-AF65-F5344CB8AC3E}">
        <p14:creationId xmlns:p14="http://schemas.microsoft.com/office/powerpoint/2010/main" val="33511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01857B69-7C29-46EF-9DCB-FE9B9CDD59B6}" type="slidenum">
              <a:rPr lang="en-US" altLang="en-US"/>
              <a:pPr/>
              <a:t>‹#›</a:t>
            </a:fld>
            <a:endParaRPr lang="en-US" altLang="en-US" dirty="0"/>
          </a:p>
        </p:txBody>
      </p:sp>
    </p:spTree>
    <p:extLst>
      <p:ext uri="{BB962C8B-B14F-4D97-AF65-F5344CB8AC3E}">
        <p14:creationId xmlns:p14="http://schemas.microsoft.com/office/powerpoint/2010/main" val="3528945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8EF92FEA-592A-4543-90F4-234CF7725512}" type="slidenum">
              <a:rPr lang="en-US" altLang="en-US"/>
              <a:pPr/>
              <a:t>‹#›</a:t>
            </a:fld>
            <a:endParaRPr lang="en-US" altLang="en-US" dirty="0"/>
          </a:p>
        </p:txBody>
      </p:sp>
    </p:spTree>
    <p:extLst>
      <p:ext uri="{BB962C8B-B14F-4D97-AF65-F5344CB8AC3E}">
        <p14:creationId xmlns:p14="http://schemas.microsoft.com/office/powerpoint/2010/main" val="10773961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F258E41-FF66-4690-F2A2-310992C74AFF}"/>
              </a:ext>
            </a:extLst>
          </p:cNvPr>
          <p:cNvPicPr>
            <a:picLocks noChangeAspect="1"/>
          </p:cNvPicPr>
          <p:nvPr userDrawn="1"/>
        </p:nvPicPr>
        <p:blipFill>
          <a:blip r:embed="rId9"/>
          <a:stretch>
            <a:fillRect/>
          </a:stretch>
        </p:blipFill>
        <p:spPr>
          <a:xfrm rot="-5400000">
            <a:off x="3677598" y="-4515478"/>
            <a:ext cx="1788801" cy="9144000"/>
          </a:xfrm>
          <a:prstGeom prst="rect">
            <a:avLst/>
          </a:prstGeom>
        </p:spPr>
      </p:pic>
      <p:sp>
        <p:nvSpPr>
          <p:cNvPr id="6" name="Rectangle 5">
            <a:extLst>
              <a:ext uri="{FF2B5EF4-FFF2-40B4-BE49-F238E27FC236}">
                <a16:creationId xmlns:a16="http://schemas.microsoft.com/office/drawing/2014/main" id="{37270B06-C914-9AEC-188B-047704E5D4B3}"/>
              </a:ext>
            </a:extLst>
          </p:cNvPr>
          <p:cNvSpPr/>
          <p:nvPr userDrawn="1"/>
        </p:nvSpPr>
        <p:spPr>
          <a:xfrm>
            <a:off x="0" y="6213600"/>
            <a:ext cx="9144000" cy="644400"/>
          </a:xfrm>
          <a:prstGeom prst="rect">
            <a:avLst/>
          </a:prstGeom>
          <a:solidFill>
            <a:srgbClr val="F79D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26">
            <a:extLst>
              <a:ext uri="{FF2B5EF4-FFF2-40B4-BE49-F238E27FC236}">
                <a16:creationId xmlns:a16="http://schemas.microsoft.com/office/drawing/2014/main" id="{FA089373-421C-200E-988D-EA12A98CB15F}"/>
              </a:ext>
            </a:extLst>
          </p:cNvPr>
          <p:cNvSpPr>
            <a:spLocks noChangeArrowheads="1"/>
          </p:cNvSpPr>
          <p:nvPr userDrawn="1"/>
        </p:nvSpPr>
        <p:spPr bwMode="auto">
          <a:xfrm>
            <a:off x="0" y="6381750"/>
            <a:ext cx="9144000" cy="476250"/>
          </a:xfrm>
          <a:prstGeom prst="rect">
            <a:avLst/>
          </a:prstGeom>
          <a:noFill/>
          <a:ln w="9525" algn="ctr">
            <a:noFill/>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en-US" altLang="en-US" sz="1100" b="1" dirty="0">
                <a:solidFill>
                  <a:schemeClr val="bg1"/>
                </a:solidFill>
                <a:effectLst/>
                <a:latin typeface="Verdana" panose="020B0604030504040204" pitchFamily="34" charset="0"/>
                <a:ea typeface="Verdana" panose="020B0604030504040204" pitchFamily="34" charset="0"/>
                <a:cs typeface="Arial" charset="0"/>
              </a:rPr>
              <a:t>© Fiscal Publications – used with permission from Taxation, 45</a:t>
            </a:r>
            <a:r>
              <a:rPr lang="en-US" altLang="en-US" sz="1100" b="1" baseline="30000" dirty="0">
                <a:solidFill>
                  <a:schemeClr val="bg1"/>
                </a:solidFill>
                <a:effectLst/>
                <a:latin typeface="Verdana" panose="020B0604030504040204" pitchFamily="34" charset="0"/>
                <a:ea typeface="Verdana" panose="020B0604030504040204" pitchFamily="34" charset="0"/>
                <a:cs typeface="Arial" charset="0"/>
              </a:rPr>
              <a:t>th</a:t>
            </a:r>
            <a:r>
              <a:rPr lang="en-US" altLang="en-US" sz="1100" b="1" dirty="0">
                <a:solidFill>
                  <a:schemeClr val="bg1"/>
                </a:solidFill>
                <a:effectLst/>
                <a:latin typeface="Verdana" panose="020B0604030504040204" pitchFamily="34" charset="0"/>
                <a:ea typeface="Verdana" panose="020B0604030504040204" pitchFamily="34" charset="0"/>
                <a:cs typeface="Arial" charset="0"/>
              </a:rPr>
              <a:t> edition 2026/27 by Tutin and Tiller</a:t>
            </a:r>
          </a:p>
          <a:p>
            <a:pPr algn="r" eaLnBrk="1" hangingPunct="1">
              <a:defRPr/>
            </a:pPr>
            <a:r>
              <a:rPr lang="en-GB" altLang="en-US" sz="1100" b="1" dirty="0">
                <a:solidFill>
                  <a:schemeClr val="bg1"/>
                </a:solidFill>
                <a:effectLst/>
                <a:latin typeface="Verdana" panose="020B0604030504040204" pitchFamily="34" charset="0"/>
                <a:ea typeface="Verdana" panose="020B0604030504040204" pitchFamily="34" charset="0"/>
                <a:cs typeface="Arial" charset="0"/>
              </a:rPr>
              <a:t>https://www.fiscalpublications.com/tutinandtiller/2026</a:t>
            </a:r>
          </a:p>
        </p:txBody>
      </p:sp>
      <p:sp>
        <p:nvSpPr>
          <p:cNvPr id="8" name="Rectangle 2">
            <a:extLst>
              <a:ext uri="{FF2B5EF4-FFF2-40B4-BE49-F238E27FC236}">
                <a16:creationId xmlns:a16="http://schemas.microsoft.com/office/drawing/2014/main" id="{0CC834FC-68BC-2CA7-B397-3282CA4806E7}"/>
              </a:ext>
            </a:extLst>
          </p:cNvPr>
          <p:cNvSpPr>
            <a:spLocks noGrp="1" noChangeArrowheads="1"/>
          </p:cNvSpPr>
          <p:nvPr>
            <p:ph type="title"/>
          </p:nvPr>
        </p:nvSpPr>
        <p:spPr bwMode="auto">
          <a:xfrm>
            <a:off x="0" y="1588"/>
            <a:ext cx="914400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9" name="Rectangle 3">
            <a:extLst>
              <a:ext uri="{FF2B5EF4-FFF2-40B4-BE49-F238E27FC236}">
                <a16:creationId xmlns:a16="http://schemas.microsoft.com/office/drawing/2014/main" id="{5FDEE1EC-E365-F389-FC60-EEEBE8A2618E}"/>
              </a:ext>
            </a:extLst>
          </p:cNvPr>
          <p:cNvSpPr>
            <a:spLocks noGrp="1" noChangeArrowheads="1"/>
          </p:cNvSpPr>
          <p:nvPr>
            <p:ph type="body" idx="1"/>
          </p:nvPr>
        </p:nvSpPr>
        <p:spPr bwMode="auto">
          <a:xfrm>
            <a:off x="1" y="950924"/>
            <a:ext cx="9144000" cy="544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 name="Rectangle 6">
            <a:extLst>
              <a:ext uri="{FF2B5EF4-FFF2-40B4-BE49-F238E27FC236}">
                <a16:creationId xmlns:a16="http://schemas.microsoft.com/office/drawing/2014/main" id="{BBC721D2-B271-B363-A40B-DC65A24D7BC2}"/>
              </a:ext>
            </a:extLst>
          </p:cNvPr>
          <p:cNvSpPr>
            <a:spLocks noGrp="1" noChangeArrowheads="1"/>
          </p:cNvSpPr>
          <p:nvPr>
            <p:ph type="sldNum" sz="quarter" idx="4"/>
          </p:nvPr>
        </p:nvSpPr>
        <p:spPr bwMode="auto">
          <a:xfrm>
            <a:off x="0" y="6381750"/>
            <a:ext cx="104298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solidFill>
                  <a:schemeClr val="bg1"/>
                </a:solidFill>
                <a:latin typeface="Verdana" panose="020B0604030504040204" pitchFamily="34" charset="0"/>
                <a:ea typeface="Verdana" panose="020B0604030504040204" pitchFamily="34" charset="0"/>
              </a:defRPr>
            </a:lvl1pPr>
          </a:lstStyle>
          <a:p>
            <a:pPr>
              <a:defRPr/>
            </a:pPr>
            <a:fld id="{036BD28B-EE39-4D9F-B68C-FCA00D5C770E}" type="slidenum">
              <a:rPr lang="en-US" altLang="en-US" smtClean="0"/>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marL="268288" indent="-268288" algn="l" rtl="0" eaLnBrk="0" fontAlgn="base" hangingPunct="0">
        <a:spcBef>
          <a:spcPct val="0"/>
        </a:spcBef>
        <a:spcAft>
          <a:spcPct val="0"/>
        </a:spcAft>
        <a:defRPr sz="4000">
          <a:solidFill>
            <a:schemeClr val="bg1"/>
          </a:solidFill>
          <a:effectLst>
            <a:outerShdw blurRad="38100" dist="38100" dir="2700000" algn="tl">
              <a:srgbClr val="000000">
                <a:alpha val="43137"/>
              </a:srgbClr>
            </a:outerShdw>
          </a:effectLst>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a:solidFill>
            <a:srgbClr val="0000FF"/>
          </a:solidFill>
          <a:latin typeface="Verdana" panose="020B0604030504040204" pitchFamily="34" charset="0"/>
          <a:ea typeface="Verdana" panose="020B0604030504040204" pitchFamily="34" charset="0"/>
          <a:cs typeface="+mn-cs"/>
        </a:defRPr>
      </a:lvl1pPr>
      <a:lvl2pPr marL="720725" indent="-360363" algn="l" rtl="0" eaLnBrk="0" fontAlgn="base" hangingPunct="0">
        <a:spcBef>
          <a:spcPct val="20000"/>
        </a:spcBef>
        <a:spcAft>
          <a:spcPct val="0"/>
        </a:spcAft>
        <a:buChar char="–"/>
        <a:defRPr sz="2000">
          <a:solidFill>
            <a:srgbClr val="0000FF"/>
          </a:solidFill>
          <a:latin typeface="Verdana" panose="020B0604030504040204" pitchFamily="34" charset="0"/>
          <a:ea typeface="Verdana" panose="020B0604030504040204" pitchFamily="34" charset="0"/>
        </a:defRPr>
      </a:lvl2pPr>
      <a:lvl3pPr marL="1073150" indent="-352425" algn="l" rtl="0" eaLnBrk="0" fontAlgn="base" hangingPunct="0">
        <a:spcBef>
          <a:spcPct val="20000"/>
        </a:spcBef>
        <a:spcAft>
          <a:spcPct val="0"/>
        </a:spcAft>
        <a:buChar char="•"/>
        <a:defRPr>
          <a:solidFill>
            <a:srgbClr val="0000FF"/>
          </a:solidFill>
          <a:latin typeface="Verdana" panose="020B0604030504040204" pitchFamily="34" charset="0"/>
          <a:ea typeface="Verdana" panose="020B0604030504040204" pitchFamily="34" charset="0"/>
        </a:defRPr>
      </a:lvl3pPr>
      <a:lvl4pPr marL="1435100" indent="-361950" algn="l" rtl="0" eaLnBrk="0" fontAlgn="base" hangingPunct="0">
        <a:spcBef>
          <a:spcPct val="20000"/>
        </a:spcBef>
        <a:spcAft>
          <a:spcPct val="0"/>
        </a:spcAft>
        <a:buChar char="–"/>
        <a:defRPr sz="1600">
          <a:solidFill>
            <a:srgbClr val="0000FF"/>
          </a:solidFill>
          <a:latin typeface="Verdana" panose="020B0604030504040204" pitchFamily="34" charset="0"/>
          <a:ea typeface="Verdana" panose="020B0604030504040204" pitchFamily="34" charset="0"/>
        </a:defRPr>
      </a:lvl4pPr>
      <a:lvl5pPr marL="1795463" indent="-360363" algn="l" rtl="0" eaLnBrk="0" fontAlgn="base" hangingPunct="0">
        <a:spcBef>
          <a:spcPct val="20000"/>
        </a:spcBef>
        <a:spcAft>
          <a:spcPct val="0"/>
        </a:spcAft>
        <a:buChar char="»"/>
        <a:defRPr sz="1600">
          <a:solidFill>
            <a:srgbClr val="0000FF"/>
          </a:solidFill>
          <a:latin typeface="Verdana" panose="020B0604030504040204" pitchFamily="34" charset="0"/>
          <a:ea typeface="Verdana" panose="020B0604030504040204"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fiscalpublications.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Rectangle 41"/>
          <p:cNvSpPr txBox="1">
            <a:spLocks noChangeArrowheads="1"/>
          </p:cNvSpPr>
          <p:nvPr/>
        </p:nvSpPr>
        <p:spPr bwMode="auto">
          <a:xfrm>
            <a:off x="3862800" y="936623"/>
            <a:ext cx="5281200" cy="5383441"/>
          </a:xfrm>
          <a:prstGeom prst="rect">
            <a:avLst/>
          </a:prstGeom>
          <a:ln>
            <a:no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gn="l" rtl="0" eaLnBrk="0" fontAlgn="base" hangingPunct="0">
              <a:spcBef>
                <a:spcPct val="20000"/>
              </a:spcBef>
              <a:spcAft>
                <a:spcPct val="0"/>
              </a:spcAft>
              <a:buClr>
                <a:srgbClr val="2858BB"/>
              </a:buClr>
              <a:buChar char="•"/>
              <a:defRPr sz="3200">
                <a:solidFill>
                  <a:srgbClr val="0000FF"/>
                </a:solidFill>
                <a:latin typeface="Trebuchet MS" panose="020B0603020202020204" pitchFamily="34" charset="0"/>
                <a:ea typeface="+mn-ea"/>
                <a:cs typeface="+mn-cs"/>
              </a:defRPr>
            </a:lvl1pPr>
            <a:lvl2pPr marL="742950" indent="-285750" algn="l" rtl="0" eaLnBrk="0" fontAlgn="base" hangingPunct="0">
              <a:spcBef>
                <a:spcPct val="20000"/>
              </a:spcBef>
              <a:spcAft>
                <a:spcPct val="0"/>
              </a:spcAft>
              <a:buClr>
                <a:srgbClr val="2858BB"/>
              </a:buClr>
              <a:buChar char="•"/>
              <a:defRPr sz="2800">
                <a:solidFill>
                  <a:srgbClr val="0000FF"/>
                </a:solidFill>
                <a:latin typeface="Trebuchet MS" panose="020B0603020202020204" pitchFamily="34" charset="0"/>
              </a:defRPr>
            </a:lvl2pPr>
            <a:lvl3pPr marL="1143000" indent="-228600" algn="l" rtl="0" eaLnBrk="0" fontAlgn="base" hangingPunct="0">
              <a:spcBef>
                <a:spcPct val="20000"/>
              </a:spcBef>
              <a:spcAft>
                <a:spcPct val="0"/>
              </a:spcAft>
              <a:buClr>
                <a:srgbClr val="2858BB"/>
              </a:buClr>
              <a:buChar char="•"/>
              <a:defRPr sz="2400">
                <a:solidFill>
                  <a:srgbClr val="0000FF"/>
                </a:solidFill>
                <a:latin typeface="Trebuchet MS" panose="020B0603020202020204" pitchFamily="34" charset="0"/>
              </a:defRPr>
            </a:lvl3pPr>
            <a:lvl4pPr marL="16002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4pPr>
            <a:lvl5pPr marL="20574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55600" indent="-355600">
              <a:tabLst>
                <a:tab pos="355600" algn="l"/>
              </a:tabLst>
              <a:defRPr/>
            </a:pPr>
            <a:endParaRPr lang="en-GB" altLang="en-US" sz="1800" b="1" i="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2800" b="1" kern="0" dirty="0">
                <a:solidFill>
                  <a:srgbClr val="D57800"/>
                </a:solidFill>
                <a:latin typeface="Verdana" panose="020B0604030504040204" pitchFamily="34" charset="0"/>
                <a:ea typeface="Verdana" panose="020B0604030504040204" pitchFamily="34" charset="0"/>
              </a:rPr>
              <a:t>Chapter 11</a:t>
            </a:r>
          </a:p>
          <a:p>
            <a:pPr marL="0" indent="0">
              <a:buFontTx/>
              <a:buNone/>
              <a:tabLst>
                <a:tab pos="355600" algn="l"/>
              </a:tabLst>
              <a:defRPr/>
            </a:pPr>
            <a:r>
              <a:rPr lang="en-GB" altLang="en-US" sz="2000" b="1" kern="0" dirty="0">
                <a:solidFill>
                  <a:srgbClr val="D57800"/>
                </a:solidFill>
                <a:latin typeface="Verdana" panose="020B0604030504040204" pitchFamily="34" charset="0"/>
                <a:ea typeface="Verdana" panose="020B0604030504040204" pitchFamily="34" charset="0"/>
              </a:rPr>
              <a:t>Capital Allowances</a:t>
            </a:r>
          </a:p>
          <a:p>
            <a:pPr marL="0" indent="0">
              <a:buNone/>
              <a:tabLst>
                <a:tab pos="355600" algn="l"/>
              </a:tabLst>
              <a:defRPr/>
            </a:pPr>
            <a:endParaRPr lang="en-GB" altLang="en-US" sz="2000" b="1" kern="0" dirty="0">
              <a:solidFill>
                <a:srgbClr val="D57800"/>
              </a:solidFill>
              <a:latin typeface="Verdana" panose="020B0604030504040204" pitchFamily="34" charset="0"/>
              <a:ea typeface="Verdana" panose="020B0604030504040204" pitchFamily="34" charset="0"/>
            </a:endParaRPr>
          </a:p>
          <a:p>
            <a:pPr marL="0" indent="0">
              <a:buNone/>
              <a:tabLst>
                <a:tab pos="355600" algn="l"/>
              </a:tabLst>
              <a:defRPr/>
            </a:pPr>
            <a:endParaRPr lang="en-GB" altLang="en-US" sz="2000" b="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1800" kern="0" dirty="0">
                <a:solidFill>
                  <a:srgbClr val="D57800"/>
                </a:solidFill>
                <a:latin typeface="Verdana" panose="020B0604030504040204" pitchFamily="34" charset="0"/>
                <a:ea typeface="Verdana" panose="020B0604030504040204" pitchFamily="34" charset="0"/>
              </a:rPr>
              <a:t>Ricky Tutin and Stephanie Tiller</a:t>
            </a:r>
          </a:p>
          <a:p>
            <a:pPr marL="0" indent="0">
              <a:buFontTx/>
              <a:buNone/>
              <a:tabLst>
                <a:tab pos="355600" algn="l"/>
              </a:tabLst>
              <a:defRPr/>
            </a:pPr>
            <a:r>
              <a:rPr lang="en-GB" altLang="en-US" sz="1600" kern="0" dirty="0">
                <a:solidFill>
                  <a:srgbClr val="D57800"/>
                </a:solidFill>
                <a:latin typeface="Verdana" panose="020B0604030504040204" pitchFamily="34" charset="0"/>
                <a:ea typeface="Verdana" panose="020B0604030504040204" pitchFamily="34" charset="0"/>
              </a:rPr>
              <a:t>‘Taxation: incorporating the 2026 Finance Act’</a:t>
            </a:r>
          </a:p>
          <a:p>
            <a:pPr marL="0" indent="0">
              <a:buFontTx/>
              <a:buNone/>
              <a:tabLst>
                <a:tab pos="355600" algn="l"/>
              </a:tabLst>
              <a:defRPr/>
            </a:pPr>
            <a:r>
              <a:rPr lang="en-GB" altLang="en-US" sz="1400" kern="0" dirty="0">
                <a:solidFill>
                  <a:srgbClr val="D57800"/>
                </a:solidFill>
                <a:latin typeface="Verdana" panose="020B0604030504040204" pitchFamily="34" charset="0"/>
                <a:ea typeface="Verdana" panose="020B0604030504040204" pitchFamily="34" charset="0"/>
              </a:rPr>
              <a:t>45</a:t>
            </a:r>
            <a:r>
              <a:rPr lang="en-GB" altLang="en-US" sz="1400" kern="0" baseline="30000" dirty="0">
                <a:solidFill>
                  <a:srgbClr val="D57800"/>
                </a:solidFill>
                <a:latin typeface="Verdana" panose="020B0604030504040204" pitchFamily="34" charset="0"/>
                <a:ea typeface="Verdana" panose="020B0604030504040204" pitchFamily="34" charset="0"/>
              </a:rPr>
              <a:t>th</a:t>
            </a:r>
            <a:r>
              <a:rPr lang="en-GB" altLang="en-US" sz="1400" kern="0" dirty="0">
                <a:solidFill>
                  <a:srgbClr val="D57800"/>
                </a:solidFill>
                <a:latin typeface="Verdana" panose="020B0604030504040204" pitchFamily="34" charset="0"/>
                <a:ea typeface="Verdana" panose="020B0604030504040204" pitchFamily="34" charset="0"/>
              </a:rPr>
              <a:t> edition 2026/27</a:t>
            </a:r>
          </a:p>
          <a:p>
            <a:pPr marL="0" indent="0">
              <a:buFontTx/>
              <a:buNone/>
              <a:tabLst>
                <a:tab pos="355600" algn="l"/>
              </a:tabLst>
              <a:defRPr/>
            </a:pPr>
            <a:endParaRPr lang="en-GB" altLang="en-US" sz="14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US" altLang="en-US" sz="1400" kern="0" dirty="0">
                <a:solidFill>
                  <a:srgbClr val="D57800"/>
                </a:solidFill>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http://www.fiscalpublications.com</a:t>
            </a:r>
            <a:endParaRPr lang="en-US" altLang="en-US" sz="1400" kern="0" dirty="0">
              <a:solidFill>
                <a:srgbClr val="D57800"/>
              </a:solidFill>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F7475875-988A-3F89-17F3-73FC9793731A}"/>
              </a:ext>
            </a:extLst>
          </p:cNvPr>
          <p:cNvPicPr>
            <a:picLocks noChangeAspect="1"/>
          </p:cNvPicPr>
          <p:nvPr/>
        </p:nvPicPr>
        <p:blipFill>
          <a:blip r:embed="rId4"/>
          <a:stretch>
            <a:fillRect/>
          </a:stretch>
        </p:blipFill>
        <p:spPr>
          <a:xfrm>
            <a:off x="360000" y="1299600"/>
            <a:ext cx="3173705" cy="4554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03883016"/>
      </p:ext>
    </p:ext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EBA07-89D5-4C79-8F66-664A17BE0457}"/>
              </a:ext>
            </a:extLst>
          </p:cNvPr>
          <p:cNvSpPr>
            <a:spLocks noGrp="1"/>
          </p:cNvSpPr>
          <p:nvPr>
            <p:ph type="title"/>
          </p:nvPr>
        </p:nvSpPr>
        <p:spPr/>
        <p:txBody>
          <a:bodyPr/>
          <a:lstStyle/>
          <a:p>
            <a:r>
              <a:rPr lang="en-GB" dirty="0"/>
              <a:t>Capital Allowances Act 2001, List C</a:t>
            </a:r>
          </a:p>
        </p:txBody>
      </p:sp>
      <p:sp>
        <p:nvSpPr>
          <p:cNvPr id="3" name="Content Placeholder 2">
            <a:extLst>
              <a:ext uri="{FF2B5EF4-FFF2-40B4-BE49-F238E27FC236}">
                <a16:creationId xmlns:a16="http://schemas.microsoft.com/office/drawing/2014/main" id="{20FAF959-F91A-4D65-8334-2BB12A9EFD36}"/>
              </a:ext>
            </a:extLst>
          </p:cNvPr>
          <p:cNvSpPr>
            <a:spLocks noGrp="1"/>
          </p:cNvSpPr>
          <p:nvPr>
            <p:ph idx="1"/>
          </p:nvPr>
        </p:nvSpPr>
        <p:spPr>
          <a:xfrm>
            <a:off x="0" y="939800"/>
            <a:ext cx="9143999" cy="5441950"/>
          </a:xfrm>
        </p:spPr>
        <p:txBody>
          <a:bodyPr/>
          <a:lstStyle/>
          <a:p>
            <a:pPr marL="0" indent="0">
              <a:buNone/>
            </a:pPr>
            <a:endParaRPr lang="en-GB" sz="1600" b="1" dirty="0">
              <a:solidFill>
                <a:schemeClr val="tx1"/>
              </a:solidFill>
            </a:endParaRPr>
          </a:p>
          <a:p>
            <a:pPr marL="0" indent="0">
              <a:buNone/>
            </a:pPr>
            <a:r>
              <a:rPr lang="en-GB" sz="1600" b="1" dirty="0">
                <a:solidFill>
                  <a:schemeClr val="tx1"/>
                </a:solidFill>
              </a:rPr>
              <a:t>List C: Expenditure unaffected by sections 21 and 22 (CAA 2001, s23), might be plant and machinery</a:t>
            </a:r>
          </a:p>
          <a:p>
            <a:pPr marL="361950" indent="-361950">
              <a:buNone/>
            </a:pPr>
            <a:endParaRPr lang="en-GB" sz="1600" dirty="0">
              <a:solidFill>
                <a:schemeClr val="tx1"/>
              </a:solidFill>
            </a:endParaRPr>
          </a:p>
          <a:p>
            <a:pPr marL="361950" indent="-361950">
              <a:buNone/>
            </a:pPr>
            <a:r>
              <a:rPr lang="en-GB" sz="1600" dirty="0">
                <a:solidFill>
                  <a:schemeClr val="tx1"/>
                </a:solidFill>
              </a:rPr>
              <a:t>31.	The provision of rails, sleepers and ballast for a railway or tramway;</a:t>
            </a:r>
          </a:p>
          <a:p>
            <a:pPr marL="361950" indent="-361950">
              <a:buNone/>
            </a:pPr>
            <a:r>
              <a:rPr lang="en-GB" sz="1600" dirty="0">
                <a:solidFill>
                  <a:schemeClr val="tx1"/>
                </a:solidFill>
              </a:rPr>
              <a:t>32.	The provision of structures and other assets for providing the setting for any ride at an amusement park or exhibition;</a:t>
            </a:r>
          </a:p>
          <a:p>
            <a:pPr marL="361950" indent="-361950">
              <a:buNone/>
            </a:pPr>
            <a:r>
              <a:rPr lang="en-GB" sz="1600" dirty="0">
                <a:solidFill>
                  <a:schemeClr val="tx1"/>
                </a:solidFill>
              </a:rPr>
              <a:t>33.	The provision of fixed zoo cages.</a:t>
            </a:r>
          </a:p>
        </p:txBody>
      </p:sp>
    </p:spTree>
    <p:extLst>
      <p:ext uri="{BB962C8B-B14F-4D97-AF65-F5344CB8AC3E}">
        <p14:creationId xmlns:p14="http://schemas.microsoft.com/office/powerpoint/2010/main" val="36283312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1"/>
            <a:ext cx="8218488" cy="908720"/>
          </a:xfrm>
        </p:spPr>
        <p:txBody>
          <a:bodyPr/>
          <a:lstStyle/>
          <a:p>
            <a:pPr indent="0" eaLnBrk="1" hangingPunct="1"/>
            <a:r>
              <a:rPr lang="en-GB" altLang="en-US" sz="3200" dirty="0"/>
              <a:t>Plant and machinery – general conditions</a:t>
            </a:r>
            <a:r>
              <a:rPr lang="en-US" altLang="en-US" sz="3200" dirty="0"/>
              <a:t> </a:t>
            </a:r>
          </a:p>
        </p:txBody>
      </p:sp>
      <p:sp>
        <p:nvSpPr>
          <p:cNvPr id="3075" name="Rectangle 3"/>
          <p:cNvSpPr>
            <a:spLocks noGrp="1" noChangeArrowheads="1"/>
          </p:cNvSpPr>
          <p:nvPr>
            <p:ph idx="1"/>
          </p:nvPr>
        </p:nvSpPr>
        <p:spPr>
          <a:xfrm>
            <a:off x="0" y="908721"/>
            <a:ext cx="9143999" cy="5472607"/>
          </a:xfrm>
        </p:spPr>
        <p:txBody>
          <a:bodyPr/>
          <a:lstStyle/>
          <a:p>
            <a:pPr marL="630238" indent="-630238" eaLnBrk="1" hangingPunct="1">
              <a:spcBef>
                <a:spcPts val="0"/>
              </a:spcBef>
              <a:buFontTx/>
              <a:buAutoNum type="alphaLcParenR"/>
              <a:tabLst>
                <a:tab pos="630238" algn="l"/>
              </a:tabLst>
            </a:pPr>
            <a:endParaRPr lang="en-GB" altLang="en-US" sz="1800" dirty="0">
              <a:solidFill>
                <a:schemeClr val="tx1"/>
              </a:solidFill>
            </a:endParaRPr>
          </a:p>
          <a:p>
            <a:pPr marL="630238" indent="-630238" eaLnBrk="1" hangingPunct="1">
              <a:spcBef>
                <a:spcPts val="0"/>
              </a:spcBef>
              <a:buFontTx/>
              <a:buAutoNum type="alphaLcParenR"/>
              <a:tabLst>
                <a:tab pos="630238" algn="l"/>
              </a:tabLst>
            </a:pPr>
            <a:r>
              <a:rPr lang="en-GB" altLang="en-US" sz="1800" dirty="0">
                <a:solidFill>
                  <a:schemeClr val="tx1"/>
                </a:solidFill>
              </a:rPr>
              <a:t>Allowances are available under this heading if a person carries on a qualifying activity and incurs qualifying expenditure;</a:t>
            </a:r>
          </a:p>
          <a:p>
            <a:pPr marL="630238" indent="-630238" eaLnBrk="1" hangingPunct="1">
              <a:spcBef>
                <a:spcPts val="0"/>
              </a:spcBef>
              <a:buFontTx/>
              <a:buNone/>
              <a:tabLst>
                <a:tab pos="630238" algn="l"/>
              </a:tabLst>
            </a:pPr>
            <a:endParaRPr lang="en-GB" altLang="en-US" sz="1800" dirty="0">
              <a:solidFill>
                <a:schemeClr val="tx1"/>
              </a:solidFill>
            </a:endParaRPr>
          </a:p>
          <a:p>
            <a:pPr marL="630238" indent="-630238" eaLnBrk="1" hangingPunct="1">
              <a:spcBef>
                <a:spcPts val="0"/>
              </a:spcBef>
              <a:buFontTx/>
              <a:buNone/>
              <a:tabLst>
                <a:tab pos="630238" algn="l"/>
              </a:tabLst>
            </a:pPr>
            <a:r>
              <a:rPr lang="en-GB" altLang="en-US" sz="1800" dirty="0">
                <a:solidFill>
                  <a:schemeClr val="tx1"/>
                </a:solidFill>
              </a:rPr>
              <a:t>b)	Qualifying activity has the following meaning</a:t>
            </a:r>
          </a:p>
          <a:p>
            <a:pPr marL="1350963" lvl="1" indent="-630238" eaLnBrk="1" hangingPunct="1">
              <a:spcBef>
                <a:spcPts val="0"/>
              </a:spcBef>
              <a:buFontTx/>
              <a:buNone/>
              <a:tabLst>
                <a:tab pos="630238" algn="l"/>
              </a:tabLst>
            </a:pPr>
            <a:r>
              <a:rPr lang="en-GB" altLang="en-US" sz="1400" dirty="0">
                <a:solidFill>
                  <a:schemeClr val="tx1"/>
                </a:solidFill>
              </a:rPr>
              <a:t>i)	a trade, profession or vocation,</a:t>
            </a:r>
          </a:p>
          <a:p>
            <a:pPr marL="1350963" lvl="1" indent="-630238" eaLnBrk="1" hangingPunct="1">
              <a:spcBef>
                <a:spcPts val="0"/>
              </a:spcBef>
              <a:buFontTx/>
              <a:buNone/>
              <a:tabLst>
                <a:tab pos="630238" algn="l"/>
              </a:tabLst>
            </a:pPr>
            <a:r>
              <a:rPr lang="en-GB" altLang="en-US" sz="1400" dirty="0">
                <a:solidFill>
                  <a:schemeClr val="tx1"/>
                </a:solidFill>
              </a:rPr>
              <a:t>ii)	an ordinary property business,</a:t>
            </a:r>
          </a:p>
          <a:p>
            <a:pPr marL="1350963" lvl="1" indent="-630238" eaLnBrk="1" hangingPunct="1">
              <a:spcBef>
                <a:spcPts val="0"/>
              </a:spcBef>
              <a:buFontTx/>
              <a:buNone/>
              <a:tabLst>
                <a:tab pos="630238" algn="l"/>
              </a:tabLst>
            </a:pPr>
            <a:r>
              <a:rPr lang="en-GB" altLang="en-US" sz="1400" dirty="0">
                <a:solidFill>
                  <a:schemeClr val="tx1"/>
                </a:solidFill>
              </a:rPr>
              <a:t>iii)	an overseas property business,</a:t>
            </a:r>
          </a:p>
          <a:p>
            <a:pPr marL="1350963" lvl="1" indent="-630238" eaLnBrk="1" hangingPunct="1">
              <a:spcBef>
                <a:spcPts val="0"/>
              </a:spcBef>
              <a:buFontTx/>
              <a:buNone/>
              <a:tabLst>
                <a:tab pos="630238" algn="l"/>
              </a:tabLst>
            </a:pPr>
            <a:r>
              <a:rPr lang="en-GB" altLang="en-US" sz="1400" dirty="0">
                <a:solidFill>
                  <a:schemeClr val="tx1"/>
                </a:solidFill>
              </a:rPr>
              <a:t>iv)	the management of an investment company,</a:t>
            </a:r>
          </a:p>
          <a:p>
            <a:pPr marL="1350963" lvl="1" indent="-630238" eaLnBrk="1" hangingPunct="1">
              <a:spcBef>
                <a:spcPts val="0"/>
              </a:spcBef>
              <a:buFontTx/>
              <a:buNone/>
              <a:tabLst>
                <a:tab pos="630238" algn="l"/>
              </a:tabLst>
            </a:pPr>
            <a:r>
              <a:rPr lang="en-GB" altLang="en-US" sz="1400" dirty="0">
                <a:solidFill>
                  <a:schemeClr val="tx1"/>
                </a:solidFill>
              </a:rPr>
              <a:t>v)	special leasing of plant or machinery,</a:t>
            </a:r>
          </a:p>
          <a:p>
            <a:pPr marL="1350963" lvl="1" indent="-630238" eaLnBrk="1" hangingPunct="1">
              <a:spcBef>
                <a:spcPts val="0"/>
              </a:spcBef>
              <a:buFontTx/>
              <a:buNone/>
              <a:tabLst>
                <a:tab pos="630238" algn="l"/>
              </a:tabLst>
            </a:pPr>
            <a:r>
              <a:rPr lang="en-GB" altLang="en-US" sz="1400" dirty="0">
                <a:solidFill>
                  <a:schemeClr val="tx1"/>
                </a:solidFill>
              </a:rPr>
              <a:t>vi)	an employment or office;</a:t>
            </a:r>
          </a:p>
          <a:p>
            <a:pPr marL="630238" indent="-630238" eaLnBrk="1" hangingPunct="1">
              <a:spcBef>
                <a:spcPts val="0"/>
              </a:spcBef>
              <a:buFontTx/>
              <a:buNone/>
              <a:tabLst>
                <a:tab pos="630238" algn="l"/>
              </a:tabLst>
            </a:pPr>
            <a:endParaRPr lang="en-GB" altLang="en-US" sz="1800" dirty="0">
              <a:solidFill>
                <a:schemeClr val="tx1"/>
              </a:solidFill>
            </a:endParaRPr>
          </a:p>
          <a:p>
            <a:pPr marL="630238" indent="-630238" eaLnBrk="1" hangingPunct="1">
              <a:spcBef>
                <a:spcPts val="0"/>
              </a:spcBef>
              <a:buFontTx/>
              <a:buNone/>
              <a:tabLst>
                <a:tab pos="630238" algn="l"/>
              </a:tabLst>
            </a:pPr>
            <a:r>
              <a:rPr lang="en-GB" altLang="en-US" sz="1800" dirty="0">
                <a:solidFill>
                  <a:schemeClr val="tx1"/>
                </a:solidFill>
              </a:rPr>
              <a:t>The general rule is that expenditure is qualifying expenditure if –</a:t>
            </a:r>
          </a:p>
          <a:p>
            <a:pPr marL="630238" indent="-630238" eaLnBrk="1" hangingPunct="1">
              <a:spcBef>
                <a:spcPts val="0"/>
              </a:spcBef>
              <a:buFontTx/>
              <a:buNone/>
              <a:tabLst>
                <a:tab pos="630238" algn="l"/>
              </a:tabLst>
            </a:pPr>
            <a:r>
              <a:rPr lang="en-GB" altLang="en-US" sz="1800" dirty="0">
                <a:solidFill>
                  <a:schemeClr val="tx1"/>
                </a:solidFill>
              </a:rPr>
              <a:t>i)	it is capital expenditure on the provision of plant or machinery wholly or partly for the purposes of the qualifying activity carried on by the person incurring the expenditure; and</a:t>
            </a:r>
          </a:p>
          <a:p>
            <a:pPr marL="630238" indent="-630238" eaLnBrk="1" hangingPunct="1">
              <a:spcBef>
                <a:spcPts val="0"/>
              </a:spcBef>
              <a:buFontTx/>
              <a:buNone/>
              <a:tabLst>
                <a:tab pos="630238" algn="l"/>
              </a:tabLst>
            </a:pPr>
            <a:r>
              <a:rPr lang="en-GB" altLang="en-US" sz="1800" dirty="0">
                <a:solidFill>
                  <a:schemeClr val="tx1"/>
                </a:solidFill>
              </a:rPr>
              <a:t>ii)	the person incurring the expenditure owns the plant or machinery as a result of incurring it</a:t>
            </a:r>
            <a:r>
              <a:rPr lang="en-US" altLang="en-US" sz="1800" dirty="0">
                <a:solidFill>
                  <a:schemeClr val="tx1"/>
                </a:solidFill>
              </a:rPr>
              <a: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indent="0" eaLnBrk="1" hangingPunct="1"/>
            <a:r>
              <a:rPr lang="en-GB" altLang="en-US" b="1" dirty="0"/>
              <a:t>Allowances available</a:t>
            </a:r>
            <a:endParaRPr lang="en-US" altLang="en-US" b="1" dirty="0"/>
          </a:p>
        </p:txBody>
      </p:sp>
      <p:sp>
        <p:nvSpPr>
          <p:cNvPr id="6147" name="Rectangle 3"/>
          <p:cNvSpPr>
            <a:spLocks noGrp="1" noChangeArrowheads="1"/>
          </p:cNvSpPr>
          <p:nvPr>
            <p:ph idx="1"/>
          </p:nvPr>
        </p:nvSpPr>
        <p:spPr>
          <a:xfrm>
            <a:off x="0" y="939800"/>
            <a:ext cx="9143999" cy="5441950"/>
          </a:xfrm>
        </p:spPr>
        <p:txBody>
          <a:bodyPr/>
          <a:lstStyle/>
          <a:p>
            <a:pPr marL="0" indent="0" eaLnBrk="1" hangingPunct="1">
              <a:lnSpc>
                <a:spcPct val="90000"/>
              </a:lnSpc>
              <a:buNone/>
              <a:tabLst>
                <a:tab pos="630238" algn="l"/>
              </a:tabLst>
            </a:pPr>
            <a:endParaRPr lang="en-GB" altLang="en-US" sz="2000" dirty="0">
              <a:solidFill>
                <a:schemeClr val="tx1"/>
              </a:solidFill>
            </a:endParaRPr>
          </a:p>
          <a:p>
            <a:pPr marL="0" indent="0" eaLnBrk="1" hangingPunct="1">
              <a:lnSpc>
                <a:spcPct val="90000"/>
              </a:lnSpc>
              <a:buNone/>
              <a:tabLst>
                <a:tab pos="630238" algn="l"/>
              </a:tabLst>
            </a:pPr>
            <a:r>
              <a:rPr lang="en-GB" altLang="en-US" sz="2000" dirty="0">
                <a:solidFill>
                  <a:schemeClr val="tx1"/>
                </a:solidFill>
              </a:rPr>
              <a:t>The types of allowances which can be claimed in respect of expenditure on plant or machinery are:</a:t>
            </a:r>
          </a:p>
          <a:p>
            <a:pPr marL="630238" indent="-630238" eaLnBrk="1" hangingPunct="1">
              <a:lnSpc>
                <a:spcPct val="90000"/>
              </a:lnSpc>
              <a:tabLst>
                <a:tab pos="630238" algn="l"/>
              </a:tabLst>
            </a:pPr>
            <a:endParaRPr lang="en-GB" altLang="en-US" sz="2000" dirty="0">
              <a:solidFill>
                <a:schemeClr val="tx1"/>
              </a:solidFill>
            </a:endParaRPr>
          </a:p>
          <a:p>
            <a:pPr marL="630238" indent="-630238" eaLnBrk="1" hangingPunct="1">
              <a:lnSpc>
                <a:spcPct val="90000"/>
              </a:lnSpc>
              <a:tabLst>
                <a:tab pos="630238" algn="l"/>
              </a:tabLst>
            </a:pPr>
            <a:r>
              <a:rPr lang="en-GB" altLang="en-US" sz="2000" dirty="0">
                <a:solidFill>
                  <a:schemeClr val="tx1"/>
                </a:solidFill>
              </a:rPr>
              <a:t>First-Year Allowances;</a:t>
            </a:r>
          </a:p>
          <a:p>
            <a:pPr marL="630238" indent="-630238" eaLnBrk="1" hangingPunct="1">
              <a:lnSpc>
                <a:spcPct val="90000"/>
              </a:lnSpc>
              <a:tabLst>
                <a:tab pos="630238" algn="l"/>
              </a:tabLst>
            </a:pPr>
            <a:r>
              <a:rPr lang="en-GB" altLang="en-US" sz="2000" dirty="0">
                <a:solidFill>
                  <a:schemeClr val="tx1"/>
                </a:solidFill>
              </a:rPr>
              <a:t>Annual Investment Allowance (AIA);</a:t>
            </a:r>
          </a:p>
          <a:p>
            <a:pPr marL="630238" indent="-630238" eaLnBrk="1" hangingPunct="1">
              <a:lnSpc>
                <a:spcPct val="90000"/>
              </a:lnSpc>
              <a:tabLst>
                <a:tab pos="630238" algn="l"/>
              </a:tabLst>
            </a:pPr>
            <a:r>
              <a:rPr lang="en-GB" altLang="en-US" sz="2000" dirty="0">
                <a:solidFill>
                  <a:schemeClr val="tx1"/>
                </a:solidFill>
              </a:rPr>
              <a:t>Writing Down Allowance (WDA);</a:t>
            </a:r>
          </a:p>
          <a:p>
            <a:pPr marL="630238" indent="-630238" eaLnBrk="1" hangingPunct="1">
              <a:lnSpc>
                <a:spcPct val="90000"/>
              </a:lnSpc>
              <a:tabLst>
                <a:tab pos="630238" algn="l"/>
              </a:tabLst>
            </a:pPr>
            <a:r>
              <a:rPr lang="en-GB" altLang="en-US" sz="2000" dirty="0">
                <a:solidFill>
                  <a:schemeClr val="tx1"/>
                </a:solidFill>
              </a:rPr>
              <a:t>Balancing Allowance (BA)</a:t>
            </a:r>
          </a:p>
          <a:p>
            <a:pPr marL="630238" indent="-630238" eaLnBrk="1" hangingPunct="1">
              <a:lnSpc>
                <a:spcPct val="90000"/>
              </a:lnSpc>
              <a:tabLst>
                <a:tab pos="630238" algn="l"/>
              </a:tabLst>
            </a:pPr>
            <a:endParaRPr lang="en-GB" altLang="en-US" sz="2000" dirty="0">
              <a:solidFill>
                <a:schemeClr val="tx1"/>
              </a:solidFill>
            </a:endParaRPr>
          </a:p>
          <a:p>
            <a:pPr marL="0" indent="0" eaLnBrk="1" hangingPunct="1">
              <a:lnSpc>
                <a:spcPct val="90000"/>
              </a:lnSpc>
              <a:buNone/>
              <a:tabLst>
                <a:tab pos="630238" algn="l"/>
              </a:tabLst>
            </a:pPr>
            <a:r>
              <a:rPr lang="en-GB" altLang="en-US" sz="2000" dirty="0">
                <a:solidFill>
                  <a:schemeClr val="tx1"/>
                </a:solidFill>
              </a:rPr>
              <a:t>Sometimes these are offset by a ‘negative allowance’ or ‘Balancing Charge’ (BC)</a:t>
            </a:r>
          </a:p>
          <a:p>
            <a:pPr marL="0" indent="0" eaLnBrk="1" hangingPunct="1">
              <a:lnSpc>
                <a:spcPct val="90000"/>
              </a:lnSpc>
              <a:buNone/>
              <a:tabLst>
                <a:tab pos="630238" algn="l"/>
              </a:tabLst>
            </a:pPr>
            <a:endParaRPr lang="en-GB" altLang="en-US" sz="2000" dirty="0">
              <a:solidFill>
                <a:schemeClr val="tx1"/>
              </a:solidFill>
            </a:endParaRPr>
          </a:p>
          <a:p>
            <a:pPr marL="0" indent="0" eaLnBrk="1" hangingPunct="1">
              <a:lnSpc>
                <a:spcPct val="90000"/>
              </a:lnSpc>
              <a:buNone/>
              <a:tabLst>
                <a:tab pos="630238" algn="l"/>
              </a:tabLst>
            </a:pPr>
            <a:r>
              <a:rPr lang="en-GB" altLang="en-US" sz="2000" dirty="0">
                <a:solidFill>
                  <a:schemeClr val="tx1"/>
                </a:solidFill>
              </a:rPr>
              <a:t>Expenditure on structures and buildings may qualify for the Structures and Buildings Allowance (SBA).</a:t>
            </a:r>
            <a:endParaRPr lang="en-US" altLang="en-US" sz="2000" dirty="0">
              <a:solidFill>
                <a:schemeClr val="tx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indent="0" eaLnBrk="1" hangingPunct="1"/>
            <a:r>
              <a:rPr lang="en-GB" altLang="en-US" sz="2800" b="1" dirty="0"/>
              <a:t>First Year Allowances of 100%</a:t>
            </a:r>
            <a:endParaRPr lang="en-US" altLang="en-US" sz="2800" b="1" dirty="0"/>
          </a:p>
        </p:txBody>
      </p:sp>
      <p:sp>
        <p:nvSpPr>
          <p:cNvPr id="6147" name="Rectangle 3"/>
          <p:cNvSpPr>
            <a:spLocks noGrp="1" noChangeArrowheads="1"/>
          </p:cNvSpPr>
          <p:nvPr>
            <p:ph idx="1"/>
          </p:nvPr>
        </p:nvSpPr>
        <p:spPr>
          <a:xfrm>
            <a:off x="0" y="939800"/>
            <a:ext cx="9143999" cy="5441950"/>
          </a:xfrm>
        </p:spPr>
        <p:txBody>
          <a:bodyPr/>
          <a:lstStyle/>
          <a:p>
            <a:pPr marL="0" indent="0" eaLnBrk="1" hangingPunct="1">
              <a:lnSpc>
                <a:spcPct val="90000"/>
              </a:lnSpc>
              <a:buNone/>
              <a:tabLst>
                <a:tab pos="630238" algn="l"/>
              </a:tabLst>
            </a:pPr>
            <a:endParaRPr lang="en-GB" altLang="en-US" sz="2000" dirty="0">
              <a:solidFill>
                <a:schemeClr val="tx1"/>
              </a:solidFill>
            </a:endParaRPr>
          </a:p>
          <a:p>
            <a:pPr marL="0" indent="0" eaLnBrk="1" hangingPunct="1">
              <a:lnSpc>
                <a:spcPct val="90000"/>
              </a:lnSpc>
              <a:buNone/>
              <a:tabLst>
                <a:tab pos="630238" algn="l"/>
              </a:tabLst>
            </a:pPr>
            <a:r>
              <a:rPr lang="en-GB" altLang="en-US" sz="2000" dirty="0">
                <a:solidFill>
                  <a:schemeClr val="tx1"/>
                </a:solidFill>
              </a:rPr>
              <a:t>A First Year Allowance of </a:t>
            </a:r>
            <a:r>
              <a:rPr lang="en-GB" altLang="en-US" sz="2000" b="1" dirty="0">
                <a:solidFill>
                  <a:schemeClr val="tx1"/>
                </a:solidFill>
              </a:rPr>
              <a:t>100% </a:t>
            </a:r>
            <a:r>
              <a:rPr lang="en-GB" altLang="en-US" sz="2000" dirty="0">
                <a:solidFill>
                  <a:schemeClr val="tx1"/>
                </a:solidFill>
              </a:rPr>
              <a:t>is available for expenditure on:</a:t>
            </a:r>
          </a:p>
          <a:p>
            <a:pPr marL="0" indent="0" eaLnBrk="1" hangingPunct="1">
              <a:lnSpc>
                <a:spcPct val="90000"/>
              </a:lnSpc>
              <a:buNone/>
              <a:tabLst>
                <a:tab pos="630238" algn="l"/>
              </a:tabLst>
            </a:pPr>
            <a:endParaRPr lang="en-GB" altLang="en-US" sz="2000" dirty="0">
              <a:solidFill>
                <a:schemeClr val="tx1"/>
              </a:solidFill>
            </a:endParaRPr>
          </a:p>
          <a:p>
            <a:pPr eaLnBrk="1" hangingPunct="1">
              <a:lnSpc>
                <a:spcPct val="90000"/>
              </a:lnSpc>
              <a:tabLst>
                <a:tab pos="630238" algn="l"/>
              </a:tabLst>
            </a:pPr>
            <a:r>
              <a:rPr lang="en-GB" altLang="en-US" sz="2000" dirty="0">
                <a:solidFill>
                  <a:schemeClr val="tx1"/>
                </a:solidFill>
              </a:rPr>
              <a:t>plant or machinery for use in a special tax site; </a:t>
            </a:r>
          </a:p>
          <a:p>
            <a:pPr eaLnBrk="1" hangingPunct="1">
              <a:lnSpc>
                <a:spcPct val="90000"/>
              </a:lnSpc>
              <a:tabLst>
                <a:tab pos="630238" algn="l"/>
              </a:tabLst>
            </a:pPr>
            <a:r>
              <a:rPr lang="en-GB" altLang="en-US" sz="2000" dirty="0">
                <a:solidFill>
                  <a:schemeClr val="tx1"/>
                </a:solidFill>
              </a:rPr>
              <a:t>electric cars and cars with zero CO</a:t>
            </a:r>
            <a:r>
              <a:rPr lang="en-GB" altLang="en-US" sz="2000" baseline="-25000" dirty="0">
                <a:solidFill>
                  <a:schemeClr val="tx1"/>
                </a:solidFill>
              </a:rPr>
              <a:t>2</a:t>
            </a:r>
            <a:r>
              <a:rPr lang="en-GB" altLang="en-US" sz="2000" dirty="0">
                <a:solidFill>
                  <a:schemeClr val="tx1"/>
                </a:solidFill>
              </a:rPr>
              <a:t> emissions;</a:t>
            </a:r>
          </a:p>
          <a:p>
            <a:pPr eaLnBrk="1" hangingPunct="1">
              <a:lnSpc>
                <a:spcPct val="90000"/>
              </a:lnSpc>
              <a:tabLst>
                <a:tab pos="630238" algn="l"/>
              </a:tabLst>
            </a:pPr>
            <a:r>
              <a:rPr lang="en-GB" altLang="en-US" sz="2000" dirty="0">
                <a:solidFill>
                  <a:schemeClr val="tx1"/>
                </a:solidFill>
              </a:rPr>
              <a:t>electric vehicle charge points </a:t>
            </a:r>
            <a:r>
              <a:rPr lang="en-GB" altLang="en-US" sz="2000" i="1" dirty="0">
                <a:solidFill>
                  <a:schemeClr val="tx1"/>
                </a:solidFill>
              </a:rPr>
              <a:t>(this FYA will continue to be available until 5</a:t>
            </a:r>
            <a:r>
              <a:rPr lang="en-GB" altLang="en-US" sz="2000" i="1" baseline="30000" dirty="0">
                <a:solidFill>
                  <a:schemeClr val="tx1"/>
                </a:solidFill>
              </a:rPr>
              <a:t>th</a:t>
            </a:r>
            <a:r>
              <a:rPr lang="en-GB" altLang="en-US" sz="2000" i="1" dirty="0">
                <a:solidFill>
                  <a:schemeClr val="tx1"/>
                </a:solidFill>
              </a:rPr>
              <a:t> April 2027 for unincorporated businesses);</a:t>
            </a:r>
          </a:p>
          <a:p>
            <a:pPr eaLnBrk="1" hangingPunct="1">
              <a:lnSpc>
                <a:spcPct val="90000"/>
              </a:lnSpc>
              <a:tabLst>
                <a:tab pos="630238" algn="l"/>
              </a:tabLst>
            </a:pPr>
            <a:r>
              <a:rPr lang="en-GB" altLang="en-US" sz="2000" dirty="0">
                <a:solidFill>
                  <a:schemeClr val="tx1"/>
                </a:solidFill>
              </a:rPr>
              <a:t>plant or machinery for use wholly in a North Sea ring fence trade.</a:t>
            </a:r>
          </a:p>
        </p:txBody>
      </p:sp>
    </p:spTree>
    <p:extLst>
      <p:ext uri="{BB962C8B-B14F-4D97-AF65-F5344CB8AC3E}">
        <p14:creationId xmlns:p14="http://schemas.microsoft.com/office/powerpoint/2010/main" val="35769657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0AE35-9506-4E40-9630-EEA51465B167}"/>
              </a:ext>
            </a:extLst>
          </p:cNvPr>
          <p:cNvSpPr>
            <a:spLocks noGrp="1"/>
          </p:cNvSpPr>
          <p:nvPr>
            <p:ph type="title"/>
          </p:nvPr>
        </p:nvSpPr>
        <p:spPr/>
        <p:txBody>
          <a:bodyPr/>
          <a:lstStyle/>
          <a:p>
            <a:r>
              <a:rPr lang="en-GB" sz="3600" dirty="0"/>
              <a:t>First Year Allowances in Special Tax Sites</a:t>
            </a:r>
          </a:p>
        </p:txBody>
      </p:sp>
      <p:sp>
        <p:nvSpPr>
          <p:cNvPr id="3" name="Content Placeholder 2">
            <a:extLst>
              <a:ext uri="{FF2B5EF4-FFF2-40B4-BE49-F238E27FC236}">
                <a16:creationId xmlns:a16="http://schemas.microsoft.com/office/drawing/2014/main" id="{A9C4D5BE-E1EB-4507-A661-39F4E89608CE}"/>
              </a:ext>
            </a:extLst>
          </p:cNvPr>
          <p:cNvSpPr>
            <a:spLocks noGrp="1"/>
          </p:cNvSpPr>
          <p:nvPr>
            <p:ph idx="1"/>
          </p:nvPr>
        </p:nvSpPr>
        <p:spPr/>
        <p:txBody>
          <a:bodyPr/>
          <a:lstStyle/>
          <a:p>
            <a:r>
              <a:rPr lang="en-US" sz="1800" dirty="0">
                <a:solidFill>
                  <a:schemeClr val="tx1"/>
                </a:solidFill>
              </a:rPr>
              <a:t>The government introduced Special Tax Sites as part of its “levelling up” agenda, to promote regeneration and job creation:</a:t>
            </a:r>
          </a:p>
          <a:p>
            <a:pPr lvl="1">
              <a:buFont typeface="Wingdings" panose="05000000000000000000" pitchFamily="2" charset="2"/>
              <a:buChar char="§"/>
            </a:pPr>
            <a:r>
              <a:rPr lang="en-US" sz="1600" dirty="0">
                <a:solidFill>
                  <a:schemeClr val="tx1"/>
                </a:solidFill>
              </a:rPr>
              <a:t>“Freeports” around seaports and airports;</a:t>
            </a:r>
          </a:p>
          <a:p>
            <a:pPr lvl="1">
              <a:buFont typeface="Wingdings" panose="05000000000000000000" pitchFamily="2" charset="2"/>
              <a:buChar char="§"/>
            </a:pPr>
            <a:r>
              <a:rPr lang="en-US" sz="1600" dirty="0">
                <a:solidFill>
                  <a:schemeClr val="tx1"/>
                </a:solidFill>
              </a:rPr>
              <a:t>“Investment Zones” </a:t>
            </a:r>
            <a:r>
              <a:rPr lang="en-GB" sz="1600" dirty="0">
                <a:solidFill>
                  <a:schemeClr val="tx1"/>
                </a:solidFill>
              </a:rPr>
              <a:t>focused on priority sectors of advanced manufacturing, creative industries, digital and tech, green industries, or life sciences.</a:t>
            </a:r>
            <a:endParaRPr lang="en-US" sz="1600" dirty="0">
              <a:solidFill>
                <a:schemeClr val="tx1"/>
              </a:solidFill>
            </a:endParaRPr>
          </a:p>
          <a:p>
            <a:endParaRPr lang="en-US" sz="1800" dirty="0">
              <a:solidFill>
                <a:schemeClr val="tx1"/>
              </a:solidFill>
            </a:endParaRPr>
          </a:p>
          <a:p>
            <a:r>
              <a:rPr lang="en-US" sz="1800" dirty="0">
                <a:solidFill>
                  <a:schemeClr val="tx1"/>
                </a:solidFill>
              </a:rPr>
              <a:t>FYA of </a:t>
            </a:r>
            <a:r>
              <a:rPr lang="en-US" sz="1800" b="1" dirty="0">
                <a:solidFill>
                  <a:schemeClr val="tx1"/>
                </a:solidFill>
              </a:rPr>
              <a:t>100%</a:t>
            </a:r>
            <a:r>
              <a:rPr lang="en-US" sz="1800" dirty="0">
                <a:solidFill>
                  <a:schemeClr val="tx1"/>
                </a:solidFill>
              </a:rPr>
              <a:t> is available for qualifying expenditure </a:t>
            </a:r>
            <a:r>
              <a:rPr lang="en-US" sz="1800" b="1" dirty="0">
                <a:solidFill>
                  <a:schemeClr val="tx1"/>
                </a:solidFill>
              </a:rPr>
              <a:t>by a company </a:t>
            </a:r>
            <a:r>
              <a:rPr lang="en-US" sz="1800" dirty="0">
                <a:solidFill>
                  <a:schemeClr val="tx1"/>
                </a:solidFill>
              </a:rPr>
              <a:t>on new (</a:t>
            </a:r>
            <a:r>
              <a:rPr lang="en-US" sz="1800" b="1" dirty="0">
                <a:solidFill>
                  <a:schemeClr val="tx1"/>
                </a:solidFill>
              </a:rPr>
              <a:t>unused</a:t>
            </a:r>
            <a:r>
              <a:rPr lang="en-US" sz="1800" dirty="0">
                <a:solidFill>
                  <a:schemeClr val="tx1"/>
                </a:solidFill>
              </a:rPr>
              <a:t>) plant and machinery incurred between 1</a:t>
            </a:r>
            <a:r>
              <a:rPr lang="en-US" sz="1800" baseline="30000" dirty="0">
                <a:solidFill>
                  <a:schemeClr val="tx1"/>
                </a:solidFill>
              </a:rPr>
              <a:t>st</a:t>
            </a:r>
            <a:r>
              <a:rPr lang="en-US" sz="1800" dirty="0">
                <a:solidFill>
                  <a:schemeClr val="tx1"/>
                </a:solidFill>
              </a:rPr>
              <a:t> October 2021 and 30</a:t>
            </a:r>
            <a:r>
              <a:rPr lang="en-US" sz="1800" baseline="30000" dirty="0">
                <a:solidFill>
                  <a:schemeClr val="tx1"/>
                </a:solidFill>
              </a:rPr>
              <a:t>th</a:t>
            </a:r>
            <a:r>
              <a:rPr lang="en-US" sz="1800" dirty="0">
                <a:solidFill>
                  <a:schemeClr val="tx1"/>
                </a:solidFill>
              </a:rPr>
              <a:t> September 2031 (</a:t>
            </a:r>
            <a:r>
              <a:rPr lang="en-US" sz="1800" i="1" dirty="0">
                <a:solidFill>
                  <a:schemeClr val="tx1"/>
                </a:solidFill>
              </a:rPr>
              <a:t>England</a:t>
            </a:r>
            <a:r>
              <a:rPr lang="en-US" sz="1800" dirty="0">
                <a:solidFill>
                  <a:schemeClr val="tx1"/>
                </a:solidFill>
              </a:rPr>
              <a:t>) or 30</a:t>
            </a:r>
            <a:r>
              <a:rPr lang="en-US" sz="1800" baseline="30000" dirty="0">
                <a:solidFill>
                  <a:schemeClr val="tx1"/>
                </a:solidFill>
              </a:rPr>
              <a:t>th</a:t>
            </a:r>
            <a:r>
              <a:rPr lang="en-US" sz="1800" dirty="0">
                <a:solidFill>
                  <a:schemeClr val="tx1"/>
                </a:solidFill>
              </a:rPr>
              <a:t> September 2034 (</a:t>
            </a:r>
            <a:r>
              <a:rPr lang="en-US" sz="1800" i="1" dirty="0">
                <a:solidFill>
                  <a:schemeClr val="tx1"/>
                </a:solidFill>
              </a:rPr>
              <a:t>Scotland or Wales</a:t>
            </a:r>
            <a:r>
              <a:rPr lang="en-US" sz="1800" dirty="0">
                <a:solidFill>
                  <a:schemeClr val="tx1"/>
                </a:solidFill>
              </a:rPr>
              <a:t>) for primary use within a tax site within a Special Tax Site;</a:t>
            </a:r>
          </a:p>
          <a:p>
            <a:endParaRPr lang="en-US" sz="1800" dirty="0">
              <a:solidFill>
                <a:schemeClr val="tx1"/>
              </a:solidFill>
            </a:endParaRPr>
          </a:p>
          <a:p>
            <a:r>
              <a:rPr lang="en-US" sz="1800" dirty="0">
                <a:solidFill>
                  <a:schemeClr val="tx1"/>
                </a:solidFill>
              </a:rPr>
              <a:t>If FYAs have been claimed on such plant and machinery but then, within five years of it being purchased or brought into use, its primary use changes to be outside a tax site of a Special Tax Site, then the FYAs claimed will be clawed back by the government;</a:t>
            </a:r>
          </a:p>
          <a:p>
            <a:endParaRPr lang="en-US" sz="1800" dirty="0">
              <a:solidFill>
                <a:schemeClr val="tx1"/>
              </a:solidFill>
            </a:endParaRPr>
          </a:p>
          <a:p>
            <a:r>
              <a:rPr lang="en-US" sz="1800" dirty="0">
                <a:solidFill>
                  <a:schemeClr val="tx1"/>
                </a:solidFill>
              </a:rPr>
              <a:t>An Enhanced Structures and Buildings Allowance is also available.</a:t>
            </a:r>
          </a:p>
        </p:txBody>
      </p:sp>
    </p:spTree>
    <p:extLst>
      <p:ext uri="{BB962C8B-B14F-4D97-AF65-F5344CB8AC3E}">
        <p14:creationId xmlns:p14="http://schemas.microsoft.com/office/powerpoint/2010/main" val="28735825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1"/>
            <a:ext cx="8675688" cy="908720"/>
          </a:xfrm>
        </p:spPr>
        <p:txBody>
          <a:bodyPr/>
          <a:lstStyle/>
          <a:p>
            <a:pPr indent="0" eaLnBrk="1" hangingPunct="1"/>
            <a:r>
              <a:rPr lang="en-GB" altLang="en-US" sz="3200" b="1" dirty="0"/>
              <a:t>Annual Investment Allowance</a:t>
            </a:r>
            <a:endParaRPr lang="en-US" altLang="en-US" sz="3200" dirty="0"/>
          </a:p>
        </p:txBody>
      </p:sp>
      <p:sp>
        <p:nvSpPr>
          <p:cNvPr id="22531" name="Rectangle 3"/>
          <p:cNvSpPr>
            <a:spLocks noGrp="1" noChangeArrowheads="1"/>
          </p:cNvSpPr>
          <p:nvPr>
            <p:ph idx="1"/>
          </p:nvPr>
        </p:nvSpPr>
        <p:spPr>
          <a:xfrm>
            <a:off x="0" y="908720"/>
            <a:ext cx="9144000" cy="5472608"/>
          </a:xfrm>
        </p:spPr>
        <p:txBody>
          <a:bodyPr/>
          <a:lstStyle/>
          <a:p>
            <a:pPr marL="0" indent="0" eaLnBrk="1" hangingPunct="1">
              <a:buFontTx/>
              <a:buNone/>
            </a:pPr>
            <a:r>
              <a:rPr lang="en-GB" altLang="en-US" sz="2000" dirty="0">
                <a:solidFill>
                  <a:schemeClr val="tx1"/>
                </a:solidFill>
              </a:rPr>
              <a:t>An Annual Investment Allowance of 100% of expenditure is available for any other expenditure on plant or machinery up to a maximum amount which is set by the government each year.  The exception is that expenditure on cars does not qualify for the AIA.</a:t>
            </a:r>
          </a:p>
          <a:p>
            <a:pPr marL="0" indent="0" eaLnBrk="1" hangingPunct="1">
              <a:buFontTx/>
              <a:buNone/>
            </a:pPr>
            <a:endParaRPr lang="en-GB" altLang="en-US" sz="2000" dirty="0">
              <a:solidFill>
                <a:schemeClr val="tx1"/>
              </a:solidFill>
            </a:endParaRPr>
          </a:p>
          <a:p>
            <a:pPr marL="0" indent="0" eaLnBrk="1" hangingPunct="1">
              <a:buFontTx/>
              <a:buNone/>
            </a:pPr>
            <a:r>
              <a:rPr lang="en-GB" altLang="en-US" sz="2000" dirty="0">
                <a:solidFill>
                  <a:schemeClr val="tx1"/>
                </a:solidFill>
              </a:rPr>
              <a:t>This limit has changed significantly over time:</a:t>
            </a:r>
          </a:p>
        </p:txBody>
      </p:sp>
      <p:sp>
        <p:nvSpPr>
          <p:cNvPr id="3" name="Rectangle 2">
            <a:extLst>
              <a:ext uri="{FF2B5EF4-FFF2-40B4-BE49-F238E27FC236}">
                <a16:creationId xmlns:a16="http://schemas.microsoft.com/office/drawing/2014/main" id="{BA8F40EE-B152-6C3C-8093-B2B946B3343C}"/>
              </a:ext>
            </a:extLst>
          </p:cNvPr>
          <p:cNvSpPr/>
          <p:nvPr/>
        </p:nvSpPr>
        <p:spPr>
          <a:xfrm>
            <a:off x="0" y="5937000"/>
            <a:ext cx="9143999" cy="921000"/>
          </a:xfrm>
          <a:prstGeom prst="rect">
            <a:avLst/>
          </a:prstGeom>
          <a:solidFill>
            <a:srgbClr val="FAB1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nchorCtr="0"/>
          <a:lstStyle/>
          <a:p>
            <a:pPr algn="r">
              <a:lnSpc>
                <a:spcPct val="120000"/>
              </a:lnSpc>
            </a:pPr>
            <a:r>
              <a:rPr lang="en-GB" sz="1200" b="1" dirty="0">
                <a:latin typeface="Verdana" panose="020B0604030504040204" pitchFamily="34" charset="0"/>
                <a:ea typeface="Verdana" panose="020B0604030504040204" pitchFamily="34" charset="0"/>
              </a:rPr>
              <a:t>AI-assisted artwork</a:t>
            </a:r>
            <a:r>
              <a:rPr lang="en-GB" sz="1200" dirty="0">
                <a:latin typeface="Verdana" panose="020B0604030504040204" pitchFamily="34" charset="0"/>
                <a:ea typeface="Verdana" panose="020B0604030504040204" pitchFamily="34" charset="0"/>
              </a:rPr>
              <a:t>:</a:t>
            </a:r>
          </a:p>
          <a:p>
            <a:pPr algn="r">
              <a:lnSpc>
                <a:spcPct val="120000"/>
              </a:lnSpc>
            </a:pPr>
            <a:r>
              <a:rPr lang="en-GB" sz="1200" dirty="0">
                <a:latin typeface="Verdana" panose="020B0604030504040204" pitchFamily="34" charset="0"/>
                <a:ea typeface="Verdana" panose="020B0604030504040204" pitchFamily="34" charset="0"/>
              </a:rPr>
              <a:t>Generated by Ricky Tutin with Microsoft Copilot,</a:t>
            </a:r>
          </a:p>
          <a:p>
            <a:pPr algn="r">
              <a:lnSpc>
                <a:spcPct val="120000"/>
              </a:lnSpc>
            </a:pPr>
            <a:r>
              <a:rPr lang="en-GB" sz="1200" dirty="0">
                <a:latin typeface="Verdana" panose="020B0604030504040204" pitchFamily="34" charset="0"/>
                <a:ea typeface="Verdana" panose="020B0604030504040204" pitchFamily="34" charset="0"/>
              </a:rPr>
              <a:t>15-Jul-2025</a:t>
            </a:r>
          </a:p>
        </p:txBody>
      </p:sp>
      <p:graphicFrame>
        <p:nvGraphicFramePr>
          <p:cNvPr id="5" name="Table 4">
            <a:extLst>
              <a:ext uri="{FF2B5EF4-FFF2-40B4-BE49-F238E27FC236}">
                <a16:creationId xmlns:a16="http://schemas.microsoft.com/office/drawing/2014/main" id="{E456C5FF-9C43-48DE-AD22-AE5822744FA0}"/>
              </a:ext>
            </a:extLst>
          </p:cNvPr>
          <p:cNvGraphicFramePr>
            <a:graphicFrameLocks noGrp="1"/>
          </p:cNvGraphicFramePr>
          <p:nvPr>
            <p:extLst>
              <p:ext uri="{D42A27DB-BD31-4B8C-83A1-F6EECF244321}">
                <p14:modId xmlns:p14="http://schemas.microsoft.com/office/powerpoint/2010/main" val="2700642820"/>
              </p:ext>
            </p:extLst>
          </p:nvPr>
        </p:nvGraphicFramePr>
        <p:xfrm>
          <a:off x="251520" y="3240000"/>
          <a:ext cx="6210110" cy="2438400"/>
        </p:xfrm>
        <a:graphic>
          <a:graphicData uri="http://schemas.openxmlformats.org/drawingml/2006/table">
            <a:tbl>
              <a:tblPr firstRow="1" firstCol="1" bandRow="1">
                <a:effectLst>
                  <a:outerShdw blurRad="50800" dist="38100" dir="2700000" algn="tl" rotWithShape="0">
                    <a:prstClr val="black">
                      <a:alpha val="40000"/>
                    </a:prstClr>
                  </a:outerShdw>
                </a:effectLst>
                <a:tableStyleId>{5C22544A-7EE6-4342-B048-85BDC9FD1C3A}</a:tableStyleId>
              </a:tblPr>
              <a:tblGrid>
                <a:gridCol w="4666425">
                  <a:extLst>
                    <a:ext uri="{9D8B030D-6E8A-4147-A177-3AD203B41FA5}">
                      <a16:colId xmlns:a16="http://schemas.microsoft.com/office/drawing/2014/main" val="3692090721"/>
                    </a:ext>
                  </a:extLst>
                </a:gridCol>
                <a:gridCol w="1543685">
                  <a:extLst>
                    <a:ext uri="{9D8B030D-6E8A-4147-A177-3AD203B41FA5}">
                      <a16:colId xmlns:a16="http://schemas.microsoft.com/office/drawing/2014/main" val="3055469389"/>
                    </a:ext>
                  </a:extLst>
                </a:gridCol>
              </a:tblGrid>
              <a:tr h="0">
                <a:tc>
                  <a:txBody>
                    <a:bodyPr/>
                    <a:lstStyle/>
                    <a:p>
                      <a:pPr algn="l">
                        <a:spcAft>
                          <a:spcPts val="0"/>
                        </a:spcAft>
                      </a:pPr>
                      <a:r>
                        <a:rPr lang="en-GB" sz="2000" b="0" dirty="0">
                          <a:solidFill>
                            <a:schemeClr val="tx1"/>
                          </a:solidFill>
                          <a:effectLst/>
                          <a:latin typeface="Verdana" panose="020B0604030504040204" pitchFamily="34" charset="0"/>
                          <a:ea typeface="Verdana" panose="020B0604030504040204" pitchFamily="34" charset="0"/>
                        </a:rPr>
                        <a:t>Period in which expenditure occurs</a:t>
                      </a:r>
                    </a:p>
                  </a:txBody>
                  <a:tcPr marL="68580" marR="68580" marT="0" marB="0"/>
                </a:tc>
                <a:tc>
                  <a:txBody>
                    <a:bodyPr/>
                    <a:lstStyle/>
                    <a:p>
                      <a:pPr algn="r">
                        <a:spcAft>
                          <a:spcPts val="0"/>
                        </a:spcAft>
                        <a:tabLst>
                          <a:tab pos="1100455" algn="dec"/>
                        </a:tabLst>
                      </a:pPr>
                      <a:r>
                        <a:rPr lang="en-GB" sz="2000" b="0" dirty="0">
                          <a:solidFill>
                            <a:schemeClr val="tx1"/>
                          </a:solidFill>
                          <a:effectLst/>
                          <a:latin typeface="Verdana" panose="020B0604030504040204" pitchFamily="34" charset="0"/>
                          <a:ea typeface="Verdana" panose="020B0604030504040204" pitchFamily="34" charset="0"/>
                        </a:rPr>
                        <a:t>AIA, £</a:t>
                      </a:r>
                    </a:p>
                  </a:txBody>
                  <a:tcPr marL="68580" marR="68580" marT="0" marB="0"/>
                </a:tc>
                <a:extLst>
                  <a:ext uri="{0D108BD9-81ED-4DB2-BD59-A6C34878D82A}">
                    <a16:rowId xmlns:a16="http://schemas.microsoft.com/office/drawing/2014/main" val="3762709349"/>
                  </a:ext>
                </a:extLst>
              </a:tr>
              <a:tr h="0">
                <a:tc>
                  <a:txBody>
                    <a:bodyPr/>
                    <a:lstStyle/>
                    <a:p>
                      <a:pPr algn="l">
                        <a:spcAft>
                          <a:spcPts val="0"/>
                        </a:spcAft>
                      </a:pPr>
                      <a:r>
                        <a:rPr lang="en-GB" sz="2000" b="0">
                          <a:solidFill>
                            <a:schemeClr val="tx1"/>
                          </a:solidFill>
                          <a:effectLst/>
                          <a:latin typeface="Verdana" panose="020B0604030504040204" pitchFamily="34" charset="0"/>
                          <a:ea typeface="Verdana" panose="020B0604030504040204" pitchFamily="34" charset="0"/>
                        </a:rPr>
                        <a:t>April 2008 – March 2010</a:t>
                      </a:r>
                    </a:p>
                  </a:txBody>
                  <a:tcPr marL="68580" marR="68580" marT="0" marB="0"/>
                </a:tc>
                <a:tc>
                  <a:txBody>
                    <a:bodyPr/>
                    <a:lstStyle/>
                    <a:p>
                      <a:pPr algn="r">
                        <a:spcAft>
                          <a:spcPts val="0"/>
                        </a:spcAft>
                        <a:tabLst>
                          <a:tab pos="1100455" algn="dec"/>
                        </a:tabLst>
                      </a:pPr>
                      <a:r>
                        <a:rPr lang="en-GB" sz="2000" b="0" dirty="0">
                          <a:solidFill>
                            <a:schemeClr val="tx1"/>
                          </a:solidFill>
                          <a:effectLst/>
                          <a:latin typeface="Verdana" panose="020B0604030504040204" pitchFamily="34" charset="0"/>
                          <a:ea typeface="Verdana" panose="020B0604030504040204" pitchFamily="34" charset="0"/>
                        </a:rPr>
                        <a:t>50,000</a:t>
                      </a:r>
                    </a:p>
                  </a:txBody>
                  <a:tcPr marL="68580" marR="68580" marT="0" marB="0"/>
                </a:tc>
                <a:extLst>
                  <a:ext uri="{0D108BD9-81ED-4DB2-BD59-A6C34878D82A}">
                    <a16:rowId xmlns:a16="http://schemas.microsoft.com/office/drawing/2014/main" val="2285084599"/>
                  </a:ext>
                </a:extLst>
              </a:tr>
              <a:tr h="0">
                <a:tc>
                  <a:txBody>
                    <a:bodyPr/>
                    <a:lstStyle/>
                    <a:p>
                      <a:pPr algn="l">
                        <a:spcAft>
                          <a:spcPts val="0"/>
                        </a:spcAft>
                      </a:pPr>
                      <a:r>
                        <a:rPr lang="en-GB" sz="2000" b="0" dirty="0">
                          <a:solidFill>
                            <a:schemeClr val="tx1"/>
                          </a:solidFill>
                          <a:effectLst/>
                          <a:latin typeface="Verdana" panose="020B0604030504040204" pitchFamily="34" charset="0"/>
                          <a:ea typeface="Verdana" panose="020B0604030504040204" pitchFamily="34" charset="0"/>
                        </a:rPr>
                        <a:t>April 2010 – March 2012</a:t>
                      </a:r>
                    </a:p>
                  </a:txBody>
                  <a:tcPr marL="68580" marR="68580" marT="0" marB="0"/>
                </a:tc>
                <a:tc>
                  <a:txBody>
                    <a:bodyPr/>
                    <a:lstStyle/>
                    <a:p>
                      <a:pPr algn="r">
                        <a:spcAft>
                          <a:spcPts val="0"/>
                        </a:spcAft>
                        <a:tabLst>
                          <a:tab pos="1100455" algn="dec"/>
                        </a:tabLst>
                      </a:pPr>
                      <a:r>
                        <a:rPr lang="en-GB" sz="2000" b="0" dirty="0">
                          <a:solidFill>
                            <a:schemeClr val="tx1"/>
                          </a:solidFill>
                          <a:effectLst/>
                          <a:latin typeface="Verdana" panose="020B0604030504040204" pitchFamily="34" charset="0"/>
                          <a:ea typeface="Verdana" panose="020B0604030504040204" pitchFamily="34" charset="0"/>
                        </a:rPr>
                        <a:t>100,000</a:t>
                      </a:r>
                    </a:p>
                  </a:txBody>
                  <a:tcPr marL="68580" marR="68580" marT="0" marB="0"/>
                </a:tc>
                <a:extLst>
                  <a:ext uri="{0D108BD9-81ED-4DB2-BD59-A6C34878D82A}">
                    <a16:rowId xmlns:a16="http://schemas.microsoft.com/office/drawing/2014/main" val="2655306729"/>
                  </a:ext>
                </a:extLst>
              </a:tr>
              <a:tr h="0">
                <a:tc>
                  <a:txBody>
                    <a:bodyPr/>
                    <a:lstStyle/>
                    <a:p>
                      <a:pPr algn="l">
                        <a:spcAft>
                          <a:spcPts val="0"/>
                        </a:spcAft>
                      </a:pPr>
                      <a:r>
                        <a:rPr lang="en-GB" sz="2000" b="0" dirty="0">
                          <a:solidFill>
                            <a:schemeClr val="tx1"/>
                          </a:solidFill>
                          <a:effectLst/>
                          <a:latin typeface="Verdana" panose="020B0604030504040204" pitchFamily="34" charset="0"/>
                          <a:ea typeface="Verdana" panose="020B0604030504040204" pitchFamily="34" charset="0"/>
                        </a:rPr>
                        <a:t>April 2012 – 31-Dec-2012</a:t>
                      </a:r>
                    </a:p>
                  </a:txBody>
                  <a:tcPr marL="68580" marR="68580" marT="0" marB="0"/>
                </a:tc>
                <a:tc>
                  <a:txBody>
                    <a:bodyPr/>
                    <a:lstStyle/>
                    <a:p>
                      <a:pPr algn="r">
                        <a:spcAft>
                          <a:spcPts val="0"/>
                        </a:spcAft>
                        <a:tabLst>
                          <a:tab pos="1100455" algn="dec"/>
                        </a:tabLst>
                      </a:pPr>
                      <a:r>
                        <a:rPr lang="en-GB" sz="2000" b="0" dirty="0">
                          <a:solidFill>
                            <a:schemeClr val="tx1"/>
                          </a:solidFill>
                          <a:effectLst/>
                          <a:latin typeface="Verdana" panose="020B0604030504040204" pitchFamily="34" charset="0"/>
                          <a:ea typeface="Verdana" panose="020B0604030504040204" pitchFamily="34" charset="0"/>
                        </a:rPr>
                        <a:t>25,000</a:t>
                      </a:r>
                    </a:p>
                  </a:txBody>
                  <a:tcPr marL="68580" marR="68580" marT="0" marB="0"/>
                </a:tc>
                <a:extLst>
                  <a:ext uri="{0D108BD9-81ED-4DB2-BD59-A6C34878D82A}">
                    <a16:rowId xmlns:a16="http://schemas.microsoft.com/office/drawing/2014/main" val="3976134359"/>
                  </a:ext>
                </a:extLst>
              </a:tr>
              <a:tr h="0">
                <a:tc>
                  <a:txBody>
                    <a:bodyPr/>
                    <a:lstStyle/>
                    <a:p>
                      <a:pPr algn="l">
                        <a:spcAft>
                          <a:spcPts val="0"/>
                        </a:spcAft>
                      </a:pPr>
                      <a:r>
                        <a:rPr lang="en-GB" sz="2000" b="0" dirty="0">
                          <a:solidFill>
                            <a:schemeClr val="tx1"/>
                          </a:solidFill>
                          <a:effectLst/>
                          <a:latin typeface="Verdana" panose="020B0604030504040204" pitchFamily="34" charset="0"/>
                          <a:ea typeface="Verdana" panose="020B0604030504040204" pitchFamily="34" charset="0"/>
                        </a:rPr>
                        <a:t>01-Jan-2013 – March 2014</a:t>
                      </a:r>
                    </a:p>
                  </a:txBody>
                  <a:tcPr marL="68580" marR="68580" marT="0" marB="0"/>
                </a:tc>
                <a:tc>
                  <a:txBody>
                    <a:bodyPr/>
                    <a:lstStyle/>
                    <a:p>
                      <a:pPr algn="r">
                        <a:spcAft>
                          <a:spcPts val="0"/>
                        </a:spcAft>
                        <a:tabLst>
                          <a:tab pos="1100455" algn="dec"/>
                        </a:tabLst>
                      </a:pPr>
                      <a:r>
                        <a:rPr lang="en-GB" sz="2000" b="0" dirty="0">
                          <a:solidFill>
                            <a:schemeClr val="tx1"/>
                          </a:solidFill>
                          <a:effectLst/>
                          <a:latin typeface="Verdana" panose="020B0604030504040204" pitchFamily="34" charset="0"/>
                          <a:ea typeface="Verdana" panose="020B0604030504040204" pitchFamily="34" charset="0"/>
                        </a:rPr>
                        <a:t>250,000</a:t>
                      </a:r>
                    </a:p>
                  </a:txBody>
                  <a:tcPr marL="68580" marR="68580" marT="0" marB="0"/>
                </a:tc>
                <a:extLst>
                  <a:ext uri="{0D108BD9-81ED-4DB2-BD59-A6C34878D82A}">
                    <a16:rowId xmlns:a16="http://schemas.microsoft.com/office/drawing/2014/main" val="1784459239"/>
                  </a:ext>
                </a:extLst>
              </a:tr>
              <a:tr h="0">
                <a:tc>
                  <a:txBody>
                    <a:bodyPr/>
                    <a:lstStyle/>
                    <a:p>
                      <a:pPr algn="l">
                        <a:spcAft>
                          <a:spcPts val="0"/>
                        </a:spcAft>
                      </a:pPr>
                      <a:r>
                        <a:rPr lang="en-GB" sz="2000" b="0" dirty="0">
                          <a:solidFill>
                            <a:schemeClr val="tx1"/>
                          </a:solidFill>
                          <a:effectLst/>
                          <a:latin typeface="Verdana" panose="020B0604030504040204" pitchFamily="34" charset="0"/>
                          <a:ea typeface="Verdana" panose="020B0604030504040204" pitchFamily="34" charset="0"/>
                        </a:rPr>
                        <a:t>April 2014 – 31-Dec-2015</a:t>
                      </a:r>
                    </a:p>
                  </a:txBody>
                  <a:tcPr marL="68580" marR="68580" marT="0" marB="0"/>
                </a:tc>
                <a:tc>
                  <a:txBody>
                    <a:bodyPr/>
                    <a:lstStyle/>
                    <a:p>
                      <a:pPr algn="r">
                        <a:spcAft>
                          <a:spcPts val="0"/>
                        </a:spcAft>
                        <a:tabLst>
                          <a:tab pos="1100455" algn="dec"/>
                        </a:tabLst>
                      </a:pPr>
                      <a:r>
                        <a:rPr lang="en-GB" sz="2000" b="0" dirty="0">
                          <a:solidFill>
                            <a:schemeClr val="tx1"/>
                          </a:solidFill>
                          <a:effectLst/>
                          <a:latin typeface="Verdana" panose="020B0604030504040204" pitchFamily="34" charset="0"/>
                          <a:ea typeface="Verdana" panose="020B0604030504040204" pitchFamily="34" charset="0"/>
                        </a:rPr>
                        <a:t>500,000</a:t>
                      </a:r>
                    </a:p>
                  </a:txBody>
                  <a:tcPr marL="68580" marR="68580" marT="0" marB="0"/>
                </a:tc>
                <a:extLst>
                  <a:ext uri="{0D108BD9-81ED-4DB2-BD59-A6C34878D82A}">
                    <a16:rowId xmlns:a16="http://schemas.microsoft.com/office/drawing/2014/main" val="3593225622"/>
                  </a:ext>
                </a:extLst>
              </a:tr>
              <a:tr h="0">
                <a:tc>
                  <a:txBody>
                    <a:bodyPr/>
                    <a:lstStyle/>
                    <a:p>
                      <a:pPr algn="l">
                        <a:spcAft>
                          <a:spcPts val="0"/>
                        </a:spcAft>
                      </a:pPr>
                      <a:r>
                        <a:rPr lang="en-GB" sz="2000" b="0">
                          <a:solidFill>
                            <a:schemeClr val="tx1"/>
                          </a:solidFill>
                          <a:effectLst/>
                          <a:latin typeface="Verdana" panose="020B0604030504040204" pitchFamily="34" charset="0"/>
                          <a:ea typeface="Verdana" panose="020B0604030504040204" pitchFamily="34" charset="0"/>
                        </a:rPr>
                        <a:t>01-Jan-2016 – 31-Dec-2018</a:t>
                      </a:r>
                    </a:p>
                  </a:txBody>
                  <a:tcPr marL="68580" marR="68580" marT="0" marB="0"/>
                </a:tc>
                <a:tc>
                  <a:txBody>
                    <a:bodyPr/>
                    <a:lstStyle/>
                    <a:p>
                      <a:pPr algn="r">
                        <a:spcAft>
                          <a:spcPts val="0"/>
                        </a:spcAft>
                        <a:tabLst>
                          <a:tab pos="1100455" algn="dec"/>
                        </a:tabLst>
                      </a:pPr>
                      <a:r>
                        <a:rPr lang="en-GB" sz="2000" b="0" dirty="0">
                          <a:solidFill>
                            <a:schemeClr val="tx1"/>
                          </a:solidFill>
                          <a:effectLst/>
                          <a:latin typeface="Verdana" panose="020B0604030504040204" pitchFamily="34" charset="0"/>
                          <a:ea typeface="Verdana" panose="020B0604030504040204" pitchFamily="34" charset="0"/>
                        </a:rPr>
                        <a:t>200,000</a:t>
                      </a:r>
                    </a:p>
                  </a:txBody>
                  <a:tcPr marL="68580" marR="68580" marT="0" marB="0"/>
                </a:tc>
                <a:extLst>
                  <a:ext uri="{0D108BD9-81ED-4DB2-BD59-A6C34878D82A}">
                    <a16:rowId xmlns:a16="http://schemas.microsoft.com/office/drawing/2014/main" val="3352869198"/>
                  </a:ext>
                </a:extLst>
              </a:tr>
              <a:tr h="0">
                <a:tc>
                  <a:txBody>
                    <a:bodyPr/>
                    <a:lstStyle/>
                    <a:p>
                      <a:pPr algn="l">
                        <a:spcAft>
                          <a:spcPts val="0"/>
                        </a:spcAft>
                      </a:pPr>
                      <a:r>
                        <a:rPr lang="en-GB" sz="2000" b="0" dirty="0">
                          <a:solidFill>
                            <a:schemeClr val="tx1"/>
                          </a:solidFill>
                          <a:effectLst/>
                          <a:latin typeface="Verdana" panose="020B0604030504040204" pitchFamily="34" charset="0"/>
                          <a:ea typeface="Verdana" panose="020B0604030504040204" pitchFamily="34" charset="0"/>
                        </a:rPr>
                        <a:t>01-Jan-2019+</a:t>
                      </a:r>
                    </a:p>
                  </a:txBody>
                  <a:tcPr marL="68580" marR="68580" marT="0" marB="0"/>
                </a:tc>
                <a:tc>
                  <a:txBody>
                    <a:bodyPr/>
                    <a:lstStyle/>
                    <a:p>
                      <a:pPr algn="r">
                        <a:spcAft>
                          <a:spcPts val="0"/>
                        </a:spcAft>
                        <a:tabLst>
                          <a:tab pos="1100455" algn="dec"/>
                        </a:tabLst>
                      </a:pPr>
                      <a:r>
                        <a:rPr lang="en-GB" sz="2000" b="0" dirty="0">
                          <a:solidFill>
                            <a:schemeClr val="tx1"/>
                          </a:solidFill>
                          <a:effectLst/>
                          <a:latin typeface="Verdana" panose="020B0604030504040204" pitchFamily="34" charset="0"/>
                          <a:ea typeface="Verdana" panose="020B0604030504040204" pitchFamily="34" charset="0"/>
                        </a:rPr>
                        <a:t>1,000,000</a:t>
                      </a:r>
                    </a:p>
                  </a:txBody>
                  <a:tcPr marL="68580" marR="68580" marT="0" marB="0"/>
                </a:tc>
                <a:extLst>
                  <a:ext uri="{0D108BD9-81ED-4DB2-BD59-A6C34878D82A}">
                    <a16:rowId xmlns:a16="http://schemas.microsoft.com/office/drawing/2014/main" val="2315510628"/>
                  </a:ext>
                </a:extLst>
              </a:tr>
            </a:tbl>
          </a:graphicData>
        </a:graphic>
      </p:graphicFrame>
      <p:pic>
        <p:nvPicPr>
          <p:cNvPr id="2" name="Picture 1">
            <a:extLst>
              <a:ext uri="{FF2B5EF4-FFF2-40B4-BE49-F238E27FC236}">
                <a16:creationId xmlns:a16="http://schemas.microsoft.com/office/drawing/2014/main" id="{591439A9-8406-A88C-8154-840A0B89CBE3}"/>
              </a:ext>
            </a:extLst>
          </p:cNvPr>
          <p:cNvPicPr>
            <a:picLocks noChangeAspect="1"/>
          </p:cNvPicPr>
          <p:nvPr/>
        </p:nvPicPr>
        <p:blipFill>
          <a:blip r:embed="rId2"/>
          <a:stretch>
            <a:fillRect/>
          </a:stretch>
        </p:blipFill>
        <p:spPr>
          <a:xfrm>
            <a:off x="6480000" y="3600000"/>
            <a:ext cx="2636682" cy="2500208"/>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DB0BF7-84EC-4999-7369-0D61DDA610AF}"/>
            </a:ext>
          </a:extLst>
        </p:cNvPr>
        <p:cNvGrpSpPr/>
        <p:nvPr/>
      </p:nvGrpSpPr>
      <p:grpSpPr>
        <a:xfrm>
          <a:off x="0" y="0"/>
          <a:ext cx="0" cy="0"/>
          <a:chOff x="0" y="0"/>
          <a:chExt cx="0" cy="0"/>
        </a:xfrm>
      </p:grpSpPr>
      <p:sp>
        <p:nvSpPr>
          <p:cNvPr id="6146" name="Rectangle 2">
            <a:extLst>
              <a:ext uri="{FF2B5EF4-FFF2-40B4-BE49-F238E27FC236}">
                <a16:creationId xmlns:a16="http://schemas.microsoft.com/office/drawing/2014/main" id="{5C572F25-A237-19E6-5CE7-689F339CBE0B}"/>
              </a:ext>
            </a:extLst>
          </p:cNvPr>
          <p:cNvSpPr>
            <a:spLocks noGrp="1" noChangeArrowheads="1"/>
          </p:cNvSpPr>
          <p:nvPr>
            <p:ph type="title"/>
          </p:nvPr>
        </p:nvSpPr>
        <p:spPr/>
        <p:txBody>
          <a:bodyPr/>
          <a:lstStyle/>
          <a:p>
            <a:pPr indent="0" eaLnBrk="1" hangingPunct="1"/>
            <a:r>
              <a:rPr lang="en-GB" altLang="en-US" sz="2800" b="1" dirty="0"/>
              <a:t>First Year Allowances of 40%</a:t>
            </a:r>
            <a:endParaRPr lang="en-US" altLang="en-US" sz="2800" b="1" dirty="0"/>
          </a:p>
        </p:txBody>
      </p:sp>
      <p:sp>
        <p:nvSpPr>
          <p:cNvPr id="6147" name="Rectangle 3">
            <a:extLst>
              <a:ext uri="{FF2B5EF4-FFF2-40B4-BE49-F238E27FC236}">
                <a16:creationId xmlns:a16="http://schemas.microsoft.com/office/drawing/2014/main" id="{E9D9E6F7-AF40-A403-6F74-0C569483820F}"/>
              </a:ext>
            </a:extLst>
          </p:cNvPr>
          <p:cNvSpPr>
            <a:spLocks noGrp="1" noChangeArrowheads="1"/>
          </p:cNvSpPr>
          <p:nvPr>
            <p:ph idx="1"/>
          </p:nvPr>
        </p:nvSpPr>
        <p:spPr>
          <a:xfrm>
            <a:off x="0" y="939800"/>
            <a:ext cx="9143999" cy="5441950"/>
          </a:xfrm>
        </p:spPr>
        <p:txBody>
          <a:bodyPr/>
          <a:lstStyle/>
          <a:p>
            <a:pPr marL="0" indent="0" eaLnBrk="1" hangingPunct="1">
              <a:lnSpc>
                <a:spcPct val="90000"/>
              </a:lnSpc>
              <a:buNone/>
              <a:tabLst>
                <a:tab pos="630238" algn="l"/>
              </a:tabLst>
            </a:pPr>
            <a:endParaRPr lang="en-GB" altLang="en-US" sz="2000" dirty="0">
              <a:solidFill>
                <a:schemeClr val="tx1"/>
              </a:solidFill>
            </a:endParaRPr>
          </a:p>
          <a:p>
            <a:pPr marL="0" indent="0" eaLnBrk="1" hangingPunct="1">
              <a:lnSpc>
                <a:spcPct val="90000"/>
              </a:lnSpc>
              <a:buNone/>
              <a:tabLst>
                <a:tab pos="630238" algn="l"/>
              </a:tabLst>
            </a:pPr>
            <a:r>
              <a:rPr lang="en-GB" altLang="en-US" sz="2000" dirty="0">
                <a:solidFill>
                  <a:schemeClr val="tx1"/>
                </a:solidFill>
              </a:rPr>
              <a:t>For expenditure on </a:t>
            </a:r>
            <a:r>
              <a:rPr lang="en-GB" altLang="en-US" sz="2000" b="1" dirty="0">
                <a:solidFill>
                  <a:schemeClr val="tx1"/>
                </a:solidFill>
              </a:rPr>
              <a:t>new</a:t>
            </a:r>
            <a:r>
              <a:rPr lang="en-GB" altLang="en-US" sz="2000" dirty="0">
                <a:solidFill>
                  <a:schemeClr val="tx1"/>
                </a:solidFill>
              </a:rPr>
              <a:t> (</a:t>
            </a:r>
            <a:r>
              <a:rPr lang="en-GB" altLang="en-US" sz="2000" i="1" dirty="0">
                <a:solidFill>
                  <a:schemeClr val="tx1"/>
                </a:solidFill>
              </a:rPr>
              <a:t>unused</a:t>
            </a:r>
            <a:r>
              <a:rPr lang="en-GB" altLang="en-US" sz="2000" dirty="0">
                <a:solidFill>
                  <a:schemeClr val="tx1"/>
                </a:solidFill>
              </a:rPr>
              <a:t>) plant and machinery (</a:t>
            </a:r>
            <a:r>
              <a:rPr lang="en-GB" altLang="en-US" sz="2000" i="1" dirty="0">
                <a:solidFill>
                  <a:schemeClr val="tx1"/>
                </a:solidFill>
              </a:rPr>
              <a:t>except special-rate expenditure; see later</a:t>
            </a:r>
            <a:r>
              <a:rPr lang="en-GB" altLang="en-US" sz="2000" dirty="0">
                <a:solidFill>
                  <a:schemeClr val="tx1"/>
                </a:solidFill>
              </a:rPr>
              <a:t>), against which neither a 100% First Year Allowance nor the Annual Investment Allowance has been claimed a First-Year Allowance of </a:t>
            </a:r>
            <a:r>
              <a:rPr lang="en-GB" altLang="en-US" sz="2000" b="1" dirty="0">
                <a:solidFill>
                  <a:schemeClr val="tx1"/>
                </a:solidFill>
              </a:rPr>
              <a:t>40% </a:t>
            </a:r>
            <a:r>
              <a:rPr lang="en-GB" altLang="en-US" sz="2000" dirty="0">
                <a:solidFill>
                  <a:schemeClr val="tx1"/>
                </a:solidFill>
              </a:rPr>
              <a:t>is available, then the remaining 60% of expenditure is added to the Main Pool balance.</a:t>
            </a:r>
          </a:p>
        </p:txBody>
      </p:sp>
    </p:spTree>
    <p:extLst>
      <p:ext uri="{BB962C8B-B14F-4D97-AF65-F5344CB8AC3E}">
        <p14:creationId xmlns:p14="http://schemas.microsoft.com/office/powerpoint/2010/main" val="719445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indent="0" eaLnBrk="1" hangingPunct="1"/>
            <a:r>
              <a:rPr lang="en-GB" altLang="en-US" dirty="0"/>
              <a:t>Writing down allowance</a:t>
            </a:r>
            <a:endParaRPr lang="en-US" altLang="en-US" dirty="0"/>
          </a:p>
        </p:txBody>
      </p:sp>
      <p:sp>
        <p:nvSpPr>
          <p:cNvPr id="11267" name="Rectangle 3"/>
          <p:cNvSpPr>
            <a:spLocks noGrp="1" noChangeArrowheads="1"/>
          </p:cNvSpPr>
          <p:nvPr>
            <p:ph idx="1"/>
          </p:nvPr>
        </p:nvSpPr>
        <p:spPr>
          <a:xfrm>
            <a:off x="0" y="939800"/>
            <a:ext cx="9140826" cy="5441527"/>
          </a:xfrm>
        </p:spPr>
        <p:txBody>
          <a:bodyPr/>
          <a:lstStyle/>
          <a:p>
            <a:pPr marL="630238" indent="-630238" eaLnBrk="1" hangingPunct="1">
              <a:buFontTx/>
              <a:buNone/>
              <a:tabLst>
                <a:tab pos="630238" algn="l"/>
              </a:tabLst>
            </a:pPr>
            <a:r>
              <a:rPr lang="en-GB" altLang="en-US" sz="2100" dirty="0">
                <a:solidFill>
                  <a:schemeClr val="tx1"/>
                </a:solidFill>
              </a:rPr>
              <a:t>For “main pool” items: </a:t>
            </a:r>
            <a:r>
              <a:rPr lang="en-GB" altLang="en-US" sz="2100" b="1" dirty="0">
                <a:solidFill>
                  <a:schemeClr val="tx1"/>
                </a:solidFill>
              </a:rPr>
              <a:t>14%</a:t>
            </a:r>
            <a:r>
              <a:rPr lang="en-GB" altLang="en-US" sz="2100" dirty="0">
                <a:solidFill>
                  <a:schemeClr val="tx1"/>
                </a:solidFill>
              </a:rPr>
              <a:t> per year reducing balance</a:t>
            </a:r>
          </a:p>
          <a:p>
            <a:pPr marL="630238" indent="-630238" eaLnBrk="1" hangingPunct="1">
              <a:buClr>
                <a:schemeClr val="tx1"/>
              </a:buClr>
              <a:tabLst>
                <a:tab pos="630238" algn="l"/>
              </a:tabLst>
            </a:pPr>
            <a:r>
              <a:rPr lang="en-GB" altLang="en-US" sz="2100" b="1" dirty="0">
                <a:solidFill>
                  <a:schemeClr val="tx1"/>
                </a:solidFill>
              </a:rPr>
              <a:t>Disposals</a:t>
            </a:r>
            <a:r>
              <a:rPr lang="en-GB" altLang="en-US" sz="2100" dirty="0">
                <a:solidFill>
                  <a:schemeClr val="tx1"/>
                </a:solidFill>
              </a:rPr>
              <a:t> measured at the amount of the </a:t>
            </a:r>
            <a:r>
              <a:rPr lang="en-GB" altLang="en-US" sz="2100" b="1" dirty="0">
                <a:solidFill>
                  <a:schemeClr val="tx1"/>
                </a:solidFill>
              </a:rPr>
              <a:t>proceeds</a:t>
            </a:r>
            <a:r>
              <a:rPr lang="en-GB" altLang="en-US" sz="2100" dirty="0">
                <a:solidFill>
                  <a:schemeClr val="tx1"/>
                </a:solidFill>
              </a:rPr>
              <a:t>, but </a:t>
            </a:r>
            <a:r>
              <a:rPr lang="en-GB" altLang="en-US" sz="2100" b="1" dirty="0">
                <a:solidFill>
                  <a:schemeClr val="tx1"/>
                </a:solidFill>
              </a:rPr>
              <a:t>limited to original cost </a:t>
            </a:r>
            <a:r>
              <a:rPr lang="en-GB" altLang="en-US" sz="2100" dirty="0">
                <a:solidFill>
                  <a:schemeClr val="tx1"/>
                </a:solidFill>
              </a:rPr>
              <a:t>(any excess of proceeds above original cost gives rise to a chargeable gain);</a:t>
            </a:r>
          </a:p>
          <a:p>
            <a:pPr marL="630238" indent="-630238" eaLnBrk="1" hangingPunct="1">
              <a:tabLst>
                <a:tab pos="630238" algn="l"/>
              </a:tabLst>
            </a:pPr>
            <a:r>
              <a:rPr lang="en-GB" altLang="en-US" sz="2100" dirty="0">
                <a:solidFill>
                  <a:schemeClr val="tx1"/>
                </a:solidFill>
              </a:rPr>
              <a:t>Disposal may create a balancing allowance or balancing charge;</a:t>
            </a:r>
          </a:p>
          <a:p>
            <a:pPr marL="630238" indent="-630238" eaLnBrk="1" hangingPunct="1">
              <a:tabLst>
                <a:tab pos="630238" algn="l"/>
              </a:tabLst>
            </a:pPr>
            <a:r>
              <a:rPr lang="en-GB" altLang="en-US" sz="2100" dirty="0">
                <a:solidFill>
                  <a:schemeClr val="tx1"/>
                </a:solidFill>
              </a:rPr>
              <a:t>Not available in same year as AIA or FYAs;</a:t>
            </a:r>
          </a:p>
          <a:p>
            <a:pPr marL="630238" indent="-630238" eaLnBrk="1" hangingPunct="1">
              <a:tabLst>
                <a:tab pos="630238" algn="l"/>
              </a:tabLst>
            </a:pPr>
            <a:r>
              <a:rPr lang="en-GB" altLang="en-US" sz="2100" dirty="0">
                <a:solidFill>
                  <a:schemeClr val="tx1"/>
                </a:solidFill>
              </a:rPr>
              <a:t>Was 18% before 5</a:t>
            </a:r>
            <a:r>
              <a:rPr lang="en-GB" altLang="en-US" sz="2100" baseline="30000" dirty="0">
                <a:solidFill>
                  <a:schemeClr val="tx1"/>
                </a:solidFill>
              </a:rPr>
              <a:t>th</a:t>
            </a:r>
            <a:r>
              <a:rPr lang="en-GB" altLang="en-US" sz="2100" dirty="0">
                <a:solidFill>
                  <a:schemeClr val="tx1"/>
                </a:solidFill>
              </a:rPr>
              <a:t> April 2026.  If financial reporting period spans this date, must use a hybrid rate (</a:t>
            </a:r>
            <a:r>
              <a:rPr lang="en-GB" altLang="en-US" sz="2100" i="1" dirty="0">
                <a:solidFill>
                  <a:schemeClr val="tx1"/>
                </a:solidFill>
              </a:rPr>
              <a:t>time-apportioned, strictly on a </a:t>
            </a:r>
            <a:r>
              <a:rPr lang="en-GB" altLang="en-US" sz="2100" b="1" i="1" dirty="0">
                <a:solidFill>
                  <a:schemeClr val="tx1"/>
                </a:solidFill>
              </a:rPr>
              <a:t>daily </a:t>
            </a:r>
            <a:r>
              <a:rPr lang="en-GB" altLang="en-US" sz="2100" i="1" dirty="0">
                <a:solidFill>
                  <a:schemeClr val="tx1"/>
                </a:solidFill>
              </a:rPr>
              <a:t>basis, then with the resulting </a:t>
            </a:r>
            <a:r>
              <a:rPr lang="en-GB" altLang="en-US" sz="2100" b="1" i="1" dirty="0">
                <a:solidFill>
                  <a:schemeClr val="tx1"/>
                </a:solidFill>
              </a:rPr>
              <a:t>percentage</a:t>
            </a:r>
            <a:r>
              <a:rPr lang="en-GB" altLang="en-US" sz="2100" i="1" dirty="0">
                <a:solidFill>
                  <a:schemeClr val="tx1"/>
                </a:solidFill>
              </a:rPr>
              <a:t> rounded </a:t>
            </a:r>
            <a:r>
              <a:rPr lang="en-GB" altLang="en-US" sz="2100" b="1" i="1" dirty="0">
                <a:solidFill>
                  <a:schemeClr val="tx1"/>
                </a:solidFill>
              </a:rPr>
              <a:t>up </a:t>
            </a:r>
            <a:r>
              <a:rPr lang="en-GB" altLang="en-US" sz="2100" i="1" dirty="0">
                <a:solidFill>
                  <a:schemeClr val="tx1"/>
                </a:solidFill>
              </a:rPr>
              <a:t>to next two decimal places</a:t>
            </a:r>
            <a:r>
              <a:rPr lang="en-GB" altLang="en-US" sz="2100" dirty="0">
                <a:solidFill>
                  <a:schemeClr val="tx1"/>
                </a:solidFill>
              </a:rPr>
              <a:t>)</a:t>
            </a:r>
          </a:p>
          <a:p>
            <a:pPr marL="630238" indent="-630238" eaLnBrk="1" hangingPunct="1">
              <a:tabLst>
                <a:tab pos="630238" algn="l"/>
              </a:tabLst>
            </a:pPr>
            <a:endParaRPr lang="en-GB" altLang="en-US" sz="2100" dirty="0">
              <a:solidFill>
                <a:schemeClr val="tx1"/>
              </a:solidFill>
            </a:endParaRPr>
          </a:p>
          <a:p>
            <a:pPr marL="630238" indent="-630238" eaLnBrk="1" hangingPunct="1">
              <a:buFontTx/>
              <a:buNone/>
              <a:tabLst>
                <a:tab pos="630238" algn="l"/>
              </a:tabLst>
            </a:pPr>
            <a:r>
              <a:rPr lang="en-GB" altLang="en-US" sz="2100" dirty="0">
                <a:solidFill>
                  <a:schemeClr val="tx1"/>
                </a:solidFill>
              </a:rPr>
              <a:t>Special rate pool assets </a:t>
            </a:r>
          </a:p>
          <a:p>
            <a:pPr marL="630238" indent="-630238" eaLnBrk="1" hangingPunct="1">
              <a:buFontTx/>
              <a:buNone/>
              <a:tabLst>
                <a:tab pos="630238" algn="l"/>
              </a:tabLst>
            </a:pPr>
            <a:r>
              <a:rPr lang="en-GB" altLang="en-US" sz="2100" dirty="0">
                <a:solidFill>
                  <a:schemeClr val="tx1"/>
                </a:solidFill>
              </a:rPr>
              <a:t>	</a:t>
            </a:r>
            <a:r>
              <a:rPr lang="en-GB" altLang="en-US" sz="2100" b="1" dirty="0">
                <a:solidFill>
                  <a:schemeClr val="tx1"/>
                </a:solidFill>
              </a:rPr>
              <a:t>6% </a:t>
            </a:r>
            <a:r>
              <a:rPr lang="en-GB" altLang="en-US" sz="2100" dirty="0">
                <a:solidFill>
                  <a:schemeClr val="tx1"/>
                </a:solidFill>
              </a:rPr>
              <a:t>per year.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wipe(left)">
                                      <p:cBhvr>
                                        <p:cTn id="7" dur="500"/>
                                        <p:tgtEl>
                                          <p:spTgt spid="112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wipe(left)">
                                      <p:cBhvr>
                                        <p:cTn id="12" dur="500"/>
                                        <p:tgtEl>
                                          <p:spTgt spid="1126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267">
                                            <p:txEl>
                                              <p:pRg st="2" end="2"/>
                                            </p:txEl>
                                          </p:spTgt>
                                        </p:tgtEl>
                                        <p:attrNameLst>
                                          <p:attrName>style.visibility</p:attrName>
                                        </p:attrNameLst>
                                      </p:cBhvr>
                                      <p:to>
                                        <p:strVal val="visible"/>
                                      </p:to>
                                    </p:set>
                                    <p:animEffect transition="in" filter="wipe(left)">
                                      <p:cBhvr>
                                        <p:cTn id="17" dur="500"/>
                                        <p:tgtEl>
                                          <p:spTgt spid="1126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267">
                                            <p:txEl>
                                              <p:pRg st="3" end="3"/>
                                            </p:txEl>
                                          </p:spTgt>
                                        </p:tgtEl>
                                        <p:attrNameLst>
                                          <p:attrName>style.visibility</p:attrName>
                                        </p:attrNameLst>
                                      </p:cBhvr>
                                      <p:to>
                                        <p:strVal val="visible"/>
                                      </p:to>
                                    </p:set>
                                    <p:animEffect transition="in" filter="wipe(left)">
                                      <p:cBhvr>
                                        <p:cTn id="22" dur="500"/>
                                        <p:tgtEl>
                                          <p:spTgt spid="1126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267">
                                            <p:txEl>
                                              <p:pRg st="4" end="4"/>
                                            </p:txEl>
                                          </p:spTgt>
                                        </p:tgtEl>
                                        <p:attrNameLst>
                                          <p:attrName>style.visibility</p:attrName>
                                        </p:attrNameLst>
                                      </p:cBhvr>
                                      <p:to>
                                        <p:strVal val="visible"/>
                                      </p:to>
                                    </p:set>
                                    <p:animEffect transition="in" filter="wipe(left)">
                                      <p:cBhvr>
                                        <p:cTn id="27" dur="500"/>
                                        <p:tgtEl>
                                          <p:spTgt spid="1126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267">
                                            <p:txEl>
                                              <p:pRg st="6" end="6"/>
                                            </p:txEl>
                                          </p:spTgt>
                                        </p:tgtEl>
                                        <p:attrNameLst>
                                          <p:attrName>style.visibility</p:attrName>
                                        </p:attrNameLst>
                                      </p:cBhvr>
                                      <p:to>
                                        <p:strVal val="visible"/>
                                      </p:to>
                                    </p:set>
                                    <p:animEffect transition="in" filter="wipe(left)">
                                      <p:cBhvr>
                                        <p:cTn id="32" dur="500"/>
                                        <p:tgtEl>
                                          <p:spTgt spid="11267">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267">
                                            <p:txEl>
                                              <p:pRg st="7" end="7"/>
                                            </p:txEl>
                                          </p:spTgt>
                                        </p:tgtEl>
                                        <p:attrNameLst>
                                          <p:attrName>style.visibility</p:attrName>
                                        </p:attrNameLst>
                                      </p:cBhvr>
                                      <p:to>
                                        <p:strVal val="visible"/>
                                      </p:to>
                                    </p:set>
                                    <p:animEffect transition="in" filter="wipe(left)">
                                      <p:cBhvr>
                                        <p:cTn id="37" dur="500"/>
                                        <p:tgtEl>
                                          <p:spTgt spid="1126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indent="0" eaLnBrk="1" hangingPunct="1"/>
            <a:r>
              <a:rPr lang="en-GB" altLang="en-US" dirty="0"/>
              <a:t>Features integral to a building</a:t>
            </a:r>
            <a:r>
              <a:rPr lang="en-US" altLang="en-US" dirty="0"/>
              <a:t> </a:t>
            </a:r>
          </a:p>
        </p:txBody>
      </p:sp>
      <p:sp>
        <p:nvSpPr>
          <p:cNvPr id="20483" name="Rectangle 3"/>
          <p:cNvSpPr>
            <a:spLocks noGrp="1" noChangeArrowheads="1"/>
          </p:cNvSpPr>
          <p:nvPr>
            <p:ph idx="1"/>
          </p:nvPr>
        </p:nvSpPr>
        <p:spPr/>
        <p:txBody>
          <a:bodyPr/>
          <a:lstStyle/>
          <a:p>
            <a:pPr marL="630238" indent="-630238" eaLnBrk="1" hangingPunct="1">
              <a:lnSpc>
                <a:spcPct val="90000"/>
              </a:lnSpc>
              <a:tabLst>
                <a:tab pos="630238" algn="l"/>
              </a:tabLst>
            </a:pPr>
            <a:r>
              <a:rPr lang="en-GB" altLang="en-US" dirty="0">
                <a:solidFill>
                  <a:schemeClr val="tx1"/>
                </a:solidFill>
              </a:rPr>
              <a:t>Features integral to a building, thermal insulation and long life assets comprise a “</a:t>
            </a:r>
            <a:r>
              <a:rPr lang="en-GB" altLang="en-US" b="1" dirty="0">
                <a:solidFill>
                  <a:schemeClr val="tx1"/>
                </a:solidFill>
              </a:rPr>
              <a:t>special rate pool</a:t>
            </a:r>
            <a:r>
              <a:rPr lang="en-GB" altLang="en-US" dirty="0">
                <a:solidFill>
                  <a:schemeClr val="tx1"/>
                </a:solidFill>
              </a:rPr>
              <a:t>”;</a:t>
            </a:r>
          </a:p>
          <a:p>
            <a:pPr marL="630238" indent="-630238" eaLnBrk="1" hangingPunct="1">
              <a:lnSpc>
                <a:spcPct val="90000"/>
              </a:lnSpc>
              <a:tabLst>
                <a:tab pos="630238" algn="l"/>
              </a:tabLst>
            </a:pPr>
            <a:endParaRPr lang="en-GB" altLang="en-US" dirty="0">
              <a:solidFill>
                <a:schemeClr val="tx1"/>
              </a:solidFill>
            </a:endParaRPr>
          </a:p>
          <a:p>
            <a:pPr marL="630238" indent="-630238" eaLnBrk="1" hangingPunct="1">
              <a:lnSpc>
                <a:spcPct val="90000"/>
              </a:lnSpc>
              <a:tabLst>
                <a:tab pos="630238" algn="l"/>
              </a:tabLst>
            </a:pPr>
            <a:r>
              <a:rPr lang="en-GB" altLang="en-US" dirty="0">
                <a:solidFill>
                  <a:schemeClr val="tx1"/>
                </a:solidFill>
              </a:rPr>
              <a:t>The </a:t>
            </a:r>
            <a:r>
              <a:rPr lang="en-GB" altLang="en-US" b="1" dirty="0">
                <a:solidFill>
                  <a:schemeClr val="tx1"/>
                </a:solidFill>
              </a:rPr>
              <a:t>writing down allowance</a:t>
            </a:r>
            <a:r>
              <a:rPr lang="en-GB" altLang="en-US" dirty="0">
                <a:solidFill>
                  <a:schemeClr val="tx1"/>
                </a:solidFill>
              </a:rPr>
              <a:t> is at a reduced rate compared to other items of </a:t>
            </a:r>
            <a:r>
              <a:rPr lang="en-GB" altLang="en-US" b="1" dirty="0">
                <a:solidFill>
                  <a:schemeClr val="tx1"/>
                </a:solidFill>
              </a:rPr>
              <a:t>plant and machinery</a:t>
            </a:r>
            <a:r>
              <a:rPr lang="en-GB" altLang="en-US" dirty="0">
                <a:solidFill>
                  <a:schemeClr val="tx1"/>
                </a:solidFill>
              </a:rPr>
              <a:t>;</a:t>
            </a:r>
          </a:p>
          <a:p>
            <a:pPr marL="630238" indent="-630238" eaLnBrk="1" hangingPunct="1">
              <a:lnSpc>
                <a:spcPct val="90000"/>
              </a:lnSpc>
              <a:tabLst>
                <a:tab pos="630238" algn="l"/>
              </a:tabLst>
            </a:pPr>
            <a:endParaRPr lang="en-GB" altLang="en-US" dirty="0">
              <a:solidFill>
                <a:schemeClr val="tx1"/>
              </a:solidFill>
            </a:endParaRPr>
          </a:p>
          <a:p>
            <a:pPr marL="630238" indent="-630238" eaLnBrk="1" hangingPunct="1">
              <a:lnSpc>
                <a:spcPct val="90000"/>
              </a:lnSpc>
              <a:tabLst>
                <a:tab pos="630238" algn="l"/>
              </a:tabLst>
            </a:pPr>
            <a:r>
              <a:rPr lang="en-GB" altLang="en-US" dirty="0">
                <a:solidFill>
                  <a:schemeClr val="tx1"/>
                </a:solidFill>
              </a:rPr>
              <a:t>Allowances are available both for initial expenditure and replacement;</a:t>
            </a:r>
          </a:p>
          <a:p>
            <a:pPr marL="630238" indent="-630238" eaLnBrk="1" hangingPunct="1">
              <a:lnSpc>
                <a:spcPct val="90000"/>
              </a:lnSpc>
              <a:tabLst>
                <a:tab pos="630238" algn="l"/>
              </a:tabLst>
            </a:pPr>
            <a:endParaRPr lang="en-GB" altLang="en-US" dirty="0">
              <a:solidFill>
                <a:schemeClr val="tx1"/>
              </a:solidFill>
            </a:endParaRPr>
          </a:p>
          <a:p>
            <a:pPr marL="630238" indent="-630238" eaLnBrk="1" hangingPunct="1">
              <a:lnSpc>
                <a:spcPct val="90000"/>
              </a:lnSpc>
              <a:tabLst>
                <a:tab pos="630238" algn="l"/>
              </a:tabLst>
            </a:pPr>
            <a:r>
              <a:rPr lang="en-GB" altLang="en-US" dirty="0">
                <a:solidFill>
                  <a:schemeClr val="tx1"/>
                </a:solidFill>
              </a:rPr>
              <a:t>Replacement is expenditure on over 50% of the asset within a 12 month period;</a:t>
            </a:r>
          </a:p>
          <a:p>
            <a:pPr marL="630238" indent="-630238" eaLnBrk="1" hangingPunct="1">
              <a:lnSpc>
                <a:spcPct val="90000"/>
              </a:lnSpc>
              <a:tabLst>
                <a:tab pos="630238" algn="l"/>
              </a:tabLst>
            </a:pPr>
            <a:endParaRPr lang="en-GB" altLang="en-US" dirty="0">
              <a:solidFill>
                <a:schemeClr val="tx1"/>
              </a:solidFill>
            </a:endParaRPr>
          </a:p>
          <a:p>
            <a:pPr marL="630238" indent="-630238" eaLnBrk="1" hangingPunct="1">
              <a:lnSpc>
                <a:spcPct val="90000"/>
              </a:lnSpc>
              <a:tabLst>
                <a:tab pos="630238" algn="l"/>
              </a:tabLst>
            </a:pPr>
            <a:r>
              <a:rPr lang="en-GB" altLang="en-US" dirty="0">
                <a:solidFill>
                  <a:schemeClr val="tx1"/>
                </a:solidFill>
              </a:rPr>
              <a:t>Cars with CO</a:t>
            </a:r>
            <a:r>
              <a:rPr lang="en-GB" altLang="en-US" baseline="-25000" dirty="0">
                <a:solidFill>
                  <a:schemeClr val="tx1"/>
                </a:solidFill>
              </a:rPr>
              <a:t>2</a:t>
            </a:r>
            <a:r>
              <a:rPr lang="en-GB" altLang="en-US" dirty="0">
                <a:solidFill>
                  <a:schemeClr val="tx1"/>
                </a:solidFill>
              </a:rPr>
              <a:t> emissions of </a:t>
            </a:r>
            <a:r>
              <a:rPr lang="en-GB" altLang="en-US" b="1" dirty="0">
                <a:solidFill>
                  <a:schemeClr val="tx1"/>
                </a:solidFill>
              </a:rPr>
              <a:t>&gt; 50g/km </a:t>
            </a:r>
            <a:r>
              <a:rPr lang="en-GB" altLang="en-US" dirty="0">
                <a:solidFill>
                  <a:schemeClr val="tx1"/>
                </a:solidFill>
              </a:rPr>
              <a:t>have the reduced rate of writing down allowance…</a:t>
            </a:r>
            <a:endParaRPr lang="en-US" altLang="en-US"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48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48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48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48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indent="0" eaLnBrk="1" hangingPunct="1"/>
            <a:r>
              <a:rPr lang="en-GB" altLang="en-US" dirty="0"/>
              <a:t>Features integral to a building</a:t>
            </a:r>
            <a:endParaRPr lang="en-US" altLang="en-US" dirty="0"/>
          </a:p>
        </p:txBody>
      </p:sp>
      <p:sp>
        <p:nvSpPr>
          <p:cNvPr id="5123" name="Rectangle 3"/>
          <p:cNvSpPr>
            <a:spLocks noGrp="1" noChangeArrowheads="1"/>
          </p:cNvSpPr>
          <p:nvPr>
            <p:ph idx="1"/>
          </p:nvPr>
        </p:nvSpPr>
        <p:spPr/>
        <p:txBody>
          <a:bodyPr/>
          <a:lstStyle/>
          <a:p>
            <a:pPr marL="630238" indent="-630238" eaLnBrk="1" hangingPunct="1">
              <a:buFontTx/>
              <a:buNone/>
              <a:tabLst>
                <a:tab pos="630238" algn="l"/>
              </a:tabLst>
            </a:pPr>
            <a:endParaRPr lang="en-GB" altLang="en-US" sz="2800" dirty="0">
              <a:solidFill>
                <a:schemeClr val="tx1"/>
              </a:solidFill>
            </a:endParaRPr>
          </a:p>
          <a:p>
            <a:pPr marL="630238" indent="-630238" eaLnBrk="1" hangingPunct="1">
              <a:buFontTx/>
              <a:buNone/>
              <a:tabLst>
                <a:tab pos="630238" algn="l"/>
              </a:tabLst>
            </a:pPr>
            <a:r>
              <a:rPr lang="en-GB" altLang="en-US" sz="2800" dirty="0">
                <a:solidFill>
                  <a:schemeClr val="tx1"/>
                </a:solidFill>
              </a:rPr>
              <a:t>Features integral to a building are defined as:</a:t>
            </a:r>
          </a:p>
          <a:p>
            <a:pPr marL="630238" indent="-630238" eaLnBrk="1" hangingPunct="1">
              <a:tabLst>
                <a:tab pos="630238" algn="l"/>
              </a:tabLst>
            </a:pPr>
            <a:r>
              <a:rPr lang="en-GB" altLang="en-US" sz="2800" dirty="0">
                <a:solidFill>
                  <a:schemeClr val="tx1"/>
                </a:solidFill>
              </a:rPr>
              <a:t>lifts, escalators and moving walkways;</a:t>
            </a:r>
          </a:p>
          <a:p>
            <a:pPr marL="630238" indent="-630238" eaLnBrk="1" hangingPunct="1">
              <a:tabLst>
                <a:tab pos="630238" algn="l"/>
              </a:tabLst>
            </a:pPr>
            <a:r>
              <a:rPr lang="en-GB" altLang="en-US" sz="2800" dirty="0">
                <a:solidFill>
                  <a:schemeClr val="tx1"/>
                </a:solidFill>
              </a:rPr>
              <a:t>space and water heating systems;</a:t>
            </a:r>
          </a:p>
          <a:p>
            <a:pPr marL="630238" indent="-630238" eaLnBrk="1" hangingPunct="1">
              <a:tabLst>
                <a:tab pos="630238" algn="l"/>
              </a:tabLst>
            </a:pPr>
            <a:r>
              <a:rPr lang="en-GB" altLang="en-US" sz="2800" dirty="0">
                <a:solidFill>
                  <a:schemeClr val="tx1"/>
                </a:solidFill>
              </a:rPr>
              <a:t>air-conditioning and air-cooling systems;</a:t>
            </a:r>
          </a:p>
          <a:p>
            <a:pPr marL="630238" indent="-630238" eaLnBrk="1" hangingPunct="1">
              <a:tabLst>
                <a:tab pos="630238" algn="l"/>
              </a:tabLst>
            </a:pPr>
            <a:r>
              <a:rPr lang="en-GB" altLang="en-US" sz="2800" dirty="0">
                <a:solidFill>
                  <a:schemeClr val="tx1"/>
                </a:solidFill>
              </a:rPr>
              <a:t>hot and cold-water systems (</a:t>
            </a:r>
            <a:r>
              <a:rPr lang="en-GB" altLang="en-US" sz="2800" i="1" dirty="0">
                <a:solidFill>
                  <a:schemeClr val="tx1"/>
                </a:solidFill>
              </a:rPr>
              <a:t>but not toilet and kitchen facilities</a:t>
            </a:r>
            <a:r>
              <a:rPr lang="en-GB" altLang="en-US" sz="2800" dirty="0">
                <a:solidFill>
                  <a:schemeClr val="tx1"/>
                </a:solidFill>
              </a:rPr>
              <a:t>);</a:t>
            </a:r>
          </a:p>
          <a:p>
            <a:pPr marL="630238" indent="-630238" eaLnBrk="1" hangingPunct="1">
              <a:tabLst>
                <a:tab pos="630238" algn="l"/>
              </a:tabLst>
            </a:pPr>
            <a:r>
              <a:rPr lang="en-GB" altLang="en-US" sz="2800" dirty="0">
                <a:solidFill>
                  <a:schemeClr val="tx1"/>
                </a:solidFill>
              </a:rPr>
              <a:t>electrical systems, including lighting systems;</a:t>
            </a:r>
          </a:p>
          <a:p>
            <a:pPr marL="630238" indent="-630238" eaLnBrk="1" hangingPunct="1">
              <a:tabLst>
                <a:tab pos="630238" algn="l"/>
              </a:tabLst>
            </a:pPr>
            <a:r>
              <a:rPr lang="en-GB" altLang="en-US" sz="2800" dirty="0">
                <a:solidFill>
                  <a:schemeClr val="tx1"/>
                </a:solidFill>
              </a:rPr>
              <a:t>external solar shading.</a:t>
            </a:r>
          </a:p>
          <a:p>
            <a:pPr marL="630238" indent="-630238" eaLnBrk="1" hangingPunct="1">
              <a:tabLst>
                <a:tab pos="630238" algn="l"/>
              </a:tabLst>
            </a:pPr>
            <a:endParaRPr lang="en-US" altLang="en-US" sz="2800" dirty="0">
              <a:solidFill>
                <a:schemeClr val="tx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EBA07-89D5-4C79-8F66-664A17BE0457}"/>
              </a:ext>
            </a:extLst>
          </p:cNvPr>
          <p:cNvSpPr>
            <a:spLocks noGrp="1"/>
          </p:cNvSpPr>
          <p:nvPr>
            <p:ph type="title"/>
          </p:nvPr>
        </p:nvSpPr>
        <p:spPr/>
        <p:txBody>
          <a:bodyPr/>
          <a:lstStyle/>
          <a:p>
            <a:r>
              <a:rPr lang="en-GB" dirty="0"/>
              <a:t>Capital allowances, introduction</a:t>
            </a:r>
          </a:p>
        </p:txBody>
      </p:sp>
      <p:sp>
        <p:nvSpPr>
          <p:cNvPr id="3" name="Content Placeholder 2">
            <a:extLst>
              <a:ext uri="{FF2B5EF4-FFF2-40B4-BE49-F238E27FC236}">
                <a16:creationId xmlns:a16="http://schemas.microsoft.com/office/drawing/2014/main" id="{20FAF959-F91A-4D65-8334-2BB12A9EFD36}"/>
              </a:ext>
            </a:extLst>
          </p:cNvPr>
          <p:cNvSpPr>
            <a:spLocks noGrp="1"/>
          </p:cNvSpPr>
          <p:nvPr>
            <p:ph idx="1"/>
          </p:nvPr>
        </p:nvSpPr>
        <p:spPr>
          <a:xfrm>
            <a:off x="0" y="939800"/>
            <a:ext cx="9143999" cy="5441950"/>
          </a:xfrm>
        </p:spPr>
        <p:txBody>
          <a:bodyPr/>
          <a:lstStyle/>
          <a:p>
            <a:endParaRPr lang="en-GB" sz="2000" dirty="0">
              <a:solidFill>
                <a:schemeClr val="tx1"/>
              </a:solidFill>
            </a:endParaRPr>
          </a:p>
          <a:p>
            <a:r>
              <a:rPr lang="en-GB" sz="2000" dirty="0">
                <a:solidFill>
                  <a:schemeClr val="tx1"/>
                </a:solidFill>
              </a:rPr>
              <a:t>Capital expenditure generally not allowed.  Nor is depreciation.</a:t>
            </a:r>
          </a:p>
          <a:p>
            <a:endParaRPr lang="en-GB" sz="2000" dirty="0">
              <a:solidFill>
                <a:schemeClr val="tx1"/>
              </a:solidFill>
            </a:endParaRPr>
          </a:p>
          <a:p>
            <a:r>
              <a:rPr lang="en-GB" sz="2000" dirty="0">
                <a:solidFill>
                  <a:schemeClr val="tx1"/>
                </a:solidFill>
              </a:rPr>
              <a:t>Instead, Capital Allowances may be available as a deduction in calculating trading profits.  These may be considered a form of depreciation calculated according to specific rules for tax purposes, to recognise that a trade has used up resources, while guarding against the possibility of manipulation of trading profits through different judgements regarding calculation of accounting depreciation.  The rules around Capital Allowances also allow flexibility, since they can be changed from time to time as a tool of government policy.</a:t>
            </a:r>
          </a:p>
        </p:txBody>
      </p:sp>
    </p:spTree>
    <p:extLst>
      <p:ext uri="{BB962C8B-B14F-4D97-AF65-F5344CB8AC3E}">
        <p14:creationId xmlns:p14="http://schemas.microsoft.com/office/powerpoint/2010/main" val="22816868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indent="0" eaLnBrk="1" hangingPunct="1"/>
            <a:r>
              <a:rPr lang="en-GB" altLang="en-US" dirty="0"/>
              <a:t>Separate pools</a:t>
            </a:r>
            <a:r>
              <a:rPr lang="en-US" altLang="en-US" dirty="0"/>
              <a:t> </a:t>
            </a:r>
          </a:p>
        </p:txBody>
      </p:sp>
      <p:sp>
        <p:nvSpPr>
          <p:cNvPr id="12291" name="Rectangle 3"/>
          <p:cNvSpPr>
            <a:spLocks noGrp="1" noChangeArrowheads="1"/>
          </p:cNvSpPr>
          <p:nvPr>
            <p:ph idx="1"/>
          </p:nvPr>
        </p:nvSpPr>
        <p:spPr/>
        <p:txBody>
          <a:bodyPr/>
          <a:lstStyle/>
          <a:p>
            <a:pPr marL="630238" indent="-630238" eaLnBrk="1" hangingPunct="1">
              <a:buFontTx/>
              <a:buNone/>
              <a:tabLst>
                <a:tab pos="630238" algn="l"/>
              </a:tabLst>
            </a:pPr>
            <a:endParaRPr lang="en-GB" altLang="en-US" dirty="0">
              <a:solidFill>
                <a:schemeClr val="tx1"/>
              </a:solidFill>
            </a:endParaRPr>
          </a:p>
          <a:p>
            <a:pPr marL="630238" indent="-630238" eaLnBrk="1" hangingPunct="1">
              <a:buFontTx/>
              <a:buNone/>
              <a:tabLst>
                <a:tab pos="630238" algn="l"/>
              </a:tabLst>
            </a:pPr>
            <a:r>
              <a:rPr lang="en-GB" altLang="en-US" dirty="0">
                <a:solidFill>
                  <a:schemeClr val="tx1"/>
                </a:solidFill>
              </a:rPr>
              <a:t>A separate pool must be kept for each asset which:</a:t>
            </a:r>
          </a:p>
          <a:p>
            <a:pPr marL="630238" indent="-630238" eaLnBrk="1" hangingPunct="1">
              <a:buFontTx/>
              <a:buNone/>
              <a:tabLst>
                <a:tab pos="630238" algn="l"/>
              </a:tabLst>
            </a:pPr>
            <a:endParaRPr lang="en-GB" altLang="en-US" dirty="0">
              <a:solidFill>
                <a:schemeClr val="tx1"/>
              </a:solidFill>
            </a:endParaRPr>
          </a:p>
          <a:p>
            <a:pPr eaLnBrk="1" hangingPunct="1">
              <a:tabLst>
                <a:tab pos="630238" algn="l"/>
              </a:tabLst>
            </a:pPr>
            <a:r>
              <a:rPr lang="en-GB" altLang="en-US" dirty="0">
                <a:solidFill>
                  <a:schemeClr val="tx1"/>
                </a:solidFill>
              </a:rPr>
              <a:t>has an element of private use; or</a:t>
            </a:r>
          </a:p>
          <a:p>
            <a:pPr eaLnBrk="1" hangingPunct="1">
              <a:tabLst>
                <a:tab pos="630238" algn="l"/>
              </a:tabLst>
            </a:pPr>
            <a:endParaRPr lang="en-GB" altLang="en-US" dirty="0">
              <a:solidFill>
                <a:schemeClr val="tx1"/>
              </a:solidFill>
            </a:endParaRPr>
          </a:p>
          <a:p>
            <a:pPr eaLnBrk="1" hangingPunct="1">
              <a:tabLst>
                <a:tab pos="630238" algn="l"/>
              </a:tabLst>
            </a:pPr>
            <a:r>
              <a:rPr lang="en-GB" altLang="en-US" dirty="0">
                <a:solidFill>
                  <a:schemeClr val="tx1"/>
                </a:solidFill>
              </a:rPr>
              <a:t>is a “short life asset”.</a:t>
            </a:r>
            <a:endParaRPr lang="en-US" altLang="en-US" dirty="0">
              <a:solidFill>
                <a:schemeClr val="tx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20000"/>
              </a:lnSpc>
            </a:pPr>
            <a:r>
              <a:rPr lang="en-GB" b="1"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Priorities</a:t>
            </a:r>
          </a:p>
        </p:txBody>
      </p:sp>
      <p:sp>
        <p:nvSpPr>
          <p:cNvPr id="3" name="Rectangle 2">
            <a:extLst>
              <a:ext uri="{FF2B5EF4-FFF2-40B4-BE49-F238E27FC236}">
                <a16:creationId xmlns:a16="http://schemas.microsoft.com/office/drawing/2014/main" id="{0245D7DF-FDF4-4F20-9391-8028A0F990A7}"/>
              </a:ext>
            </a:extLst>
          </p:cNvPr>
          <p:cNvSpPr/>
          <p:nvPr/>
        </p:nvSpPr>
        <p:spPr>
          <a:xfrm>
            <a:off x="0" y="939800"/>
            <a:ext cx="9144000" cy="5441528"/>
          </a:xfrm>
          <a:prstGeom prst="rect">
            <a:avLst/>
          </a:prstGeom>
          <a:solidFill>
            <a:srgbClr val="FFF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61950" indent="-361950">
              <a:lnSpc>
                <a:spcPct val="120000"/>
              </a:lnSpc>
              <a:buFont typeface="Arial" panose="020B0604020202020204" pitchFamily="34" charset="0"/>
              <a:buChar char="•"/>
              <a:tabLst>
                <a:tab pos="361950" algn="l"/>
              </a:tabLst>
            </a:pPr>
            <a:endParaRPr lang="en-GB" dirty="0">
              <a:solidFill>
                <a:schemeClr val="tx1"/>
              </a:solidFill>
              <a:latin typeface="Verdana" panose="020B0604030504040204" pitchFamily="34" charset="0"/>
              <a:ea typeface="Verdana" panose="020B0604030504040204" pitchFamily="34" charset="0"/>
            </a:endParaRPr>
          </a:p>
          <a:p>
            <a:pPr marL="361950" indent="-361950">
              <a:lnSpc>
                <a:spcPct val="120000"/>
              </a:lnSpc>
              <a:buFont typeface="Arial" panose="020B0604020202020204" pitchFamily="34" charset="0"/>
              <a:buChar char="•"/>
              <a:tabLst>
                <a:tab pos="361950" algn="l"/>
              </a:tabLst>
            </a:pPr>
            <a:r>
              <a:rPr lang="en-GB" dirty="0">
                <a:solidFill>
                  <a:schemeClr val="tx1"/>
                </a:solidFill>
                <a:latin typeface="Verdana" panose="020B0604030504040204" pitchFamily="34" charset="0"/>
                <a:ea typeface="Verdana" panose="020B0604030504040204" pitchFamily="34" charset="0"/>
              </a:rPr>
              <a:t>AIA is available for expenditure on new or second-hand items, Main Pool or Special Rate in nature;</a:t>
            </a:r>
          </a:p>
          <a:p>
            <a:pPr marL="361950" indent="-361950">
              <a:lnSpc>
                <a:spcPct val="120000"/>
              </a:lnSpc>
              <a:buFont typeface="Arial" panose="020B0604020202020204" pitchFamily="34" charset="0"/>
              <a:buChar char="•"/>
              <a:tabLst>
                <a:tab pos="361950" algn="l"/>
              </a:tabLst>
            </a:pPr>
            <a:r>
              <a:rPr lang="en-GB" dirty="0">
                <a:solidFill>
                  <a:schemeClr val="tx1"/>
                </a:solidFill>
                <a:latin typeface="Verdana" panose="020B0604030504040204" pitchFamily="34" charset="0"/>
                <a:ea typeface="Verdana" panose="020B0604030504040204" pitchFamily="34" charset="0"/>
              </a:rPr>
              <a:t>FYA 40% is available for expenditure on new (not second-hand) items, Main Pool (not Special Rate) in nature</a:t>
            </a:r>
          </a:p>
          <a:p>
            <a:pPr marL="361950" indent="-361950">
              <a:lnSpc>
                <a:spcPct val="120000"/>
              </a:lnSpc>
              <a:buFont typeface="Arial" panose="020B0604020202020204" pitchFamily="34" charset="0"/>
              <a:buChar char="•"/>
              <a:tabLst>
                <a:tab pos="361950" algn="l"/>
              </a:tabLst>
            </a:pPr>
            <a:endParaRPr lang="en-GB" dirty="0">
              <a:solidFill>
                <a:schemeClr val="tx1"/>
              </a:solidFill>
              <a:latin typeface="Verdana" panose="020B0604030504040204" pitchFamily="34" charset="0"/>
              <a:ea typeface="Verdana" panose="020B0604030504040204" pitchFamily="34" charset="0"/>
            </a:endParaRPr>
          </a:p>
          <a:p>
            <a:pPr>
              <a:lnSpc>
                <a:spcPct val="120000"/>
              </a:lnSpc>
              <a:tabLst>
                <a:tab pos="361950" algn="l"/>
              </a:tabLst>
            </a:pPr>
            <a:r>
              <a:rPr lang="en-GB" dirty="0">
                <a:solidFill>
                  <a:schemeClr val="tx1"/>
                </a:solidFill>
                <a:latin typeface="Verdana" panose="020B0604030504040204" pitchFamily="34" charset="0"/>
                <a:ea typeface="Verdana" panose="020B0604030504040204" pitchFamily="34" charset="0"/>
              </a:rPr>
              <a:t>So for an </a:t>
            </a:r>
            <a:r>
              <a:rPr lang="en-GB" b="1" dirty="0">
                <a:solidFill>
                  <a:schemeClr val="tx1"/>
                </a:solidFill>
                <a:latin typeface="Verdana" panose="020B0604030504040204" pitchFamily="34" charset="0"/>
                <a:ea typeface="Verdana" panose="020B0604030504040204" pitchFamily="34" charset="0"/>
              </a:rPr>
              <a:t>individual</a:t>
            </a:r>
            <a:r>
              <a:rPr lang="en-GB" dirty="0">
                <a:solidFill>
                  <a:schemeClr val="tx1"/>
                </a:solidFill>
                <a:latin typeface="Verdana" panose="020B0604030504040204" pitchFamily="34" charset="0"/>
                <a:ea typeface="Verdana" panose="020B0604030504040204" pitchFamily="34" charset="0"/>
              </a:rPr>
              <a:t> taxpayer (</a:t>
            </a:r>
            <a:r>
              <a:rPr lang="en-GB" i="1" dirty="0">
                <a:solidFill>
                  <a:schemeClr val="tx1"/>
                </a:solidFill>
                <a:latin typeface="Verdana" panose="020B0604030504040204" pitchFamily="34" charset="0"/>
                <a:ea typeface="Verdana" panose="020B0604030504040204" pitchFamily="34" charset="0"/>
              </a:rPr>
              <a:t>CAs are different for Corporation Tax</a:t>
            </a:r>
            <a:r>
              <a:rPr lang="en-GB" dirty="0">
                <a:solidFill>
                  <a:schemeClr val="tx1"/>
                </a:solidFill>
                <a:latin typeface="Verdana" panose="020B0604030504040204" pitchFamily="34" charset="0"/>
                <a:ea typeface="Verdana" panose="020B0604030504040204" pitchFamily="34" charset="0"/>
              </a:rPr>
              <a:t>) use AIA against:</a:t>
            </a:r>
          </a:p>
          <a:p>
            <a:pPr>
              <a:lnSpc>
                <a:spcPct val="120000"/>
              </a:lnSpc>
              <a:tabLst>
                <a:tab pos="361950" algn="l"/>
              </a:tabLst>
            </a:pPr>
            <a:endParaRPr lang="en-GB" dirty="0">
              <a:solidFill>
                <a:schemeClr val="tx1"/>
              </a:solidFill>
              <a:latin typeface="Verdana" panose="020B0604030504040204" pitchFamily="34" charset="0"/>
              <a:ea typeface="Verdana" panose="020B0604030504040204" pitchFamily="34" charset="0"/>
            </a:endParaRPr>
          </a:p>
          <a:p>
            <a:pPr marL="285750" indent="-285750">
              <a:lnSpc>
                <a:spcPct val="120000"/>
              </a:lnSpc>
              <a:buFont typeface="Arial" panose="020B0604020202020204" pitchFamily="34" charset="0"/>
              <a:buChar char="•"/>
              <a:tabLst>
                <a:tab pos="361950" algn="l"/>
              </a:tabLst>
            </a:pPr>
            <a:r>
              <a:rPr lang="en-GB" dirty="0">
                <a:solidFill>
                  <a:schemeClr val="tx1"/>
                </a:solidFill>
                <a:latin typeface="Verdana" panose="020B0604030504040204" pitchFamily="34" charset="0"/>
                <a:ea typeface="Verdana" panose="020B0604030504040204" pitchFamily="34" charset="0"/>
              </a:rPr>
              <a:t>First, </a:t>
            </a:r>
            <a:r>
              <a:rPr lang="en-GB" b="1" dirty="0">
                <a:solidFill>
                  <a:schemeClr val="tx1"/>
                </a:solidFill>
                <a:latin typeface="Verdana" panose="020B0604030504040204" pitchFamily="34" charset="0"/>
                <a:ea typeface="Verdana" panose="020B0604030504040204" pitchFamily="34" charset="0"/>
              </a:rPr>
              <a:t>Special Rate </a:t>
            </a:r>
            <a:r>
              <a:rPr lang="en-GB" dirty="0">
                <a:solidFill>
                  <a:schemeClr val="tx1"/>
                </a:solidFill>
                <a:latin typeface="Verdana" panose="020B0604030504040204" pitchFamily="34" charset="0"/>
                <a:ea typeface="Verdana" panose="020B0604030504040204" pitchFamily="34" charset="0"/>
              </a:rPr>
              <a:t>expenditure (</a:t>
            </a:r>
            <a:r>
              <a:rPr lang="en-GB" i="1" dirty="0">
                <a:solidFill>
                  <a:schemeClr val="tx1"/>
                </a:solidFill>
                <a:latin typeface="Verdana" panose="020B0604030504040204" pitchFamily="34" charset="0"/>
                <a:ea typeface="Verdana" panose="020B0604030504040204" pitchFamily="34" charset="0"/>
              </a:rPr>
              <a:t>swaps out 6% for 100%</a:t>
            </a:r>
            <a:r>
              <a:rPr lang="en-GB" dirty="0">
                <a:solidFill>
                  <a:schemeClr val="tx1"/>
                </a:solidFill>
                <a:latin typeface="Verdana" panose="020B0604030504040204" pitchFamily="34" charset="0"/>
                <a:ea typeface="Verdana" panose="020B0604030504040204" pitchFamily="34" charset="0"/>
              </a:rPr>
              <a:t>)…</a:t>
            </a:r>
          </a:p>
          <a:p>
            <a:pPr marL="285750" indent="-285750">
              <a:lnSpc>
                <a:spcPct val="120000"/>
              </a:lnSpc>
              <a:buFont typeface="Arial" panose="020B0604020202020204" pitchFamily="34" charset="0"/>
              <a:buChar char="•"/>
              <a:tabLst>
                <a:tab pos="361950" algn="l"/>
              </a:tabLst>
            </a:pPr>
            <a:r>
              <a:rPr lang="en-GB" dirty="0">
                <a:solidFill>
                  <a:schemeClr val="tx1"/>
                </a:solidFill>
                <a:latin typeface="Verdana" panose="020B0604030504040204" pitchFamily="34" charset="0"/>
                <a:ea typeface="Verdana" panose="020B0604030504040204" pitchFamily="34" charset="0"/>
              </a:rPr>
              <a:t>then, </a:t>
            </a:r>
            <a:r>
              <a:rPr lang="en-GB" b="1" dirty="0">
                <a:solidFill>
                  <a:schemeClr val="tx1"/>
                </a:solidFill>
                <a:latin typeface="Verdana" panose="020B0604030504040204" pitchFamily="34" charset="0"/>
                <a:ea typeface="Verdana" panose="020B0604030504040204" pitchFamily="34" charset="0"/>
              </a:rPr>
              <a:t>Second-hand</a:t>
            </a:r>
            <a:r>
              <a:rPr lang="en-GB" dirty="0">
                <a:solidFill>
                  <a:schemeClr val="tx1"/>
                </a:solidFill>
                <a:latin typeface="Verdana" panose="020B0604030504040204" pitchFamily="34" charset="0"/>
                <a:ea typeface="Verdana" panose="020B0604030504040204" pitchFamily="34" charset="0"/>
              </a:rPr>
              <a:t> </a:t>
            </a:r>
            <a:r>
              <a:rPr lang="en-GB" b="1" dirty="0">
                <a:solidFill>
                  <a:schemeClr val="tx1"/>
                </a:solidFill>
                <a:latin typeface="Verdana" panose="020B0604030504040204" pitchFamily="34" charset="0"/>
                <a:ea typeface="Verdana" panose="020B0604030504040204" pitchFamily="34" charset="0"/>
              </a:rPr>
              <a:t>Main Pool </a:t>
            </a:r>
            <a:r>
              <a:rPr lang="en-GB" dirty="0">
                <a:solidFill>
                  <a:schemeClr val="tx1"/>
                </a:solidFill>
                <a:latin typeface="Verdana" panose="020B0604030504040204" pitchFamily="34" charset="0"/>
                <a:ea typeface="Verdana" panose="020B0604030504040204" pitchFamily="34" charset="0"/>
              </a:rPr>
              <a:t>expenditure (</a:t>
            </a:r>
            <a:r>
              <a:rPr lang="en-GB" i="1" dirty="0">
                <a:solidFill>
                  <a:schemeClr val="tx1"/>
                </a:solidFill>
                <a:latin typeface="Verdana" panose="020B0604030504040204" pitchFamily="34" charset="0"/>
                <a:ea typeface="Verdana" panose="020B0604030504040204" pitchFamily="34" charset="0"/>
              </a:rPr>
              <a:t>swaps out 14% for 100%</a:t>
            </a:r>
            <a:r>
              <a:rPr lang="en-GB" dirty="0">
                <a:solidFill>
                  <a:schemeClr val="tx1"/>
                </a:solidFill>
                <a:latin typeface="Verdana" panose="020B0604030504040204" pitchFamily="34" charset="0"/>
                <a:ea typeface="Verdana" panose="020B0604030504040204" pitchFamily="34" charset="0"/>
              </a:rPr>
              <a:t>)…</a:t>
            </a:r>
          </a:p>
          <a:p>
            <a:pPr marL="285750" indent="-285750">
              <a:lnSpc>
                <a:spcPct val="120000"/>
              </a:lnSpc>
              <a:buFont typeface="Arial" panose="020B0604020202020204" pitchFamily="34" charset="0"/>
              <a:buChar char="•"/>
              <a:tabLst>
                <a:tab pos="361950" algn="l"/>
              </a:tabLst>
            </a:pPr>
            <a:r>
              <a:rPr lang="en-GB" dirty="0">
                <a:solidFill>
                  <a:schemeClr val="tx1"/>
                </a:solidFill>
                <a:latin typeface="Verdana" panose="020B0604030504040204" pitchFamily="34" charset="0"/>
                <a:ea typeface="Verdana" panose="020B0604030504040204" pitchFamily="34" charset="0"/>
              </a:rPr>
              <a:t>…then remaining qualifying </a:t>
            </a:r>
            <a:r>
              <a:rPr lang="en-GB" b="1" dirty="0">
                <a:solidFill>
                  <a:schemeClr val="tx1"/>
                </a:solidFill>
                <a:latin typeface="Verdana" panose="020B0604030504040204" pitchFamily="34" charset="0"/>
                <a:ea typeface="Verdana" panose="020B0604030504040204" pitchFamily="34" charset="0"/>
              </a:rPr>
              <a:t>New Main Pool </a:t>
            </a:r>
            <a:r>
              <a:rPr lang="en-GB" dirty="0">
                <a:solidFill>
                  <a:schemeClr val="tx1"/>
                </a:solidFill>
                <a:latin typeface="Verdana" panose="020B0604030504040204" pitchFamily="34" charset="0"/>
                <a:ea typeface="Verdana" panose="020B0604030504040204" pitchFamily="34" charset="0"/>
              </a:rPr>
              <a:t>expenditure (</a:t>
            </a:r>
            <a:r>
              <a:rPr lang="en-GB" i="1" dirty="0">
                <a:solidFill>
                  <a:schemeClr val="tx1"/>
                </a:solidFill>
                <a:latin typeface="Verdana" panose="020B0604030504040204" pitchFamily="34" charset="0"/>
                <a:ea typeface="Verdana" panose="020B0604030504040204" pitchFamily="34" charset="0"/>
              </a:rPr>
              <a:t>swaps out 40%</a:t>
            </a:r>
            <a:r>
              <a:rPr lang="en-GB" dirty="0">
                <a:solidFill>
                  <a:schemeClr val="tx1"/>
                </a:solidFill>
                <a:latin typeface="Verdana" panose="020B0604030504040204" pitchFamily="34" charset="0"/>
                <a:ea typeface="Verdana" panose="020B0604030504040204" pitchFamily="34" charset="0"/>
              </a:rPr>
              <a:t>)</a:t>
            </a:r>
          </a:p>
        </p:txBody>
      </p:sp>
    </p:spTree>
    <p:extLst>
      <p:ext uri="{BB962C8B-B14F-4D97-AF65-F5344CB8AC3E}">
        <p14:creationId xmlns:p14="http://schemas.microsoft.com/office/powerpoint/2010/main" val="8498975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91440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z="2800" b="1" dirty="0">
                <a:latin typeface="Verdana" panose="020B0604030504040204" pitchFamily="34" charset="0"/>
                <a:ea typeface="Verdana" panose="020B0604030504040204" pitchFamily="34" charset="0"/>
              </a:rPr>
              <a:t>Capital Allowances calculation (continued…)</a:t>
            </a:r>
          </a:p>
        </p:txBody>
      </p:sp>
      <p:grpSp>
        <p:nvGrpSpPr>
          <p:cNvPr id="4" name="Group 3">
            <a:extLst>
              <a:ext uri="{FF2B5EF4-FFF2-40B4-BE49-F238E27FC236}">
                <a16:creationId xmlns:a16="http://schemas.microsoft.com/office/drawing/2014/main" id="{D3CB32F1-4A86-1F0B-9816-6FF3AFBB1DCF}"/>
              </a:ext>
            </a:extLst>
          </p:cNvPr>
          <p:cNvGrpSpPr/>
          <p:nvPr/>
        </p:nvGrpSpPr>
        <p:grpSpPr>
          <a:xfrm>
            <a:off x="-1" y="1053059"/>
            <a:ext cx="8002589" cy="360362"/>
            <a:chOff x="-1" y="1341438"/>
            <a:chExt cx="8002589" cy="360362"/>
          </a:xfrm>
          <a:solidFill>
            <a:srgbClr val="FFE0C0"/>
          </a:solidFill>
        </p:grpSpPr>
        <p:sp>
          <p:nvSpPr>
            <p:cNvPr id="20" name="Rectangle 19"/>
            <p:cNvSpPr/>
            <p:nvPr/>
          </p:nvSpPr>
          <p:spPr>
            <a:xfrm>
              <a:off x="6858000" y="1341438"/>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X</a:t>
              </a:r>
            </a:p>
          </p:txBody>
        </p:sp>
        <p:sp>
          <p:nvSpPr>
            <p:cNvPr id="51" name="Rectangle 50"/>
            <p:cNvSpPr/>
            <p:nvPr/>
          </p:nvSpPr>
          <p:spPr>
            <a:xfrm>
              <a:off x="5711825" y="1341438"/>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X</a:t>
              </a:r>
            </a:p>
          </p:txBody>
        </p:sp>
        <p:sp>
          <p:nvSpPr>
            <p:cNvPr id="66" name="Rectangle 65"/>
            <p:cNvSpPr/>
            <p:nvPr/>
          </p:nvSpPr>
          <p:spPr>
            <a:xfrm>
              <a:off x="4573588" y="1341438"/>
              <a:ext cx="1144587"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X</a:t>
              </a:r>
            </a:p>
          </p:txBody>
        </p:sp>
        <p:sp>
          <p:nvSpPr>
            <p:cNvPr id="141" name="Rectangle 140">
              <a:extLst>
                <a:ext uri="{FF2B5EF4-FFF2-40B4-BE49-F238E27FC236}">
                  <a16:creationId xmlns:a16="http://schemas.microsoft.com/office/drawing/2014/main" id="{55D4F845-033C-4213-9AD3-5BD63A11247E}"/>
                </a:ext>
              </a:extLst>
            </p:cNvPr>
            <p:cNvSpPr/>
            <p:nvPr/>
          </p:nvSpPr>
          <p:spPr>
            <a:xfrm>
              <a:off x="-1" y="1341438"/>
              <a:ext cx="4570413"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TWDV b/f</a:t>
              </a:r>
            </a:p>
          </p:txBody>
        </p:sp>
      </p:grpSp>
      <p:grpSp>
        <p:nvGrpSpPr>
          <p:cNvPr id="5" name="Group 4">
            <a:extLst>
              <a:ext uri="{FF2B5EF4-FFF2-40B4-BE49-F238E27FC236}">
                <a16:creationId xmlns:a16="http://schemas.microsoft.com/office/drawing/2014/main" id="{B7855881-735C-4B07-784F-513A3599335E}"/>
              </a:ext>
            </a:extLst>
          </p:cNvPr>
          <p:cNvGrpSpPr/>
          <p:nvPr/>
        </p:nvGrpSpPr>
        <p:grpSpPr>
          <a:xfrm>
            <a:off x="0" y="1413421"/>
            <a:ext cx="9147388" cy="360500"/>
            <a:chOff x="0" y="1701800"/>
            <a:chExt cx="9147388" cy="360500"/>
          </a:xfrm>
          <a:solidFill>
            <a:srgbClr val="FFE0C0"/>
          </a:solidFill>
        </p:grpSpPr>
        <p:sp>
          <p:nvSpPr>
            <p:cNvPr id="112" name="Rectangle 111">
              <a:extLst>
                <a:ext uri="{FF2B5EF4-FFF2-40B4-BE49-F238E27FC236}">
                  <a16:creationId xmlns:a16="http://schemas.microsoft.com/office/drawing/2014/main" id="{1F99CABE-81A1-4BB5-B447-D4A5BCFDDB72}"/>
                </a:ext>
              </a:extLst>
            </p:cNvPr>
            <p:cNvSpPr/>
            <p:nvPr/>
          </p:nvSpPr>
          <p:spPr>
            <a:xfrm>
              <a:off x="8002800" y="1703525"/>
              <a:ext cx="1144588" cy="3587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A</a:t>
              </a:r>
            </a:p>
          </p:txBody>
        </p:sp>
        <p:sp>
          <p:nvSpPr>
            <p:cNvPr id="142" name="Rectangle 141">
              <a:extLst>
                <a:ext uri="{FF2B5EF4-FFF2-40B4-BE49-F238E27FC236}">
                  <a16:creationId xmlns:a16="http://schemas.microsoft.com/office/drawing/2014/main" id="{F4D225C3-129C-4861-9B84-E567B70028D5}"/>
                </a:ext>
              </a:extLst>
            </p:cNvPr>
            <p:cNvSpPr/>
            <p:nvPr/>
          </p:nvSpPr>
          <p:spPr>
            <a:xfrm>
              <a:off x="0" y="1701800"/>
              <a:ext cx="8002588" cy="3587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Qualifying FYA 100%</a:t>
              </a:r>
            </a:p>
          </p:txBody>
        </p:sp>
      </p:grpSp>
      <p:grpSp>
        <p:nvGrpSpPr>
          <p:cNvPr id="6" name="Group 5">
            <a:extLst>
              <a:ext uri="{FF2B5EF4-FFF2-40B4-BE49-F238E27FC236}">
                <a16:creationId xmlns:a16="http://schemas.microsoft.com/office/drawing/2014/main" id="{7393DB03-690B-6861-43A1-0C0909F89819}"/>
              </a:ext>
            </a:extLst>
          </p:cNvPr>
          <p:cNvGrpSpPr/>
          <p:nvPr/>
        </p:nvGrpSpPr>
        <p:grpSpPr>
          <a:xfrm>
            <a:off x="0" y="1772196"/>
            <a:ext cx="8002588" cy="360363"/>
            <a:chOff x="0" y="2060575"/>
            <a:chExt cx="8002588" cy="360363"/>
          </a:xfrm>
          <a:solidFill>
            <a:srgbClr val="FFE0C0"/>
          </a:solidFill>
        </p:grpSpPr>
        <p:sp>
          <p:nvSpPr>
            <p:cNvPr id="22" name="Rectangle 21"/>
            <p:cNvSpPr/>
            <p:nvPr/>
          </p:nvSpPr>
          <p:spPr>
            <a:xfrm>
              <a:off x="6858000" y="2060575"/>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a:t>
              </a:r>
            </a:p>
          </p:txBody>
        </p:sp>
        <p:sp>
          <p:nvSpPr>
            <p:cNvPr id="53" name="Rectangle 52"/>
            <p:cNvSpPr/>
            <p:nvPr/>
          </p:nvSpPr>
          <p:spPr>
            <a:xfrm>
              <a:off x="5711825" y="2060575"/>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X</a:t>
              </a:r>
            </a:p>
          </p:txBody>
        </p:sp>
        <p:sp>
          <p:nvSpPr>
            <p:cNvPr id="68" name="Rectangle 67"/>
            <p:cNvSpPr/>
            <p:nvPr/>
          </p:nvSpPr>
          <p:spPr>
            <a:xfrm>
              <a:off x="4573588" y="2060575"/>
              <a:ext cx="1144587"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X</a:t>
              </a:r>
            </a:p>
          </p:txBody>
        </p:sp>
        <p:sp>
          <p:nvSpPr>
            <p:cNvPr id="143" name="Rectangle 142">
              <a:extLst>
                <a:ext uri="{FF2B5EF4-FFF2-40B4-BE49-F238E27FC236}">
                  <a16:creationId xmlns:a16="http://schemas.microsoft.com/office/drawing/2014/main" id="{8FFF2F7E-FD55-4C7D-A2A4-95458DA34E6C}"/>
                </a:ext>
              </a:extLst>
            </p:cNvPr>
            <p:cNvSpPr/>
            <p:nvPr/>
          </p:nvSpPr>
          <p:spPr>
            <a:xfrm>
              <a:off x="0" y="2060575"/>
              <a:ext cx="4570412"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Cars ≤50g/km, &gt;50g/km</a:t>
              </a:r>
            </a:p>
          </p:txBody>
        </p:sp>
      </p:grpSp>
      <p:grpSp>
        <p:nvGrpSpPr>
          <p:cNvPr id="7" name="Group 6">
            <a:extLst>
              <a:ext uri="{FF2B5EF4-FFF2-40B4-BE49-F238E27FC236}">
                <a16:creationId xmlns:a16="http://schemas.microsoft.com/office/drawing/2014/main" id="{7696F722-0E7B-F58A-D927-5DF29BD51FFE}"/>
              </a:ext>
            </a:extLst>
          </p:cNvPr>
          <p:cNvGrpSpPr/>
          <p:nvPr/>
        </p:nvGrpSpPr>
        <p:grpSpPr>
          <a:xfrm>
            <a:off x="0" y="2132559"/>
            <a:ext cx="3435563" cy="362087"/>
            <a:chOff x="0" y="2420938"/>
            <a:chExt cx="3435563" cy="362087"/>
          </a:xfrm>
          <a:solidFill>
            <a:srgbClr val="FFE0C0"/>
          </a:solidFill>
        </p:grpSpPr>
        <p:sp>
          <p:nvSpPr>
            <p:cNvPr id="144" name="Rectangle 143">
              <a:extLst>
                <a:ext uri="{FF2B5EF4-FFF2-40B4-BE49-F238E27FC236}">
                  <a16:creationId xmlns:a16="http://schemas.microsoft.com/office/drawing/2014/main" id="{E2572F85-AC32-4EAF-8D91-C273E1A404FC}"/>
                </a:ext>
              </a:extLst>
            </p:cNvPr>
            <p:cNvSpPr/>
            <p:nvPr/>
          </p:nvSpPr>
          <p:spPr>
            <a:xfrm>
              <a:off x="0" y="2420938"/>
              <a:ext cx="2294370"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100" b="1" dirty="0">
                  <a:solidFill>
                    <a:schemeClr val="tx1"/>
                  </a:solidFill>
                  <a:latin typeface="Verdana" panose="020B0604030504040204" pitchFamily="34" charset="0"/>
                  <a:ea typeface="Verdana" panose="020B0604030504040204" pitchFamily="34" charset="0"/>
                </a:rPr>
                <a:t>Special Rate expenditure</a:t>
              </a:r>
            </a:p>
          </p:txBody>
        </p:sp>
        <p:sp>
          <p:nvSpPr>
            <p:cNvPr id="159" name="Rectangle 158">
              <a:extLst>
                <a:ext uri="{FF2B5EF4-FFF2-40B4-BE49-F238E27FC236}">
                  <a16:creationId xmlns:a16="http://schemas.microsoft.com/office/drawing/2014/main" id="{9322E3CA-C0AA-4A3A-A1D0-2408599FC422}"/>
                </a:ext>
              </a:extLst>
            </p:cNvPr>
            <p:cNvSpPr/>
            <p:nvPr/>
          </p:nvSpPr>
          <p:spPr>
            <a:xfrm>
              <a:off x="2290975" y="2422663"/>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X</a:t>
              </a:r>
            </a:p>
          </p:txBody>
        </p:sp>
      </p:grpSp>
      <p:grpSp>
        <p:nvGrpSpPr>
          <p:cNvPr id="8" name="Group 7">
            <a:extLst>
              <a:ext uri="{FF2B5EF4-FFF2-40B4-BE49-F238E27FC236}">
                <a16:creationId xmlns:a16="http://schemas.microsoft.com/office/drawing/2014/main" id="{85163489-249A-545C-A13F-EB7DA7725476}"/>
              </a:ext>
            </a:extLst>
          </p:cNvPr>
          <p:cNvGrpSpPr/>
          <p:nvPr/>
        </p:nvGrpSpPr>
        <p:grpSpPr>
          <a:xfrm>
            <a:off x="0" y="2492921"/>
            <a:ext cx="3435563" cy="362088"/>
            <a:chOff x="0" y="2781300"/>
            <a:chExt cx="3435563" cy="362088"/>
          </a:xfrm>
          <a:solidFill>
            <a:srgbClr val="FFE0C0"/>
          </a:solidFill>
        </p:grpSpPr>
        <p:sp>
          <p:nvSpPr>
            <p:cNvPr id="145" name="Rectangle 144">
              <a:extLst>
                <a:ext uri="{FF2B5EF4-FFF2-40B4-BE49-F238E27FC236}">
                  <a16:creationId xmlns:a16="http://schemas.microsoft.com/office/drawing/2014/main" id="{949C52F1-AB75-4910-A50E-D59D4E6F460D}"/>
                </a:ext>
              </a:extLst>
            </p:cNvPr>
            <p:cNvSpPr/>
            <p:nvPr/>
          </p:nvSpPr>
          <p:spPr>
            <a:xfrm>
              <a:off x="0" y="2781300"/>
              <a:ext cx="2290762"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b="1" dirty="0">
                  <a:solidFill>
                    <a:schemeClr val="tx1"/>
                  </a:solidFill>
                  <a:latin typeface="Verdana" panose="020B0604030504040204" pitchFamily="34" charset="0"/>
                  <a:ea typeface="Verdana" panose="020B0604030504040204" pitchFamily="34" charset="0"/>
                </a:rPr>
                <a:t>Second-hand items</a:t>
              </a:r>
            </a:p>
            <a:p>
              <a:pPr>
                <a:tabLst>
                  <a:tab pos="808038" algn="dec"/>
                </a:tabLst>
                <a:defRPr/>
              </a:pPr>
              <a:endParaRPr lang="en-GB" sz="1200" dirty="0">
                <a:solidFill>
                  <a:schemeClr val="tx1"/>
                </a:solidFill>
                <a:latin typeface="Verdana" panose="020B0604030504040204" pitchFamily="34" charset="0"/>
                <a:ea typeface="Verdana" panose="020B0604030504040204" pitchFamily="34" charset="0"/>
              </a:endParaRPr>
            </a:p>
          </p:txBody>
        </p:sp>
        <p:sp>
          <p:nvSpPr>
            <p:cNvPr id="160" name="Rectangle 159">
              <a:extLst>
                <a:ext uri="{FF2B5EF4-FFF2-40B4-BE49-F238E27FC236}">
                  <a16:creationId xmlns:a16="http://schemas.microsoft.com/office/drawing/2014/main" id="{733FA63A-99F6-4ADE-93D1-4775AD6E67EC}"/>
                </a:ext>
              </a:extLst>
            </p:cNvPr>
            <p:cNvSpPr/>
            <p:nvPr/>
          </p:nvSpPr>
          <p:spPr>
            <a:xfrm>
              <a:off x="2290975" y="2783025"/>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X</a:t>
              </a:r>
            </a:p>
          </p:txBody>
        </p:sp>
      </p:grpSp>
      <p:grpSp>
        <p:nvGrpSpPr>
          <p:cNvPr id="9" name="Group 8">
            <a:extLst>
              <a:ext uri="{FF2B5EF4-FFF2-40B4-BE49-F238E27FC236}">
                <a16:creationId xmlns:a16="http://schemas.microsoft.com/office/drawing/2014/main" id="{829AE55C-2567-77E8-7E33-8517543C95A7}"/>
              </a:ext>
            </a:extLst>
          </p:cNvPr>
          <p:cNvGrpSpPr/>
          <p:nvPr/>
        </p:nvGrpSpPr>
        <p:grpSpPr>
          <a:xfrm>
            <a:off x="0" y="2853284"/>
            <a:ext cx="9147388" cy="362087"/>
            <a:chOff x="0" y="3141663"/>
            <a:chExt cx="9147388" cy="362087"/>
          </a:xfrm>
          <a:solidFill>
            <a:srgbClr val="FFE0C0"/>
          </a:solidFill>
        </p:grpSpPr>
        <p:sp>
          <p:nvSpPr>
            <p:cNvPr id="116" name="Rectangle 115">
              <a:extLst>
                <a:ext uri="{FF2B5EF4-FFF2-40B4-BE49-F238E27FC236}">
                  <a16:creationId xmlns:a16="http://schemas.microsoft.com/office/drawing/2014/main" id="{AF301093-60DA-4466-9378-74E7E131871E}"/>
                </a:ext>
              </a:extLst>
            </p:cNvPr>
            <p:cNvSpPr/>
            <p:nvPr/>
          </p:nvSpPr>
          <p:spPr>
            <a:xfrm>
              <a:off x="8002800" y="3143388"/>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B</a:t>
              </a:r>
            </a:p>
          </p:txBody>
        </p:sp>
        <p:sp>
          <p:nvSpPr>
            <p:cNvPr id="146" name="Rectangle 145">
              <a:extLst>
                <a:ext uri="{FF2B5EF4-FFF2-40B4-BE49-F238E27FC236}">
                  <a16:creationId xmlns:a16="http://schemas.microsoft.com/office/drawing/2014/main" id="{BD3664F5-E86D-4056-836A-4D1DB83A3B0C}"/>
                </a:ext>
              </a:extLst>
            </p:cNvPr>
            <p:cNvSpPr/>
            <p:nvPr/>
          </p:nvSpPr>
          <p:spPr>
            <a:xfrm>
              <a:off x="0" y="3141663"/>
              <a:ext cx="2294370"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AIA available</a:t>
              </a:r>
            </a:p>
          </p:txBody>
        </p:sp>
        <p:sp>
          <p:nvSpPr>
            <p:cNvPr id="161" name="Rectangle 160">
              <a:extLst>
                <a:ext uri="{FF2B5EF4-FFF2-40B4-BE49-F238E27FC236}">
                  <a16:creationId xmlns:a16="http://schemas.microsoft.com/office/drawing/2014/main" id="{156F2B8B-CBF9-4365-858A-7D6FE63D3B61}"/>
                </a:ext>
              </a:extLst>
            </p:cNvPr>
            <p:cNvSpPr/>
            <p:nvPr/>
          </p:nvSpPr>
          <p:spPr>
            <a:xfrm>
              <a:off x="2290975" y="3143388"/>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(B)</a:t>
              </a:r>
            </a:p>
          </p:txBody>
        </p:sp>
      </p:grpSp>
      <p:grpSp>
        <p:nvGrpSpPr>
          <p:cNvPr id="11" name="Group 10">
            <a:extLst>
              <a:ext uri="{FF2B5EF4-FFF2-40B4-BE49-F238E27FC236}">
                <a16:creationId xmlns:a16="http://schemas.microsoft.com/office/drawing/2014/main" id="{AA028B04-B737-1D1B-1817-400BAD66241D}"/>
              </a:ext>
            </a:extLst>
          </p:cNvPr>
          <p:cNvGrpSpPr/>
          <p:nvPr/>
        </p:nvGrpSpPr>
        <p:grpSpPr>
          <a:xfrm>
            <a:off x="0" y="3572421"/>
            <a:ext cx="3435563" cy="362088"/>
            <a:chOff x="0" y="3860800"/>
            <a:chExt cx="3435563" cy="362088"/>
          </a:xfrm>
          <a:solidFill>
            <a:srgbClr val="FFE0C0"/>
          </a:solidFill>
        </p:grpSpPr>
        <p:sp>
          <p:nvSpPr>
            <p:cNvPr id="148" name="Rectangle 147">
              <a:extLst>
                <a:ext uri="{FF2B5EF4-FFF2-40B4-BE49-F238E27FC236}">
                  <a16:creationId xmlns:a16="http://schemas.microsoft.com/office/drawing/2014/main" id="{C983DA76-4089-42F7-9A9D-73ECABA64479}"/>
                </a:ext>
              </a:extLst>
            </p:cNvPr>
            <p:cNvSpPr/>
            <p:nvPr/>
          </p:nvSpPr>
          <p:spPr>
            <a:xfrm>
              <a:off x="0" y="3860800"/>
              <a:ext cx="2294370"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b="1" dirty="0">
                  <a:solidFill>
                    <a:schemeClr val="tx1"/>
                  </a:solidFill>
                  <a:latin typeface="Verdana" panose="020B0604030504040204" pitchFamily="34" charset="0"/>
                  <a:ea typeface="Verdana" panose="020B0604030504040204" pitchFamily="34" charset="0"/>
                </a:rPr>
                <a:t>Main Pool New</a:t>
              </a:r>
              <a:r>
                <a:rPr lang="en-GB" sz="1200" dirty="0">
                  <a:solidFill>
                    <a:schemeClr val="tx1"/>
                  </a:solidFill>
                  <a:latin typeface="Verdana" panose="020B0604030504040204" pitchFamily="34" charset="0"/>
                  <a:ea typeface="Verdana" panose="020B0604030504040204" pitchFamily="34" charset="0"/>
                </a:rPr>
                <a:t> </a:t>
              </a:r>
              <a:r>
                <a:rPr lang="en-GB" sz="900" dirty="0">
                  <a:solidFill>
                    <a:schemeClr val="tx1"/>
                  </a:solidFill>
                  <a:latin typeface="Verdana" panose="020B0604030504040204" pitchFamily="34" charset="0"/>
                  <a:ea typeface="Verdana" panose="020B0604030504040204" pitchFamily="34" charset="0"/>
                </a:rPr>
                <a:t>(excl leasing)</a:t>
              </a:r>
              <a:endParaRPr lang="en-GB" sz="1200" b="1" dirty="0">
                <a:solidFill>
                  <a:schemeClr val="tx1"/>
                </a:solidFill>
                <a:latin typeface="Verdana" panose="020B0604030504040204" pitchFamily="34" charset="0"/>
                <a:ea typeface="Verdana" panose="020B0604030504040204" pitchFamily="34" charset="0"/>
              </a:endParaRPr>
            </a:p>
          </p:txBody>
        </p:sp>
        <p:sp>
          <p:nvSpPr>
            <p:cNvPr id="163" name="Rectangle 162">
              <a:extLst>
                <a:ext uri="{FF2B5EF4-FFF2-40B4-BE49-F238E27FC236}">
                  <a16:creationId xmlns:a16="http://schemas.microsoft.com/office/drawing/2014/main" id="{52FC7297-D911-44F9-A6FF-FA4F5FD3A3C4}"/>
                </a:ext>
              </a:extLst>
            </p:cNvPr>
            <p:cNvSpPr/>
            <p:nvPr/>
          </p:nvSpPr>
          <p:spPr>
            <a:xfrm>
              <a:off x="2290975" y="3862525"/>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X</a:t>
              </a:r>
            </a:p>
          </p:txBody>
        </p:sp>
      </p:grpSp>
      <p:grpSp>
        <p:nvGrpSpPr>
          <p:cNvPr id="12" name="Group 11">
            <a:extLst>
              <a:ext uri="{FF2B5EF4-FFF2-40B4-BE49-F238E27FC236}">
                <a16:creationId xmlns:a16="http://schemas.microsoft.com/office/drawing/2014/main" id="{412099EA-0520-66DB-FDA9-08BE9D177BF1}"/>
              </a:ext>
            </a:extLst>
          </p:cNvPr>
          <p:cNvGrpSpPr/>
          <p:nvPr/>
        </p:nvGrpSpPr>
        <p:grpSpPr>
          <a:xfrm>
            <a:off x="0" y="3932784"/>
            <a:ext cx="9147388" cy="362087"/>
            <a:chOff x="0" y="4221163"/>
            <a:chExt cx="9147388" cy="362087"/>
          </a:xfrm>
          <a:solidFill>
            <a:srgbClr val="FFE0C0"/>
          </a:solidFill>
        </p:grpSpPr>
        <p:sp>
          <p:nvSpPr>
            <p:cNvPr id="119" name="Rectangle 118">
              <a:extLst>
                <a:ext uri="{FF2B5EF4-FFF2-40B4-BE49-F238E27FC236}">
                  <a16:creationId xmlns:a16="http://schemas.microsoft.com/office/drawing/2014/main" id="{9EED6D37-96D6-4998-833B-643FEA4D37B5}"/>
                </a:ext>
              </a:extLst>
            </p:cNvPr>
            <p:cNvSpPr/>
            <p:nvPr/>
          </p:nvSpPr>
          <p:spPr>
            <a:xfrm>
              <a:off x="8002800" y="4222888"/>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C</a:t>
              </a:r>
            </a:p>
          </p:txBody>
        </p:sp>
        <p:sp>
          <p:nvSpPr>
            <p:cNvPr id="149" name="Rectangle 148">
              <a:extLst>
                <a:ext uri="{FF2B5EF4-FFF2-40B4-BE49-F238E27FC236}">
                  <a16:creationId xmlns:a16="http://schemas.microsoft.com/office/drawing/2014/main" id="{E58E0B0E-7E88-41A9-8631-483A34242F1F}"/>
                </a:ext>
              </a:extLst>
            </p:cNvPr>
            <p:cNvSpPr/>
            <p:nvPr/>
          </p:nvSpPr>
          <p:spPr>
            <a:xfrm>
              <a:off x="0" y="4221163"/>
              <a:ext cx="2294370"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any AIA still available</a:t>
              </a:r>
            </a:p>
          </p:txBody>
        </p:sp>
        <p:sp>
          <p:nvSpPr>
            <p:cNvPr id="164" name="Rectangle 163">
              <a:extLst>
                <a:ext uri="{FF2B5EF4-FFF2-40B4-BE49-F238E27FC236}">
                  <a16:creationId xmlns:a16="http://schemas.microsoft.com/office/drawing/2014/main" id="{29F2D5EF-0C50-4587-B3C9-8A87F4FD78F6}"/>
                </a:ext>
              </a:extLst>
            </p:cNvPr>
            <p:cNvSpPr/>
            <p:nvPr/>
          </p:nvSpPr>
          <p:spPr>
            <a:xfrm>
              <a:off x="2290975" y="4222888"/>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(C)</a:t>
              </a:r>
            </a:p>
          </p:txBody>
        </p:sp>
      </p:grpSp>
      <p:grpSp>
        <p:nvGrpSpPr>
          <p:cNvPr id="14" name="Group 13">
            <a:extLst>
              <a:ext uri="{FF2B5EF4-FFF2-40B4-BE49-F238E27FC236}">
                <a16:creationId xmlns:a16="http://schemas.microsoft.com/office/drawing/2014/main" id="{75D65A31-9F8A-A00E-17D0-84441334E2D7}"/>
              </a:ext>
            </a:extLst>
          </p:cNvPr>
          <p:cNvGrpSpPr/>
          <p:nvPr/>
        </p:nvGrpSpPr>
        <p:grpSpPr>
          <a:xfrm>
            <a:off x="0" y="4653509"/>
            <a:ext cx="4573588" cy="358775"/>
            <a:chOff x="0" y="4941888"/>
            <a:chExt cx="4573588" cy="358775"/>
          </a:xfrm>
          <a:solidFill>
            <a:srgbClr val="FFE0C0"/>
          </a:solidFill>
        </p:grpSpPr>
        <p:sp>
          <p:nvSpPr>
            <p:cNvPr id="91" name="Rectangle 90"/>
            <p:cNvSpPr/>
            <p:nvPr/>
          </p:nvSpPr>
          <p:spPr>
            <a:xfrm>
              <a:off x="3429000" y="4941888"/>
              <a:ext cx="1144588" cy="3587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X</a:t>
              </a:r>
            </a:p>
          </p:txBody>
        </p:sp>
        <p:sp>
          <p:nvSpPr>
            <p:cNvPr id="151" name="Rectangle 150">
              <a:extLst>
                <a:ext uri="{FF2B5EF4-FFF2-40B4-BE49-F238E27FC236}">
                  <a16:creationId xmlns:a16="http://schemas.microsoft.com/office/drawing/2014/main" id="{94305803-C528-413D-8518-A8F8CFF82223}"/>
                </a:ext>
              </a:extLst>
            </p:cNvPr>
            <p:cNvSpPr/>
            <p:nvPr/>
          </p:nvSpPr>
          <p:spPr>
            <a:xfrm>
              <a:off x="0" y="4941888"/>
              <a:ext cx="3429000" cy="3587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b="1" dirty="0">
                  <a:solidFill>
                    <a:schemeClr val="tx1"/>
                  </a:solidFill>
                  <a:latin typeface="Verdana" panose="020B0604030504040204" pitchFamily="34" charset="0"/>
                  <a:ea typeface="Verdana" panose="020B0604030504040204" pitchFamily="34" charset="0"/>
                </a:rPr>
                <a:t>Main Pool New Leasing</a:t>
              </a:r>
              <a:endParaRPr lang="en-GB" sz="1200" dirty="0">
                <a:solidFill>
                  <a:schemeClr val="tx1"/>
                </a:solidFill>
                <a:latin typeface="Verdana" panose="020B0604030504040204" pitchFamily="34" charset="0"/>
                <a:ea typeface="Verdana" panose="020B0604030504040204" pitchFamily="34" charset="0"/>
              </a:endParaRPr>
            </a:p>
          </p:txBody>
        </p:sp>
      </p:grpSp>
      <p:grpSp>
        <p:nvGrpSpPr>
          <p:cNvPr id="13" name="Group 12">
            <a:extLst>
              <a:ext uri="{FF2B5EF4-FFF2-40B4-BE49-F238E27FC236}">
                <a16:creationId xmlns:a16="http://schemas.microsoft.com/office/drawing/2014/main" id="{0D54766B-0DE9-96B4-29F0-3A7AEE81FAA2}"/>
              </a:ext>
            </a:extLst>
          </p:cNvPr>
          <p:cNvGrpSpPr/>
          <p:nvPr/>
        </p:nvGrpSpPr>
        <p:grpSpPr>
          <a:xfrm>
            <a:off x="0" y="4293146"/>
            <a:ext cx="4573588" cy="360363"/>
            <a:chOff x="0" y="4581525"/>
            <a:chExt cx="4573588" cy="360363"/>
          </a:xfrm>
          <a:solidFill>
            <a:srgbClr val="FFE0C0"/>
          </a:solidFill>
        </p:grpSpPr>
        <p:sp>
          <p:nvSpPr>
            <p:cNvPr id="92" name="Rectangle 91"/>
            <p:cNvSpPr/>
            <p:nvPr/>
          </p:nvSpPr>
          <p:spPr>
            <a:xfrm>
              <a:off x="3429000" y="4581525"/>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X</a:t>
              </a:r>
            </a:p>
          </p:txBody>
        </p:sp>
        <p:sp>
          <p:nvSpPr>
            <p:cNvPr id="152" name="Rectangle 151">
              <a:extLst>
                <a:ext uri="{FF2B5EF4-FFF2-40B4-BE49-F238E27FC236}">
                  <a16:creationId xmlns:a16="http://schemas.microsoft.com/office/drawing/2014/main" id="{DFDA96AB-DA0B-4581-BF73-AFF9311E2F58}"/>
                </a:ext>
              </a:extLst>
            </p:cNvPr>
            <p:cNvSpPr/>
            <p:nvPr/>
          </p:nvSpPr>
          <p:spPr>
            <a:xfrm>
              <a:off x="0" y="4581525"/>
              <a:ext cx="342243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Any remainder FYA-eligible</a:t>
              </a:r>
            </a:p>
          </p:txBody>
        </p:sp>
      </p:grpSp>
      <p:grpSp>
        <p:nvGrpSpPr>
          <p:cNvPr id="16" name="Group 15">
            <a:extLst>
              <a:ext uri="{FF2B5EF4-FFF2-40B4-BE49-F238E27FC236}">
                <a16:creationId xmlns:a16="http://schemas.microsoft.com/office/drawing/2014/main" id="{FFA5439A-841E-36B7-53E3-764432D85135}"/>
              </a:ext>
            </a:extLst>
          </p:cNvPr>
          <p:cNvGrpSpPr/>
          <p:nvPr/>
        </p:nvGrpSpPr>
        <p:grpSpPr>
          <a:xfrm>
            <a:off x="0" y="5372646"/>
            <a:ext cx="9147388" cy="362088"/>
            <a:chOff x="0" y="5661025"/>
            <a:chExt cx="9147388" cy="362088"/>
          </a:xfrm>
          <a:solidFill>
            <a:srgbClr val="FFE0C0"/>
          </a:solidFill>
        </p:grpSpPr>
        <p:sp>
          <p:nvSpPr>
            <p:cNvPr id="93" name="Rectangle 92"/>
            <p:cNvSpPr/>
            <p:nvPr/>
          </p:nvSpPr>
          <p:spPr>
            <a:xfrm>
              <a:off x="3429000" y="5661025"/>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(D)</a:t>
              </a:r>
            </a:p>
          </p:txBody>
        </p:sp>
        <p:sp>
          <p:nvSpPr>
            <p:cNvPr id="123" name="Rectangle 122">
              <a:extLst>
                <a:ext uri="{FF2B5EF4-FFF2-40B4-BE49-F238E27FC236}">
                  <a16:creationId xmlns:a16="http://schemas.microsoft.com/office/drawing/2014/main" id="{C0F73762-B85C-44A3-8A4A-AFA6072B8BE3}"/>
                </a:ext>
              </a:extLst>
            </p:cNvPr>
            <p:cNvSpPr/>
            <p:nvPr/>
          </p:nvSpPr>
          <p:spPr>
            <a:xfrm>
              <a:off x="8002800" y="5662750"/>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D</a:t>
              </a:r>
            </a:p>
          </p:txBody>
        </p:sp>
        <p:sp>
          <p:nvSpPr>
            <p:cNvPr id="153" name="Rectangle 152">
              <a:extLst>
                <a:ext uri="{FF2B5EF4-FFF2-40B4-BE49-F238E27FC236}">
                  <a16:creationId xmlns:a16="http://schemas.microsoft.com/office/drawing/2014/main" id="{6756D513-19F0-490F-8931-1BFA142E72B3}"/>
                </a:ext>
              </a:extLst>
            </p:cNvPr>
            <p:cNvSpPr/>
            <p:nvPr/>
          </p:nvSpPr>
          <p:spPr>
            <a:xfrm>
              <a:off x="0" y="5661025"/>
              <a:ext cx="3435562"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FYA @ 40%</a:t>
              </a:r>
            </a:p>
          </p:txBody>
        </p:sp>
      </p:grpSp>
      <p:grpSp>
        <p:nvGrpSpPr>
          <p:cNvPr id="18" name="Group 17">
            <a:extLst>
              <a:ext uri="{FF2B5EF4-FFF2-40B4-BE49-F238E27FC236}">
                <a16:creationId xmlns:a16="http://schemas.microsoft.com/office/drawing/2014/main" id="{ABD9BEA4-B8DF-E9B2-54B9-F466CA7B7286}"/>
              </a:ext>
            </a:extLst>
          </p:cNvPr>
          <p:cNvGrpSpPr/>
          <p:nvPr/>
        </p:nvGrpSpPr>
        <p:grpSpPr>
          <a:xfrm>
            <a:off x="0" y="6093049"/>
            <a:ext cx="9147388" cy="362087"/>
            <a:chOff x="0" y="6021388"/>
            <a:chExt cx="9147388" cy="362087"/>
          </a:xfrm>
          <a:solidFill>
            <a:srgbClr val="FFE0C0"/>
          </a:solidFill>
        </p:grpSpPr>
        <p:sp>
          <p:nvSpPr>
            <p:cNvPr id="34" name="Rectangle 33">
              <a:extLst>
                <a:ext uri="{FF2B5EF4-FFF2-40B4-BE49-F238E27FC236}">
                  <a16:creationId xmlns:a16="http://schemas.microsoft.com/office/drawing/2014/main" id="{DB1C0346-99F0-DB38-F3F7-B86B23DD029E}"/>
                </a:ext>
              </a:extLst>
            </p:cNvPr>
            <p:cNvSpPr/>
            <p:nvPr/>
          </p:nvSpPr>
          <p:spPr>
            <a:xfrm>
              <a:off x="6858000" y="6021388"/>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a:t>
              </a:r>
            </a:p>
          </p:txBody>
        </p:sp>
        <p:sp>
          <p:nvSpPr>
            <p:cNvPr id="35" name="Rectangle 34">
              <a:extLst>
                <a:ext uri="{FF2B5EF4-FFF2-40B4-BE49-F238E27FC236}">
                  <a16:creationId xmlns:a16="http://schemas.microsoft.com/office/drawing/2014/main" id="{5294BC79-1313-4F0F-FA18-7945350455FD}"/>
                </a:ext>
              </a:extLst>
            </p:cNvPr>
            <p:cNvSpPr/>
            <p:nvPr/>
          </p:nvSpPr>
          <p:spPr>
            <a:xfrm>
              <a:off x="5711825" y="6021388"/>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(X)</a:t>
              </a:r>
            </a:p>
          </p:txBody>
        </p:sp>
        <p:sp>
          <p:nvSpPr>
            <p:cNvPr id="36" name="Rectangle 35">
              <a:extLst>
                <a:ext uri="{FF2B5EF4-FFF2-40B4-BE49-F238E27FC236}">
                  <a16:creationId xmlns:a16="http://schemas.microsoft.com/office/drawing/2014/main" id="{5F423042-081E-9981-A1ED-A478E813194F}"/>
                </a:ext>
              </a:extLst>
            </p:cNvPr>
            <p:cNvSpPr/>
            <p:nvPr/>
          </p:nvSpPr>
          <p:spPr>
            <a:xfrm>
              <a:off x="4573588" y="6021388"/>
              <a:ext cx="1144587"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(X)</a:t>
              </a:r>
            </a:p>
          </p:txBody>
        </p:sp>
        <p:sp>
          <p:nvSpPr>
            <p:cNvPr id="37" name="Rectangle 36">
              <a:extLst>
                <a:ext uri="{FF2B5EF4-FFF2-40B4-BE49-F238E27FC236}">
                  <a16:creationId xmlns:a16="http://schemas.microsoft.com/office/drawing/2014/main" id="{6F9E686F-30EF-D6D0-6D05-BA7EEA4838FD}"/>
                </a:ext>
              </a:extLst>
            </p:cNvPr>
            <p:cNvSpPr/>
            <p:nvPr/>
          </p:nvSpPr>
          <p:spPr>
            <a:xfrm>
              <a:off x="3429000" y="6021388"/>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a:t>
              </a:r>
            </a:p>
          </p:txBody>
        </p:sp>
        <p:sp>
          <p:nvSpPr>
            <p:cNvPr id="38" name="Rectangle 37">
              <a:extLst>
                <a:ext uri="{FF2B5EF4-FFF2-40B4-BE49-F238E27FC236}">
                  <a16:creationId xmlns:a16="http://schemas.microsoft.com/office/drawing/2014/main" id="{9E5CF381-E75B-CCA7-E325-6B6EC342E9C7}"/>
                </a:ext>
              </a:extLst>
            </p:cNvPr>
            <p:cNvSpPr/>
            <p:nvPr/>
          </p:nvSpPr>
          <p:spPr>
            <a:xfrm>
              <a:off x="8002800" y="6023113"/>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a:t>
              </a:r>
            </a:p>
          </p:txBody>
        </p:sp>
        <p:sp>
          <p:nvSpPr>
            <p:cNvPr id="39" name="Rectangle 38">
              <a:extLst>
                <a:ext uri="{FF2B5EF4-FFF2-40B4-BE49-F238E27FC236}">
                  <a16:creationId xmlns:a16="http://schemas.microsoft.com/office/drawing/2014/main" id="{182F7269-E0A2-3D61-7890-40180E4FF588}"/>
                </a:ext>
              </a:extLst>
            </p:cNvPr>
            <p:cNvSpPr/>
            <p:nvPr/>
          </p:nvSpPr>
          <p:spPr>
            <a:xfrm>
              <a:off x="0" y="6021388"/>
              <a:ext cx="2294370"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Disposal proceeds (limited)</a:t>
              </a:r>
            </a:p>
          </p:txBody>
        </p:sp>
        <p:sp>
          <p:nvSpPr>
            <p:cNvPr id="40" name="Rectangle 39">
              <a:extLst>
                <a:ext uri="{FF2B5EF4-FFF2-40B4-BE49-F238E27FC236}">
                  <a16:creationId xmlns:a16="http://schemas.microsoft.com/office/drawing/2014/main" id="{18A327DF-F63B-8A75-1541-FE11629F9448}"/>
                </a:ext>
              </a:extLst>
            </p:cNvPr>
            <p:cNvSpPr/>
            <p:nvPr/>
          </p:nvSpPr>
          <p:spPr>
            <a:xfrm>
              <a:off x="2290975" y="6023113"/>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a:t>
              </a:r>
            </a:p>
          </p:txBody>
        </p:sp>
      </p:grpSp>
      <p:grpSp>
        <p:nvGrpSpPr>
          <p:cNvPr id="41" name="Group 40">
            <a:extLst>
              <a:ext uri="{FF2B5EF4-FFF2-40B4-BE49-F238E27FC236}">
                <a16:creationId xmlns:a16="http://schemas.microsoft.com/office/drawing/2014/main" id="{49D0CD36-131E-06EB-E1C1-61B2CC808DC7}"/>
              </a:ext>
            </a:extLst>
          </p:cNvPr>
          <p:cNvGrpSpPr/>
          <p:nvPr/>
        </p:nvGrpSpPr>
        <p:grpSpPr>
          <a:xfrm>
            <a:off x="0" y="6453089"/>
            <a:ext cx="9147388" cy="362087"/>
            <a:chOff x="0" y="6021388"/>
            <a:chExt cx="9147388" cy="362087"/>
          </a:xfrm>
          <a:solidFill>
            <a:srgbClr val="FFE0C0"/>
          </a:solidFill>
        </p:grpSpPr>
        <p:sp>
          <p:nvSpPr>
            <p:cNvPr id="46" name="Rectangle 45">
              <a:extLst>
                <a:ext uri="{FF2B5EF4-FFF2-40B4-BE49-F238E27FC236}">
                  <a16:creationId xmlns:a16="http://schemas.microsoft.com/office/drawing/2014/main" id="{AD205BB0-06D1-4E47-8FDB-BB6C98ECC217}"/>
                </a:ext>
              </a:extLst>
            </p:cNvPr>
            <p:cNvSpPr/>
            <p:nvPr/>
          </p:nvSpPr>
          <p:spPr>
            <a:xfrm>
              <a:off x="8002800" y="6023113"/>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continued…</a:t>
              </a:r>
            </a:p>
          </p:txBody>
        </p:sp>
        <p:sp>
          <p:nvSpPr>
            <p:cNvPr id="42" name="Rectangle 41">
              <a:extLst>
                <a:ext uri="{FF2B5EF4-FFF2-40B4-BE49-F238E27FC236}">
                  <a16:creationId xmlns:a16="http://schemas.microsoft.com/office/drawing/2014/main" id="{942E767B-DC8C-7753-DADB-BAFD41902934}"/>
                </a:ext>
              </a:extLst>
            </p:cNvPr>
            <p:cNvSpPr/>
            <p:nvPr/>
          </p:nvSpPr>
          <p:spPr>
            <a:xfrm>
              <a:off x="6858000" y="6021388"/>
              <a:ext cx="1144588"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X</a:t>
              </a:r>
            </a:p>
          </p:txBody>
        </p:sp>
        <p:sp>
          <p:nvSpPr>
            <p:cNvPr id="43" name="Rectangle 42">
              <a:extLst>
                <a:ext uri="{FF2B5EF4-FFF2-40B4-BE49-F238E27FC236}">
                  <a16:creationId xmlns:a16="http://schemas.microsoft.com/office/drawing/2014/main" id="{757EBEA9-79D4-EFFE-9CDC-547F4056A8B8}"/>
                </a:ext>
              </a:extLst>
            </p:cNvPr>
            <p:cNvSpPr/>
            <p:nvPr/>
          </p:nvSpPr>
          <p:spPr>
            <a:xfrm>
              <a:off x="5711825" y="6021388"/>
              <a:ext cx="1144588"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X</a:t>
              </a:r>
            </a:p>
          </p:txBody>
        </p:sp>
        <p:sp>
          <p:nvSpPr>
            <p:cNvPr id="44" name="Rectangle 43">
              <a:extLst>
                <a:ext uri="{FF2B5EF4-FFF2-40B4-BE49-F238E27FC236}">
                  <a16:creationId xmlns:a16="http://schemas.microsoft.com/office/drawing/2014/main" id="{1046EA0C-4082-5E08-BBB0-F7BE451A690B}"/>
                </a:ext>
              </a:extLst>
            </p:cNvPr>
            <p:cNvSpPr/>
            <p:nvPr/>
          </p:nvSpPr>
          <p:spPr>
            <a:xfrm>
              <a:off x="4573588" y="6021388"/>
              <a:ext cx="1144587"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X</a:t>
              </a:r>
            </a:p>
          </p:txBody>
        </p:sp>
        <p:sp>
          <p:nvSpPr>
            <p:cNvPr id="47" name="Rectangle 46">
              <a:extLst>
                <a:ext uri="{FF2B5EF4-FFF2-40B4-BE49-F238E27FC236}">
                  <a16:creationId xmlns:a16="http://schemas.microsoft.com/office/drawing/2014/main" id="{DF0520A4-661C-96DE-6EBD-183D5B2ED8B9}"/>
                </a:ext>
              </a:extLst>
            </p:cNvPr>
            <p:cNvSpPr/>
            <p:nvPr/>
          </p:nvSpPr>
          <p:spPr>
            <a:xfrm>
              <a:off x="0" y="6021388"/>
              <a:ext cx="4570412"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TWDV to which WDA apply</a:t>
              </a:r>
            </a:p>
          </p:txBody>
        </p:sp>
      </p:grpSp>
      <p:grpSp>
        <p:nvGrpSpPr>
          <p:cNvPr id="10" name="Group 9">
            <a:extLst>
              <a:ext uri="{FF2B5EF4-FFF2-40B4-BE49-F238E27FC236}">
                <a16:creationId xmlns:a16="http://schemas.microsoft.com/office/drawing/2014/main" id="{B541450E-8A8F-6FE0-A485-E8E6912A8866}"/>
              </a:ext>
            </a:extLst>
          </p:cNvPr>
          <p:cNvGrpSpPr/>
          <p:nvPr/>
        </p:nvGrpSpPr>
        <p:grpSpPr>
          <a:xfrm>
            <a:off x="0" y="3213646"/>
            <a:ext cx="8002588" cy="358775"/>
            <a:chOff x="0" y="3502025"/>
            <a:chExt cx="8002588" cy="358775"/>
          </a:xfrm>
          <a:solidFill>
            <a:srgbClr val="FFE0C0"/>
          </a:solidFill>
        </p:grpSpPr>
        <p:sp>
          <p:nvSpPr>
            <p:cNvPr id="26" name="Rectangle 25"/>
            <p:cNvSpPr/>
            <p:nvPr/>
          </p:nvSpPr>
          <p:spPr>
            <a:xfrm>
              <a:off x="6858000" y="3502025"/>
              <a:ext cx="1144588" cy="358775"/>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a:t>
              </a:r>
            </a:p>
          </p:txBody>
        </p:sp>
        <p:sp>
          <p:nvSpPr>
            <p:cNvPr id="57" name="Rectangle 56"/>
            <p:cNvSpPr/>
            <p:nvPr/>
          </p:nvSpPr>
          <p:spPr>
            <a:xfrm>
              <a:off x="5711825" y="3502025"/>
              <a:ext cx="1144588" cy="358775"/>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X</a:t>
              </a:r>
            </a:p>
          </p:txBody>
        </p:sp>
        <p:sp>
          <p:nvSpPr>
            <p:cNvPr id="72" name="Rectangle 71"/>
            <p:cNvSpPr/>
            <p:nvPr/>
          </p:nvSpPr>
          <p:spPr>
            <a:xfrm>
              <a:off x="4573588" y="3502025"/>
              <a:ext cx="1144587" cy="358775"/>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X</a:t>
              </a:r>
            </a:p>
          </p:txBody>
        </p:sp>
        <p:sp>
          <p:nvSpPr>
            <p:cNvPr id="147" name="Rectangle 146">
              <a:extLst>
                <a:ext uri="{FF2B5EF4-FFF2-40B4-BE49-F238E27FC236}">
                  <a16:creationId xmlns:a16="http://schemas.microsoft.com/office/drawing/2014/main" id="{01A69F66-E268-4B0F-BFF9-EF441BC5D83D}"/>
                </a:ext>
              </a:extLst>
            </p:cNvPr>
            <p:cNvSpPr/>
            <p:nvPr/>
          </p:nvSpPr>
          <p:spPr>
            <a:xfrm>
              <a:off x="0" y="3502025"/>
              <a:ext cx="4570412" cy="358775"/>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Any remainder to pools</a:t>
              </a:r>
            </a:p>
          </p:txBody>
        </p:sp>
      </p:grpSp>
      <p:grpSp>
        <p:nvGrpSpPr>
          <p:cNvPr id="3" name="Group 2">
            <a:extLst>
              <a:ext uri="{FF2B5EF4-FFF2-40B4-BE49-F238E27FC236}">
                <a16:creationId xmlns:a16="http://schemas.microsoft.com/office/drawing/2014/main" id="{C149DD1F-1532-B382-2247-C60F738BE72F}"/>
              </a:ext>
            </a:extLst>
          </p:cNvPr>
          <p:cNvGrpSpPr/>
          <p:nvPr/>
        </p:nvGrpSpPr>
        <p:grpSpPr>
          <a:xfrm>
            <a:off x="2290975" y="692696"/>
            <a:ext cx="6856413" cy="362088"/>
            <a:chOff x="2290975" y="981075"/>
            <a:chExt cx="6856413" cy="362088"/>
          </a:xfrm>
          <a:solidFill>
            <a:srgbClr val="FFE0C0"/>
          </a:solidFill>
        </p:grpSpPr>
        <p:sp>
          <p:nvSpPr>
            <p:cNvPr id="19" name="Rectangle 18"/>
            <p:cNvSpPr/>
            <p:nvPr/>
          </p:nvSpPr>
          <p:spPr>
            <a:xfrm>
              <a:off x="6858000" y="981075"/>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Short Life</a:t>
              </a:r>
            </a:p>
          </p:txBody>
        </p:sp>
        <p:sp>
          <p:nvSpPr>
            <p:cNvPr id="50" name="Rectangle 49"/>
            <p:cNvSpPr/>
            <p:nvPr/>
          </p:nvSpPr>
          <p:spPr>
            <a:xfrm>
              <a:off x="5711825" y="981075"/>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Special Rate</a:t>
              </a:r>
            </a:p>
          </p:txBody>
        </p:sp>
        <p:sp>
          <p:nvSpPr>
            <p:cNvPr id="65" name="Rectangle 64"/>
            <p:cNvSpPr/>
            <p:nvPr/>
          </p:nvSpPr>
          <p:spPr>
            <a:xfrm>
              <a:off x="4573588" y="981075"/>
              <a:ext cx="1144587"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Main Pool</a:t>
              </a:r>
            </a:p>
          </p:txBody>
        </p:sp>
        <p:sp>
          <p:nvSpPr>
            <p:cNvPr id="80" name="Rectangle 79"/>
            <p:cNvSpPr/>
            <p:nvPr/>
          </p:nvSpPr>
          <p:spPr>
            <a:xfrm>
              <a:off x="3429000" y="981075"/>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FYA-eligible</a:t>
              </a:r>
            </a:p>
          </p:txBody>
        </p:sp>
        <p:sp>
          <p:nvSpPr>
            <p:cNvPr id="110" name="Rectangle 109">
              <a:extLst>
                <a:ext uri="{FF2B5EF4-FFF2-40B4-BE49-F238E27FC236}">
                  <a16:creationId xmlns:a16="http://schemas.microsoft.com/office/drawing/2014/main" id="{5CB3BB00-9055-4509-98C0-90B2E69709BD}"/>
                </a:ext>
              </a:extLst>
            </p:cNvPr>
            <p:cNvSpPr/>
            <p:nvPr/>
          </p:nvSpPr>
          <p:spPr>
            <a:xfrm>
              <a:off x="8002800" y="982800"/>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Capital All’s</a:t>
              </a:r>
            </a:p>
          </p:txBody>
        </p:sp>
        <p:sp>
          <p:nvSpPr>
            <p:cNvPr id="155" name="Rectangle 154">
              <a:extLst>
                <a:ext uri="{FF2B5EF4-FFF2-40B4-BE49-F238E27FC236}">
                  <a16:creationId xmlns:a16="http://schemas.microsoft.com/office/drawing/2014/main" id="{8D6FFEFA-F9FC-4FF9-A0FD-ADB6F09D31FD}"/>
                </a:ext>
              </a:extLst>
            </p:cNvPr>
            <p:cNvSpPr/>
            <p:nvPr/>
          </p:nvSpPr>
          <p:spPr>
            <a:xfrm>
              <a:off x="2290975" y="982800"/>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Additions</a:t>
              </a:r>
            </a:p>
          </p:txBody>
        </p:sp>
      </p:grpSp>
      <p:grpSp>
        <p:nvGrpSpPr>
          <p:cNvPr id="15" name="Group 14">
            <a:extLst>
              <a:ext uri="{FF2B5EF4-FFF2-40B4-BE49-F238E27FC236}">
                <a16:creationId xmlns:a16="http://schemas.microsoft.com/office/drawing/2014/main" id="{438D3196-91EA-16DD-DE80-10CDE0B96F60}"/>
              </a:ext>
            </a:extLst>
          </p:cNvPr>
          <p:cNvGrpSpPr/>
          <p:nvPr/>
        </p:nvGrpSpPr>
        <p:grpSpPr>
          <a:xfrm>
            <a:off x="-1" y="5012284"/>
            <a:ext cx="4573589" cy="360362"/>
            <a:chOff x="-1" y="5300663"/>
            <a:chExt cx="4573589" cy="360362"/>
          </a:xfrm>
          <a:solidFill>
            <a:srgbClr val="FFE0C0"/>
          </a:solidFill>
        </p:grpSpPr>
        <p:sp>
          <p:nvSpPr>
            <p:cNvPr id="90" name="Rectangle 89"/>
            <p:cNvSpPr/>
            <p:nvPr/>
          </p:nvSpPr>
          <p:spPr>
            <a:xfrm>
              <a:off x="3429000" y="5300663"/>
              <a:ext cx="1144588"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X</a:t>
              </a:r>
            </a:p>
          </p:txBody>
        </p:sp>
        <p:sp>
          <p:nvSpPr>
            <p:cNvPr id="150" name="Rectangle 149">
              <a:extLst>
                <a:ext uri="{FF2B5EF4-FFF2-40B4-BE49-F238E27FC236}">
                  <a16:creationId xmlns:a16="http://schemas.microsoft.com/office/drawing/2014/main" id="{E69116EC-0631-4582-B9E2-317A3D4F7726}"/>
                </a:ext>
              </a:extLst>
            </p:cNvPr>
            <p:cNvSpPr/>
            <p:nvPr/>
          </p:nvSpPr>
          <p:spPr>
            <a:xfrm>
              <a:off x="-1" y="5300663"/>
              <a:ext cx="3435563"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Qualifying 40% FYAs</a:t>
              </a:r>
            </a:p>
          </p:txBody>
        </p:sp>
      </p:grpSp>
      <p:grpSp>
        <p:nvGrpSpPr>
          <p:cNvPr id="17" name="Group 16">
            <a:extLst>
              <a:ext uri="{FF2B5EF4-FFF2-40B4-BE49-F238E27FC236}">
                <a16:creationId xmlns:a16="http://schemas.microsoft.com/office/drawing/2014/main" id="{3670495E-F642-1099-8D71-01447B73C349}"/>
              </a:ext>
            </a:extLst>
          </p:cNvPr>
          <p:cNvGrpSpPr/>
          <p:nvPr/>
        </p:nvGrpSpPr>
        <p:grpSpPr>
          <a:xfrm>
            <a:off x="-1" y="5733009"/>
            <a:ext cx="4573589" cy="360362"/>
            <a:chOff x="-1" y="6021388"/>
            <a:chExt cx="4573589" cy="360362"/>
          </a:xfrm>
          <a:solidFill>
            <a:srgbClr val="FFE0E0"/>
          </a:solidFill>
        </p:grpSpPr>
        <p:sp>
          <p:nvSpPr>
            <p:cNvPr id="94" name="Rectangle 93"/>
            <p:cNvSpPr/>
            <p:nvPr/>
          </p:nvSpPr>
          <p:spPr>
            <a:xfrm>
              <a:off x="3429000" y="6021388"/>
              <a:ext cx="1144588" cy="360362"/>
            </a:xfrm>
            <a:prstGeom prst="rect">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Y*</a:t>
              </a:r>
            </a:p>
          </p:txBody>
        </p:sp>
        <p:sp>
          <p:nvSpPr>
            <p:cNvPr id="154" name="Rectangle 153">
              <a:extLst>
                <a:ext uri="{FF2B5EF4-FFF2-40B4-BE49-F238E27FC236}">
                  <a16:creationId xmlns:a16="http://schemas.microsoft.com/office/drawing/2014/main" id="{B6C0C144-DF05-4ADC-AE55-3B09476582C1}"/>
                </a:ext>
              </a:extLst>
            </p:cNvPr>
            <p:cNvSpPr/>
            <p:nvPr/>
          </p:nvSpPr>
          <p:spPr>
            <a:xfrm>
              <a:off x="-1" y="6021388"/>
              <a:ext cx="3427413" cy="360362"/>
            </a:xfrm>
            <a:prstGeom prst="rect">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60% added to MP at end</a:t>
              </a:r>
            </a:p>
          </p:txBody>
        </p:sp>
      </p:grpSp>
    </p:spTree>
    <p:extLst>
      <p:ext uri="{BB962C8B-B14F-4D97-AF65-F5344CB8AC3E}">
        <p14:creationId xmlns:p14="http://schemas.microsoft.com/office/powerpoint/2010/main" val="2491346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left)">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left)">
                                      <p:cBhvr>
                                        <p:cTn id="72" dur="5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nodeType="click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wipe(up)">
                                      <p:cBhvr>
                                        <p:cTn id="7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3979C-3EF0-3D27-F168-7F3FF989B0E4}"/>
            </a:ext>
          </a:extLst>
        </p:cNvPr>
        <p:cNvGrpSpPr/>
        <p:nvPr/>
      </p:nvGrpSpPr>
      <p:grpSpPr>
        <a:xfrm>
          <a:off x="0" y="0"/>
          <a:ext cx="0" cy="0"/>
          <a:chOff x="0" y="0"/>
          <a:chExt cx="0" cy="0"/>
        </a:xfrm>
      </p:grpSpPr>
      <p:sp>
        <p:nvSpPr>
          <p:cNvPr id="17410" name="Title 1">
            <a:extLst>
              <a:ext uri="{FF2B5EF4-FFF2-40B4-BE49-F238E27FC236}">
                <a16:creationId xmlns:a16="http://schemas.microsoft.com/office/drawing/2014/main" id="{A94ED413-7618-626E-950C-27EE8FF8F8D5}"/>
              </a:ext>
            </a:extLst>
          </p:cNvPr>
          <p:cNvSpPr>
            <a:spLocks noGrp="1"/>
          </p:cNvSpPr>
          <p:nvPr>
            <p:ph type="title"/>
          </p:nvPr>
        </p:nvSpPr>
        <p:spPr bwMode="auto">
          <a:xfrm>
            <a:off x="0" y="0"/>
            <a:ext cx="91440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GB" altLang="en-US" sz="2800" b="1" dirty="0">
                <a:latin typeface="Verdana" panose="020B0604030504040204" pitchFamily="34" charset="0"/>
                <a:ea typeface="Verdana" panose="020B0604030504040204" pitchFamily="34" charset="0"/>
              </a:rPr>
              <a:t>Capital Allowances calculation (continued…)</a:t>
            </a:r>
          </a:p>
        </p:txBody>
      </p:sp>
      <p:grpSp>
        <p:nvGrpSpPr>
          <p:cNvPr id="3" name="Group 2">
            <a:extLst>
              <a:ext uri="{FF2B5EF4-FFF2-40B4-BE49-F238E27FC236}">
                <a16:creationId xmlns:a16="http://schemas.microsoft.com/office/drawing/2014/main" id="{D2724952-D6BB-FF11-5610-205660314A79}"/>
              </a:ext>
            </a:extLst>
          </p:cNvPr>
          <p:cNvGrpSpPr/>
          <p:nvPr/>
        </p:nvGrpSpPr>
        <p:grpSpPr>
          <a:xfrm>
            <a:off x="4573588" y="981075"/>
            <a:ext cx="4573800" cy="362088"/>
            <a:chOff x="4573588" y="981075"/>
            <a:chExt cx="4573800" cy="362088"/>
          </a:xfrm>
          <a:solidFill>
            <a:srgbClr val="FFE0C0"/>
          </a:solidFill>
        </p:grpSpPr>
        <p:sp>
          <p:nvSpPr>
            <p:cNvPr id="19" name="Rectangle 18">
              <a:extLst>
                <a:ext uri="{FF2B5EF4-FFF2-40B4-BE49-F238E27FC236}">
                  <a16:creationId xmlns:a16="http://schemas.microsoft.com/office/drawing/2014/main" id="{75B7C60C-2CB4-BEAE-EFB3-4767BD3606F4}"/>
                </a:ext>
              </a:extLst>
            </p:cNvPr>
            <p:cNvSpPr/>
            <p:nvPr/>
          </p:nvSpPr>
          <p:spPr>
            <a:xfrm>
              <a:off x="6858000" y="981075"/>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Short Life</a:t>
              </a:r>
            </a:p>
          </p:txBody>
        </p:sp>
        <p:sp>
          <p:nvSpPr>
            <p:cNvPr id="50" name="Rectangle 49">
              <a:extLst>
                <a:ext uri="{FF2B5EF4-FFF2-40B4-BE49-F238E27FC236}">
                  <a16:creationId xmlns:a16="http://schemas.microsoft.com/office/drawing/2014/main" id="{81BD25DB-7E28-A18B-4C45-3CB6AD17A9B2}"/>
                </a:ext>
              </a:extLst>
            </p:cNvPr>
            <p:cNvSpPr/>
            <p:nvPr/>
          </p:nvSpPr>
          <p:spPr>
            <a:xfrm>
              <a:off x="5711825" y="981075"/>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Special Rate</a:t>
              </a:r>
            </a:p>
          </p:txBody>
        </p:sp>
        <p:sp>
          <p:nvSpPr>
            <p:cNvPr id="65" name="Rectangle 64">
              <a:extLst>
                <a:ext uri="{FF2B5EF4-FFF2-40B4-BE49-F238E27FC236}">
                  <a16:creationId xmlns:a16="http://schemas.microsoft.com/office/drawing/2014/main" id="{09F008A8-C7B7-3839-7CA3-772FF61BE722}"/>
                </a:ext>
              </a:extLst>
            </p:cNvPr>
            <p:cNvSpPr/>
            <p:nvPr/>
          </p:nvSpPr>
          <p:spPr>
            <a:xfrm>
              <a:off x="4573588" y="981075"/>
              <a:ext cx="1144587"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Main Pool</a:t>
              </a:r>
            </a:p>
          </p:txBody>
        </p:sp>
        <p:sp>
          <p:nvSpPr>
            <p:cNvPr id="110" name="Rectangle 109">
              <a:extLst>
                <a:ext uri="{FF2B5EF4-FFF2-40B4-BE49-F238E27FC236}">
                  <a16:creationId xmlns:a16="http://schemas.microsoft.com/office/drawing/2014/main" id="{414ED68F-32E6-7C60-5419-8FB31BD586E5}"/>
                </a:ext>
              </a:extLst>
            </p:cNvPr>
            <p:cNvSpPr/>
            <p:nvPr/>
          </p:nvSpPr>
          <p:spPr>
            <a:xfrm>
              <a:off x="8002800" y="982800"/>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Capital All’s</a:t>
              </a:r>
            </a:p>
          </p:txBody>
        </p:sp>
      </p:grpSp>
      <p:grpSp>
        <p:nvGrpSpPr>
          <p:cNvPr id="5" name="Group 4">
            <a:extLst>
              <a:ext uri="{FF2B5EF4-FFF2-40B4-BE49-F238E27FC236}">
                <a16:creationId xmlns:a16="http://schemas.microsoft.com/office/drawing/2014/main" id="{7A23B2CF-4C74-0A3D-8011-C02B692A75F2}"/>
              </a:ext>
            </a:extLst>
          </p:cNvPr>
          <p:cNvGrpSpPr/>
          <p:nvPr/>
        </p:nvGrpSpPr>
        <p:grpSpPr>
          <a:xfrm>
            <a:off x="0" y="1701800"/>
            <a:ext cx="9147388" cy="360500"/>
            <a:chOff x="0" y="1701800"/>
            <a:chExt cx="9147388" cy="360500"/>
          </a:xfrm>
          <a:solidFill>
            <a:srgbClr val="FFE0C0"/>
          </a:solidFill>
        </p:grpSpPr>
        <p:sp>
          <p:nvSpPr>
            <p:cNvPr id="67" name="Rectangle 66">
              <a:extLst>
                <a:ext uri="{FF2B5EF4-FFF2-40B4-BE49-F238E27FC236}">
                  <a16:creationId xmlns:a16="http://schemas.microsoft.com/office/drawing/2014/main" id="{398565EA-EFF6-5F09-CC6A-3FE339D6BB34}"/>
                </a:ext>
              </a:extLst>
            </p:cNvPr>
            <p:cNvSpPr/>
            <p:nvPr/>
          </p:nvSpPr>
          <p:spPr>
            <a:xfrm>
              <a:off x="4573588" y="1701800"/>
              <a:ext cx="1144587" cy="3587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tabLst>
                  <a:tab pos="808038" algn="dec"/>
                </a:tabLst>
                <a:defRPr/>
              </a:pPr>
              <a:r>
                <a:rPr lang="en-GB" sz="1200" dirty="0">
                  <a:solidFill>
                    <a:schemeClr val="tx1"/>
                  </a:solidFill>
                  <a:latin typeface="Verdana" panose="020B0604030504040204" pitchFamily="34" charset="0"/>
                  <a:ea typeface="Verdana" panose="020B0604030504040204" pitchFamily="34" charset="0"/>
                </a:rPr>
                <a:t>(E)</a:t>
              </a:r>
            </a:p>
          </p:txBody>
        </p:sp>
        <p:sp>
          <p:nvSpPr>
            <p:cNvPr id="112" name="Rectangle 111">
              <a:extLst>
                <a:ext uri="{FF2B5EF4-FFF2-40B4-BE49-F238E27FC236}">
                  <a16:creationId xmlns:a16="http://schemas.microsoft.com/office/drawing/2014/main" id="{AF2DD95B-A902-8E75-70EC-8F7D6347D4A4}"/>
                </a:ext>
              </a:extLst>
            </p:cNvPr>
            <p:cNvSpPr/>
            <p:nvPr/>
          </p:nvSpPr>
          <p:spPr>
            <a:xfrm>
              <a:off x="8002800" y="1703525"/>
              <a:ext cx="1144588" cy="3587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E</a:t>
              </a:r>
            </a:p>
          </p:txBody>
        </p:sp>
        <p:sp>
          <p:nvSpPr>
            <p:cNvPr id="142" name="Rectangle 141">
              <a:extLst>
                <a:ext uri="{FF2B5EF4-FFF2-40B4-BE49-F238E27FC236}">
                  <a16:creationId xmlns:a16="http://schemas.microsoft.com/office/drawing/2014/main" id="{62C487FD-55BA-4B94-A86C-7FCC2353C18E}"/>
                </a:ext>
              </a:extLst>
            </p:cNvPr>
            <p:cNvSpPr/>
            <p:nvPr/>
          </p:nvSpPr>
          <p:spPr>
            <a:xfrm>
              <a:off x="0" y="1701800"/>
              <a:ext cx="4565438" cy="3587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WDA @ 14%</a:t>
              </a:r>
            </a:p>
          </p:txBody>
        </p:sp>
      </p:grpSp>
      <p:grpSp>
        <p:nvGrpSpPr>
          <p:cNvPr id="6" name="Group 5">
            <a:extLst>
              <a:ext uri="{FF2B5EF4-FFF2-40B4-BE49-F238E27FC236}">
                <a16:creationId xmlns:a16="http://schemas.microsoft.com/office/drawing/2014/main" id="{82ABD2E3-C309-5BC9-EFAD-90C7085A15EF}"/>
              </a:ext>
            </a:extLst>
          </p:cNvPr>
          <p:cNvGrpSpPr/>
          <p:nvPr/>
        </p:nvGrpSpPr>
        <p:grpSpPr>
          <a:xfrm>
            <a:off x="0" y="2060575"/>
            <a:ext cx="9147388" cy="362088"/>
            <a:chOff x="0" y="2060575"/>
            <a:chExt cx="9147388" cy="362088"/>
          </a:xfrm>
          <a:solidFill>
            <a:srgbClr val="FFE0C0"/>
          </a:solidFill>
        </p:grpSpPr>
        <p:sp>
          <p:nvSpPr>
            <p:cNvPr id="53" name="Rectangle 52">
              <a:extLst>
                <a:ext uri="{FF2B5EF4-FFF2-40B4-BE49-F238E27FC236}">
                  <a16:creationId xmlns:a16="http://schemas.microsoft.com/office/drawing/2014/main" id="{F5BE8A29-A5E2-74D4-183A-2E345DCB08CA}"/>
                </a:ext>
              </a:extLst>
            </p:cNvPr>
            <p:cNvSpPr/>
            <p:nvPr/>
          </p:nvSpPr>
          <p:spPr>
            <a:xfrm>
              <a:off x="5711825" y="2060575"/>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(F)</a:t>
              </a:r>
            </a:p>
          </p:txBody>
        </p:sp>
        <p:sp>
          <p:nvSpPr>
            <p:cNvPr id="113" name="Rectangle 112">
              <a:extLst>
                <a:ext uri="{FF2B5EF4-FFF2-40B4-BE49-F238E27FC236}">
                  <a16:creationId xmlns:a16="http://schemas.microsoft.com/office/drawing/2014/main" id="{4E79620A-C56A-EE06-49AE-E5C84D037C78}"/>
                </a:ext>
              </a:extLst>
            </p:cNvPr>
            <p:cNvSpPr/>
            <p:nvPr/>
          </p:nvSpPr>
          <p:spPr>
            <a:xfrm>
              <a:off x="8002800" y="2062300"/>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F</a:t>
              </a:r>
            </a:p>
          </p:txBody>
        </p:sp>
        <p:sp>
          <p:nvSpPr>
            <p:cNvPr id="143" name="Rectangle 142">
              <a:extLst>
                <a:ext uri="{FF2B5EF4-FFF2-40B4-BE49-F238E27FC236}">
                  <a16:creationId xmlns:a16="http://schemas.microsoft.com/office/drawing/2014/main" id="{544549FD-3EE0-0DB0-17E9-E2F15922B616}"/>
                </a:ext>
              </a:extLst>
            </p:cNvPr>
            <p:cNvSpPr/>
            <p:nvPr/>
          </p:nvSpPr>
          <p:spPr>
            <a:xfrm>
              <a:off x="0" y="2060575"/>
              <a:ext cx="571023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WDA @ 6%</a:t>
              </a:r>
            </a:p>
          </p:txBody>
        </p:sp>
      </p:grpSp>
      <p:grpSp>
        <p:nvGrpSpPr>
          <p:cNvPr id="7" name="Group 6">
            <a:extLst>
              <a:ext uri="{FF2B5EF4-FFF2-40B4-BE49-F238E27FC236}">
                <a16:creationId xmlns:a16="http://schemas.microsoft.com/office/drawing/2014/main" id="{C59151D5-343F-AA0D-E1D5-6E56C7451659}"/>
              </a:ext>
            </a:extLst>
          </p:cNvPr>
          <p:cNvGrpSpPr/>
          <p:nvPr/>
        </p:nvGrpSpPr>
        <p:grpSpPr>
          <a:xfrm>
            <a:off x="0" y="2420938"/>
            <a:ext cx="9147388" cy="362087"/>
            <a:chOff x="0" y="2420938"/>
            <a:chExt cx="9147388" cy="362087"/>
          </a:xfrm>
          <a:solidFill>
            <a:srgbClr val="FFE0C0"/>
          </a:solidFill>
        </p:grpSpPr>
        <p:sp>
          <p:nvSpPr>
            <p:cNvPr id="23" name="Rectangle 22">
              <a:extLst>
                <a:ext uri="{FF2B5EF4-FFF2-40B4-BE49-F238E27FC236}">
                  <a16:creationId xmlns:a16="http://schemas.microsoft.com/office/drawing/2014/main" id="{DD0E4CFF-24D1-F99B-079F-10D3E8C615F9}"/>
                </a:ext>
              </a:extLst>
            </p:cNvPr>
            <p:cNvSpPr/>
            <p:nvPr/>
          </p:nvSpPr>
          <p:spPr>
            <a:xfrm>
              <a:off x="6858000" y="2420938"/>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(G)</a:t>
              </a:r>
            </a:p>
          </p:txBody>
        </p:sp>
        <p:sp>
          <p:nvSpPr>
            <p:cNvPr id="114" name="Rectangle 113">
              <a:extLst>
                <a:ext uri="{FF2B5EF4-FFF2-40B4-BE49-F238E27FC236}">
                  <a16:creationId xmlns:a16="http://schemas.microsoft.com/office/drawing/2014/main" id="{5203C34A-4889-9A43-3D67-87BFD7185965}"/>
                </a:ext>
              </a:extLst>
            </p:cNvPr>
            <p:cNvSpPr/>
            <p:nvPr/>
          </p:nvSpPr>
          <p:spPr>
            <a:xfrm>
              <a:off x="8002800" y="2422663"/>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G</a:t>
              </a:r>
            </a:p>
          </p:txBody>
        </p:sp>
        <p:sp>
          <p:nvSpPr>
            <p:cNvPr id="144" name="Rectangle 143">
              <a:extLst>
                <a:ext uri="{FF2B5EF4-FFF2-40B4-BE49-F238E27FC236}">
                  <a16:creationId xmlns:a16="http://schemas.microsoft.com/office/drawing/2014/main" id="{04C6108E-3CD3-9FAB-364A-84FA688E135B}"/>
                </a:ext>
              </a:extLst>
            </p:cNvPr>
            <p:cNvSpPr/>
            <p:nvPr/>
          </p:nvSpPr>
          <p:spPr>
            <a:xfrm>
              <a:off x="0" y="2420938"/>
              <a:ext cx="6853240"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WDA @ 14% / 6%</a:t>
              </a:r>
            </a:p>
          </p:txBody>
        </p:sp>
      </p:grpSp>
      <p:grpSp>
        <p:nvGrpSpPr>
          <p:cNvPr id="8" name="Group 7">
            <a:extLst>
              <a:ext uri="{FF2B5EF4-FFF2-40B4-BE49-F238E27FC236}">
                <a16:creationId xmlns:a16="http://schemas.microsoft.com/office/drawing/2014/main" id="{1574DEF5-BA7B-63BD-149D-F4C3585E356E}"/>
              </a:ext>
            </a:extLst>
          </p:cNvPr>
          <p:cNvGrpSpPr/>
          <p:nvPr/>
        </p:nvGrpSpPr>
        <p:grpSpPr>
          <a:xfrm>
            <a:off x="0" y="2781300"/>
            <a:ext cx="5718175" cy="360363"/>
            <a:chOff x="0" y="2781300"/>
            <a:chExt cx="5718175" cy="360363"/>
          </a:xfrm>
          <a:solidFill>
            <a:srgbClr val="FFE0E0"/>
          </a:solidFill>
        </p:grpSpPr>
        <p:sp>
          <p:nvSpPr>
            <p:cNvPr id="70" name="Rectangle 69">
              <a:extLst>
                <a:ext uri="{FF2B5EF4-FFF2-40B4-BE49-F238E27FC236}">
                  <a16:creationId xmlns:a16="http://schemas.microsoft.com/office/drawing/2014/main" id="{E6C2844F-AA2C-59B8-09A9-34C95EEC3972}"/>
                </a:ext>
              </a:extLst>
            </p:cNvPr>
            <p:cNvSpPr/>
            <p:nvPr/>
          </p:nvSpPr>
          <p:spPr>
            <a:xfrm>
              <a:off x="4573588" y="2781300"/>
              <a:ext cx="1144587"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tabLst>
                  <a:tab pos="808038" algn="dec"/>
                </a:tabLst>
                <a:defRPr/>
              </a:pPr>
              <a:r>
                <a:rPr lang="en-GB" sz="1200" dirty="0">
                  <a:solidFill>
                    <a:schemeClr val="tx1"/>
                  </a:solidFill>
                  <a:latin typeface="Verdana" panose="020B0604030504040204" pitchFamily="34" charset="0"/>
                  <a:ea typeface="Verdana" panose="020B0604030504040204" pitchFamily="34" charset="0"/>
                </a:rPr>
                <a:t>Y*</a:t>
              </a:r>
            </a:p>
          </p:txBody>
        </p:sp>
        <p:sp>
          <p:nvSpPr>
            <p:cNvPr id="145" name="Rectangle 144">
              <a:extLst>
                <a:ext uri="{FF2B5EF4-FFF2-40B4-BE49-F238E27FC236}">
                  <a16:creationId xmlns:a16="http://schemas.microsoft.com/office/drawing/2014/main" id="{689A0183-C4BB-88C1-C879-82B9BC42A6F1}"/>
                </a:ext>
              </a:extLst>
            </p:cNvPr>
            <p:cNvSpPr/>
            <p:nvPr/>
          </p:nvSpPr>
          <p:spPr>
            <a:xfrm>
              <a:off x="0" y="2781300"/>
              <a:ext cx="456543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60% of FYA exp </a:t>
              </a:r>
              <a:r>
                <a:rPr lang="en-GB" sz="900" dirty="0">
                  <a:solidFill>
                    <a:schemeClr val="tx1"/>
                  </a:solidFill>
                  <a:latin typeface="Verdana" panose="020B0604030504040204" pitchFamily="34" charset="0"/>
                  <a:ea typeface="Verdana" panose="020B0604030504040204" pitchFamily="34" charset="0"/>
                </a:rPr>
                <a:t>(from earlier)</a:t>
              </a:r>
            </a:p>
          </p:txBody>
        </p:sp>
      </p:grpSp>
      <p:grpSp>
        <p:nvGrpSpPr>
          <p:cNvPr id="9" name="Group 8">
            <a:extLst>
              <a:ext uri="{FF2B5EF4-FFF2-40B4-BE49-F238E27FC236}">
                <a16:creationId xmlns:a16="http://schemas.microsoft.com/office/drawing/2014/main" id="{7EBE6E3E-7B30-F1B8-EA6D-34C9C6B8FAFF}"/>
              </a:ext>
            </a:extLst>
          </p:cNvPr>
          <p:cNvGrpSpPr/>
          <p:nvPr/>
        </p:nvGrpSpPr>
        <p:grpSpPr>
          <a:xfrm>
            <a:off x="0" y="3141663"/>
            <a:ext cx="8002588" cy="360362"/>
            <a:chOff x="0" y="3141663"/>
            <a:chExt cx="8002588" cy="360362"/>
          </a:xfrm>
          <a:solidFill>
            <a:srgbClr val="FFE0C0"/>
          </a:solidFill>
        </p:grpSpPr>
        <p:sp>
          <p:nvSpPr>
            <p:cNvPr id="25" name="Rectangle 24">
              <a:extLst>
                <a:ext uri="{FF2B5EF4-FFF2-40B4-BE49-F238E27FC236}">
                  <a16:creationId xmlns:a16="http://schemas.microsoft.com/office/drawing/2014/main" id="{1CADE223-B3C2-FE08-C4FB-E4F7D8C3FF0C}"/>
                </a:ext>
              </a:extLst>
            </p:cNvPr>
            <p:cNvSpPr/>
            <p:nvPr/>
          </p:nvSpPr>
          <p:spPr>
            <a:xfrm>
              <a:off x="6858000" y="3141663"/>
              <a:ext cx="1144588"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X</a:t>
              </a:r>
            </a:p>
          </p:txBody>
        </p:sp>
        <p:sp>
          <p:nvSpPr>
            <p:cNvPr id="56" name="Rectangle 55">
              <a:extLst>
                <a:ext uri="{FF2B5EF4-FFF2-40B4-BE49-F238E27FC236}">
                  <a16:creationId xmlns:a16="http://schemas.microsoft.com/office/drawing/2014/main" id="{C38C6C3E-E27C-9577-C212-884C5A91B4A0}"/>
                </a:ext>
              </a:extLst>
            </p:cNvPr>
            <p:cNvSpPr/>
            <p:nvPr/>
          </p:nvSpPr>
          <p:spPr>
            <a:xfrm>
              <a:off x="5711825" y="3141663"/>
              <a:ext cx="1144588"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X</a:t>
              </a:r>
            </a:p>
          </p:txBody>
        </p:sp>
        <p:sp>
          <p:nvSpPr>
            <p:cNvPr id="71" name="Rectangle 70">
              <a:extLst>
                <a:ext uri="{FF2B5EF4-FFF2-40B4-BE49-F238E27FC236}">
                  <a16:creationId xmlns:a16="http://schemas.microsoft.com/office/drawing/2014/main" id="{54A2A0B0-EF2F-C11D-DEA6-C6B4C8655D80}"/>
                </a:ext>
              </a:extLst>
            </p:cNvPr>
            <p:cNvSpPr/>
            <p:nvPr/>
          </p:nvSpPr>
          <p:spPr>
            <a:xfrm>
              <a:off x="4573588" y="3141663"/>
              <a:ext cx="1144587"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a:tabLst>
                  <a:tab pos="808038" algn="dec"/>
                </a:tabLst>
                <a:defRPr/>
              </a:pPr>
              <a:r>
                <a:rPr lang="en-GB" sz="1200" dirty="0">
                  <a:solidFill>
                    <a:schemeClr val="tx1"/>
                  </a:solidFill>
                  <a:latin typeface="Verdana" panose="020B0604030504040204" pitchFamily="34" charset="0"/>
                  <a:ea typeface="Verdana" panose="020B0604030504040204" pitchFamily="34" charset="0"/>
                </a:rPr>
                <a:t>X</a:t>
              </a:r>
            </a:p>
          </p:txBody>
        </p:sp>
        <p:sp>
          <p:nvSpPr>
            <p:cNvPr id="146" name="Rectangle 145">
              <a:extLst>
                <a:ext uri="{FF2B5EF4-FFF2-40B4-BE49-F238E27FC236}">
                  <a16:creationId xmlns:a16="http://schemas.microsoft.com/office/drawing/2014/main" id="{2C28FDA6-4781-8667-527C-118A00FDCDBE}"/>
                </a:ext>
              </a:extLst>
            </p:cNvPr>
            <p:cNvSpPr/>
            <p:nvPr/>
          </p:nvSpPr>
          <p:spPr>
            <a:xfrm>
              <a:off x="0" y="3141663"/>
              <a:ext cx="4569980"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TWDV c/f</a:t>
              </a:r>
            </a:p>
          </p:txBody>
        </p:sp>
      </p:grpSp>
      <p:grpSp>
        <p:nvGrpSpPr>
          <p:cNvPr id="11" name="Group 10">
            <a:extLst>
              <a:ext uri="{FF2B5EF4-FFF2-40B4-BE49-F238E27FC236}">
                <a16:creationId xmlns:a16="http://schemas.microsoft.com/office/drawing/2014/main" id="{1FA127B2-9471-4F7C-8811-52BB89803F7D}"/>
              </a:ext>
            </a:extLst>
          </p:cNvPr>
          <p:cNvGrpSpPr/>
          <p:nvPr/>
        </p:nvGrpSpPr>
        <p:grpSpPr>
          <a:xfrm>
            <a:off x="0" y="3860800"/>
            <a:ext cx="9147388" cy="504304"/>
            <a:chOff x="0" y="3860800"/>
            <a:chExt cx="9147388" cy="362088"/>
          </a:xfrm>
          <a:solidFill>
            <a:srgbClr val="FFE0C0"/>
          </a:solidFill>
        </p:grpSpPr>
        <p:sp>
          <p:nvSpPr>
            <p:cNvPr id="118" name="Rectangle 117">
              <a:extLst>
                <a:ext uri="{FF2B5EF4-FFF2-40B4-BE49-F238E27FC236}">
                  <a16:creationId xmlns:a16="http://schemas.microsoft.com/office/drawing/2014/main" id="{0CC0AC76-6AEC-6EA1-D880-5B01BE8BC78F}"/>
                </a:ext>
              </a:extLst>
            </p:cNvPr>
            <p:cNvSpPr/>
            <p:nvPr/>
          </p:nvSpPr>
          <p:spPr>
            <a:xfrm>
              <a:off x="8002800" y="3862525"/>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r">
                <a:tabLst>
                  <a:tab pos="808038" algn="dec"/>
                </a:tabLst>
                <a:defRPr/>
              </a:pPr>
              <a:r>
                <a:rPr lang="en-GB" sz="1200" dirty="0">
                  <a:solidFill>
                    <a:schemeClr val="tx1"/>
                  </a:solidFill>
                  <a:latin typeface="Verdana" panose="020B0604030504040204" pitchFamily="34" charset="0"/>
                  <a:ea typeface="Verdana" panose="020B0604030504040204" pitchFamily="34" charset="0"/>
                </a:rPr>
                <a:t>	A+B+C+D</a:t>
              </a:r>
            </a:p>
            <a:p>
              <a:pPr algn="r">
                <a:tabLst>
                  <a:tab pos="808038" algn="dec"/>
                </a:tabLst>
                <a:defRPr/>
              </a:pPr>
              <a:r>
                <a:rPr lang="en-GB" sz="1200" dirty="0">
                  <a:solidFill>
                    <a:schemeClr val="tx1"/>
                  </a:solidFill>
                  <a:latin typeface="Verdana" panose="020B0604030504040204" pitchFamily="34" charset="0"/>
                  <a:ea typeface="Verdana" panose="020B0604030504040204" pitchFamily="34" charset="0"/>
                </a:rPr>
                <a:t>+E+F+G</a:t>
              </a:r>
            </a:p>
          </p:txBody>
        </p:sp>
        <p:sp>
          <p:nvSpPr>
            <p:cNvPr id="148" name="Rectangle 147">
              <a:extLst>
                <a:ext uri="{FF2B5EF4-FFF2-40B4-BE49-F238E27FC236}">
                  <a16:creationId xmlns:a16="http://schemas.microsoft.com/office/drawing/2014/main" id="{90B1059C-CF18-2BE8-AC0F-1F6308C64792}"/>
                </a:ext>
              </a:extLst>
            </p:cNvPr>
            <p:cNvSpPr/>
            <p:nvPr/>
          </p:nvSpPr>
          <p:spPr>
            <a:xfrm>
              <a:off x="0" y="3860800"/>
              <a:ext cx="8002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Capital Allowances for AP</a:t>
              </a:r>
            </a:p>
          </p:txBody>
        </p:sp>
      </p:grpSp>
      <p:grpSp>
        <p:nvGrpSpPr>
          <p:cNvPr id="4" name="Group 3">
            <a:extLst>
              <a:ext uri="{FF2B5EF4-FFF2-40B4-BE49-F238E27FC236}">
                <a16:creationId xmlns:a16="http://schemas.microsoft.com/office/drawing/2014/main" id="{2560E4E0-2DA1-0CAB-2635-5AF75521119A}"/>
              </a:ext>
            </a:extLst>
          </p:cNvPr>
          <p:cNvGrpSpPr/>
          <p:nvPr/>
        </p:nvGrpSpPr>
        <p:grpSpPr>
          <a:xfrm>
            <a:off x="0" y="1341438"/>
            <a:ext cx="8002588" cy="360362"/>
            <a:chOff x="0" y="1341438"/>
            <a:chExt cx="8002588" cy="360362"/>
          </a:xfrm>
          <a:solidFill>
            <a:srgbClr val="FFE0C0"/>
          </a:solidFill>
        </p:grpSpPr>
        <p:sp>
          <p:nvSpPr>
            <p:cNvPr id="20" name="Rectangle 19">
              <a:extLst>
                <a:ext uri="{FF2B5EF4-FFF2-40B4-BE49-F238E27FC236}">
                  <a16:creationId xmlns:a16="http://schemas.microsoft.com/office/drawing/2014/main" id="{3E467A50-E028-79C0-8A63-4C9C994CAB01}"/>
                </a:ext>
              </a:extLst>
            </p:cNvPr>
            <p:cNvSpPr/>
            <p:nvPr/>
          </p:nvSpPr>
          <p:spPr>
            <a:xfrm>
              <a:off x="6858000" y="1341438"/>
              <a:ext cx="1144588"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X</a:t>
              </a:r>
            </a:p>
          </p:txBody>
        </p:sp>
        <p:sp>
          <p:nvSpPr>
            <p:cNvPr id="51" name="Rectangle 50">
              <a:extLst>
                <a:ext uri="{FF2B5EF4-FFF2-40B4-BE49-F238E27FC236}">
                  <a16:creationId xmlns:a16="http://schemas.microsoft.com/office/drawing/2014/main" id="{90F81CB0-AD1A-1F9F-1DDB-5387BD1B7319}"/>
                </a:ext>
              </a:extLst>
            </p:cNvPr>
            <p:cNvSpPr/>
            <p:nvPr/>
          </p:nvSpPr>
          <p:spPr>
            <a:xfrm>
              <a:off x="5711825" y="1341438"/>
              <a:ext cx="1144588"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X</a:t>
              </a:r>
            </a:p>
          </p:txBody>
        </p:sp>
        <p:sp>
          <p:nvSpPr>
            <p:cNvPr id="66" name="Rectangle 65">
              <a:extLst>
                <a:ext uri="{FF2B5EF4-FFF2-40B4-BE49-F238E27FC236}">
                  <a16:creationId xmlns:a16="http://schemas.microsoft.com/office/drawing/2014/main" id="{51578832-1116-517E-3399-9104E7C811F9}"/>
                </a:ext>
              </a:extLst>
            </p:cNvPr>
            <p:cNvSpPr/>
            <p:nvPr/>
          </p:nvSpPr>
          <p:spPr>
            <a:xfrm>
              <a:off x="4573588" y="1341438"/>
              <a:ext cx="1144587"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a:tabLst>
                  <a:tab pos="808038" algn="dec"/>
                </a:tabLst>
                <a:defRPr/>
              </a:pPr>
              <a:r>
                <a:rPr lang="en-GB" sz="1200" dirty="0">
                  <a:solidFill>
                    <a:schemeClr val="tx1"/>
                  </a:solidFill>
                  <a:latin typeface="Verdana" panose="020B0604030504040204" pitchFamily="34" charset="0"/>
                  <a:ea typeface="Verdana" panose="020B0604030504040204" pitchFamily="34" charset="0"/>
                </a:rPr>
                <a:t>X</a:t>
              </a:r>
            </a:p>
          </p:txBody>
        </p:sp>
        <p:sp>
          <p:nvSpPr>
            <p:cNvPr id="141" name="Rectangle 140">
              <a:extLst>
                <a:ext uri="{FF2B5EF4-FFF2-40B4-BE49-F238E27FC236}">
                  <a16:creationId xmlns:a16="http://schemas.microsoft.com/office/drawing/2014/main" id="{6B4BDCE2-04AB-FD1E-90F9-05DECB01361D}"/>
                </a:ext>
              </a:extLst>
            </p:cNvPr>
            <p:cNvSpPr/>
            <p:nvPr/>
          </p:nvSpPr>
          <p:spPr>
            <a:xfrm>
              <a:off x="0" y="1341438"/>
              <a:ext cx="4569980"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TWDV to which WDA apply</a:t>
              </a:r>
            </a:p>
          </p:txBody>
        </p:sp>
      </p:grpSp>
    </p:spTree>
    <p:extLst>
      <p:ext uri="{BB962C8B-B14F-4D97-AF65-F5344CB8AC3E}">
        <p14:creationId xmlns:p14="http://schemas.microsoft.com/office/powerpoint/2010/main" val="674321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indent="0" eaLnBrk="1" hangingPunct="1"/>
            <a:r>
              <a:rPr lang="en-GB" altLang="en-US" dirty="0"/>
              <a:t>Balancing allowance or charge</a:t>
            </a:r>
            <a:r>
              <a:rPr lang="en-US" altLang="en-US" dirty="0"/>
              <a:t> </a:t>
            </a:r>
          </a:p>
        </p:txBody>
      </p:sp>
      <p:sp>
        <p:nvSpPr>
          <p:cNvPr id="12291" name="Rectangle 3"/>
          <p:cNvSpPr>
            <a:spLocks noGrp="1" noChangeArrowheads="1"/>
          </p:cNvSpPr>
          <p:nvPr>
            <p:ph idx="1"/>
          </p:nvPr>
        </p:nvSpPr>
        <p:spPr/>
        <p:txBody>
          <a:bodyPr/>
          <a:lstStyle/>
          <a:p>
            <a:pPr marL="0" indent="0" eaLnBrk="1" hangingPunct="1">
              <a:buFontTx/>
              <a:buNone/>
              <a:defRPr/>
            </a:pPr>
            <a:endParaRPr lang="en-GB" dirty="0">
              <a:solidFill>
                <a:schemeClr val="tx1"/>
              </a:solidFill>
            </a:endParaRPr>
          </a:p>
          <a:p>
            <a:pPr marL="0" indent="0" eaLnBrk="1" hangingPunct="1">
              <a:buFontTx/>
              <a:buNone/>
              <a:defRPr/>
            </a:pPr>
            <a:r>
              <a:rPr lang="en-GB" dirty="0">
                <a:solidFill>
                  <a:schemeClr val="tx1"/>
                </a:solidFill>
              </a:rPr>
              <a:t>For remaining balances:</a:t>
            </a:r>
          </a:p>
          <a:p>
            <a:pPr marL="514350" indent="-514350" eaLnBrk="1" hangingPunct="1">
              <a:buFontTx/>
              <a:buAutoNum type="romanLcParenR"/>
              <a:defRPr/>
            </a:pPr>
            <a:endParaRPr lang="en-GB" dirty="0">
              <a:solidFill>
                <a:schemeClr val="tx1"/>
              </a:solidFill>
            </a:endParaRPr>
          </a:p>
          <a:p>
            <a:pPr marL="514350" indent="-514350" eaLnBrk="1" hangingPunct="1">
              <a:buFontTx/>
              <a:buAutoNum type="romanLcParenR"/>
              <a:defRPr/>
            </a:pPr>
            <a:r>
              <a:rPr lang="en-GB" dirty="0">
                <a:solidFill>
                  <a:schemeClr val="tx1"/>
                </a:solidFill>
              </a:rPr>
              <a:t>When a business ceases;</a:t>
            </a:r>
          </a:p>
          <a:p>
            <a:pPr marL="514350" indent="-514350" eaLnBrk="1" hangingPunct="1">
              <a:buFontTx/>
              <a:buAutoNum type="romanLcParenR"/>
              <a:defRPr/>
            </a:pPr>
            <a:endParaRPr lang="en-GB" dirty="0">
              <a:solidFill>
                <a:schemeClr val="tx1"/>
              </a:solidFill>
            </a:endParaRPr>
          </a:p>
          <a:p>
            <a:pPr marL="514350" indent="-514350" eaLnBrk="1" hangingPunct="1">
              <a:buFontTx/>
              <a:buAutoNum type="romanLcParenR"/>
              <a:defRPr/>
            </a:pPr>
            <a:r>
              <a:rPr lang="en-GB" dirty="0">
                <a:solidFill>
                  <a:schemeClr val="tx1"/>
                </a:solidFill>
              </a:rPr>
              <a:t>To prevent a pool becoming negative;</a:t>
            </a:r>
          </a:p>
          <a:p>
            <a:pPr marL="514350" indent="-514350" eaLnBrk="1" hangingPunct="1">
              <a:buFontTx/>
              <a:buAutoNum type="romanLcParenR"/>
              <a:defRPr/>
            </a:pPr>
            <a:endParaRPr lang="en-GB" dirty="0">
              <a:solidFill>
                <a:schemeClr val="tx1"/>
              </a:solidFill>
            </a:endParaRPr>
          </a:p>
          <a:p>
            <a:pPr marL="514350" indent="-514350" eaLnBrk="1" hangingPunct="1">
              <a:buFontTx/>
              <a:buAutoNum type="romanLcParenR"/>
              <a:defRPr/>
            </a:pPr>
            <a:r>
              <a:rPr lang="en-GB" dirty="0">
                <a:solidFill>
                  <a:schemeClr val="tx1"/>
                </a:solidFill>
              </a:rPr>
              <a:t>When there is a “deemed cessation” for a short life asset…</a:t>
            </a:r>
            <a:endParaRPr lang="en-US" dirty="0">
              <a:solidFill>
                <a:schemeClr val="tx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indent="0" eaLnBrk="1" hangingPunct="1"/>
            <a:r>
              <a:rPr lang="en-GB" altLang="en-US" b="1" dirty="0"/>
              <a:t>Capital allowances and accounts</a:t>
            </a:r>
            <a:endParaRPr lang="en-US" altLang="en-US" b="1" dirty="0"/>
          </a:p>
        </p:txBody>
      </p:sp>
      <p:sp>
        <p:nvSpPr>
          <p:cNvPr id="14339" name="Rectangle 3"/>
          <p:cNvSpPr>
            <a:spLocks noGrp="1" noChangeArrowheads="1"/>
          </p:cNvSpPr>
          <p:nvPr>
            <p:ph idx="1"/>
          </p:nvPr>
        </p:nvSpPr>
        <p:spPr/>
        <p:txBody>
          <a:bodyPr/>
          <a:lstStyle/>
          <a:p>
            <a:pPr marL="630238" indent="-630238" eaLnBrk="1" hangingPunct="1">
              <a:lnSpc>
                <a:spcPct val="90000"/>
              </a:lnSpc>
              <a:buFontTx/>
              <a:buNone/>
              <a:tabLst>
                <a:tab pos="630238" algn="l"/>
              </a:tabLst>
            </a:pPr>
            <a:endParaRPr lang="en-GB" altLang="en-US" sz="2000" dirty="0">
              <a:solidFill>
                <a:schemeClr val="tx1"/>
              </a:solidFill>
            </a:endParaRPr>
          </a:p>
          <a:p>
            <a:pPr marL="630238" indent="-630238" eaLnBrk="1" hangingPunct="1">
              <a:lnSpc>
                <a:spcPct val="90000"/>
              </a:lnSpc>
              <a:buFontTx/>
              <a:buNone/>
              <a:tabLst>
                <a:tab pos="630238" algn="l"/>
              </a:tabLst>
            </a:pPr>
            <a:r>
              <a:rPr lang="en-GB" altLang="en-US" sz="2000" dirty="0">
                <a:solidFill>
                  <a:schemeClr val="tx1"/>
                </a:solidFill>
              </a:rPr>
              <a:t>For all businesses the following provisions apply;</a:t>
            </a:r>
          </a:p>
          <a:p>
            <a:pPr marL="630238" indent="-630238" eaLnBrk="1" hangingPunct="1">
              <a:lnSpc>
                <a:spcPct val="90000"/>
              </a:lnSpc>
              <a:buFontTx/>
              <a:buNone/>
              <a:tabLst>
                <a:tab pos="630238" algn="l"/>
              </a:tabLst>
            </a:pPr>
            <a:endParaRPr lang="en-GB" altLang="en-US" sz="2000" dirty="0">
              <a:solidFill>
                <a:schemeClr val="tx1"/>
              </a:solidFill>
            </a:endParaRPr>
          </a:p>
          <a:p>
            <a:pPr marL="630238" indent="-630238" eaLnBrk="1" hangingPunct="1">
              <a:lnSpc>
                <a:spcPct val="90000"/>
              </a:lnSpc>
              <a:buFontTx/>
              <a:buNone/>
              <a:tabLst>
                <a:tab pos="630238" algn="l"/>
              </a:tabLst>
            </a:pPr>
            <a:r>
              <a:rPr lang="en-GB" altLang="en-US" sz="2000" dirty="0">
                <a:solidFill>
                  <a:schemeClr val="tx1"/>
                </a:solidFill>
              </a:rPr>
              <a:t>(1)	Capital allowances are available in a ‘chargeable period’ which is based on the period of account;</a:t>
            </a:r>
          </a:p>
          <a:p>
            <a:pPr marL="630238" indent="-630238" eaLnBrk="1" hangingPunct="1">
              <a:lnSpc>
                <a:spcPct val="90000"/>
              </a:lnSpc>
              <a:buFontTx/>
              <a:buNone/>
              <a:tabLst>
                <a:tab pos="630238" algn="l"/>
              </a:tabLst>
            </a:pPr>
            <a:endParaRPr lang="en-GB" altLang="en-US" sz="2000" dirty="0">
              <a:solidFill>
                <a:schemeClr val="tx1"/>
              </a:solidFill>
            </a:endParaRPr>
          </a:p>
          <a:p>
            <a:pPr marL="630238" indent="-630238" eaLnBrk="1" hangingPunct="1">
              <a:lnSpc>
                <a:spcPct val="90000"/>
              </a:lnSpc>
              <a:buFontTx/>
              <a:buNone/>
              <a:tabLst>
                <a:tab pos="630238" algn="l"/>
              </a:tabLst>
            </a:pPr>
            <a:r>
              <a:rPr lang="en-GB" altLang="en-US" sz="2000" dirty="0">
                <a:solidFill>
                  <a:schemeClr val="tx1"/>
                </a:solidFill>
              </a:rPr>
              <a:t>(2)	Capital allowances are treated as a trading expense of the businesses in the chargeable period and any balancing charge is treated as a trading receipt. This means that the trade profit for tax purposes is after the deduction of capital allowances;</a:t>
            </a:r>
          </a:p>
          <a:p>
            <a:pPr marL="630238" indent="-630238" eaLnBrk="1" hangingPunct="1">
              <a:lnSpc>
                <a:spcPct val="90000"/>
              </a:lnSpc>
              <a:buFontTx/>
              <a:buNone/>
              <a:tabLst>
                <a:tab pos="630238" algn="l"/>
              </a:tabLst>
            </a:pPr>
            <a:endParaRPr lang="en-GB" altLang="en-US" sz="2000" dirty="0">
              <a:solidFill>
                <a:schemeClr val="tx1"/>
              </a:solidFill>
            </a:endParaRPr>
          </a:p>
          <a:p>
            <a:pPr marL="630238" indent="-630238" eaLnBrk="1" hangingPunct="1">
              <a:lnSpc>
                <a:spcPct val="90000"/>
              </a:lnSpc>
              <a:buFontTx/>
              <a:buNone/>
              <a:tabLst>
                <a:tab pos="630238" algn="l"/>
              </a:tabLst>
            </a:pPr>
            <a:r>
              <a:rPr lang="en-GB" altLang="en-US" sz="2000" dirty="0">
                <a:solidFill>
                  <a:schemeClr val="tx1"/>
                </a:solidFill>
              </a:rPr>
              <a:t>(3)	Where the period of account is not a 12-month period the writing down allowance is contracted or expanded on a pro-rata basis…</a:t>
            </a:r>
          </a:p>
          <a:p>
            <a:pPr marL="630238" indent="-630238" eaLnBrk="1" hangingPunct="1">
              <a:lnSpc>
                <a:spcPct val="90000"/>
              </a:lnSpc>
              <a:buFontTx/>
              <a:buNone/>
              <a:tabLst>
                <a:tab pos="630238" algn="l"/>
              </a:tabLst>
            </a:pPr>
            <a:endParaRPr lang="en-US" altLang="en-US" sz="2000" dirty="0">
              <a:solidFill>
                <a:schemeClr val="tx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indent="0" eaLnBrk="1" hangingPunct="1"/>
            <a:r>
              <a:rPr lang="en-GB" altLang="en-US" dirty="0"/>
              <a:t>Assets with private use</a:t>
            </a:r>
            <a:endParaRPr lang="en-US" altLang="en-US" dirty="0"/>
          </a:p>
        </p:txBody>
      </p:sp>
      <p:sp>
        <p:nvSpPr>
          <p:cNvPr id="16387" name="Rectangle 3"/>
          <p:cNvSpPr>
            <a:spLocks noGrp="1" noChangeArrowheads="1"/>
          </p:cNvSpPr>
          <p:nvPr>
            <p:ph idx="1"/>
          </p:nvPr>
        </p:nvSpPr>
        <p:spPr/>
        <p:txBody>
          <a:bodyPr/>
          <a:lstStyle/>
          <a:p>
            <a:pPr marL="630238" indent="-630238" eaLnBrk="1" hangingPunct="1">
              <a:tabLst>
                <a:tab pos="630238" algn="l"/>
              </a:tabLst>
            </a:pPr>
            <a:endParaRPr lang="en-GB" altLang="en-US" dirty="0">
              <a:solidFill>
                <a:schemeClr val="tx1"/>
              </a:solidFill>
            </a:endParaRPr>
          </a:p>
          <a:p>
            <a:pPr marL="630238" indent="-630238" eaLnBrk="1" hangingPunct="1">
              <a:tabLst>
                <a:tab pos="630238" algn="l"/>
              </a:tabLst>
            </a:pPr>
            <a:r>
              <a:rPr lang="en-GB" altLang="en-US" dirty="0">
                <a:solidFill>
                  <a:schemeClr val="tx1"/>
                </a:solidFill>
              </a:rPr>
              <a:t>Any asset with private use is separated from pooled expenditure (</a:t>
            </a:r>
            <a:r>
              <a:rPr lang="en-GB" altLang="en-US" i="1" dirty="0">
                <a:solidFill>
                  <a:schemeClr val="tx1"/>
                </a:solidFill>
              </a:rPr>
              <a:t>ie. it has its own “pool”</a:t>
            </a:r>
            <a:r>
              <a:rPr lang="en-GB" altLang="en-US" dirty="0">
                <a:solidFill>
                  <a:schemeClr val="tx1"/>
                </a:solidFill>
              </a:rPr>
              <a:t>);</a:t>
            </a:r>
          </a:p>
          <a:p>
            <a:pPr marL="630238" indent="-630238" eaLnBrk="1" hangingPunct="1">
              <a:tabLst>
                <a:tab pos="630238" algn="l"/>
              </a:tabLst>
            </a:pPr>
            <a:endParaRPr lang="en-GB" altLang="en-US" dirty="0">
              <a:solidFill>
                <a:schemeClr val="tx1"/>
              </a:solidFill>
            </a:endParaRPr>
          </a:p>
          <a:p>
            <a:pPr marL="630238" indent="-630238" eaLnBrk="1" hangingPunct="1">
              <a:tabLst>
                <a:tab pos="630238" algn="l"/>
              </a:tabLst>
            </a:pPr>
            <a:r>
              <a:rPr lang="en-GB" altLang="en-US" dirty="0">
                <a:solidFill>
                  <a:schemeClr val="tx1"/>
                </a:solidFill>
              </a:rPr>
              <a:t>The written down value is reduced by appropriate AIA / FYAs / WDAs;</a:t>
            </a:r>
          </a:p>
          <a:p>
            <a:pPr marL="630238" indent="-630238" eaLnBrk="1" hangingPunct="1">
              <a:tabLst>
                <a:tab pos="630238" algn="l"/>
              </a:tabLst>
            </a:pPr>
            <a:endParaRPr lang="en-GB" altLang="en-US" dirty="0">
              <a:solidFill>
                <a:schemeClr val="tx1"/>
              </a:solidFill>
            </a:endParaRPr>
          </a:p>
          <a:p>
            <a:pPr marL="630238" indent="-630238" eaLnBrk="1" hangingPunct="1">
              <a:tabLst>
                <a:tab pos="630238" algn="l"/>
              </a:tabLst>
            </a:pPr>
            <a:r>
              <a:rPr lang="en-GB" altLang="en-US" dirty="0">
                <a:solidFill>
                  <a:schemeClr val="tx1"/>
                </a:solidFill>
              </a:rPr>
              <a:t>Only the proportion of the allowances relating to business use may be treated as a trading expense.</a:t>
            </a:r>
            <a:endParaRPr lang="en-US" altLang="en-US"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Effect transition="in" filter="wipe(left)">
                                      <p:cBhvr>
                                        <p:cTn id="7" dur="500"/>
                                        <p:tgtEl>
                                          <p:spTgt spid="1638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387">
                                            <p:txEl>
                                              <p:pRg st="3" end="3"/>
                                            </p:txEl>
                                          </p:spTgt>
                                        </p:tgtEl>
                                        <p:attrNameLst>
                                          <p:attrName>style.visibility</p:attrName>
                                        </p:attrNameLst>
                                      </p:cBhvr>
                                      <p:to>
                                        <p:strVal val="visible"/>
                                      </p:to>
                                    </p:set>
                                    <p:animEffect transition="in" filter="wipe(left)">
                                      <p:cBhvr>
                                        <p:cTn id="12" dur="500"/>
                                        <p:tgtEl>
                                          <p:spTgt spid="1638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387">
                                            <p:txEl>
                                              <p:pRg st="5" end="5"/>
                                            </p:txEl>
                                          </p:spTgt>
                                        </p:tgtEl>
                                        <p:attrNameLst>
                                          <p:attrName>style.visibility</p:attrName>
                                        </p:attrNameLst>
                                      </p:cBhvr>
                                      <p:to>
                                        <p:strVal val="visible"/>
                                      </p:to>
                                    </p:set>
                                    <p:animEffect transition="in" filter="wipe(left)">
                                      <p:cBhvr>
                                        <p:cTn id="17" dur="500"/>
                                        <p:tgtEl>
                                          <p:spTgt spid="163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indent="0" eaLnBrk="1" hangingPunct="1"/>
            <a:r>
              <a:rPr lang="en-GB" altLang="en-US" sz="3200" b="1" dirty="0"/>
              <a:t>Plant and machinery – short life assets</a:t>
            </a:r>
            <a:r>
              <a:rPr lang="en-GB" altLang="en-US" sz="3200" dirty="0"/>
              <a:t> </a:t>
            </a:r>
            <a:endParaRPr lang="en-US" altLang="en-US" sz="3200" dirty="0"/>
          </a:p>
        </p:txBody>
      </p:sp>
      <p:sp>
        <p:nvSpPr>
          <p:cNvPr id="18435" name="Rectangle 3"/>
          <p:cNvSpPr>
            <a:spLocks noGrp="1" noChangeArrowheads="1"/>
          </p:cNvSpPr>
          <p:nvPr>
            <p:ph idx="1"/>
          </p:nvPr>
        </p:nvSpPr>
        <p:spPr/>
        <p:txBody>
          <a:bodyPr/>
          <a:lstStyle/>
          <a:p>
            <a:pPr marL="0" indent="0" eaLnBrk="1" hangingPunct="1">
              <a:lnSpc>
                <a:spcPct val="90000"/>
              </a:lnSpc>
              <a:buFontTx/>
              <a:buNone/>
              <a:tabLst>
                <a:tab pos="630238" algn="l"/>
              </a:tabLst>
              <a:defRPr/>
            </a:pPr>
            <a:endParaRPr lang="en-GB" altLang="en-US" dirty="0">
              <a:solidFill>
                <a:schemeClr val="tx1"/>
              </a:solidFill>
            </a:endParaRPr>
          </a:p>
          <a:p>
            <a:pPr marL="0" indent="0" eaLnBrk="1" hangingPunct="1">
              <a:lnSpc>
                <a:spcPct val="90000"/>
              </a:lnSpc>
              <a:buFontTx/>
              <a:buNone/>
              <a:tabLst>
                <a:tab pos="630238" algn="l"/>
              </a:tabLst>
              <a:defRPr/>
            </a:pPr>
            <a:r>
              <a:rPr lang="en-GB" altLang="en-US" dirty="0">
                <a:solidFill>
                  <a:schemeClr val="tx1"/>
                </a:solidFill>
              </a:rPr>
              <a:t>Where the taxpayer expects to dispose of an item of plant or machinery at less than its tax written down value, </a:t>
            </a:r>
            <a:r>
              <a:rPr lang="en-GB" altLang="en-US" b="1" dirty="0">
                <a:solidFill>
                  <a:schemeClr val="tx1"/>
                </a:solidFill>
              </a:rPr>
              <a:t>within eight years of the end of the year of acquisition</a:t>
            </a:r>
            <a:r>
              <a:rPr lang="en-GB" altLang="en-US" dirty="0">
                <a:solidFill>
                  <a:schemeClr val="tx1"/>
                </a:solidFill>
              </a:rPr>
              <a:t>, then:</a:t>
            </a:r>
          </a:p>
          <a:p>
            <a:pPr marL="630238" indent="-630238" eaLnBrk="1" hangingPunct="1">
              <a:lnSpc>
                <a:spcPct val="90000"/>
              </a:lnSpc>
              <a:tabLst>
                <a:tab pos="630238" algn="l"/>
              </a:tabLst>
              <a:defRPr/>
            </a:pPr>
            <a:endParaRPr lang="en-GB" altLang="en-US" dirty="0">
              <a:solidFill>
                <a:schemeClr val="tx1"/>
              </a:solidFill>
            </a:endParaRPr>
          </a:p>
          <a:p>
            <a:pPr marL="630238" indent="-630238" eaLnBrk="1" hangingPunct="1">
              <a:lnSpc>
                <a:spcPct val="90000"/>
              </a:lnSpc>
              <a:buFontTx/>
              <a:buAutoNum type="arabicPeriod"/>
              <a:tabLst>
                <a:tab pos="630238" algn="l"/>
              </a:tabLst>
              <a:defRPr/>
            </a:pPr>
            <a:r>
              <a:rPr lang="en-GB" altLang="en-US" dirty="0">
                <a:solidFill>
                  <a:schemeClr val="tx1"/>
                </a:solidFill>
              </a:rPr>
              <a:t>they can elect to have the item extracted from the general plant pool, and a separate pool created;</a:t>
            </a:r>
            <a:r>
              <a:rPr lang="en-US" altLang="en-US" dirty="0">
                <a:solidFill>
                  <a:schemeClr val="tx1"/>
                </a:solidFill>
              </a:rPr>
              <a:t> </a:t>
            </a:r>
          </a:p>
          <a:p>
            <a:pPr marL="630238" indent="-630238" eaLnBrk="1" hangingPunct="1">
              <a:lnSpc>
                <a:spcPct val="90000"/>
              </a:lnSpc>
              <a:buFontTx/>
              <a:buAutoNum type="arabicPeriod"/>
              <a:tabLst>
                <a:tab pos="630238" algn="l"/>
              </a:tabLst>
              <a:defRPr/>
            </a:pPr>
            <a:endParaRPr lang="en-US" altLang="en-US" dirty="0">
              <a:solidFill>
                <a:schemeClr val="tx1"/>
              </a:solidFill>
            </a:endParaRPr>
          </a:p>
          <a:p>
            <a:pPr marL="630238" indent="-630238" eaLnBrk="1" hangingPunct="1">
              <a:lnSpc>
                <a:spcPct val="90000"/>
              </a:lnSpc>
              <a:buFontTx/>
              <a:buAutoNum type="arabicPeriod"/>
              <a:tabLst>
                <a:tab pos="630238" algn="l"/>
              </a:tabLst>
              <a:defRPr/>
            </a:pPr>
            <a:r>
              <a:rPr lang="en-GB" altLang="en-US" dirty="0">
                <a:solidFill>
                  <a:schemeClr val="tx1"/>
                </a:solidFill>
              </a:rPr>
              <a:t>any balancing adjustment arising on the disposal is calculated separately, on the “deemed cessation” of that part of the business</a:t>
            </a:r>
            <a:r>
              <a:rPr lang="en-US" altLang="en-US" dirty="0">
                <a:solidFill>
                  <a:schemeClr val="tx1"/>
                </a:solidFill>
              </a:rPr>
              <a:t>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20F0F-6EDE-467B-9E39-BBD76D53DB21}"/>
              </a:ext>
            </a:extLst>
          </p:cNvPr>
          <p:cNvSpPr>
            <a:spLocks noGrp="1"/>
          </p:cNvSpPr>
          <p:nvPr>
            <p:ph type="title"/>
          </p:nvPr>
        </p:nvSpPr>
        <p:spPr/>
        <p:txBody>
          <a:bodyPr/>
          <a:lstStyle/>
          <a:p>
            <a:r>
              <a:rPr lang="en-GB" dirty="0"/>
              <a:t>Structures and Buildings Allowance…</a:t>
            </a:r>
          </a:p>
        </p:txBody>
      </p:sp>
      <p:sp>
        <p:nvSpPr>
          <p:cNvPr id="3" name="Content Placeholder 2">
            <a:extLst>
              <a:ext uri="{FF2B5EF4-FFF2-40B4-BE49-F238E27FC236}">
                <a16:creationId xmlns:a16="http://schemas.microsoft.com/office/drawing/2014/main" id="{BD58030C-0CE4-4148-B897-98FBC80BC95D}"/>
              </a:ext>
            </a:extLst>
          </p:cNvPr>
          <p:cNvSpPr>
            <a:spLocks noGrp="1"/>
          </p:cNvSpPr>
          <p:nvPr>
            <p:ph idx="1"/>
          </p:nvPr>
        </p:nvSpPr>
        <p:spPr>
          <a:xfrm>
            <a:off x="0" y="939800"/>
            <a:ext cx="9143999" cy="5441950"/>
          </a:xfrm>
        </p:spPr>
        <p:txBody>
          <a:bodyPr/>
          <a:lstStyle/>
          <a:p>
            <a:pPr marL="0" indent="0">
              <a:buNone/>
            </a:pPr>
            <a:endParaRPr lang="en-GB" sz="2000" dirty="0">
              <a:solidFill>
                <a:schemeClr val="tx1"/>
              </a:solidFill>
            </a:endParaRPr>
          </a:p>
          <a:p>
            <a:pPr marL="0" indent="0">
              <a:buNone/>
            </a:pPr>
            <a:r>
              <a:rPr lang="en-GB" sz="2000" dirty="0">
                <a:solidFill>
                  <a:schemeClr val="tx1"/>
                </a:solidFill>
              </a:rPr>
              <a:t>SBA is available for </a:t>
            </a:r>
            <a:r>
              <a:rPr lang="en-GB" sz="2000" b="1" dirty="0">
                <a:solidFill>
                  <a:schemeClr val="tx1"/>
                </a:solidFill>
              </a:rPr>
              <a:t>new </a:t>
            </a:r>
            <a:r>
              <a:rPr lang="en-GB" sz="2000" dirty="0">
                <a:solidFill>
                  <a:schemeClr val="tx1"/>
                </a:solidFill>
              </a:rPr>
              <a:t>structures and buildings, </a:t>
            </a:r>
            <a:r>
              <a:rPr lang="en-GB" sz="2000" b="1" dirty="0">
                <a:solidFill>
                  <a:schemeClr val="tx1"/>
                </a:solidFill>
              </a:rPr>
              <a:t>including conversions and renovations</a:t>
            </a:r>
            <a:r>
              <a:rPr lang="en-GB" sz="2000" dirty="0">
                <a:solidFill>
                  <a:schemeClr val="tx1"/>
                </a:solidFill>
              </a:rPr>
              <a:t>, where all the contracts for the physical construction are entered on or after 29</a:t>
            </a:r>
            <a:r>
              <a:rPr lang="en-GB" sz="2000" baseline="30000" dirty="0">
                <a:solidFill>
                  <a:schemeClr val="tx1"/>
                </a:solidFill>
              </a:rPr>
              <a:t>th</a:t>
            </a:r>
            <a:r>
              <a:rPr lang="en-GB" sz="2000" dirty="0">
                <a:solidFill>
                  <a:schemeClr val="tx1"/>
                </a:solidFill>
              </a:rPr>
              <a:t> October 2018;</a:t>
            </a:r>
          </a:p>
          <a:p>
            <a:pPr marL="0" indent="0">
              <a:buNone/>
            </a:pPr>
            <a:endParaRPr lang="en-GB" sz="2000" dirty="0">
              <a:solidFill>
                <a:schemeClr val="tx1"/>
              </a:solidFill>
            </a:endParaRPr>
          </a:p>
          <a:p>
            <a:pPr marL="0" indent="0">
              <a:buNone/>
            </a:pPr>
            <a:r>
              <a:rPr lang="en-GB" sz="2000" dirty="0">
                <a:solidFill>
                  <a:schemeClr val="tx1"/>
                </a:solidFill>
              </a:rPr>
              <a:t>SBA is generally </a:t>
            </a:r>
            <a:r>
              <a:rPr lang="en-GB" sz="2000" b="1" dirty="0">
                <a:solidFill>
                  <a:schemeClr val="tx1"/>
                </a:solidFill>
              </a:rPr>
              <a:t>not available</a:t>
            </a:r>
            <a:r>
              <a:rPr lang="en-GB" sz="2000" dirty="0">
                <a:solidFill>
                  <a:schemeClr val="tx1"/>
                </a:solidFill>
              </a:rPr>
              <a:t> </a:t>
            </a:r>
            <a:r>
              <a:rPr lang="en-GB" sz="2000" b="1" dirty="0">
                <a:solidFill>
                  <a:schemeClr val="tx1"/>
                </a:solidFill>
              </a:rPr>
              <a:t>for</a:t>
            </a:r>
            <a:r>
              <a:rPr lang="en-GB" sz="2000" dirty="0">
                <a:solidFill>
                  <a:schemeClr val="tx1"/>
                </a:solidFill>
              </a:rPr>
              <a:t> </a:t>
            </a:r>
            <a:r>
              <a:rPr lang="en-GB" sz="2000" b="1" dirty="0">
                <a:solidFill>
                  <a:schemeClr val="tx1"/>
                </a:solidFill>
              </a:rPr>
              <a:t>dwellings</a:t>
            </a:r>
            <a:r>
              <a:rPr lang="en-GB" sz="2000" dirty="0">
                <a:solidFill>
                  <a:schemeClr val="tx1"/>
                </a:solidFill>
              </a:rPr>
              <a:t>, such as prisons and student accommodation, but it </a:t>
            </a:r>
            <a:r>
              <a:rPr lang="en-GB" sz="2000" b="1" dirty="0">
                <a:solidFill>
                  <a:schemeClr val="tx1"/>
                </a:solidFill>
              </a:rPr>
              <a:t>is available for hotels and care homes</a:t>
            </a:r>
            <a:r>
              <a:rPr lang="en-GB" sz="2000" dirty="0">
                <a:solidFill>
                  <a:schemeClr val="tx1"/>
                </a:solidFill>
              </a:rPr>
              <a:t>;</a:t>
            </a:r>
          </a:p>
          <a:p>
            <a:pPr marL="0" indent="0">
              <a:buNone/>
            </a:pPr>
            <a:endParaRPr lang="en-GB" sz="2000" dirty="0">
              <a:solidFill>
                <a:schemeClr val="tx1"/>
              </a:solidFill>
            </a:endParaRPr>
          </a:p>
          <a:p>
            <a:pPr marL="0" indent="0">
              <a:buNone/>
            </a:pPr>
            <a:r>
              <a:rPr lang="en-GB" sz="2000" dirty="0">
                <a:solidFill>
                  <a:schemeClr val="tx1"/>
                </a:solidFill>
              </a:rPr>
              <a:t>SBA is calculated at </a:t>
            </a:r>
            <a:r>
              <a:rPr lang="en-GB" sz="2000" b="1" dirty="0">
                <a:solidFill>
                  <a:schemeClr val="tx1"/>
                </a:solidFill>
              </a:rPr>
              <a:t>3% of the cost </a:t>
            </a:r>
            <a:r>
              <a:rPr lang="en-GB" sz="2000" dirty="0">
                <a:solidFill>
                  <a:schemeClr val="tx1"/>
                </a:solidFill>
              </a:rPr>
              <a:t>of the structure or building and is available from the time the structure or building is first brought into use </a:t>
            </a:r>
            <a:r>
              <a:rPr lang="en-GB" sz="2000" b="1" dirty="0">
                <a:solidFill>
                  <a:schemeClr val="tx1"/>
                </a:solidFill>
              </a:rPr>
              <a:t>for a 33 </a:t>
            </a:r>
            <a:r>
              <a:rPr lang="en-GB" sz="2000" b="1" baseline="30000" dirty="0">
                <a:solidFill>
                  <a:schemeClr val="tx1"/>
                </a:solidFill>
              </a:rPr>
              <a:t>1</a:t>
            </a:r>
            <a:r>
              <a:rPr lang="en-GB" sz="2000" b="1" dirty="0">
                <a:solidFill>
                  <a:schemeClr val="tx1"/>
                </a:solidFill>
              </a:rPr>
              <a:t>/</a:t>
            </a:r>
            <a:r>
              <a:rPr lang="en-GB" sz="2000" b="1" baseline="-25000" dirty="0">
                <a:solidFill>
                  <a:schemeClr val="tx1"/>
                </a:solidFill>
              </a:rPr>
              <a:t>3 </a:t>
            </a:r>
            <a:r>
              <a:rPr lang="en-GB" sz="2000" b="1" dirty="0">
                <a:solidFill>
                  <a:schemeClr val="tx1"/>
                </a:solidFill>
              </a:rPr>
              <a:t>-year period</a:t>
            </a:r>
            <a:r>
              <a:rPr lang="en-GB" sz="2000" dirty="0">
                <a:solidFill>
                  <a:schemeClr val="tx1"/>
                </a:solidFill>
              </a:rPr>
              <a:t>.  Each structure or building has its own pool, with renovations and subsequent works creating a new pool with a new 33 </a:t>
            </a:r>
            <a:r>
              <a:rPr lang="en-GB" sz="2000" baseline="30000" dirty="0">
                <a:solidFill>
                  <a:schemeClr val="tx1"/>
                </a:solidFill>
              </a:rPr>
              <a:t>1</a:t>
            </a:r>
            <a:r>
              <a:rPr lang="en-GB" sz="2000" dirty="0">
                <a:solidFill>
                  <a:schemeClr val="tx1"/>
                </a:solidFill>
              </a:rPr>
              <a:t>/</a:t>
            </a:r>
            <a:r>
              <a:rPr lang="en-GB" sz="2000" baseline="-25000" dirty="0">
                <a:solidFill>
                  <a:schemeClr val="tx1"/>
                </a:solidFill>
              </a:rPr>
              <a:t>3</a:t>
            </a:r>
            <a:r>
              <a:rPr lang="en-GB" sz="2000" dirty="0">
                <a:solidFill>
                  <a:schemeClr val="tx1"/>
                </a:solidFill>
              </a:rPr>
              <a:t> -year ‘life’ rather than adding to the existing pool…</a:t>
            </a:r>
          </a:p>
        </p:txBody>
      </p:sp>
    </p:spTree>
    <p:extLst>
      <p:ext uri="{BB962C8B-B14F-4D97-AF65-F5344CB8AC3E}">
        <p14:creationId xmlns:p14="http://schemas.microsoft.com/office/powerpoint/2010/main" val="34658697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0AE35-9506-4E40-9630-EEA51465B167}"/>
              </a:ext>
            </a:extLst>
          </p:cNvPr>
          <p:cNvSpPr>
            <a:spLocks noGrp="1"/>
          </p:cNvSpPr>
          <p:nvPr>
            <p:ph type="title"/>
          </p:nvPr>
        </p:nvSpPr>
        <p:spPr/>
        <p:txBody>
          <a:bodyPr/>
          <a:lstStyle/>
          <a:p>
            <a:r>
              <a:rPr lang="en-GB" sz="2200" b="1" dirty="0">
                <a:latin typeface="Verdana" panose="020B0604030504040204" pitchFamily="34" charset="0"/>
                <a:ea typeface="Verdana" panose="020B0604030504040204" pitchFamily="34" charset="0"/>
              </a:rPr>
              <a:t>Structures and Buildings Allowances in Special Tax Sites</a:t>
            </a:r>
          </a:p>
        </p:txBody>
      </p:sp>
      <p:sp>
        <p:nvSpPr>
          <p:cNvPr id="3" name="Content Placeholder 2">
            <a:extLst>
              <a:ext uri="{FF2B5EF4-FFF2-40B4-BE49-F238E27FC236}">
                <a16:creationId xmlns:a16="http://schemas.microsoft.com/office/drawing/2014/main" id="{A9C4D5BE-E1EB-4507-A661-39F4E89608CE}"/>
              </a:ext>
            </a:extLst>
          </p:cNvPr>
          <p:cNvSpPr>
            <a:spLocks noGrp="1"/>
          </p:cNvSpPr>
          <p:nvPr>
            <p:ph idx="1"/>
          </p:nvPr>
        </p:nvSpPr>
        <p:spPr/>
        <p:txBody>
          <a:bodyPr/>
          <a:lstStyle/>
          <a:p>
            <a:pPr marL="0" indent="0">
              <a:buNone/>
            </a:pPr>
            <a:endParaRPr lang="en-US" sz="2800" dirty="0">
              <a:solidFill>
                <a:schemeClr val="tx1"/>
              </a:solidFill>
            </a:endParaRPr>
          </a:p>
          <a:p>
            <a:pPr marL="0" indent="0">
              <a:buNone/>
            </a:pPr>
            <a:r>
              <a:rPr lang="en-US" sz="2800" dirty="0">
                <a:solidFill>
                  <a:schemeClr val="tx1"/>
                </a:solidFill>
              </a:rPr>
              <a:t>Instead of the 3% SBA, an Enhanced Structures and Buildings Allowance (SBA+) of </a:t>
            </a:r>
            <a:r>
              <a:rPr lang="en-US" sz="2800" b="1" dirty="0">
                <a:solidFill>
                  <a:schemeClr val="tx1"/>
                </a:solidFill>
              </a:rPr>
              <a:t>10%</a:t>
            </a:r>
            <a:r>
              <a:rPr lang="en-US" sz="2800" dirty="0">
                <a:solidFill>
                  <a:schemeClr val="tx1"/>
                </a:solidFill>
              </a:rPr>
              <a:t> is available for structures or buildings in Special Tax Sites, where the first contract for construction of the item was entered into on or after the date of the site being designated a Special Tax Site.</a:t>
            </a:r>
          </a:p>
          <a:p>
            <a:pPr marL="0" indent="0">
              <a:buNone/>
            </a:pPr>
            <a:endParaRPr lang="en-US" sz="2800" dirty="0">
              <a:solidFill>
                <a:schemeClr val="tx1"/>
              </a:solidFill>
            </a:endParaRPr>
          </a:p>
          <a:p>
            <a:pPr marL="0" indent="0">
              <a:buNone/>
            </a:pPr>
            <a:r>
              <a:rPr lang="en-US" sz="2800" dirty="0">
                <a:solidFill>
                  <a:schemeClr val="tx1"/>
                </a:solidFill>
              </a:rPr>
              <a:t>This would last for a </a:t>
            </a:r>
            <a:r>
              <a:rPr lang="en-US" sz="2800" b="1" dirty="0">
                <a:solidFill>
                  <a:schemeClr val="tx1"/>
                </a:solidFill>
              </a:rPr>
              <a:t>10-year period </a:t>
            </a:r>
            <a:r>
              <a:rPr lang="en-US" sz="2800" dirty="0">
                <a:solidFill>
                  <a:schemeClr val="tx1"/>
                </a:solidFill>
              </a:rPr>
              <a:t>rather than 33</a:t>
            </a:r>
            <a:r>
              <a:rPr lang="en-US" sz="2800" baseline="30000" dirty="0">
                <a:solidFill>
                  <a:schemeClr val="tx1"/>
                </a:solidFill>
              </a:rPr>
              <a:t>1</a:t>
            </a:r>
            <a:r>
              <a:rPr lang="en-US" sz="2800" dirty="0">
                <a:solidFill>
                  <a:schemeClr val="tx1"/>
                </a:solidFill>
              </a:rPr>
              <a:t>/</a:t>
            </a:r>
            <a:r>
              <a:rPr lang="en-US" sz="2800" baseline="-25000" dirty="0">
                <a:solidFill>
                  <a:schemeClr val="tx1"/>
                </a:solidFill>
              </a:rPr>
              <a:t>3</a:t>
            </a:r>
            <a:r>
              <a:rPr lang="en-US" sz="2800" dirty="0">
                <a:solidFill>
                  <a:schemeClr val="tx1"/>
                </a:solidFill>
              </a:rPr>
              <a:t> years.</a:t>
            </a:r>
          </a:p>
        </p:txBody>
      </p:sp>
    </p:spTree>
    <p:extLst>
      <p:ext uri="{BB962C8B-B14F-4D97-AF65-F5344CB8AC3E}">
        <p14:creationId xmlns:p14="http://schemas.microsoft.com/office/powerpoint/2010/main" val="1040464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EBA07-89D5-4C79-8F66-664A17BE0457}"/>
              </a:ext>
            </a:extLst>
          </p:cNvPr>
          <p:cNvSpPr>
            <a:spLocks noGrp="1"/>
          </p:cNvSpPr>
          <p:nvPr>
            <p:ph type="title"/>
          </p:nvPr>
        </p:nvSpPr>
        <p:spPr/>
        <p:txBody>
          <a:bodyPr/>
          <a:lstStyle/>
          <a:p>
            <a:r>
              <a:rPr lang="en-GB" dirty="0"/>
              <a:t>Apparatus or setting?</a:t>
            </a:r>
          </a:p>
        </p:txBody>
      </p:sp>
      <p:sp>
        <p:nvSpPr>
          <p:cNvPr id="3" name="Content Placeholder 2">
            <a:extLst>
              <a:ext uri="{FF2B5EF4-FFF2-40B4-BE49-F238E27FC236}">
                <a16:creationId xmlns:a16="http://schemas.microsoft.com/office/drawing/2014/main" id="{20FAF959-F91A-4D65-8334-2BB12A9EFD36}"/>
              </a:ext>
            </a:extLst>
          </p:cNvPr>
          <p:cNvSpPr>
            <a:spLocks noGrp="1"/>
          </p:cNvSpPr>
          <p:nvPr>
            <p:ph idx="1"/>
          </p:nvPr>
        </p:nvSpPr>
        <p:spPr>
          <a:xfrm>
            <a:off x="0" y="939800"/>
            <a:ext cx="9143999" cy="5441950"/>
          </a:xfrm>
        </p:spPr>
        <p:txBody>
          <a:bodyPr/>
          <a:lstStyle/>
          <a:p>
            <a:endParaRPr lang="en-GB" sz="2000" dirty="0">
              <a:solidFill>
                <a:schemeClr val="tx1"/>
              </a:solidFill>
            </a:endParaRPr>
          </a:p>
          <a:p>
            <a:r>
              <a:rPr lang="en-GB" sz="2000" dirty="0">
                <a:solidFill>
                  <a:schemeClr val="tx1"/>
                </a:solidFill>
              </a:rPr>
              <a:t>Plant and machinery: “the </a:t>
            </a:r>
            <a:r>
              <a:rPr lang="en-GB" sz="2000" b="1" dirty="0">
                <a:solidFill>
                  <a:schemeClr val="tx1"/>
                </a:solidFill>
              </a:rPr>
              <a:t>apparatus</a:t>
            </a:r>
            <a:r>
              <a:rPr lang="en-GB" sz="2000" dirty="0">
                <a:solidFill>
                  <a:schemeClr val="tx1"/>
                </a:solidFill>
              </a:rPr>
              <a:t> used for carrying on the business” (</a:t>
            </a:r>
            <a:r>
              <a:rPr lang="en-GB" sz="2000" i="1" dirty="0">
                <a:solidFill>
                  <a:schemeClr val="tx1"/>
                </a:solidFill>
              </a:rPr>
              <a:t>Yarmouth vs France, in which a horse was held to qualify as ‘plant and machinery’</a:t>
            </a:r>
            <a:r>
              <a:rPr lang="en-GB" sz="2000" dirty="0">
                <a:solidFill>
                  <a:schemeClr val="tx1"/>
                </a:solidFill>
              </a:rPr>
              <a:t>);</a:t>
            </a:r>
          </a:p>
          <a:p>
            <a:endParaRPr lang="en-GB" sz="2000" dirty="0">
              <a:solidFill>
                <a:schemeClr val="tx1"/>
              </a:solidFill>
            </a:endParaRPr>
          </a:p>
          <a:p>
            <a:r>
              <a:rPr lang="en-GB" sz="2000" dirty="0">
                <a:solidFill>
                  <a:schemeClr val="tx1"/>
                </a:solidFill>
              </a:rPr>
              <a:t>Structures and Buildings: “the </a:t>
            </a:r>
            <a:r>
              <a:rPr lang="en-GB" sz="2000" b="1" dirty="0">
                <a:solidFill>
                  <a:schemeClr val="tx1"/>
                </a:solidFill>
              </a:rPr>
              <a:t>setting</a:t>
            </a:r>
            <a:r>
              <a:rPr lang="en-GB" sz="2000" dirty="0">
                <a:solidFill>
                  <a:schemeClr val="tx1"/>
                </a:solidFill>
              </a:rPr>
              <a:t> in which the business is carried on” (J. Lyons and Co Ltd v Attorney General (1944));</a:t>
            </a:r>
          </a:p>
          <a:p>
            <a:endParaRPr lang="en-GB" sz="2000" dirty="0">
              <a:solidFill>
                <a:schemeClr val="tx1"/>
              </a:solidFill>
            </a:endParaRPr>
          </a:p>
          <a:p>
            <a:r>
              <a:rPr lang="en-GB" sz="2000" dirty="0">
                <a:solidFill>
                  <a:schemeClr val="tx1"/>
                </a:solidFill>
              </a:rPr>
              <a:t>Buckley LJ introduced the “</a:t>
            </a:r>
            <a:r>
              <a:rPr lang="en-GB" sz="2000" b="1" dirty="0">
                <a:solidFill>
                  <a:schemeClr val="tx1"/>
                </a:solidFill>
              </a:rPr>
              <a:t>functional test</a:t>
            </a:r>
            <a:r>
              <a:rPr lang="en-GB" sz="2000" dirty="0">
                <a:solidFill>
                  <a:schemeClr val="tx1"/>
                </a:solidFill>
              </a:rPr>
              <a:t>” in Benson v Yard Arm Club Ltd (CA 1979, 53 TC 67), where a claim for capital allowances on a ship used as a floating restaurant was refused on the basis that the ship functioned as the structure </a:t>
            </a:r>
            <a:r>
              <a:rPr lang="en-GB" sz="2000" b="1" dirty="0">
                <a:solidFill>
                  <a:schemeClr val="tx1"/>
                </a:solidFill>
              </a:rPr>
              <a:t>in which </a:t>
            </a:r>
            <a:r>
              <a:rPr lang="en-GB" sz="2000" dirty="0">
                <a:solidFill>
                  <a:schemeClr val="tx1"/>
                </a:solidFill>
              </a:rPr>
              <a:t>the restaurant trade was carried on, rather than as apparatus </a:t>
            </a:r>
            <a:r>
              <a:rPr lang="en-GB" sz="2000" b="1" dirty="0">
                <a:solidFill>
                  <a:schemeClr val="tx1"/>
                </a:solidFill>
              </a:rPr>
              <a:t>with which </a:t>
            </a:r>
            <a:r>
              <a:rPr lang="en-GB" sz="2000" dirty="0">
                <a:solidFill>
                  <a:schemeClr val="tx1"/>
                </a:solidFill>
              </a:rPr>
              <a:t>it was carried on.</a:t>
            </a:r>
          </a:p>
        </p:txBody>
      </p:sp>
    </p:spTree>
    <p:extLst>
      <p:ext uri="{BB962C8B-B14F-4D97-AF65-F5344CB8AC3E}">
        <p14:creationId xmlns:p14="http://schemas.microsoft.com/office/powerpoint/2010/main" val="30396878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20F0F-6EDE-467B-9E39-BBD76D53DB21}"/>
              </a:ext>
            </a:extLst>
          </p:cNvPr>
          <p:cNvSpPr>
            <a:spLocks noGrp="1"/>
          </p:cNvSpPr>
          <p:nvPr>
            <p:ph type="title"/>
          </p:nvPr>
        </p:nvSpPr>
        <p:spPr/>
        <p:txBody>
          <a:bodyPr/>
          <a:lstStyle/>
          <a:p>
            <a:r>
              <a:rPr lang="en-GB" dirty="0"/>
              <a:t>…Structures and Buildings Allowance</a:t>
            </a:r>
          </a:p>
        </p:txBody>
      </p:sp>
      <p:sp>
        <p:nvSpPr>
          <p:cNvPr id="3" name="Content Placeholder 2">
            <a:extLst>
              <a:ext uri="{FF2B5EF4-FFF2-40B4-BE49-F238E27FC236}">
                <a16:creationId xmlns:a16="http://schemas.microsoft.com/office/drawing/2014/main" id="{BD58030C-0CE4-4148-B897-98FBC80BC95D}"/>
              </a:ext>
            </a:extLst>
          </p:cNvPr>
          <p:cNvSpPr>
            <a:spLocks noGrp="1"/>
          </p:cNvSpPr>
          <p:nvPr>
            <p:ph idx="1"/>
          </p:nvPr>
        </p:nvSpPr>
        <p:spPr>
          <a:xfrm>
            <a:off x="0" y="939800"/>
            <a:ext cx="9143999" cy="5441950"/>
          </a:xfrm>
        </p:spPr>
        <p:txBody>
          <a:bodyPr/>
          <a:lstStyle/>
          <a:p>
            <a:pPr marL="0" indent="0">
              <a:buNone/>
            </a:pPr>
            <a:endParaRPr lang="en-GB" sz="2000" dirty="0">
              <a:solidFill>
                <a:schemeClr val="tx1"/>
              </a:solidFill>
            </a:endParaRPr>
          </a:p>
          <a:p>
            <a:pPr marL="0" indent="0">
              <a:buNone/>
            </a:pPr>
            <a:r>
              <a:rPr lang="en-GB" sz="2000" dirty="0">
                <a:solidFill>
                  <a:schemeClr val="tx1"/>
                </a:solidFill>
              </a:rPr>
              <a:t>Differences between the SBA and Capital Allowances on plant and machinery:</a:t>
            </a:r>
          </a:p>
          <a:p>
            <a:pPr marL="0" indent="0">
              <a:buNone/>
            </a:pPr>
            <a:endParaRPr lang="en-GB" sz="2000" dirty="0">
              <a:solidFill>
                <a:schemeClr val="tx1"/>
              </a:solidFill>
            </a:endParaRPr>
          </a:p>
          <a:p>
            <a:r>
              <a:rPr lang="en-GB" sz="2000" dirty="0">
                <a:solidFill>
                  <a:schemeClr val="tx1"/>
                </a:solidFill>
              </a:rPr>
              <a:t>Writing Down Allowances for plant and machinery are calculated on a reducing-balance basis; the SBA is calculated on a </a:t>
            </a:r>
            <a:r>
              <a:rPr lang="en-GB" sz="2000" b="1" dirty="0">
                <a:solidFill>
                  <a:schemeClr val="tx1"/>
                </a:solidFill>
              </a:rPr>
              <a:t>straight-line</a:t>
            </a:r>
            <a:r>
              <a:rPr lang="en-GB" sz="2000" dirty="0">
                <a:solidFill>
                  <a:schemeClr val="tx1"/>
                </a:solidFill>
              </a:rPr>
              <a:t> basis – that is, it is calculated as 3% × cost;</a:t>
            </a:r>
          </a:p>
          <a:p>
            <a:endParaRPr lang="en-GB" sz="2000" dirty="0">
              <a:solidFill>
                <a:schemeClr val="tx1"/>
              </a:solidFill>
            </a:endParaRPr>
          </a:p>
          <a:p>
            <a:r>
              <a:rPr lang="en-GB" sz="2000" dirty="0">
                <a:solidFill>
                  <a:schemeClr val="tx1"/>
                </a:solidFill>
              </a:rPr>
              <a:t>For SBA, </a:t>
            </a:r>
            <a:r>
              <a:rPr lang="en-GB" sz="2000" b="1" dirty="0">
                <a:solidFill>
                  <a:schemeClr val="tx1"/>
                </a:solidFill>
              </a:rPr>
              <a:t>no balancing allowance or balancing charge </a:t>
            </a:r>
            <a:r>
              <a:rPr lang="en-GB" sz="2000" dirty="0">
                <a:solidFill>
                  <a:schemeClr val="tx1"/>
                </a:solidFill>
              </a:rPr>
              <a:t>arises on disposal.  Rather, the purchaser takes over the remaining allowances over the remainder of the 33 </a:t>
            </a:r>
            <a:r>
              <a:rPr lang="en-GB" sz="2000" baseline="30000" dirty="0">
                <a:solidFill>
                  <a:schemeClr val="tx1"/>
                </a:solidFill>
              </a:rPr>
              <a:t>1</a:t>
            </a:r>
            <a:r>
              <a:rPr lang="en-GB" sz="2000" dirty="0">
                <a:solidFill>
                  <a:schemeClr val="tx1"/>
                </a:solidFill>
              </a:rPr>
              <a:t>/</a:t>
            </a:r>
            <a:r>
              <a:rPr lang="en-GB" sz="2000" baseline="-25000" dirty="0">
                <a:solidFill>
                  <a:schemeClr val="tx1"/>
                </a:solidFill>
              </a:rPr>
              <a:t>3</a:t>
            </a:r>
            <a:r>
              <a:rPr lang="en-GB" sz="2000" dirty="0">
                <a:solidFill>
                  <a:schemeClr val="tx1"/>
                </a:solidFill>
              </a:rPr>
              <a:t> -year period;</a:t>
            </a:r>
          </a:p>
          <a:p>
            <a:pPr marL="0" indent="0">
              <a:buNone/>
            </a:pPr>
            <a:r>
              <a:rPr lang="en-GB" sz="2000" dirty="0">
                <a:solidFill>
                  <a:schemeClr val="tx1"/>
                </a:solidFill>
              </a:rPr>
              <a:t>	</a:t>
            </a:r>
          </a:p>
          <a:p>
            <a:r>
              <a:rPr lang="en-GB" sz="2000" dirty="0">
                <a:solidFill>
                  <a:schemeClr val="tx1"/>
                </a:solidFill>
              </a:rPr>
              <a:t>If disposal is by way of </a:t>
            </a:r>
            <a:r>
              <a:rPr lang="en-GB" sz="2000" b="1" dirty="0">
                <a:solidFill>
                  <a:schemeClr val="tx1"/>
                </a:solidFill>
              </a:rPr>
              <a:t>demolition</a:t>
            </a:r>
            <a:r>
              <a:rPr lang="en-GB" sz="2000" dirty="0">
                <a:solidFill>
                  <a:schemeClr val="tx1"/>
                </a:solidFill>
              </a:rPr>
              <a:t>, any unclaimed balance is treated as a deduction in the calculation of chargeable gains.</a:t>
            </a:r>
          </a:p>
        </p:txBody>
      </p:sp>
    </p:spTree>
    <p:extLst>
      <p:ext uri="{BB962C8B-B14F-4D97-AF65-F5344CB8AC3E}">
        <p14:creationId xmlns:p14="http://schemas.microsoft.com/office/powerpoint/2010/main" val="5159331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DD"/>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indent="0" eaLnBrk="1" hangingPunct="1"/>
            <a:r>
              <a:rPr lang="en-GB" altLang="en-US" dirty="0"/>
              <a:t>Student questions</a:t>
            </a:r>
            <a:endParaRPr lang="en-US" altLang="en-US" dirty="0"/>
          </a:p>
        </p:txBody>
      </p:sp>
      <p:sp>
        <p:nvSpPr>
          <p:cNvPr id="18435" name="Rectangle 3"/>
          <p:cNvSpPr>
            <a:spLocks noGrp="1" noChangeArrowheads="1"/>
          </p:cNvSpPr>
          <p:nvPr>
            <p:ph idx="1"/>
          </p:nvPr>
        </p:nvSpPr>
        <p:spPr/>
        <p:txBody>
          <a:bodyPr/>
          <a:lstStyle/>
          <a:p>
            <a:pPr marL="0" indent="0" eaLnBrk="1" hangingPunct="1">
              <a:lnSpc>
                <a:spcPct val="90000"/>
              </a:lnSpc>
              <a:buFontTx/>
              <a:buNone/>
            </a:pPr>
            <a:r>
              <a:rPr lang="en-GB" altLang="en-US" dirty="0">
                <a:solidFill>
                  <a:schemeClr val="tx1"/>
                </a:solidFill>
              </a:rPr>
              <a:t>Chap 11 – Student self test questions</a:t>
            </a:r>
          </a:p>
          <a:p>
            <a:pPr marL="0" indent="0" eaLnBrk="1" hangingPunct="1">
              <a:lnSpc>
                <a:spcPct val="90000"/>
              </a:lnSpc>
              <a:buFontTx/>
              <a:buNone/>
            </a:pPr>
            <a:endParaRPr lang="en-GB" altLang="en-US" dirty="0">
              <a:solidFill>
                <a:schemeClr val="tx1"/>
              </a:solidFill>
            </a:endParaRPr>
          </a:p>
          <a:p>
            <a:pPr marL="0" indent="0" eaLnBrk="1" hangingPunct="1">
              <a:lnSpc>
                <a:spcPct val="90000"/>
              </a:lnSpc>
              <a:buFontTx/>
              <a:buNone/>
            </a:pPr>
            <a:r>
              <a:rPr lang="en-GB" altLang="en-US" dirty="0">
                <a:solidFill>
                  <a:schemeClr val="tx1"/>
                </a:solidFill>
              </a:rPr>
              <a:t>Q11.1 Ryan</a:t>
            </a:r>
          </a:p>
          <a:p>
            <a:pPr marL="0" indent="0" eaLnBrk="1" hangingPunct="1">
              <a:lnSpc>
                <a:spcPct val="90000"/>
              </a:lnSpc>
              <a:buFontTx/>
              <a:buNone/>
            </a:pPr>
            <a:r>
              <a:rPr lang="en-GB" altLang="en-US" dirty="0">
                <a:solidFill>
                  <a:schemeClr val="tx1"/>
                </a:solidFill>
              </a:rPr>
              <a:t>Q11.2 Tom</a:t>
            </a:r>
          </a:p>
          <a:p>
            <a:pPr marL="0" indent="0" eaLnBrk="1" hangingPunct="1">
              <a:lnSpc>
                <a:spcPct val="90000"/>
              </a:lnSpc>
              <a:buFontTx/>
              <a:buNone/>
            </a:pPr>
            <a:endParaRPr lang="en-GB" altLang="en-US" dirty="0">
              <a:solidFill>
                <a:schemeClr val="tx1"/>
              </a:solidFill>
            </a:endParaRPr>
          </a:p>
          <a:p>
            <a:pPr marL="0" indent="0" eaLnBrk="1" hangingPunct="1">
              <a:lnSpc>
                <a:spcPct val="90000"/>
              </a:lnSpc>
              <a:buFontTx/>
              <a:buNone/>
            </a:pPr>
            <a:r>
              <a:rPr lang="en-GB" altLang="en-US" dirty="0">
                <a:solidFill>
                  <a:schemeClr val="tx1"/>
                </a:solidFill>
              </a:rPr>
              <a:t>Chap 11 - Questions without answers</a:t>
            </a:r>
          </a:p>
          <a:p>
            <a:pPr marL="0" indent="0" eaLnBrk="1" hangingPunct="1">
              <a:lnSpc>
                <a:spcPct val="90000"/>
              </a:lnSpc>
              <a:buFontTx/>
              <a:buNone/>
            </a:pPr>
            <a:r>
              <a:rPr lang="en-GB" altLang="en-US" dirty="0">
                <a:solidFill>
                  <a:schemeClr val="tx1"/>
                </a:solidFill>
              </a:rPr>
              <a:t>Q11.3 Wilton</a:t>
            </a:r>
          </a:p>
          <a:p>
            <a:pPr marL="0" indent="0" eaLnBrk="1" hangingPunct="1">
              <a:lnSpc>
                <a:spcPct val="90000"/>
              </a:lnSpc>
              <a:buFontTx/>
              <a:buNone/>
            </a:pPr>
            <a:r>
              <a:rPr lang="en-GB" altLang="en-US" dirty="0">
                <a:solidFill>
                  <a:schemeClr val="tx1"/>
                </a:solidFill>
              </a:rPr>
              <a:t>Q11.4 Homer…</a:t>
            </a:r>
            <a:endParaRPr lang="en-US" altLang="en-US" dirty="0">
              <a:solidFill>
                <a:schemeClr val="tx1"/>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02DC2-4E43-80D3-5C4D-BC14AB6712FB}"/>
            </a:ext>
          </a:extLst>
        </p:cNvPr>
        <p:cNvGrpSpPr/>
        <p:nvPr/>
      </p:nvGrpSpPr>
      <p:grpSpPr>
        <a:xfrm>
          <a:off x="0" y="0"/>
          <a:ext cx="0" cy="0"/>
          <a:chOff x="0" y="0"/>
          <a:chExt cx="0" cy="0"/>
        </a:xfrm>
      </p:grpSpPr>
      <p:grpSp>
        <p:nvGrpSpPr>
          <p:cNvPr id="16" name="Group 15">
            <a:extLst>
              <a:ext uri="{FF2B5EF4-FFF2-40B4-BE49-F238E27FC236}">
                <a16:creationId xmlns:a16="http://schemas.microsoft.com/office/drawing/2014/main" id="{E7900DFF-5C4A-509B-F1DC-CEF7714FD7E4}"/>
              </a:ext>
            </a:extLst>
          </p:cNvPr>
          <p:cNvGrpSpPr/>
          <p:nvPr/>
        </p:nvGrpSpPr>
        <p:grpSpPr>
          <a:xfrm>
            <a:off x="-1" y="3858678"/>
            <a:ext cx="9147389" cy="362088"/>
            <a:chOff x="-1" y="5661025"/>
            <a:chExt cx="9147389" cy="362088"/>
          </a:xfrm>
          <a:solidFill>
            <a:srgbClr val="FFE0C0"/>
          </a:solidFill>
        </p:grpSpPr>
        <p:sp>
          <p:nvSpPr>
            <p:cNvPr id="93" name="Rectangle 92">
              <a:extLst>
                <a:ext uri="{FF2B5EF4-FFF2-40B4-BE49-F238E27FC236}">
                  <a16:creationId xmlns:a16="http://schemas.microsoft.com/office/drawing/2014/main" id="{85D3AD0A-C61A-DE06-3866-1E26868570D9}"/>
                </a:ext>
              </a:extLst>
            </p:cNvPr>
            <p:cNvSpPr/>
            <p:nvPr/>
          </p:nvSpPr>
          <p:spPr>
            <a:xfrm>
              <a:off x="3429000" y="5661025"/>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(21,000)</a:t>
              </a:r>
            </a:p>
          </p:txBody>
        </p:sp>
        <p:sp>
          <p:nvSpPr>
            <p:cNvPr id="123" name="Rectangle 122">
              <a:extLst>
                <a:ext uri="{FF2B5EF4-FFF2-40B4-BE49-F238E27FC236}">
                  <a16:creationId xmlns:a16="http://schemas.microsoft.com/office/drawing/2014/main" id="{17EDAC07-A1CB-B97F-B67F-DBF470BC7318}"/>
                </a:ext>
              </a:extLst>
            </p:cNvPr>
            <p:cNvSpPr/>
            <p:nvPr/>
          </p:nvSpPr>
          <p:spPr>
            <a:xfrm>
              <a:off x="8002800" y="5662750"/>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21,000</a:t>
              </a:r>
            </a:p>
          </p:txBody>
        </p:sp>
        <p:sp>
          <p:nvSpPr>
            <p:cNvPr id="153" name="Rectangle 152">
              <a:extLst>
                <a:ext uri="{FF2B5EF4-FFF2-40B4-BE49-F238E27FC236}">
                  <a16:creationId xmlns:a16="http://schemas.microsoft.com/office/drawing/2014/main" id="{BEC0D463-94E5-430C-F6EA-19A722B7D5D0}"/>
                </a:ext>
              </a:extLst>
            </p:cNvPr>
            <p:cNvSpPr/>
            <p:nvPr/>
          </p:nvSpPr>
          <p:spPr>
            <a:xfrm>
              <a:off x="-1" y="5661025"/>
              <a:ext cx="3435563"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FYA @ 40%</a:t>
              </a:r>
            </a:p>
          </p:txBody>
        </p:sp>
      </p:grpSp>
      <p:grpSp>
        <p:nvGrpSpPr>
          <p:cNvPr id="17" name="Group 16">
            <a:extLst>
              <a:ext uri="{FF2B5EF4-FFF2-40B4-BE49-F238E27FC236}">
                <a16:creationId xmlns:a16="http://schemas.microsoft.com/office/drawing/2014/main" id="{0907041A-99E7-3793-A88C-19E918086AB5}"/>
              </a:ext>
            </a:extLst>
          </p:cNvPr>
          <p:cNvGrpSpPr/>
          <p:nvPr/>
        </p:nvGrpSpPr>
        <p:grpSpPr>
          <a:xfrm>
            <a:off x="-1" y="4219041"/>
            <a:ext cx="4573589" cy="360362"/>
            <a:chOff x="-1" y="6021388"/>
            <a:chExt cx="4573589" cy="360362"/>
          </a:xfrm>
          <a:solidFill>
            <a:srgbClr val="FFE0E0"/>
          </a:solidFill>
        </p:grpSpPr>
        <p:sp>
          <p:nvSpPr>
            <p:cNvPr id="94" name="Rectangle 93">
              <a:extLst>
                <a:ext uri="{FF2B5EF4-FFF2-40B4-BE49-F238E27FC236}">
                  <a16:creationId xmlns:a16="http://schemas.microsoft.com/office/drawing/2014/main" id="{25364F3B-489F-45EF-5ED8-CA62C7A7A05D}"/>
                </a:ext>
              </a:extLst>
            </p:cNvPr>
            <p:cNvSpPr/>
            <p:nvPr/>
          </p:nvSpPr>
          <p:spPr>
            <a:xfrm>
              <a:off x="3429000" y="6021388"/>
              <a:ext cx="1144588" cy="360362"/>
            </a:xfrm>
            <a:prstGeom prst="rect">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31,500*</a:t>
              </a:r>
            </a:p>
          </p:txBody>
        </p:sp>
        <p:sp>
          <p:nvSpPr>
            <p:cNvPr id="154" name="Rectangle 153">
              <a:extLst>
                <a:ext uri="{FF2B5EF4-FFF2-40B4-BE49-F238E27FC236}">
                  <a16:creationId xmlns:a16="http://schemas.microsoft.com/office/drawing/2014/main" id="{316F3AB3-6FFC-F5B9-79A6-954FCD6CFC75}"/>
                </a:ext>
              </a:extLst>
            </p:cNvPr>
            <p:cNvSpPr/>
            <p:nvPr/>
          </p:nvSpPr>
          <p:spPr>
            <a:xfrm>
              <a:off x="-1" y="6021388"/>
              <a:ext cx="3427413" cy="360362"/>
            </a:xfrm>
            <a:prstGeom prst="rect">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60% added to MP at end</a:t>
              </a:r>
            </a:p>
          </p:txBody>
        </p:sp>
      </p:grpSp>
      <p:sp>
        <p:nvSpPr>
          <p:cNvPr id="17410" name="Title 1">
            <a:extLst>
              <a:ext uri="{FF2B5EF4-FFF2-40B4-BE49-F238E27FC236}">
                <a16:creationId xmlns:a16="http://schemas.microsoft.com/office/drawing/2014/main" id="{F610A9DF-F608-FCC3-CC27-A198AB7005FE}"/>
              </a:ext>
            </a:extLst>
          </p:cNvPr>
          <p:cNvSpPr>
            <a:spLocks noGrp="1"/>
          </p:cNvSpPr>
          <p:nvPr>
            <p:ph type="title"/>
          </p:nvPr>
        </p:nvSpPr>
        <p:spPr bwMode="auto">
          <a:xfrm>
            <a:off x="0" y="0"/>
            <a:ext cx="91440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z="2800" b="1" dirty="0">
                <a:latin typeface="Verdana" panose="020B0604030504040204" pitchFamily="34" charset="0"/>
                <a:ea typeface="Verdana" panose="020B0604030504040204" pitchFamily="34" charset="0"/>
              </a:rPr>
              <a:t>Q11.1 Ryan</a:t>
            </a:r>
          </a:p>
        </p:txBody>
      </p:sp>
      <p:grpSp>
        <p:nvGrpSpPr>
          <p:cNvPr id="6" name="Group 5">
            <a:extLst>
              <a:ext uri="{FF2B5EF4-FFF2-40B4-BE49-F238E27FC236}">
                <a16:creationId xmlns:a16="http://schemas.microsoft.com/office/drawing/2014/main" id="{FFB811C2-35F9-240C-B6B6-86526D21A3E1}"/>
              </a:ext>
            </a:extLst>
          </p:cNvPr>
          <p:cNvGrpSpPr/>
          <p:nvPr/>
        </p:nvGrpSpPr>
        <p:grpSpPr>
          <a:xfrm>
            <a:off x="-1" y="978358"/>
            <a:ext cx="8002589" cy="360363"/>
            <a:chOff x="-1" y="2060575"/>
            <a:chExt cx="8002589" cy="360363"/>
          </a:xfrm>
          <a:solidFill>
            <a:srgbClr val="FFE0C0"/>
          </a:solidFill>
        </p:grpSpPr>
        <p:sp>
          <p:nvSpPr>
            <p:cNvPr id="22" name="Rectangle 21">
              <a:extLst>
                <a:ext uri="{FF2B5EF4-FFF2-40B4-BE49-F238E27FC236}">
                  <a16:creationId xmlns:a16="http://schemas.microsoft.com/office/drawing/2014/main" id="{B1EDF0DE-5CB9-F0C6-3897-5FCE554CE964}"/>
                </a:ext>
              </a:extLst>
            </p:cNvPr>
            <p:cNvSpPr/>
            <p:nvPr/>
          </p:nvSpPr>
          <p:spPr>
            <a:xfrm>
              <a:off x="6858000" y="2060575"/>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13,000</a:t>
              </a:r>
            </a:p>
          </p:txBody>
        </p:sp>
        <p:sp>
          <p:nvSpPr>
            <p:cNvPr id="53" name="Rectangle 52">
              <a:extLst>
                <a:ext uri="{FF2B5EF4-FFF2-40B4-BE49-F238E27FC236}">
                  <a16:creationId xmlns:a16="http://schemas.microsoft.com/office/drawing/2014/main" id="{D0BB3F7A-A16A-C361-D851-F38733EF439A}"/>
                </a:ext>
              </a:extLst>
            </p:cNvPr>
            <p:cNvSpPr/>
            <p:nvPr/>
          </p:nvSpPr>
          <p:spPr>
            <a:xfrm>
              <a:off x="5711825" y="2060575"/>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60,000</a:t>
              </a:r>
            </a:p>
          </p:txBody>
        </p:sp>
        <p:sp>
          <p:nvSpPr>
            <p:cNvPr id="143" name="Rectangle 142">
              <a:extLst>
                <a:ext uri="{FF2B5EF4-FFF2-40B4-BE49-F238E27FC236}">
                  <a16:creationId xmlns:a16="http://schemas.microsoft.com/office/drawing/2014/main" id="{6F5BF284-5483-ACBD-3BDE-5ACE3C3E9655}"/>
                </a:ext>
              </a:extLst>
            </p:cNvPr>
            <p:cNvSpPr/>
            <p:nvPr/>
          </p:nvSpPr>
          <p:spPr>
            <a:xfrm>
              <a:off x="-1" y="2060575"/>
              <a:ext cx="5708437"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Cars ≤50g/km, &gt;50g/km</a:t>
              </a:r>
            </a:p>
          </p:txBody>
        </p:sp>
      </p:grpSp>
      <p:grpSp>
        <p:nvGrpSpPr>
          <p:cNvPr id="7" name="Group 6">
            <a:extLst>
              <a:ext uri="{FF2B5EF4-FFF2-40B4-BE49-F238E27FC236}">
                <a16:creationId xmlns:a16="http://schemas.microsoft.com/office/drawing/2014/main" id="{3EEC991C-2564-21AA-B2B6-C0D7B90B64CD}"/>
              </a:ext>
            </a:extLst>
          </p:cNvPr>
          <p:cNvGrpSpPr/>
          <p:nvPr/>
        </p:nvGrpSpPr>
        <p:grpSpPr>
          <a:xfrm>
            <a:off x="0" y="1338398"/>
            <a:ext cx="3435563" cy="362087"/>
            <a:chOff x="0" y="2420938"/>
            <a:chExt cx="3435563" cy="362087"/>
          </a:xfrm>
          <a:solidFill>
            <a:srgbClr val="FFE0C0"/>
          </a:solidFill>
        </p:grpSpPr>
        <p:sp>
          <p:nvSpPr>
            <p:cNvPr id="144" name="Rectangle 143">
              <a:extLst>
                <a:ext uri="{FF2B5EF4-FFF2-40B4-BE49-F238E27FC236}">
                  <a16:creationId xmlns:a16="http://schemas.microsoft.com/office/drawing/2014/main" id="{130E0A5F-81FD-F9B5-43E4-316C87C1E7CB}"/>
                </a:ext>
              </a:extLst>
            </p:cNvPr>
            <p:cNvSpPr/>
            <p:nvPr/>
          </p:nvSpPr>
          <p:spPr>
            <a:xfrm>
              <a:off x="0" y="2420938"/>
              <a:ext cx="2294370"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100" b="1" dirty="0">
                  <a:solidFill>
                    <a:schemeClr val="tx1"/>
                  </a:solidFill>
                  <a:latin typeface="Verdana" panose="020B0604030504040204" pitchFamily="34" charset="0"/>
                  <a:ea typeface="Verdana" panose="020B0604030504040204" pitchFamily="34" charset="0"/>
                </a:rPr>
                <a:t>Integral features</a:t>
              </a:r>
            </a:p>
          </p:txBody>
        </p:sp>
        <p:sp>
          <p:nvSpPr>
            <p:cNvPr id="159" name="Rectangle 158">
              <a:extLst>
                <a:ext uri="{FF2B5EF4-FFF2-40B4-BE49-F238E27FC236}">
                  <a16:creationId xmlns:a16="http://schemas.microsoft.com/office/drawing/2014/main" id="{E81135FB-2091-C23D-B3EE-E906252CE9FF}"/>
                </a:ext>
              </a:extLst>
            </p:cNvPr>
            <p:cNvSpPr/>
            <p:nvPr/>
          </p:nvSpPr>
          <p:spPr>
            <a:xfrm>
              <a:off x="2290975" y="2422663"/>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196,500</a:t>
              </a:r>
            </a:p>
          </p:txBody>
        </p:sp>
      </p:grpSp>
      <p:grpSp>
        <p:nvGrpSpPr>
          <p:cNvPr id="8" name="Group 7">
            <a:extLst>
              <a:ext uri="{FF2B5EF4-FFF2-40B4-BE49-F238E27FC236}">
                <a16:creationId xmlns:a16="http://schemas.microsoft.com/office/drawing/2014/main" id="{B9269E2D-4DE5-6678-18F4-31B85A329286}"/>
              </a:ext>
            </a:extLst>
          </p:cNvPr>
          <p:cNvGrpSpPr/>
          <p:nvPr/>
        </p:nvGrpSpPr>
        <p:grpSpPr>
          <a:xfrm>
            <a:off x="0" y="1698760"/>
            <a:ext cx="3435563" cy="362088"/>
            <a:chOff x="0" y="2781300"/>
            <a:chExt cx="3435563" cy="362088"/>
          </a:xfrm>
          <a:solidFill>
            <a:srgbClr val="FFE0C0"/>
          </a:solidFill>
        </p:grpSpPr>
        <p:sp>
          <p:nvSpPr>
            <p:cNvPr id="145" name="Rectangle 144">
              <a:extLst>
                <a:ext uri="{FF2B5EF4-FFF2-40B4-BE49-F238E27FC236}">
                  <a16:creationId xmlns:a16="http://schemas.microsoft.com/office/drawing/2014/main" id="{B06E2584-534B-8E03-E953-B51BC793D7CD}"/>
                </a:ext>
              </a:extLst>
            </p:cNvPr>
            <p:cNvSpPr/>
            <p:nvPr/>
          </p:nvSpPr>
          <p:spPr>
            <a:xfrm>
              <a:off x="0" y="2781300"/>
              <a:ext cx="2290762"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b="1" dirty="0">
                  <a:solidFill>
                    <a:schemeClr val="tx1"/>
                  </a:solidFill>
                  <a:latin typeface="Verdana" panose="020B0604030504040204" pitchFamily="34" charset="0"/>
                  <a:ea typeface="Verdana" panose="020B0604030504040204" pitchFamily="34" charset="0"/>
                </a:rPr>
                <a:t>Second-hand lorry</a:t>
              </a:r>
            </a:p>
            <a:p>
              <a:pPr>
                <a:tabLst>
                  <a:tab pos="808038" algn="dec"/>
                </a:tabLst>
                <a:defRPr/>
              </a:pPr>
              <a:endParaRPr lang="en-GB" sz="1200" dirty="0">
                <a:solidFill>
                  <a:schemeClr val="tx1"/>
                </a:solidFill>
                <a:latin typeface="Verdana" panose="020B0604030504040204" pitchFamily="34" charset="0"/>
                <a:ea typeface="Verdana" panose="020B0604030504040204" pitchFamily="34" charset="0"/>
              </a:endParaRPr>
            </a:p>
          </p:txBody>
        </p:sp>
        <p:sp>
          <p:nvSpPr>
            <p:cNvPr id="160" name="Rectangle 159">
              <a:extLst>
                <a:ext uri="{FF2B5EF4-FFF2-40B4-BE49-F238E27FC236}">
                  <a16:creationId xmlns:a16="http://schemas.microsoft.com/office/drawing/2014/main" id="{CD3C1C34-EE7D-08EE-92EE-AC20C624EB9F}"/>
                </a:ext>
              </a:extLst>
            </p:cNvPr>
            <p:cNvSpPr/>
            <p:nvPr/>
          </p:nvSpPr>
          <p:spPr>
            <a:xfrm>
              <a:off x="2290975" y="2783025"/>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20,000</a:t>
              </a:r>
            </a:p>
          </p:txBody>
        </p:sp>
      </p:grpSp>
      <p:grpSp>
        <p:nvGrpSpPr>
          <p:cNvPr id="9" name="Group 8">
            <a:extLst>
              <a:ext uri="{FF2B5EF4-FFF2-40B4-BE49-F238E27FC236}">
                <a16:creationId xmlns:a16="http://schemas.microsoft.com/office/drawing/2014/main" id="{1B1460EF-27A8-84F2-EC00-A24F76494CE9}"/>
              </a:ext>
            </a:extLst>
          </p:cNvPr>
          <p:cNvGrpSpPr/>
          <p:nvPr/>
        </p:nvGrpSpPr>
        <p:grpSpPr>
          <a:xfrm>
            <a:off x="0" y="2059123"/>
            <a:ext cx="9147388" cy="362087"/>
            <a:chOff x="0" y="3141663"/>
            <a:chExt cx="9147388" cy="362087"/>
          </a:xfrm>
          <a:solidFill>
            <a:srgbClr val="FFE0C0"/>
          </a:solidFill>
        </p:grpSpPr>
        <p:sp>
          <p:nvSpPr>
            <p:cNvPr id="116" name="Rectangle 115">
              <a:extLst>
                <a:ext uri="{FF2B5EF4-FFF2-40B4-BE49-F238E27FC236}">
                  <a16:creationId xmlns:a16="http://schemas.microsoft.com/office/drawing/2014/main" id="{55C447FD-1109-8FE3-1D8D-D6F91A073F46}"/>
                </a:ext>
              </a:extLst>
            </p:cNvPr>
            <p:cNvSpPr/>
            <p:nvPr/>
          </p:nvSpPr>
          <p:spPr>
            <a:xfrm>
              <a:off x="8002800" y="3143388"/>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216,500</a:t>
              </a:r>
            </a:p>
          </p:txBody>
        </p:sp>
        <p:sp>
          <p:nvSpPr>
            <p:cNvPr id="146" name="Rectangle 145">
              <a:extLst>
                <a:ext uri="{FF2B5EF4-FFF2-40B4-BE49-F238E27FC236}">
                  <a16:creationId xmlns:a16="http://schemas.microsoft.com/office/drawing/2014/main" id="{7453EC2D-E536-C268-9C7D-829A030DD9D7}"/>
                </a:ext>
              </a:extLst>
            </p:cNvPr>
            <p:cNvSpPr/>
            <p:nvPr/>
          </p:nvSpPr>
          <p:spPr>
            <a:xfrm>
              <a:off x="0" y="3141663"/>
              <a:ext cx="2294370"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AIA available</a:t>
              </a:r>
            </a:p>
          </p:txBody>
        </p:sp>
        <p:sp>
          <p:nvSpPr>
            <p:cNvPr id="161" name="Rectangle 160">
              <a:extLst>
                <a:ext uri="{FF2B5EF4-FFF2-40B4-BE49-F238E27FC236}">
                  <a16:creationId xmlns:a16="http://schemas.microsoft.com/office/drawing/2014/main" id="{5CD810A2-3312-455C-4B7D-1F8616C5F6E1}"/>
                </a:ext>
              </a:extLst>
            </p:cNvPr>
            <p:cNvSpPr/>
            <p:nvPr/>
          </p:nvSpPr>
          <p:spPr>
            <a:xfrm>
              <a:off x="2290975" y="3143388"/>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(216,500)</a:t>
              </a:r>
            </a:p>
          </p:txBody>
        </p:sp>
      </p:grpSp>
      <p:grpSp>
        <p:nvGrpSpPr>
          <p:cNvPr id="11" name="Group 10">
            <a:extLst>
              <a:ext uri="{FF2B5EF4-FFF2-40B4-BE49-F238E27FC236}">
                <a16:creationId xmlns:a16="http://schemas.microsoft.com/office/drawing/2014/main" id="{C5CBDF8B-C93F-DCA0-90F8-D82085865225}"/>
              </a:ext>
            </a:extLst>
          </p:cNvPr>
          <p:cNvGrpSpPr/>
          <p:nvPr/>
        </p:nvGrpSpPr>
        <p:grpSpPr>
          <a:xfrm>
            <a:off x="0" y="2778260"/>
            <a:ext cx="3435563" cy="362088"/>
            <a:chOff x="0" y="3860800"/>
            <a:chExt cx="3435563" cy="362088"/>
          </a:xfrm>
          <a:solidFill>
            <a:srgbClr val="FFE0C0"/>
          </a:solidFill>
        </p:grpSpPr>
        <p:sp>
          <p:nvSpPr>
            <p:cNvPr id="148" name="Rectangle 147">
              <a:extLst>
                <a:ext uri="{FF2B5EF4-FFF2-40B4-BE49-F238E27FC236}">
                  <a16:creationId xmlns:a16="http://schemas.microsoft.com/office/drawing/2014/main" id="{F38AD81C-1526-3C1E-0C46-1B7CF76D378C}"/>
                </a:ext>
              </a:extLst>
            </p:cNvPr>
            <p:cNvSpPr/>
            <p:nvPr/>
          </p:nvSpPr>
          <p:spPr>
            <a:xfrm>
              <a:off x="0" y="3860800"/>
              <a:ext cx="2294370"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b="1" dirty="0">
                  <a:solidFill>
                    <a:schemeClr val="tx1"/>
                  </a:solidFill>
                  <a:latin typeface="Verdana" panose="020B0604030504040204" pitchFamily="34" charset="0"/>
                  <a:ea typeface="Verdana" panose="020B0604030504040204" pitchFamily="34" charset="0"/>
                </a:rPr>
                <a:t>New plant</a:t>
              </a:r>
            </a:p>
          </p:txBody>
        </p:sp>
        <p:sp>
          <p:nvSpPr>
            <p:cNvPr id="163" name="Rectangle 162">
              <a:extLst>
                <a:ext uri="{FF2B5EF4-FFF2-40B4-BE49-F238E27FC236}">
                  <a16:creationId xmlns:a16="http://schemas.microsoft.com/office/drawing/2014/main" id="{3BCE73CA-6E14-5DDD-E588-3F4FC1FC156D}"/>
                </a:ext>
              </a:extLst>
            </p:cNvPr>
            <p:cNvSpPr/>
            <p:nvPr/>
          </p:nvSpPr>
          <p:spPr>
            <a:xfrm>
              <a:off x="2290975" y="3862525"/>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836,000</a:t>
              </a:r>
            </a:p>
          </p:txBody>
        </p:sp>
      </p:grpSp>
      <p:grpSp>
        <p:nvGrpSpPr>
          <p:cNvPr id="12" name="Group 11">
            <a:extLst>
              <a:ext uri="{FF2B5EF4-FFF2-40B4-BE49-F238E27FC236}">
                <a16:creationId xmlns:a16="http://schemas.microsoft.com/office/drawing/2014/main" id="{333BEE33-3D00-F06C-B419-E910CD195FFE}"/>
              </a:ext>
            </a:extLst>
          </p:cNvPr>
          <p:cNvGrpSpPr/>
          <p:nvPr/>
        </p:nvGrpSpPr>
        <p:grpSpPr>
          <a:xfrm>
            <a:off x="0" y="3138623"/>
            <a:ext cx="9147388" cy="362087"/>
            <a:chOff x="0" y="4221163"/>
            <a:chExt cx="9147388" cy="362087"/>
          </a:xfrm>
          <a:solidFill>
            <a:srgbClr val="FFE0C0"/>
          </a:solidFill>
        </p:grpSpPr>
        <p:sp>
          <p:nvSpPr>
            <p:cNvPr id="119" name="Rectangle 118">
              <a:extLst>
                <a:ext uri="{FF2B5EF4-FFF2-40B4-BE49-F238E27FC236}">
                  <a16:creationId xmlns:a16="http://schemas.microsoft.com/office/drawing/2014/main" id="{1477C57F-6FF3-EDD0-1DA1-8F07A20DDF1F}"/>
                </a:ext>
              </a:extLst>
            </p:cNvPr>
            <p:cNvSpPr/>
            <p:nvPr/>
          </p:nvSpPr>
          <p:spPr>
            <a:xfrm>
              <a:off x="8002800" y="4222888"/>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783,500</a:t>
              </a:r>
            </a:p>
          </p:txBody>
        </p:sp>
        <p:sp>
          <p:nvSpPr>
            <p:cNvPr id="149" name="Rectangle 148">
              <a:extLst>
                <a:ext uri="{FF2B5EF4-FFF2-40B4-BE49-F238E27FC236}">
                  <a16:creationId xmlns:a16="http://schemas.microsoft.com/office/drawing/2014/main" id="{02CC46B8-E7A6-262B-B2FD-2739D42718EC}"/>
                </a:ext>
              </a:extLst>
            </p:cNvPr>
            <p:cNvSpPr/>
            <p:nvPr/>
          </p:nvSpPr>
          <p:spPr>
            <a:xfrm>
              <a:off x="0" y="4221163"/>
              <a:ext cx="2294370"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AIA still available</a:t>
              </a:r>
            </a:p>
          </p:txBody>
        </p:sp>
        <p:sp>
          <p:nvSpPr>
            <p:cNvPr id="164" name="Rectangle 163">
              <a:extLst>
                <a:ext uri="{FF2B5EF4-FFF2-40B4-BE49-F238E27FC236}">
                  <a16:creationId xmlns:a16="http://schemas.microsoft.com/office/drawing/2014/main" id="{1F3882CF-A6AF-CC93-5E78-2649245DEF0C}"/>
                </a:ext>
              </a:extLst>
            </p:cNvPr>
            <p:cNvSpPr/>
            <p:nvPr/>
          </p:nvSpPr>
          <p:spPr>
            <a:xfrm>
              <a:off x="2290975" y="4222888"/>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(783,500)</a:t>
              </a:r>
            </a:p>
          </p:txBody>
        </p:sp>
      </p:grpSp>
      <p:grpSp>
        <p:nvGrpSpPr>
          <p:cNvPr id="13" name="Group 12">
            <a:extLst>
              <a:ext uri="{FF2B5EF4-FFF2-40B4-BE49-F238E27FC236}">
                <a16:creationId xmlns:a16="http://schemas.microsoft.com/office/drawing/2014/main" id="{F3B8663D-F6A7-AE72-1E74-AF44A5582727}"/>
              </a:ext>
            </a:extLst>
          </p:cNvPr>
          <p:cNvGrpSpPr/>
          <p:nvPr/>
        </p:nvGrpSpPr>
        <p:grpSpPr>
          <a:xfrm>
            <a:off x="0" y="3498985"/>
            <a:ext cx="4573588" cy="360363"/>
            <a:chOff x="0" y="4581525"/>
            <a:chExt cx="4573588" cy="360363"/>
          </a:xfrm>
          <a:solidFill>
            <a:srgbClr val="FFE0C0"/>
          </a:solidFill>
        </p:grpSpPr>
        <p:sp>
          <p:nvSpPr>
            <p:cNvPr id="92" name="Rectangle 91">
              <a:extLst>
                <a:ext uri="{FF2B5EF4-FFF2-40B4-BE49-F238E27FC236}">
                  <a16:creationId xmlns:a16="http://schemas.microsoft.com/office/drawing/2014/main" id="{665C9E5B-B689-F8BC-C5D1-7CA78B5CCD24}"/>
                </a:ext>
              </a:extLst>
            </p:cNvPr>
            <p:cNvSpPr/>
            <p:nvPr/>
          </p:nvSpPr>
          <p:spPr>
            <a:xfrm>
              <a:off x="3429000" y="4581525"/>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52,500</a:t>
              </a:r>
            </a:p>
          </p:txBody>
        </p:sp>
        <p:sp>
          <p:nvSpPr>
            <p:cNvPr id="152" name="Rectangle 151">
              <a:extLst>
                <a:ext uri="{FF2B5EF4-FFF2-40B4-BE49-F238E27FC236}">
                  <a16:creationId xmlns:a16="http://schemas.microsoft.com/office/drawing/2014/main" id="{3E379AA4-DB70-3DBA-F84C-BB7AF54B33C1}"/>
                </a:ext>
              </a:extLst>
            </p:cNvPr>
            <p:cNvSpPr/>
            <p:nvPr/>
          </p:nvSpPr>
          <p:spPr>
            <a:xfrm>
              <a:off x="0" y="4581525"/>
              <a:ext cx="3427412"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Remainder FYA-eligible</a:t>
              </a:r>
            </a:p>
          </p:txBody>
        </p:sp>
      </p:grpSp>
      <p:sp>
        <p:nvSpPr>
          <p:cNvPr id="29" name="Rectangle 28">
            <a:extLst>
              <a:ext uri="{FF2B5EF4-FFF2-40B4-BE49-F238E27FC236}">
                <a16:creationId xmlns:a16="http://schemas.microsoft.com/office/drawing/2014/main" id="{C59F392A-5CD4-A8FC-AE2A-ADDA4073F9F2}"/>
              </a:ext>
            </a:extLst>
          </p:cNvPr>
          <p:cNvSpPr/>
          <p:nvPr/>
        </p:nvSpPr>
        <p:spPr>
          <a:xfrm>
            <a:off x="2290975" y="2421210"/>
            <a:ext cx="1144588" cy="358775"/>
          </a:xfrm>
          <a:prstGeom prst="rect">
            <a:avLst/>
          </a:prstGeom>
          <a:solidFill>
            <a:srgbClr val="FFE0C0"/>
          </a:solid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a:t>
            </a:r>
          </a:p>
        </p:txBody>
      </p:sp>
      <p:grpSp>
        <p:nvGrpSpPr>
          <p:cNvPr id="49" name="Group 48">
            <a:extLst>
              <a:ext uri="{FF2B5EF4-FFF2-40B4-BE49-F238E27FC236}">
                <a16:creationId xmlns:a16="http://schemas.microsoft.com/office/drawing/2014/main" id="{8566C0D6-39D8-4B1A-F204-51564314D7F4}"/>
              </a:ext>
            </a:extLst>
          </p:cNvPr>
          <p:cNvGrpSpPr/>
          <p:nvPr/>
        </p:nvGrpSpPr>
        <p:grpSpPr>
          <a:xfrm>
            <a:off x="0" y="4938798"/>
            <a:ext cx="9147388" cy="362088"/>
            <a:chOff x="0" y="2060575"/>
            <a:chExt cx="9147388" cy="362088"/>
          </a:xfrm>
          <a:solidFill>
            <a:srgbClr val="FFE0C0"/>
          </a:solidFill>
        </p:grpSpPr>
        <p:sp>
          <p:nvSpPr>
            <p:cNvPr id="52" name="Rectangle 51">
              <a:extLst>
                <a:ext uri="{FF2B5EF4-FFF2-40B4-BE49-F238E27FC236}">
                  <a16:creationId xmlns:a16="http://schemas.microsoft.com/office/drawing/2014/main" id="{8166DF36-1749-AE3F-FF8C-D720C46039BC}"/>
                </a:ext>
              </a:extLst>
            </p:cNvPr>
            <p:cNvSpPr/>
            <p:nvPr/>
          </p:nvSpPr>
          <p:spPr>
            <a:xfrm>
              <a:off x="5711825" y="2060575"/>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(3,600)</a:t>
              </a:r>
            </a:p>
          </p:txBody>
        </p:sp>
        <p:sp>
          <p:nvSpPr>
            <p:cNvPr id="54" name="Rectangle 53">
              <a:extLst>
                <a:ext uri="{FF2B5EF4-FFF2-40B4-BE49-F238E27FC236}">
                  <a16:creationId xmlns:a16="http://schemas.microsoft.com/office/drawing/2014/main" id="{4C38914E-FEF3-B1D8-100A-338D088FFBA3}"/>
                </a:ext>
              </a:extLst>
            </p:cNvPr>
            <p:cNvSpPr/>
            <p:nvPr/>
          </p:nvSpPr>
          <p:spPr>
            <a:xfrm>
              <a:off x="8002800" y="2062300"/>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3,600</a:t>
              </a:r>
            </a:p>
          </p:txBody>
        </p:sp>
        <p:sp>
          <p:nvSpPr>
            <p:cNvPr id="55" name="Rectangle 54">
              <a:extLst>
                <a:ext uri="{FF2B5EF4-FFF2-40B4-BE49-F238E27FC236}">
                  <a16:creationId xmlns:a16="http://schemas.microsoft.com/office/drawing/2014/main" id="{124F8FC7-A39A-0C94-0976-4029B7FB63EC}"/>
                </a:ext>
              </a:extLst>
            </p:cNvPr>
            <p:cNvSpPr/>
            <p:nvPr/>
          </p:nvSpPr>
          <p:spPr>
            <a:xfrm>
              <a:off x="0" y="2060575"/>
              <a:ext cx="5708436"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WDA @ 6%</a:t>
              </a:r>
            </a:p>
          </p:txBody>
        </p:sp>
      </p:grpSp>
      <p:grpSp>
        <p:nvGrpSpPr>
          <p:cNvPr id="56" name="Group 55">
            <a:extLst>
              <a:ext uri="{FF2B5EF4-FFF2-40B4-BE49-F238E27FC236}">
                <a16:creationId xmlns:a16="http://schemas.microsoft.com/office/drawing/2014/main" id="{038A35BC-4F7A-57C0-3874-04BA7BB4376D}"/>
              </a:ext>
            </a:extLst>
          </p:cNvPr>
          <p:cNvGrpSpPr/>
          <p:nvPr/>
        </p:nvGrpSpPr>
        <p:grpSpPr>
          <a:xfrm>
            <a:off x="-1" y="5299161"/>
            <a:ext cx="9147389" cy="362087"/>
            <a:chOff x="-1" y="2420938"/>
            <a:chExt cx="9147389" cy="362087"/>
          </a:xfrm>
          <a:solidFill>
            <a:srgbClr val="FFE0C0"/>
          </a:solidFill>
        </p:grpSpPr>
        <p:sp>
          <p:nvSpPr>
            <p:cNvPr id="58" name="Rectangle 57">
              <a:extLst>
                <a:ext uri="{FF2B5EF4-FFF2-40B4-BE49-F238E27FC236}">
                  <a16:creationId xmlns:a16="http://schemas.microsoft.com/office/drawing/2014/main" id="{5496D105-A9F7-D129-0F78-ED91953A464F}"/>
                </a:ext>
              </a:extLst>
            </p:cNvPr>
            <p:cNvSpPr/>
            <p:nvPr/>
          </p:nvSpPr>
          <p:spPr>
            <a:xfrm>
              <a:off x="6858000" y="2420938"/>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(780)</a:t>
              </a:r>
            </a:p>
          </p:txBody>
        </p:sp>
        <p:sp>
          <p:nvSpPr>
            <p:cNvPr id="59" name="Rectangle 58">
              <a:extLst>
                <a:ext uri="{FF2B5EF4-FFF2-40B4-BE49-F238E27FC236}">
                  <a16:creationId xmlns:a16="http://schemas.microsoft.com/office/drawing/2014/main" id="{710BD924-73E7-3045-A19E-5A9A19F92A9C}"/>
                </a:ext>
              </a:extLst>
            </p:cNvPr>
            <p:cNvSpPr/>
            <p:nvPr/>
          </p:nvSpPr>
          <p:spPr>
            <a:xfrm>
              <a:off x="8002800" y="2422663"/>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cs typeface="Arial" panose="020B0604020202020204" pitchFamily="34" charset="0"/>
                </a:rPr>
                <a:t>×70%= 546</a:t>
              </a:r>
              <a:endParaRPr lang="en-GB" sz="1200" dirty="0">
                <a:solidFill>
                  <a:schemeClr val="tx1"/>
                </a:solidFill>
                <a:latin typeface="Verdana" panose="020B0604030504040204" pitchFamily="34" charset="0"/>
                <a:ea typeface="Verdana" panose="020B0604030504040204" pitchFamily="34" charset="0"/>
              </a:endParaRPr>
            </a:p>
          </p:txBody>
        </p:sp>
        <p:sp>
          <p:nvSpPr>
            <p:cNvPr id="60" name="Rectangle 59">
              <a:extLst>
                <a:ext uri="{FF2B5EF4-FFF2-40B4-BE49-F238E27FC236}">
                  <a16:creationId xmlns:a16="http://schemas.microsoft.com/office/drawing/2014/main" id="{0467111F-6F0D-0F0F-5EDC-8568C73D542B}"/>
                </a:ext>
              </a:extLst>
            </p:cNvPr>
            <p:cNvSpPr/>
            <p:nvPr/>
          </p:nvSpPr>
          <p:spPr>
            <a:xfrm>
              <a:off x="-1" y="2420938"/>
              <a:ext cx="6848261"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WDA @ 6%</a:t>
              </a:r>
            </a:p>
          </p:txBody>
        </p:sp>
      </p:grpSp>
      <p:grpSp>
        <p:nvGrpSpPr>
          <p:cNvPr id="61" name="Group 60">
            <a:extLst>
              <a:ext uri="{FF2B5EF4-FFF2-40B4-BE49-F238E27FC236}">
                <a16:creationId xmlns:a16="http://schemas.microsoft.com/office/drawing/2014/main" id="{66937F31-AFBA-491E-D518-0354EA417BFF}"/>
              </a:ext>
            </a:extLst>
          </p:cNvPr>
          <p:cNvGrpSpPr/>
          <p:nvPr/>
        </p:nvGrpSpPr>
        <p:grpSpPr>
          <a:xfrm>
            <a:off x="0" y="5659523"/>
            <a:ext cx="5718175" cy="360363"/>
            <a:chOff x="0" y="2781300"/>
            <a:chExt cx="5718175" cy="360363"/>
          </a:xfrm>
          <a:solidFill>
            <a:srgbClr val="FFE0E0"/>
          </a:solidFill>
        </p:grpSpPr>
        <p:sp>
          <p:nvSpPr>
            <p:cNvPr id="62" name="Rectangle 61">
              <a:extLst>
                <a:ext uri="{FF2B5EF4-FFF2-40B4-BE49-F238E27FC236}">
                  <a16:creationId xmlns:a16="http://schemas.microsoft.com/office/drawing/2014/main" id="{37E45ED5-106A-D593-5433-5F83CB93E5F8}"/>
                </a:ext>
              </a:extLst>
            </p:cNvPr>
            <p:cNvSpPr/>
            <p:nvPr/>
          </p:nvSpPr>
          <p:spPr>
            <a:xfrm>
              <a:off x="4573588" y="2781300"/>
              <a:ext cx="1144587"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tabLst>
                  <a:tab pos="808038" algn="dec"/>
                </a:tabLst>
                <a:defRPr/>
              </a:pPr>
              <a:r>
                <a:rPr lang="en-GB" sz="1200" dirty="0">
                  <a:solidFill>
                    <a:schemeClr val="tx1"/>
                  </a:solidFill>
                  <a:latin typeface="Verdana" panose="020B0604030504040204" pitchFamily="34" charset="0"/>
                  <a:ea typeface="Verdana" panose="020B0604030504040204" pitchFamily="34" charset="0"/>
                </a:rPr>
                <a:t>31,500*</a:t>
              </a:r>
            </a:p>
          </p:txBody>
        </p:sp>
        <p:sp>
          <p:nvSpPr>
            <p:cNvPr id="63" name="Rectangle 62">
              <a:extLst>
                <a:ext uri="{FF2B5EF4-FFF2-40B4-BE49-F238E27FC236}">
                  <a16:creationId xmlns:a16="http://schemas.microsoft.com/office/drawing/2014/main" id="{5FC420FC-DE49-76C2-795B-AD856D2C877F}"/>
                </a:ext>
              </a:extLst>
            </p:cNvPr>
            <p:cNvSpPr/>
            <p:nvPr/>
          </p:nvSpPr>
          <p:spPr>
            <a:xfrm>
              <a:off x="0" y="2781300"/>
              <a:ext cx="456384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60% of FYA exp </a:t>
              </a:r>
              <a:r>
                <a:rPr lang="en-GB" sz="900" dirty="0">
                  <a:solidFill>
                    <a:schemeClr val="tx1"/>
                  </a:solidFill>
                  <a:latin typeface="Verdana" panose="020B0604030504040204" pitchFamily="34" charset="0"/>
                  <a:ea typeface="Verdana" panose="020B0604030504040204" pitchFamily="34" charset="0"/>
                </a:rPr>
                <a:t>(from earlier)</a:t>
              </a:r>
            </a:p>
          </p:txBody>
        </p:sp>
      </p:grpSp>
      <p:grpSp>
        <p:nvGrpSpPr>
          <p:cNvPr id="118" name="Group 117">
            <a:extLst>
              <a:ext uri="{FF2B5EF4-FFF2-40B4-BE49-F238E27FC236}">
                <a16:creationId xmlns:a16="http://schemas.microsoft.com/office/drawing/2014/main" id="{9652EFD1-AC20-1C67-EEB9-AA0877D7AB95}"/>
              </a:ext>
            </a:extLst>
          </p:cNvPr>
          <p:cNvGrpSpPr/>
          <p:nvPr/>
        </p:nvGrpSpPr>
        <p:grpSpPr>
          <a:xfrm>
            <a:off x="-1" y="6018918"/>
            <a:ext cx="9147389" cy="362088"/>
            <a:chOff x="-1" y="5949280"/>
            <a:chExt cx="9147389" cy="362088"/>
          </a:xfrm>
          <a:solidFill>
            <a:srgbClr val="FFE0C0"/>
          </a:solidFill>
        </p:grpSpPr>
        <p:sp>
          <p:nvSpPr>
            <p:cNvPr id="99" name="Rectangle 98">
              <a:extLst>
                <a:ext uri="{FF2B5EF4-FFF2-40B4-BE49-F238E27FC236}">
                  <a16:creationId xmlns:a16="http://schemas.microsoft.com/office/drawing/2014/main" id="{D0EDA788-6039-6563-3F15-540329D217FE}"/>
                </a:ext>
              </a:extLst>
            </p:cNvPr>
            <p:cNvSpPr/>
            <p:nvPr/>
          </p:nvSpPr>
          <p:spPr>
            <a:xfrm>
              <a:off x="6858000" y="5949280"/>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12,220</a:t>
              </a:r>
            </a:p>
          </p:txBody>
        </p:sp>
        <p:sp>
          <p:nvSpPr>
            <p:cNvPr id="101" name="Rectangle 100">
              <a:extLst>
                <a:ext uri="{FF2B5EF4-FFF2-40B4-BE49-F238E27FC236}">
                  <a16:creationId xmlns:a16="http://schemas.microsoft.com/office/drawing/2014/main" id="{E042B5DC-8FC0-9B7E-7285-03890FC2C325}"/>
                </a:ext>
              </a:extLst>
            </p:cNvPr>
            <p:cNvSpPr/>
            <p:nvPr/>
          </p:nvSpPr>
          <p:spPr>
            <a:xfrm>
              <a:off x="5711825" y="5949280"/>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56,400</a:t>
              </a:r>
            </a:p>
          </p:txBody>
        </p:sp>
        <p:sp>
          <p:nvSpPr>
            <p:cNvPr id="103" name="Rectangle 102">
              <a:extLst>
                <a:ext uri="{FF2B5EF4-FFF2-40B4-BE49-F238E27FC236}">
                  <a16:creationId xmlns:a16="http://schemas.microsoft.com/office/drawing/2014/main" id="{D0A0A93D-6DC9-3EE9-F01B-795BA8EA3FB1}"/>
                </a:ext>
              </a:extLst>
            </p:cNvPr>
            <p:cNvSpPr/>
            <p:nvPr/>
          </p:nvSpPr>
          <p:spPr>
            <a:xfrm>
              <a:off x="4573588" y="5949280"/>
              <a:ext cx="1144587"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31,500</a:t>
              </a:r>
            </a:p>
          </p:txBody>
        </p:sp>
        <p:sp>
          <p:nvSpPr>
            <p:cNvPr id="107" name="Rectangle 106">
              <a:extLst>
                <a:ext uri="{FF2B5EF4-FFF2-40B4-BE49-F238E27FC236}">
                  <a16:creationId xmlns:a16="http://schemas.microsoft.com/office/drawing/2014/main" id="{9A758B38-925C-E5D6-ED08-63C70D386BDB}"/>
                </a:ext>
              </a:extLst>
            </p:cNvPr>
            <p:cNvSpPr/>
            <p:nvPr/>
          </p:nvSpPr>
          <p:spPr>
            <a:xfrm>
              <a:off x="8002800" y="5951005"/>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a:t>
              </a:r>
            </a:p>
          </p:txBody>
        </p:sp>
        <p:sp>
          <p:nvSpPr>
            <p:cNvPr id="113" name="Rectangle 112">
              <a:extLst>
                <a:ext uri="{FF2B5EF4-FFF2-40B4-BE49-F238E27FC236}">
                  <a16:creationId xmlns:a16="http://schemas.microsoft.com/office/drawing/2014/main" id="{3C17C092-2D33-5093-DB00-25CA7D137AF1}"/>
                </a:ext>
              </a:extLst>
            </p:cNvPr>
            <p:cNvSpPr/>
            <p:nvPr/>
          </p:nvSpPr>
          <p:spPr>
            <a:xfrm>
              <a:off x="-1" y="5949280"/>
              <a:ext cx="4568827"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TWDV c/f</a:t>
              </a:r>
            </a:p>
          </p:txBody>
        </p:sp>
      </p:grpSp>
      <p:grpSp>
        <p:nvGrpSpPr>
          <p:cNvPr id="120" name="Group 119">
            <a:extLst>
              <a:ext uri="{FF2B5EF4-FFF2-40B4-BE49-F238E27FC236}">
                <a16:creationId xmlns:a16="http://schemas.microsoft.com/office/drawing/2014/main" id="{34773BCA-5B7E-D344-6E64-1284931F3463}"/>
              </a:ext>
            </a:extLst>
          </p:cNvPr>
          <p:cNvGrpSpPr/>
          <p:nvPr/>
        </p:nvGrpSpPr>
        <p:grpSpPr>
          <a:xfrm>
            <a:off x="-1" y="6379281"/>
            <a:ext cx="9147389" cy="362087"/>
            <a:chOff x="-1" y="6309643"/>
            <a:chExt cx="9147389" cy="362087"/>
          </a:xfrm>
          <a:solidFill>
            <a:srgbClr val="FFE0C0"/>
          </a:solidFill>
        </p:grpSpPr>
        <p:sp>
          <p:nvSpPr>
            <p:cNvPr id="108" name="Rectangle 107">
              <a:extLst>
                <a:ext uri="{FF2B5EF4-FFF2-40B4-BE49-F238E27FC236}">
                  <a16:creationId xmlns:a16="http://schemas.microsoft.com/office/drawing/2014/main" id="{B39322C4-9020-67AF-7B0C-B959AE61AA66}"/>
                </a:ext>
              </a:extLst>
            </p:cNvPr>
            <p:cNvSpPr/>
            <p:nvPr/>
          </p:nvSpPr>
          <p:spPr>
            <a:xfrm>
              <a:off x="8002800" y="6311368"/>
              <a:ext cx="1144588"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1,025,146</a:t>
              </a:r>
            </a:p>
          </p:txBody>
        </p:sp>
        <p:sp>
          <p:nvSpPr>
            <p:cNvPr id="114" name="Rectangle 113">
              <a:extLst>
                <a:ext uri="{FF2B5EF4-FFF2-40B4-BE49-F238E27FC236}">
                  <a16:creationId xmlns:a16="http://schemas.microsoft.com/office/drawing/2014/main" id="{EB588FDE-42C6-37EB-4358-B0B9B1D3F769}"/>
                </a:ext>
              </a:extLst>
            </p:cNvPr>
            <p:cNvSpPr/>
            <p:nvPr/>
          </p:nvSpPr>
          <p:spPr>
            <a:xfrm>
              <a:off x="-1" y="6309643"/>
              <a:ext cx="8002589"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Capital Allowances for AP</a:t>
              </a:r>
            </a:p>
          </p:txBody>
        </p:sp>
      </p:grpSp>
      <p:grpSp>
        <p:nvGrpSpPr>
          <p:cNvPr id="41" name="Group 40">
            <a:extLst>
              <a:ext uri="{FF2B5EF4-FFF2-40B4-BE49-F238E27FC236}">
                <a16:creationId xmlns:a16="http://schemas.microsoft.com/office/drawing/2014/main" id="{9BF372DD-BEF3-6F1E-BC28-AF367171BB6A}"/>
              </a:ext>
            </a:extLst>
          </p:cNvPr>
          <p:cNvGrpSpPr/>
          <p:nvPr/>
        </p:nvGrpSpPr>
        <p:grpSpPr>
          <a:xfrm>
            <a:off x="0" y="4578758"/>
            <a:ext cx="8002588" cy="360362"/>
            <a:chOff x="0" y="6021388"/>
            <a:chExt cx="8002588" cy="360362"/>
          </a:xfrm>
          <a:solidFill>
            <a:srgbClr val="FFE0C0"/>
          </a:solidFill>
        </p:grpSpPr>
        <p:sp>
          <p:nvSpPr>
            <p:cNvPr id="42" name="Rectangle 41">
              <a:extLst>
                <a:ext uri="{FF2B5EF4-FFF2-40B4-BE49-F238E27FC236}">
                  <a16:creationId xmlns:a16="http://schemas.microsoft.com/office/drawing/2014/main" id="{63DFEE18-FD73-4EEB-7461-8C25B5885C5C}"/>
                </a:ext>
              </a:extLst>
            </p:cNvPr>
            <p:cNvSpPr/>
            <p:nvPr/>
          </p:nvSpPr>
          <p:spPr>
            <a:xfrm>
              <a:off x="6858000" y="6021388"/>
              <a:ext cx="1144588"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13,000</a:t>
              </a:r>
            </a:p>
          </p:txBody>
        </p:sp>
        <p:sp>
          <p:nvSpPr>
            <p:cNvPr id="43" name="Rectangle 42">
              <a:extLst>
                <a:ext uri="{FF2B5EF4-FFF2-40B4-BE49-F238E27FC236}">
                  <a16:creationId xmlns:a16="http://schemas.microsoft.com/office/drawing/2014/main" id="{E31C8138-A115-3AF4-DE9D-F9BB7D11D0E0}"/>
                </a:ext>
              </a:extLst>
            </p:cNvPr>
            <p:cNvSpPr/>
            <p:nvPr/>
          </p:nvSpPr>
          <p:spPr>
            <a:xfrm>
              <a:off x="5711825" y="6021388"/>
              <a:ext cx="1144588"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60,000</a:t>
              </a:r>
            </a:p>
          </p:txBody>
        </p:sp>
        <p:sp>
          <p:nvSpPr>
            <p:cNvPr id="44" name="Rectangle 43">
              <a:extLst>
                <a:ext uri="{FF2B5EF4-FFF2-40B4-BE49-F238E27FC236}">
                  <a16:creationId xmlns:a16="http://schemas.microsoft.com/office/drawing/2014/main" id="{35D55D1E-5D0B-03CD-4AA2-EDD0EFEA4F90}"/>
                </a:ext>
              </a:extLst>
            </p:cNvPr>
            <p:cNvSpPr/>
            <p:nvPr/>
          </p:nvSpPr>
          <p:spPr>
            <a:xfrm>
              <a:off x="4573588" y="6021388"/>
              <a:ext cx="1144587"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a:t>
              </a:r>
            </a:p>
          </p:txBody>
        </p:sp>
        <p:sp>
          <p:nvSpPr>
            <p:cNvPr id="47" name="Rectangle 46">
              <a:extLst>
                <a:ext uri="{FF2B5EF4-FFF2-40B4-BE49-F238E27FC236}">
                  <a16:creationId xmlns:a16="http://schemas.microsoft.com/office/drawing/2014/main" id="{29D7B133-67E9-FDF6-B14B-CC291FE4747A}"/>
                </a:ext>
              </a:extLst>
            </p:cNvPr>
            <p:cNvSpPr/>
            <p:nvPr/>
          </p:nvSpPr>
          <p:spPr>
            <a:xfrm>
              <a:off x="0" y="6021388"/>
              <a:ext cx="4563848"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TWDV to which WDA apply</a:t>
              </a:r>
            </a:p>
          </p:txBody>
        </p:sp>
      </p:grpSp>
      <p:grpSp>
        <p:nvGrpSpPr>
          <p:cNvPr id="3" name="Group 2">
            <a:extLst>
              <a:ext uri="{FF2B5EF4-FFF2-40B4-BE49-F238E27FC236}">
                <a16:creationId xmlns:a16="http://schemas.microsoft.com/office/drawing/2014/main" id="{E8B090CC-743F-E2E6-3F25-9CF5F860621F}"/>
              </a:ext>
            </a:extLst>
          </p:cNvPr>
          <p:cNvGrpSpPr/>
          <p:nvPr/>
        </p:nvGrpSpPr>
        <p:grpSpPr>
          <a:xfrm>
            <a:off x="2290975" y="618318"/>
            <a:ext cx="6856413" cy="362088"/>
            <a:chOff x="2290975" y="981075"/>
            <a:chExt cx="6856413" cy="362088"/>
          </a:xfrm>
          <a:solidFill>
            <a:srgbClr val="FFE0C0"/>
          </a:solidFill>
        </p:grpSpPr>
        <p:sp>
          <p:nvSpPr>
            <p:cNvPr id="19" name="Rectangle 18">
              <a:extLst>
                <a:ext uri="{FF2B5EF4-FFF2-40B4-BE49-F238E27FC236}">
                  <a16:creationId xmlns:a16="http://schemas.microsoft.com/office/drawing/2014/main" id="{B07AF615-2F49-63A8-AA03-E03C3B3013F6}"/>
                </a:ext>
              </a:extLst>
            </p:cNvPr>
            <p:cNvSpPr/>
            <p:nvPr/>
          </p:nvSpPr>
          <p:spPr>
            <a:xfrm>
              <a:off x="6858000" y="981075"/>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Private use</a:t>
              </a:r>
            </a:p>
          </p:txBody>
        </p:sp>
        <p:sp>
          <p:nvSpPr>
            <p:cNvPr id="50" name="Rectangle 49">
              <a:extLst>
                <a:ext uri="{FF2B5EF4-FFF2-40B4-BE49-F238E27FC236}">
                  <a16:creationId xmlns:a16="http://schemas.microsoft.com/office/drawing/2014/main" id="{9AFEF648-742C-7D09-C3CD-E38334E7A3DD}"/>
                </a:ext>
              </a:extLst>
            </p:cNvPr>
            <p:cNvSpPr/>
            <p:nvPr/>
          </p:nvSpPr>
          <p:spPr>
            <a:xfrm>
              <a:off x="5711825" y="981075"/>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Special Rate</a:t>
              </a:r>
            </a:p>
          </p:txBody>
        </p:sp>
        <p:sp>
          <p:nvSpPr>
            <p:cNvPr id="65" name="Rectangle 64">
              <a:extLst>
                <a:ext uri="{FF2B5EF4-FFF2-40B4-BE49-F238E27FC236}">
                  <a16:creationId xmlns:a16="http://schemas.microsoft.com/office/drawing/2014/main" id="{40DB4450-BC7C-2714-2C6E-0D3C83408F05}"/>
                </a:ext>
              </a:extLst>
            </p:cNvPr>
            <p:cNvSpPr/>
            <p:nvPr/>
          </p:nvSpPr>
          <p:spPr>
            <a:xfrm>
              <a:off x="4573588" y="981075"/>
              <a:ext cx="1144587"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Main Pool</a:t>
              </a:r>
            </a:p>
          </p:txBody>
        </p:sp>
        <p:sp>
          <p:nvSpPr>
            <p:cNvPr id="80" name="Rectangle 79">
              <a:extLst>
                <a:ext uri="{FF2B5EF4-FFF2-40B4-BE49-F238E27FC236}">
                  <a16:creationId xmlns:a16="http://schemas.microsoft.com/office/drawing/2014/main" id="{6750CB1A-A8CB-22DA-68D7-0706426D1005}"/>
                </a:ext>
              </a:extLst>
            </p:cNvPr>
            <p:cNvSpPr/>
            <p:nvPr/>
          </p:nvSpPr>
          <p:spPr>
            <a:xfrm>
              <a:off x="3429000" y="981075"/>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FYA-eligible</a:t>
              </a:r>
            </a:p>
          </p:txBody>
        </p:sp>
        <p:sp>
          <p:nvSpPr>
            <p:cNvPr id="110" name="Rectangle 109">
              <a:extLst>
                <a:ext uri="{FF2B5EF4-FFF2-40B4-BE49-F238E27FC236}">
                  <a16:creationId xmlns:a16="http://schemas.microsoft.com/office/drawing/2014/main" id="{E84546D7-00BC-FE3C-DF1B-3DC575215C6B}"/>
                </a:ext>
              </a:extLst>
            </p:cNvPr>
            <p:cNvSpPr/>
            <p:nvPr/>
          </p:nvSpPr>
          <p:spPr>
            <a:xfrm>
              <a:off x="8002800" y="982800"/>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Capital All’s</a:t>
              </a:r>
            </a:p>
          </p:txBody>
        </p:sp>
        <p:sp>
          <p:nvSpPr>
            <p:cNvPr id="155" name="Rectangle 154">
              <a:extLst>
                <a:ext uri="{FF2B5EF4-FFF2-40B4-BE49-F238E27FC236}">
                  <a16:creationId xmlns:a16="http://schemas.microsoft.com/office/drawing/2014/main" id="{4E68AB05-37AD-E735-230D-51E95EA24FD7}"/>
                </a:ext>
              </a:extLst>
            </p:cNvPr>
            <p:cNvSpPr/>
            <p:nvPr/>
          </p:nvSpPr>
          <p:spPr>
            <a:xfrm>
              <a:off x="2290975" y="982800"/>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Additions</a:t>
              </a:r>
            </a:p>
          </p:txBody>
        </p:sp>
      </p:grpSp>
    </p:spTree>
    <p:extLst>
      <p:ext uri="{BB962C8B-B14F-4D97-AF65-F5344CB8AC3E}">
        <p14:creationId xmlns:p14="http://schemas.microsoft.com/office/powerpoint/2010/main" val="3719362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up)">
                                      <p:cBhvr>
                                        <p:cTn id="57" dur="500"/>
                                        <p:tgtEl>
                                          <p:spTgt spid="4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left)">
                                      <p:cBhvr>
                                        <p:cTn id="62" dur="500"/>
                                        <p:tgtEl>
                                          <p:spTgt spid="49"/>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wipe(left)">
                                      <p:cBhvr>
                                        <p:cTn id="67" dur="500"/>
                                        <p:tgtEl>
                                          <p:spTgt spid="56"/>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wipe(left)">
                                      <p:cBhvr>
                                        <p:cTn id="72" dur="500"/>
                                        <p:tgtEl>
                                          <p:spTgt spid="6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nodeType="clickEffect">
                                  <p:stCondLst>
                                    <p:cond delay="0"/>
                                  </p:stCondLst>
                                  <p:childTnLst>
                                    <p:set>
                                      <p:cBhvr>
                                        <p:cTn id="76" dur="1" fill="hold">
                                          <p:stCondLst>
                                            <p:cond delay="0"/>
                                          </p:stCondLst>
                                        </p:cTn>
                                        <p:tgtEl>
                                          <p:spTgt spid="118"/>
                                        </p:tgtEl>
                                        <p:attrNameLst>
                                          <p:attrName>style.visibility</p:attrName>
                                        </p:attrNameLst>
                                      </p:cBhvr>
                                      <p:to>
                                        <p:strVal val="visible"/>
                                      </p:to>
                                    </p:set>
                                    <p:animEffect transition="in" filter="wipe(up)">
                                      <p:cBhvr>
                                        <p:cTn id="77" dur="500"/>
                                        <p:tgtEl>
                                          <p:spTgt spid="118"/>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nodeType="clickEffect">
                                  <p:stCondLst>
                                    <p:cond delay="0"/>
                                  </p:stCondLst>
                                  <p:childTnLst>
                                    <p:set>
                                      <p:cBhvr>
                                        <p:cTn id="81" dur="1" fill="hold">
                                          <p:stCondLst>
                                            <p:cond delay="0"/>
                                          </p:stCondLst>
                                        </p:cTn>
                                        <p:tgtEl>
                                          <p:spTgt spid="120"/>
                                        </p:tgtEl>
                                        <p:attrNameLst>
                                          <p:attrName>style.visibility</p:attrName>
                                        </p:attrNameLst>
                                      </p:cBhvr>
                                      <p:to>
                                        <p:strVal val="visible"/>
                                      </p:to>
                                    </p:set>
                                    <p:animEffect transition="in" filter="wipe(up)">
                                      <p:cBhvr>
                                        <p:cTn id="82"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A466AD-F837-50F7-C419-9E2761801EF3}"/>
            </a:ext>
          </a:extLst>
        </p:cNvPr>
        <p:cNvGrpSpPr/>
        <p:nvPr/>
      </p:nvGrpSpPr>
      <p:grpSpPr>
        <a:xfrm>
          <a:off x="0" y="0"/>
          <a:ext cx="0" cy="0"/>
          <a:chOff x="0" y="0"/>
          <a:chExt cx="0" cy="0"/>
        </a:xfrm>
      </p:grpSpPr>
      <p:grpSp>
        <p:nvGrpSpPr>
          <p:cNvPr id="54" name="Group 53">
            <a:extLst>
              <a:ext uri="{FF2B5EF4-FFF2-40B4-BE49-F238E27FC236}">
                <a16:creationId xmlns:a16="http://schemas.microsoft.com/office/drawing/2014/main" id="{223432E7-48F6-D5F2-DFCC-D98943E475D6}"/>
              </a:ext>
            </a:extLst>
          </p:cNvPr>
          <p:cNvGrpSpPr/>
          <p:nvPr/>
        </p:nvGrpSpPr>
        <p:grpSpPr>
          <a:xfrm>
            <a:off x="0" y="5733578"/>
            <a:ext cx="5718175" cy="360363"/>
            <a:chOff x="0" y="2781300"/>
            <a:chExt cx="5718175" cy="360363"/>
          </a:xfrm>
          <a:solidFill>
            <a:srgbClr val="FFE0E0"/>
          </a:solidFill>
        </p:grpSpPr>
        <p:sp>
          <p:nvSpPr>
            <p:cNvPr id="55" name="Rectangle 54">
              <a:extLst>
                <a:ext uri="{FF2B5EF4-FFF2-40B4-BE49-F238E27FC236}">
                  <a16:creationId xmlns:a16="http://schemas.microsoft.com/office/drawing/2014/main" id="{632C8D46-2E93-C961-11AB-2D800706D728}"/>
                </a:ext>
              </a:extLst>
            </p:cNvPr>
            <p:cNvSpPr/>
            <p:nvPr/>
          </p:nvSpPr>
          <p:spPr>
            <a:xfrm>
              <a:off x="4573588" y="2781300"/>
              <a:ext cx="1144587"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tabLst>
                  <a:tab pos="808038" algn="dec"/>
                </a:tabLst>
                <a:defRPr/>
              </a:pPr>
              <a:r>
                <a:rPr lang="en-GB" sz="1400" dirty="0">
                  <a:solidFill>
                    <a:schemeClr val="tx1"/>
                  </a:solidFill>
                  <a:latin typeface="Verdana" panose="020B0604030504040204" pitchFamily="34" charset="0"/>
                  <a:ea typeface="Verdana" panose="020B0604030504040204" pitchFamily="34" charset="0"/>
                </a:rPr>
                <a:t>20,340*</a:t>
              </a:r>
            </a:p>
          </p:txBody>
        </p:sp>
        <p:sp>
          <p:nvSpPr>
            <p:cNvPr id="56" name="Rectangle 55">
              <a:extLst>
                <a:ext uri="{FF2B5EF4-FFF2-40B4-BE49-F238E27FC236}">
                  <a16:creationId xmlns:a16="http://schemas.microsoft.com/office/drawing/2014/main" id="{8BDA9593-74C0-9D16-769C-3AF511E1E1B1}"/>
                </a:ext>
              </a:extLst>
            </p:cNvPr>
            <p:cNvSpPr/>
            <p:nvPr/>
          </p:nvSpPr>
          <p:spPr>
            <a:xfrm>
              <a:off x="0" y="2781300"/>
              <a:ext cx="456384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60% of FYA exp (from earlier)</a:t>
              </a:r>
            </a:p>
          </p:txBody>
        </p:sp>
      </p:grpSp>
      <p:grpSp>
        <p:nvGrpSpPr>
          <p:cNvPr id="58" name="Group 57">
            <a:extLst>
              <a:ext uri="{FF2B5EF4-FFF2-40B4-BE49-F238E27FC236}">
                <a16:creationId xmlns:a16="http://schemas.microsoft.com/office/drawing/2014/main" id="{A6B33BAF-366A-3C20-AE81-DD55EC790A93}"/>
              </a:ext>
            </a:extLst>
          </p:cNvPr>
          <p:cNvGrpSpPr/>
          <p:nvPr/>
        </p:nvGrpSpPr>
        <p:grpSpPr>
          <a:xfrm>
            <a:off x="-1" y="6092973"/>
            <a:ext cx="9147389" cy="362088"/>
            <a:chOff x="-1" y="5949280"/>
            <a:chExt cx="9147389" cy="362088"/>
          </a:xfrm>
          <a:solidFill>
            <a:srgbClr val="FFE0C0"/>
          </a:solidFill>
        </p:grpSpPr>
        <p:sp>
          <p:nvSpPr>
            <p:cNvPr id="59" name="Rectangle 58">
              <a:extLst>
                <a:ext uri="{FF2B5EF4-FFF2-40B4-BE49-F238E27FC236}">
                  <a16:creationId xmlns:a16="http://schemas.microsoft.com/office/drawing/2014/main" id="{3FF38E93-2CF9-B5E1-D637-15E9166418C6}"/>
                </a:ext>
              </a:extLst>
            </p:cNvPr>
            <p:cNvSpPr/>
            <p:nvPr/>
          </p:nvSpPr>
          <p:spPr>
            <a:xfrm>
              <a:off x="6858000" y="5949280"/>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endParaRPr lang="en-GB" sz="1400" dirty="0">
                <a:solidFill>
                  <a:schemeClr val="tx1"/>
                </a:solidFill>
                <a:latin typeface="Verdana" panose="020B0604030504040204" pitchFamily="34" charset="0"/>
                <a:ea typeface="Verdana" panose="020B0604030504040204" pitchFamily="34" charset="0"/>
              </a:endParaRPr>
            </a:p>
          </p:txBody>
        </p:sp>
        <p:sp>
          <p:nvSpPr>
            <p:cNvPr id="60" name="Rectangle 59">
              <a:extLst>
                <a:ext uri="{FF2B5EF4-FFF2-40B4-BE49-F238E27FC236}">
                  <a16:creationId xmlns:a16="http://schemas.microsoft.com/office/drawing/2014/main" id="{2D545F53-3136-2204-FF84-6E3BB5EB446D}"/>
                </a:ext>
              </a:extLst>
            </p:cNvPr>
            <p:cNvSpPr/>
            <p:nvPr/>
          </p:nvSpPr>
          <p:spPr>
            <a:xfrm>
              <a:off x="5711825" y="5949280"/>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14,800</a:t>
              </a:r>
            </a:p>
          </p:txBody>
        </p:sp>
        <p:sp>
          <p:nvSpPr>
            <p:cNvPr id="61" name="Rectangle 60">
              <a:extLst>
                <a:ext uri="{FF2B5EF4-FFF2-40B4-BE49-F238E27FC236}">
                  <a16:creationId xmlns:a16="http://schemas.microsoft.com/office/drawing/2014/main" id="{64D1AC10-C924-9646-B8E8-0580D2B80D13}"/>
                </a:ext>
              </a:extLst>
            </p:cNvPr>
            <p:cNvSpPr/>
            <p:nvPr/>
          </p:nvSpPr>
          <p:spPr>
            <a:xfrm>
              <a:off x="4573588" y="5949280"/>
              <a:ext cx="1144587"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20,340</a:t>
              </a:r>
            </a:p>
          </p:txBody>
        </p:sp>
        <p:sp>
          <p:nvSpPr>
            <p:cNvPr id="62" name="Rectangle 61">
              <a:extLst>
                <a:ext uri="{FF2B5EF4-FFF2-40B4-BE49-F238E27FC236}">
                  <a16:creationId xmlns:a16="http://schemas.microsoft.com/office/drawing/2014/main" id="{F9C530B2-9E87-75EF-EE46-C565593434BD}"/>
                </a:ext>
              </a:extLst>
            </p:cNvPr>
            <p:cNvSpPr/>
            <p:nvPr/>
          </p:nvSpPr>
          <p:spPr>
            <a:xfrm>
              <a:off x="8002800" y="5951005"/>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a:t>
              </a:r>
            </a:p>
          </p:txBody>
        </p:sp>
        <p:sp>
          <p:nvSpPr>
            <p:cNvPr id="63" name="Rectangle 62">
              <a:extLst>
                <a:ext uri="{FF2B5EF4-FFF2-40B4-BE49-F238E27FC236}">
                  <a16:creationId xmlns:a16="http://schemas.microsoft.com/office/drawing/2014/main" id="{74507DF8-569C-260C-3D16-CE8B5F905A68}"/>
                </a:ext>
              </a:extLst>
            </p:cNvPr>
            <p:cNvSpPr/>
            <p:nvPr/>
          </p:nvSpPr>
          <p:spPr>
            <a:xfrm>
              <a:off x="-1" y="5949280"/>
              <a:ext cx="4568827"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TWDV c/f</a:t>
              </a:r>
            </a:p>
          </p:txBody>
        </p:sp>
      </p:grpSp>
      <p:grpSp>
        <p:nvGrpSpPr>
          <p:cNvPr id="64" name="Group 63">
            <a:extLst>
              <a:ext uri="{FF2B5EF4-FFF2-40B4-BE49-F238E27FC236}">
                <a16:creationId xmlns:a16="http://schemas.microsoft.com/office/drawing/2014/main" id="{00EBB1BF-9D02-D960-B351-0E8FB2153FF7}"/>
              </a:ext>
            </a:extLst>
          </p:cNvPr>
          <p:cNvGrpSpPr/>
          <p:nvPr/>
        </p:nvGrpSpPr>
        <p:grpSpPr>
          <a:xfrm>
            <a:off x="-1" y="6453336"/>
            <a:ext cx="9147389" cy="362087"/>
            <a:chOff x="-1" y="6309643"/>
            <a:chExt cx="9147389" cy="362087"/>
          </a:xfrm>
          <a:solidFill>
            <a:srgbClr val="FFE0C0"/>
          </a:solidFill>
        </p:grpSpPr>
        <p:sp>
          <p:nvSpPr>
            <p:cNvPr id="67" name="Rectangle 66">
              <a:extLst>
                <a:ext uri="{FF2B5EF4-FFF2-40B4-BE49-F238E27FC236}">
                  <a16:creationId xmlns:a16="http://schemas.microsoft.com/office/drawing/2014/main" id="{FAC8C84E-8176-29DB-581A-E942B5447759}"/>
                </a:ext>
              </a:extLst>
            </p:cNvPr>
            <p:cNvSpPr/>
            <p:nvPr/>
          </p:nvSpPr>
          <p:spPr>
            <a:xfrm>
              <a:off x="8002800" y="6311368"/>
              <a:ext cx="1144588"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1,264,460</a:t>
              </a:r>
            </a:p>
          </p:txBody>
        </p:sp>
        <p:sp>
          <p:nvSpPr>
            <p:cNvPr id="69" name="Rectangle 68">
              <a:extLst>
                <a:ext uri="{FF2B5EF4-FFF2-40B4-BE49-F238E27FC236}">
                  <a16:creationId xmlns:a16="http://schemas.microsoft.com/office/drawing/2014/main" id="{23669AD2-D6EF-5E3C-CA01-5C93CA569466}"/>
                </a:ext>
              </a:extLst>
            </p:cNvPr>
            <p:cNvSpPr/>
            <p:nvPr/>
          </p:nvSpPr>
          <p:spPr>
            <a:xfrm>
              <a:off x="-1" y="6309643"/>
              <a:ext cx="8002589"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Capital Allowances for AP</a:t>
              </a:r>
            </a:p>
          </p:txBody>
        </p:sp>
      </p:grpSp>
      <p:grpSp>
        <p:nvGrpSpPr>
          <p:cNvPr id="16" name="Group 15">
            <a:extLst>
              <a:ext uri="{FF2B5EF4-FFF2-40B4-BE49-F238E27FC236}">
                <a16:creationId xmlns:a16="http://schemas.microsoft.com/office/drawing/2014/main" id="{41075667-0962-CFE1-BC1A-1F90F38BB4BF}"/>
              </a:ext>
            </a:extLst>
          </p:cNvPr>
          <p:cNvGrpSpPr/>
          <p:nvPr/>
        </p:nvGrpSpPr>
        <p:grpSpPr>
          <a:xfrm>
            <a:off x="0" y="4293096"/>
            <a:ext cx="9147388" cy="362088"/>
            <a:chOff x="0" y="5661025"/>
            <a:chExt cx="9147388" cy="362088"/>
          </a:xfrm>
          <a:solidFill>
            <a:srgbClr val="FFE0C0"/>
          </a:solidFill>
        </p:grpSpPr>
        <p:sp>
          <p:nvSpPr>
            <p:cNvPr id="93" name="Rectangle 92">
              <a:extLst>
                <a:ext uri="{FF2B5EF4-FFF2-40B4-BE49-F238E27FC236}">
                  <a16:creationId xmlns:a16="http://schemas.microsoft.com/office/drawing/2014/main" id="{DB9E34DF-1184-429D-3DBE-63F5AC01AF64}"/>
                </a:ext>
              </a:extLst>
            </p:cNvPr>
            <p:cNvSpPr/>
            <p:nvPr/>
          </p:nvSpPr>
          <p:spPr>
            <a:xfrm>
              <a:off x="3429000" y="5661025"/>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(13,560)</a:t>
              </a:r>
            </a:p>
          </p:txBody>
        </p:sp>
        <p:sp>
          <p:nvSpPr>
            <p:cNvPr id="123" name="Rectangle 122">
              <a:extLst>
                <a:ext uri="{FF2B5EF4-FFF2-40B4-BE49-F238E27FC236}">
                  <a16:creationId xmlns:a16="http://schemas.microsoft.com/office/drawing/2014/main" id="{D3C637D4-C6BE-FD92-ADE0-14DB7EE361AF}"/>
                </a:ext>
              </a:extLst>
            </p:cNvPr>
            <p:cNvSpPr/>
            <p:nvPr/>
          </p:nvSpPr>
          <p:spPr>
            <a:xfrm>
              <a:off x="8002800" y="5662750"/>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13,560</a:t>
              </a:r>
            </a:p>
          </p:txBody>
        </p:sp>
        <p:sp>
          <p:nvSpPr>
            <p:cNvPr id="153" name="Rectangle 152">
              <a:extLst>
                <a:ext uri="{FF2B5EF4-FFF2-40B4-BE49-F238E27FC236}">
                  <a16:creationId xmlns:a16="http://schemas.microsoft.com/office/drawing/2014/main" id="{DF21D61F-F194-B528-FD90-8B18D71111C4}"/>
                </a:ext>
              </a:extLst>
            </p:cNvPr>
            <p:cNvSpPr/>
            <p:nvPr/>
          </p:nvSpPr>
          <p:spPr>
            <a:xfrm>
              <a:off x="0" y="5661025"/>
              <a:ext cx="3429000"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FYA @ 40%</a:t>
              </a:r>
            </a:p>
          </p:txBody>
        </p:sp>
      </p:grpSp>
      <p:grpSp>
        <p:nvGrpSpPr>
          <p:cNvPr id="17" name="Group 16">
            <a:extLst>
              <a:ext uri="{FF2B5EF4-FFF2-40B4-BE49-F238E27FC236}">
                <a16:creationId xmlns:a16="http://schemas.microsoft.com/office/drawing/2014/main" id="{02AE4321-5980-4609-2FFD-F876730BEB32}"/>
              </a:ext>
            </a:extLst>
          </p:cNvPr>
          <p:cNvGrpSpPr/>
          <p:nvPr/>
        </p:nvGrpSpPr>
        <p:grpSpPr>
          <a:xfrm>
            <a:off x="0" y="4653459"/>
            <a:ext cx="4573588" cy="360362"/>
            <a:chOff x="0" y="6021388"/>
            <a:chExt cx="4573588" cy="360362"/>
          </a:xfrm>
          <a:solidFill>
            <a:srgbClr val="FFE0E0"/>
          </a:solidFill>
        </p:grpSpPr>
        <p:sp>
          <p:nvSpPr>
            <p:cNvPr id="94" name="Rectangle 93">
              <a:extLst>
                <a:ext uri="{FF2B5EF4-FFF2-40B4-BE49-F238E27FC236}">
                  <a16:creationId xmlns:a16="http://schemas.microsoft.com/office/drawing/2014/main" id="{7887C2D2-3931-45A3-560F-3AED644F53D1}"/>
                </a:ext>
              </a:extLst>
            </p:cNvPr>
            <p:cNvSpPr/>
            <p:nvPr/>
          </p:nvSpPr>
          <p:spPr>
            <a:xfrm>
              <a:off x="3429000" y="6021388"/>
              <a:ext cx="1144588" cy="360362"/>
            </a:xfrm>
            <a:prstGeom prst="rect">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20,340*</a:t>
              </a:r>
            </a:p>
          </p:txBody>
        </p:sp>
        <p:sp>
          <p:nvSpPr>
            <p:cNvPr id="154" name="Rectangle 153">
              <a:extLst>
                <a:ext uri="{FF2B5EF4-FFF2-40B4-BE49-F238E27FC236}">
                  <a16:creationId xmlns:a16="http://schemas.microsoft.com/office/drawing/2014/main" id="{8B0C3BD4-0D88-C0AB-BE70-E7420381A4DF}"/>
                </a:ext>
              </a:extLst>
            </p:cNvPr>
            <p:cNvSpPr/>
            <p:nvPr/>
          </p:nvSpPr>
          <p:spPr>
            <a:xfrm>
              <a:off x="0" y="6021388"/>
              <a:ext cx="3416894" cy="360362"/>
            </a:xfrm>
            <a:prstGeom prst="rect">
              <a:avLst/>
            </a:prstGeom>
            <a:gr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60% added to MP at end</a:t>
              </a:r>
            </a:p>
          </p:txBody>
        </p:sp>
      </p:grpSp>
      <p:grpSp>
        <p:nvGrpSpPr>
          <p:cNvPr id="6" name="Group 5">
            <a:extLst>
              <a:ext uri="{FF2B5EF4-FFF2-40B4-BE49-F238E27FC236}">
                <a16:creationId xmlns:a16="http://schemas.microsoft.com/office/drawing/2014/main" id="{EF7A33B3-6EF7-A565-1886-31CE676CBBC4}"/>
              </a:ext>
            </a:extLst>
          </p:cNvPr>
          <p:cNvGrpSpPr/>
          <p:nvPr/>
        </p:nvGrpSpPr>
        <p:grpSpPr>
          <a:xfrm>
            <a:off x="-1" y="692696"/>
            <a:ext cx="6868717" cy="360363"/>
            <a:chOff x="-1" y="2060575"/>
            <a:chExt cx="6868717" cy="360363"/>
          </a:xfrm>
          <a:solidFill>
            <a:srgbClr val="FFE0C0"/>
          </a:solidFill>
        </p:grpSpPr>
        <p:sp>
          <p:nvSpPr>
            <p:cNvPr id="22" name="Rectangle 21">
              <a:extLst>
                <a:ext uri="{FF2B5EF4-FFF2-40B4-BE49-F238E27FC236}">
                  <a16:creationId xmlns:a16="http://schemas.microsoft.com/office/drawing/2014/main" id="{FC26AAB7-584F-0C7F-62A3-7F1ABA16D5E1}"/>
                </a:ext>
              </a:extLst>
            </p:cNvPr>
            <p:cNvSpPr/>
            <p:nvPr/>
          </p:nvSpPr>
          <p:spPr>
            <a:xfrm>
              <a:off x="5724128" y="2060575"/>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16,000</a:t>
              </a:r>
            </a:p>
          </p:txBody>
        </p:sp>
        <p:sp>
          <p:nvSpPr>
            <p:cNvPr id="143" name="Rectangle 142">
              <a:extLst>
                <a:ext uri="{FF2B5EF4-FFF2-40B4-BE49-F238E27FC236}">
                  <a16:creationId xmlns:a16="http://schemas.microsoft.com/office/drawing/2014/main" id="{7585069F-B139-7FC8-A42A-D938AAA71C5C}"/>
                </a:ext>
              </a:extLst>
            </p:cNvPr>
            <p:cNvSpPr/>
            <p:nvPr/>
          </p:nvSpPr>
          <p:spPr>
            <a:xfrm>
              <a:off x="-1" y="2060575"/>
              <a:ext cx="5718175"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Cars 180g/km</a:t>
              </a:r>
            </a:p>
          </p:txBody>
        </p:sp>
      </p:grpSp>
      <p:grpSp>
        <p:nvGrpSpPr>
          <p:cNvPr id="7" name="Group 6">
            <a:extLst>
              <a:ext uri="{FF2B5EF4-FFF2-40B4-BE49-F238E27FC236}">
                <a16:creationId xmlns:a16="http://schemas.microsoft.com/office/drawing/2014/main" id="{644A8313-1AB5-677A-7AC7-4F2213CD33CD}"/>
              </a:ext>
            </a:extLst>
          </p:cNvPr>
          <p:cNvGrpSpPr/>
          <p:nvPr/>
        </p:nvGrpSpPr>
        <p:grpSpPr>
          <a:xfrm>
            <a:off x="0" y="1053059"/>
            <a:ext cx="3435563" cy="362087"/>
            <a:chOff x="0" y="2420938"/>
            <a:chExt cx="3435563" cy="362087"/>
          </a:xfrm>
          <a:solidFill>
            <a:srgbClr val="FFE0C0"/>
          </a:solidFill>
        </p:grpSpPr>
        <p:sp>
          <p:nvSpPr>
            <p:cNvPr id="144" name="Rectangle 143">
              <a:extLst>
                <a:ext uri="{FF2B5EF4-FFF2-40B4-BE49-F238E27FC236}">
                  <a16:creationId xmlns:a16="http://schemas.microsoft.com/office/drawing/2014/main" id="{95A0B3C8-DF6B-0A28-BDCE-70FD8E27B46E}"/>
                </a:ext>
              </a:extLst>
            </p:cNvPr>
            <p:cNvSpPr/>
            <p:nvPr/>
          </p:nvSpPr>
          <p:spPr>
            <a:xfrm>
              <a:off x="0" y="2420938"/>
              <a:ext cx="2294370"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Integral features</a:t>
              </a:r>
            </a:p>
          </p:txBody>
        </p:sp>
        <p:sp>
          <p:nvSpPr>
            <p:cNvPr id="159" name="Rectangle 158">
              <a:extLst>
                <a:ext uri="{FF2B5EF4-FFF2-40B4-BE49-F238E27FC236}">
                  <a16:creationId xmlns:a16="http://schemas.microsoft.com/office/drawing/2014/main" id="{C73E8706-F9FB-5345-6B9C-A98B47F0B04F}"/>
                </a:ext>
              </a:extLst>
            </p:cNvPr>
            <p:cNvSpPr/>
            <p:nvPr/>
          </p:nvSpPr>
          <p:spPr>
            <a:xfrm>
              <a:off x="2290975" y="2422663"/>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349,250</a:t>
              </a:r>
            </a:p>
          </p:txBody>
        </p:sp>
      </p:grpSp>
      <p:grpSp>
        <p:nvGrpSpPr>
          <p:cNvPr id="9" name="Group 8">
            <a:extLst>
              <a:ext uri="{FF2B5EF4-FFF2-40B4-BE49-F238E27FC236}">
                <a16:creationId xmlns:a16="http://schemas.microsoft.com/office/drawing/2014/main" id="{54E84C88-C5BA-E5E3-49DB-7153DC9AA9C2}"/>
              </a:ext>
            </a:extLst>
          </p:cNvPr>
          <p:cNvGrpSpPr/>
          <p:nvPr/>
        </p:nvGrpSpPr>
        <p:grpSpPr>
          <a:xfrm>
            <a:off x="0" y="1413396"/>
            <a:ext cx="9147388" cy="362087"/>
            <a:chOff x="0" y="3141663"/>
            <a:chExt cx="9147388" cy="362087"/>
          </a:xfrm>
          <a:solidFill>
            <a:srgbClr val="E0C0FF"/>
          </a:solidFill>
        </p:grpSpPr>
        <p:sp>
          <p:nvSpPr>
            <p:cNvPr id="116" name="Rectangle 115">
              <a:extLst>
                <a:ext uri="{FF2B5EF4-FFF2-40B4-BE49-F238E27FC236}">
                  <a16:creationId xmlns:a16="http://schemas.microsoft.com/office/drawing/2014/main" id="{835763D2-1CDA-8810-9B25-0539E9E64DDA}"/>
                </a:ext>
              </a:extLst>
            </p:cNvPr>
            <p:cNvSpPr/>
            <p:nvPr/>
          </p:nvSpPr>
          <p:spPr>
            <a:xfrm>
              <a:off x="8002800" y="3143388"/>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349,250</a:t>
              </a:r>
            </a:p>
          </p:txBody>
        </p:sp>
        <p:sp>
          <p:nvSpPr>
            <p:cNvPr id="146" name="Rectangle 145">
              <a:extLst>
                <a:ext uri="{FF2B5EF4-FFF2-40B4-BE49-F238E27FC236}">
                  <a16:creationId xmlns:a16="http://schemas.microsoft.com/office/drawing/2014/main" id="{7FC434D5-DF85-5F5C-1991-5016BA4FFDE2}"/>
                </a:ext>
              </a:extLst>
            </p:cNvPr>
            <p:cNvSpPr/>
            <p:nvPr/>
          </p:nvSpPr>
          <p:spPr>
            <a:xfrm>
              <a:off x="0" y="3141663"/>
              <a:ext cx="2294370"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AIA available</a:t>
              </a:r>
            </a:p>
          </p:txBody>
        </p:sp>
        <p:sp>
          <p:nvSpPr>
            <p:cNvPr id="161" name="Rectangle 160">
              <a:extLst>
                <a:ext uri="{FF2B5EF4-FFF2-40B4-BE49-F238E27FC236}">
                  <a16:creationId xmlns:a16="http://schemas.microsoft.com/office/drawing/2014/main" id="{13856FBF-9FE2-9A7E-CA10-E8777AF8F7F1}"/>
                </a:ext>
              </a:extLst>
            </p:cNvPr>
            <p:cNvSpPr/>
            <p:nvPr/>
          </p:nvSpPr>
          <p:spPr>
            <a:xfrm>
              <a:off x="2290975" y="3143388"/>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(349,250)</a:t>
              </a:r>
            </a:p>
          </p:txBody>
        </p:sp>
      </p:grpSp>
      <p:grpSp>
        <p:nvGrpSpPr>
          <p:cNvPr id="11" name="Group 10">
            <a:extLst>
              <a:ext uri="{FF2B5EF4-FFF2-40B4-BE49-F238E27FC236}">
                <a16:creationId xmlns:a16="http://schemas.microsoft.com/office/drawing/2014/main" id="{9084E839-B4B6-53FA-5E25-72347A4968CF}"/>
              </a:ext>
            </a:extLst>
          </p:cNvPr>
          <p:cNvGrpSpPr/>
          <p:nvPr/>
        </p:nvGrpSpPr>
        <p:grpSpPr>
          <a:xfrm>
            <a:off x="0" y="2132533"/>
            <a:ext cx="3435563" cy="362088"/>
            <a:chOff x="0" y="3860800"/>
            <a:chExt cx="3435563" cy="362088"/>
          </a:xfrm>
          <a:solidFill>
            <a:srgbClr val="FFE0C0"/>
          </a:solidFill>
        </p:grpSpPr>
        <p:sp>
          <p:nvSpPr>
            <p:cNvPr id="148" name="Rectangle 147">
              <a:extLst>
                <a:ext uri="{FF2B5EF4-FFF2-40B4-BE49-F238E27FC236}">
                  <a16:creationId xmlns:a16="http://schemas.microsoft.com/office/drawing/2014/main" id="{A086215B-7A51-1EDF-25A8-8529F7E6B78F}"/>
                </a:ext>
              </a:extLst>
            </p:cNvPr>
            <p:cNvSpPr/>
            <p:nvPr/>
          </p:nvSpPr>
          <p:spPr>
            <a:xfrm>
              <a:off x="0" y="3860800"/>
              <a:ext cx="2294370"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General plant</a:t>
              </a:r>
            </a:p>
          </p:txBody>
        </p:sp>
        <p:sp>
          <p:nvSpPr>
            <p:cNvPr id="163" name="Rectangle 162">
              <a:extLst>
                <a:ext uri="{FF2B5EF4-FFF2-40B4-BE49-F238E27FC236}">
                  <a16:creationId xmlns:a16="http://schemas.microsoft.com/office/drawing/2014/main" id="{45777CB7-7443-A15C-3E9B-B86CD0BB3008}"/>
                </a:ext>
              </a:extLst>
            </p:cNvPr>
            <p:cNvSpPr/>
            <p:nvPr/>
          </p:nvSpPr>
          <p:spPr>
            <a:xfrm>
              <a:off x="2290975" y="3862525"/>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900,000</a:t>
              </a:r>
            </a:p>
          </p:txBody>
        </p:sp>
      </p:grpSp>
      <p:grpSp>
        <p:nvGrpSpPr>
          <p:cNvPr id="12" name="Group 11">
            <a:extLst>
              <a:ext uri="{FF2B5EF4-FFF2-40B4-BE49-F238E27FC236}">
                <a16:creationId xmlns:a16="http://schemas.microsoft.com/office/drawing/2014/main" id="{F940E754-421F-CDC9-3620-7F7A6FD86500}"/>
              </a:ext>
            </a:extLst>
          </p:cNvPr>
          <p:cNvGrpSpPr/>
          <p:nvPr/>
        </p:nvGrpSpPr>
        <p:grpSpPr>
          <a:xfrm>
            <a:off x="0" y="3573016"/>
            <a:ext cx="9147388" cy="362087"/>
            <a:chOff x="0" y="4221163"/>
            <a:chExt cx="9147388" cy="362087"/>
          </a:xfrm>
          <a:solidFill>
            <a:srgbClr val="E0C0FF"/>
          </a:solidFill>
        </p:grpSpPr>
        <p:sp>
          <p:nvSpPr>
            <p:cNvPr id="119" name="Rectangle 118">
              <a:extLst>
                <a:ext uri="{FF2B5EF4-FFF2-40B4-BE49-F238E27FC236}">
                  <a16:creationId xmlns:a16="http://schemas.microsoft.com/office/drawing/2014/main" id="{7F3CC9E9-4064-7D53-2E47-1BD569AA9B63}"/>
                </a:ext>
              </a:extLst>
            </p:cNvPr>
            <p:cNvSpPr/>
            <p:nvPr/>
          </p:nvSpPr>
          <p:spPr>
            <a:xfrm>
              <a:off x="8002800" y="4222888"/>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900,750</a:t>
              </a:r>
            </a:p>
          </p:txBody>
        </p:sp>
        <p:sp>
          <p:nvSpPr>
            <p:cNvPr id="149" name="Rectangle 148">
              <a:extLst>
                <a:ext uri="{FF2B5EF4-FFF2-40B4-BE49-F238E27FC236}">
                  <a16:creationId xmlns:a16="http://schemas.microsoft.com/office/drawing/2014/main" id="{E8E61A13-421C-2CE9-7A28-D9EB3E85CE28}"/>
                </a:ext>
              </a:extLst>
            </p:cNvPr>
            <p:cNvSpPr/>
            <p:nvPr/>
          </p:nvSpPr>
          <p:spPr>
            <a:xfrm>
              <a:off x="0" y="4221163"/>
              <a:ext cx="2294370"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AIA still available</a:t>
              </a:r>
            </a:p>
          </p:txBody>
        </p:sp>
        <p:sp>
          <p:nvSpPr>
            <p:cNvPr id="164" name="Rectangle 163">
              <a:extLst>
                <a:ext uri="{FF2B5EF4-FFF2-40B4-BE49-F238E27FC236}">
                  <a16:creationId xmlns:a16="http://schemas.microsoft.com/office/drawing/2014/main" id="{A23B1FD5-4B76-588A-CFCD-E6302ACDFD49}"/>
                </a:ext>
              </a:extLst>
            </p:cNvPr>
            <p:cNvSpPr/>
            <p:nvPr/>
          </p:nvSpPr>
          <p:spPr>
            <a:xfrm>
              <a:off x="2290975" y="4222888"/>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(900,750)</a:t>
              </a:r>
            </a:p>
          </p:txBody>
        </p:sp>
      </p:grpSp>
      <p:grpSp>
        <p:nvGrpSpPr>
          <p:cNvPr id="13" name="Group 12">
            <a:extLst>
              <a:ext uri="{FF2B5EF4-FFF2-40B4-BE49-F238E27FC236}">
                <a16:creationId xmlns:a16="http://schemas.microsoft.com/office/drawing/2014/main" id="{9C26DA42-5048-DC15-73F9-65BD9DDAD5D1}"/>
              </a:ext>
            </a:extLst>
          </p:cNvPr>
          <p:cNvGrpSpPr/>
          <p:nvPr/>
        </p:nvGrpSpPr>
        <p:grpSpPr>
          <a:xfrm>
            <a:off x="0" y="3933378"/>
            <a:ext cx="4573588" cy="360363"/>
            <a:chOff x="0" y="4581525"/>
            <a:chExt cx="4573588" cy="360363"/>
          </a:xfrm>
          <a:solidFill>
            <a:srgbClr val="FFE0C0"/>
          </a:solidFill>
        </p:grpSpPr>
        <p:sp>
          <p:nvSpPr>
            <p:cNvPr id="92" name="Rectangle 91">
              <a:extLst>
                <a:ext uri="{FF2B5EF4-FFF2-40B4-BE49-F238E27FC236}">
                  <a16:creationId xmlns:a16="http://schemas.microsoft.com/office/drawing/2014/main" id="{CC344BE4-41C2-E89E-E8A6-93971CEAB7C0}"/>
                </a:ext>
              </a:extLst>
            </p:cNvPr>
            <p:cNvSpPr/>
            <p:nvPr/>
          </p:nvSpPr>
          <p:spPr>
            <a:xfrm>
              <a:off x="3429000" y="4581525"/>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33,900</a:t>
              </a:r>
            </a:p>
          </p:txBody>
        </p:sp>
        <p:sp>
          <p:nvSpPr>
            <p:cNvPr id="152" name="Rectangle 151">
              <a:extLst>
                <a:ext uri="{FF2B5EF4-FFF2-40B4-BE49-F238E27FC236}">
                  <a16:creationId xmlns:a16="http://schemas.microsoft.com/office/drawing/2014/main" id="{95675C48-786F-904B-84CA-4C5A0F84BC86}"/>
                </a:ext>
              </a:extLst>
            </p:cNvPr>
            <p:cNvSpPr/>
            <p:nvPr/>
          </p:nvSpPr>
          <p:spPr>
            <a:xfrm>
              <a:off x="0" y="4581525"/>
              <a:ext cx="3416894"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Remainder FYA-eligible</a:t>
              </a:r>
            </a:p>
          </p:txBody>
        </p:sp>
      </p:grpSp>
      <p:sp>
        <p:nvSpPr>
          <p:cNvPr id="17410" name="Title 1">
            <a:extLst>
              <a:ext uri="{FF2B5EF4-FFF2-40B4-BE49-F238E27FC236}">
                <a16:creationId xmlns:a16="http://schemas.microsoft.com/office/drawing/2014/main" id="{E1B6352E-0B9F-64EE-C25C-550838E894A7}"/>
              </a:ext>
            </a:extLst>
          </p:cNvPr>
          <p:cNvSpPr>
            <a:spLocks noGrp="1"/>
          </p:cNvSpPr>
          <p:nvPr>
            <p:ph type="title"/>
          </p:nvPr>
        </p:nvSpPr>
        <p:spPr bwMode="auto">
          <a:xfrm>
            <a:off x="0" y="0"/>
            <a:ext cx="91440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z="2800" b="1" dirty="0">
                <a:latin typeface="Verdana" panose="020B0604030504040204" pitchFamily="34" charset="0"/>
                <a:ea typeface="Verdana" panose="020B0604030504040204" pitchFamily="34" charset="0"/>
              </a:rPr>
              <a:t>Q11.2 Tom</a:t>
            </a:r>
          </a:p>
        </p:txBody>
      </p:sp>
      <p:grpSp>
        <p:nvGrpSpPr>
          <p:cNvPr id="3" name="Group 2">
            <a:extLst>
              <a:ext uri="{FF2B5EF4-FFF2-40B4-BE49-F238E27FC236}">
                <a16:creationId xmlns:a16="http://schemas.microsoft.com/office/drawing/2014/main" id="{0DBFE6F9-77BE-2D96-7008-911645811887}"/>
              </a:ext>
            </a:extLst>
          </p:cNvPr>
          <p:cNvGrpSpPr/>
          <p:nvPr/>
        </p:nvGrpSpPr>
        <p:grpSpPr>
          <a:xfrm>
            <a:off x="2290975" y="330608"/>
            <a:ext cx="6856413" cy="362088"/>
            <a:chOff x="2290975" y="981075"/>
            <a:chExt cx="6856413" cy="362088"/>
          </a:xfrm>
          <a:solidFill>
            <a:srgbClr val="FFE0C0"/>
          </a:solidFill>
        </p:grpSpPr>
        <p:sp>
          <p:nvSpPr>
            <p:cNvPr id="50" name="Rectangle 49">
              <a:extLst>
                <a:ext uri="{FF2B5EF4-FFF2-40B4-BE49-F238E27FC236}">
                  <a16:creationId xmlns:a16="http://schemas.microsoft.com/office/drawing/2014/main" id="{836A82BC-04F6-EF6D-F0B8-90C09F7041C8}"/>
                </a:ext>
              </a:extLst>
            </p:cNvPr>
            <p:cNvSpPr/>
            <p:nvPr/>
          </p:nvSpPr>
          <p:spPr>
            <a:xfrm>
              <a:off x="5711825" y="981075"/>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Private use</a:t>
              </a:r>
            </a:p>
          </p:txBody>
        </p:sp>
        <p:sp>
          <p:nvSpPr>
            <p:cNvPr id="65" name="Rectangle 64">
              <a:extLst>
                <a:ext uri="{FF2B5EF4-FFF2-40B4-BE49-F238E27FC236}">
                  <a16:creationId xmlns:a16="http://schemas.microsoft.com/office/drawing/2014/main" id="{5F02764B-5904-45C5-F7F1-FD75BABD7CB1}"/>
                </a:ext>
              </a:extLst>
            </p:cNvPr>
            <p:cNvSpPr/>
            <p:nvPr/>
          </p:nvSpPr>
          <p:spPr>
            <a:xfrm>
              <a:off x="4573588" y="981075"/>
              <a:ext cx="1144587"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Main Pool</a:t>
              </a:r>
            </a:p>
          </p:txBody>
        </p:sp>
        <p:sp>
          <p:nvSpPr>
            <p:cNvPr id="80" name="Rectangle 79">
              <a:extLst>
                <a:ext uri="{FF2B5EF4-FFF2-40B4-BE49-F238E27FC236}">
                  <a16:creationId xmlns:a16="http://schemas.microsoft.com/office/drawing/2014/main" id="{20216369-86B0-B430-533F-0B5C79EEBAA0}"/>
                </a:ext>
              </a:extLst>
            </p:cNvPr>
            <p:cNvSpPr/>
            <p:nvPr/>
          </p:nvSpPr>
          <p:spPr>
            <a:xfrm>
              <a:off x="3429000" y="981075"/>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FYA-eligible</a:t>
              </a:r>
            </a:p>
          </p:txBody>
        </p:sp>
        <p:sp>
          <p:nvSpPr>
            <p:cNvPr id="110" name="Rectangle 109">
              <a:extLst>
                <a:ext uri="{FF2B5EF4-FFF2-40B4-BE49-F238E27FC236}">
                  <a16:creationId xmlns:a16="http://schemas.microsoft.com/office/drawing/2014/main" id="{888F9410-C30B-D379-3EC2-BF6BC7F2843A}"/>
                </a:ext>
              </a:extLst>
            </p:cNvPr>
            <p:cNvSpPr/>
            <p:nvPr/>
          </p:nvSpPr>
          <p:spPr>
            <a:xfrm>
              <a:off x="8002800" y="982800"/>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Capital All’s</a:t>
              </a:r>
            </a:p>
          </p:txBody>
        </p:sp>
        <p:sp>
          <p:nvSpPr>
            <p:cNvPr id="155" name="Rectangle 154">
              <a:extLst>
                <a:ext uri="{FF2B5EF4-FFF2-40B4-BE49-F238E27FC236}">
                  <a16:creationId xmlns:a16="http://schemas.microsoft.com/office/drawing/2014/main" id="{FA1BE516-D8E6-BACC-7C18-6CA6EC412B05}"/>
                </a:ext>
              </a:extLst>
            </p:cNvPr>
            <p:cNvSpPr/>
            <p:nvPr/>
          </p:nvSpPr>
          <p:spPr>
            <a:xfrm>
              <a:off x="2290975" y="982800"/>
              <a:ext cx="1144588" cy="360363"/>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200" dirty="0">
                  <a:solidFill>
                    <a:schemeClr val="tx1"/>
                  </a:solidFill>
                  <a:latin typeface="Verdana" panose="020B0604030504040204" pitchFamily="34" charset="0"/>
                  <a:ea typeface="Verdana" panose="020B0604030504040204" pitchFamily="34" charset="0"/>
                </a:rPr>
                <a:t>	Additions</a:t>
              </a:r>
            </a:p>
          </p:txBody>
        </p:sp>
      </p:grpSp>
      <p:grpSp>
        <p:nvGrpSpPr>
          <p:cNvPr id="21" name="Group 20">
            <a:extLst>
              <a:ext uri="{FF2B5EF4-FFF2-40B4-BE49-F238E27FC236}">
                <a16:creationId xmlns:a16="http://schemas.microsoft.com/office/drawing/2014/main" id="{1E1182DD-C58A-8903-2397-8A620E4E800C}"/>
              </a:ext>
            </a:extLst>
          </p:cNvPr>
          <p:cNvGrpSpPr/>
          <p:nvPr/>
        </p:nvGrpSpPr>
        <p:grpSpPr>
          <a:xfrm>
            <a:off x="0" y="2492896"/>
            <a:ext cx="3435563" cy="362088"/>
            <a:chOff x="0" y="3860800"/>
            <a:chExt cx="3435563" cy="362088"/>
          </a:xfrm>
          <a:solidFill>
            <a:srgbClr val="FFE0C0"/>
          </a:solidFill>
        </p:grpSpPr>
        <p:sp>
          <p:nvSpPr>
            <p:cNvPr id="23" name="Rectangle 22">
              <a:extLst>
                <a:ext uri="{FF2B5EF4-FFF2-40B4-BE49-F238E27FC236}">
                  <a16:creationId xmlns:a16="http://schemas.microsoft.com/office/drawing/2014/main" id="{404325BD-583C-2991-5D52-2385E94E7ACC}"/>
                </a:ext>
              </a:extLst>
            </p:cNvPr>
            <p:cNvSpPr/>
            <p:nvPr/>
          </p:nvSpPr>
          <p:spPr>
            <a:xfrm>
              <a:off x="0" y="3860800"/>
              <a:ext cx="2294370"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Van</a:t>
              </a:r>
            </a:p>
          </p:txBody>
        </p:sp>
        <p:sp>
          <p:nvSpPr>
            <p:cNvPr id="24" name="Rectangle 23">
              <a:extLst>
                <a:ext uri="{FF2B5EF4-FFF2-40B4-BE49-F238E27FC236}">
                  <a16:creationId xmlns:a16="http://schemas.microsoft.com/office/drawing/2014/main" id="{802BD104-BDD9-440D-6AF4-6FD99276F891}"/>
                </a:ext>
              </a:extLst>
            </p:cNvPr>
            <p:cNvSpPr/>
            <p:nvPr/>
          </p:nvSpPr>
          <p:spPr>
            <a:xfrm>
              <a:off x="2290975" y="3862525"/>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18,000</a:t>
              </a:r>
            </a:p>
          </p:txBody>
        </p:sp>
      </p:grpSp>
      <p:grpSp>
        <p:nvGrpSpPr>
          <p:cNvPr id="25" name="Group 24">
            <a:extLst>
              <a:ext uri="{FF2B5EF4-FFF2-40B4-BE49-F238E27FC236}">
                <a16:creationId xmlns:a16="http://schemas.microsoft.com/office/drawing/2014/main" id="{EA5943F3-3A7A-21CB-6F5D-83CF7F0E6E87}"/>
              </a:ext>
            </a:extLst>
          </p:cNvPr>
          <p:cNvGrpSpPr/>
          <p:nvPr/>
        </p:nvGrpSpPr>
        <p:grpSpPr>
          <a:xfrm>
            <a:off x="0" y="2852936"/>
            <a:ext cx="3435563" cy="362088"/>
            <a:chOff x="0" y="3860800"/>
            <a:chExt cx="3435563" cy="362088"/>
          </a:xfrm>
          <a:solidFill>
            <a:srgbClr val="FFE0C0"/>
          </a:solidFill>
        </p:grpSpPr>
        <p:sp>
          <p:nvSpPr>
            <p:cNvPr id="27" name="Rectangle 26">
              <a:extLst>
                <a:ext uri="{FF2B5EF4-FFF2-40B4-BE49-F238E27FC236}">
                  <a16:creationId xmlns:a16="http://schemas.microsoft.com/office/drawing/2014/main" id="{B64A2B95-511C-7D5E-E420-FFF3A4A9B4B4}"/>
                </a:ext>
              </a:extLst>
            </p:cNvPr>
            <p:cNvSpPr/>
            <p:nvPr/>
          </p:nvSpPr>
          <p:spPr>
            <a:xfrm>
              <a:off x="0" y="3860800"/>
              <a:ext cx="2294370"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Office furniture</a:t>
              </a:r>
            </a:p>
          </p:txBody>
        </p:sp>
        <p:sp>
          <p:nvSpPr>
            <p:cNvPr id="28" name="Rectangle 27">
              <a:extLst>
                <a:ext uri="{FF2B5EF4-FFF2-40B4-BE49-F238E27FC236}">
                  <a16:creationId xmlns:a16="http://schemas.microsoft.com/office/drawing/2014/main" id="{C4B6FD3C-8464-50CB-09FD-33D11BF92F8C}"/>
                </a:ext>
              </a:extLst>
            </p:cNvPr>
            <p:cNvSpPr/>
            <p:nvPr/>
          </p:nvSpPr>
          <p:spPr>
            <a:xfrm>
              <a:off x="2290975" y="3862525"/>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12,000</a:t>
              </a:r>
            </a:p>
          </p:txBody>
        </p:sp>
      </p:grpSp>
      <p:grpSp>
        <p:nvGrpSpPr>
          <p:cNvPr id="29" name="Group 28">
            <a:extLst>
              <a:ext uri="{FF2B5EF4-FFF2-40B4-BE49-F238E27FC236}">
                <a16:creationId xmlns:a16="http://schemas.microsoft.com/office/drawing/2014/main" id="{6FA6D1FF-0C28-6427-5269-681B99D57316}"/>
              </a:ext>
            </a:extLst>
          </p:cNvPr>
          <p:cNvGrpSpPr/>
          <p:nvPr/>
        </p:nvGrpSpPr>
        <p:grpSpPr>
          <a:xfrm>
            <a:off x="0" y="3212976"/>
            <a:ext cx="3435563" cy="362088"/>
            <a:chOff x="0" y="3860800"/>
            <a:chExt cx="3435563" cy="362088"/>
          </a:xfrm>
          <a:solidFill>
            <a:srgbClr val="FFE0C0"/>
          </a:solidFill>
        </p:grpSpPr>
        <p:sp>
          <p:nvSpPr>
            <p:cNvPr id="30" name="Rectangle 29">
              <a:extLst>
                <a:ext uri="{FF2B5EF4-FFF2-40B4-BE49-F238E27FC236}">
                  <a16:creationId xmlns:a16="http://schemas.microsoft.com/office/drawing/2014/main" id="{6ADC7C4B-3CA7-9585-67CB-01DFC26C13C1}"/>
                </a:ext>
              </a:extLst>
            </p:cNvPr>
            <p:cNvSpPr/>
            <p:nvPr/>
          </p:nvSpPr>
          <p:spPr>
            <a:xfrm>
              <a:off x="0" y="3860800"/>
              <a:ext cx="2294370"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Computer equipment</a:t>
              </a:r>
            </a:p>
          </p:txBody>
        </p:sp>
        <p:sp>
          <p:nvSpPr>
            <p:cNvPr id="31" name="Rectangle 30">
              <a:extLst>
                <a:ext uri="{FF2B5EF4-FFF2-40B4-BE49-F238E27FC236}">
                  <a16:creationId xmlns:a16="http://schemas.microsoft.com/office/drawing/2014/main" id="{FB7C03D9-C380-EBE0-3A15-8D81C2F55F63}"/>
                </a:ext>
              </a:extLst>
            </p:cNvPr>
            <p:cNvSpPr/>
            <p:nvPr/>
          </p:nvSpPr>
          <p:spPr>
            <a:xfrm>
              <a:off x="2290975" y="3862525"/>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4,650</a:t>
              </a:r>
            </a:p>
          </p:txBody>
        </p:sp>
      </p:grpSp>
      <p:sp>
        <p:nvSpPr>
          <p:cNvPr id="162" name="Rectangle 161">
            <a:extLst>
              <a:ext uri="{FF2B5EF4-FFF2-40B4-BE49-F238E27FC236}">
                <a16:creationId xmlns:a16="http://schemas.microsoft.com/office/drawing/2014/main" id="{FA38DA4F-4FB0-738C-8054-3D0263A5243D}"/>
              </a:ext>
            </a:extLst>
          </p:cNvPr>
          <p:cNvSpPr/>
          <p:nvPr/>
        </p:nvSpPr>
        <p:spPr>
          <a:xfrm>
            <a:off x="2290975" y="1775483"/>
            <a:ext cx="1144588" cy="358775"/>
          </a:xfrm>
          <a:prstGeom prst="rect">
            <a:avLst/>
          </a:prstGeom>
          <a:solidFill>
            <a:srgbClr val="FFE0C0"/>
          </a:solid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a:t>
            </a:r>
          </a:p>
        </p:txBody>
      </p:sp>
      <p:grpSp>
        <p:nvGrpSpPr>
          <p:cNvPr id="4" name="Group 3">
            <a:extLst>
              <a:ext uri="{FF2B5EF4-FFF2-40B4-BE49-F238E27FC236}">
                <a16:creationId xmlns:a16="http://schemas.microsoft.com/office/drawing/2014/main" id="{07DABA21-F9BB-CAF4-7CBE-BBEF60AF4801}"/>
              </a:ext>
            </a:extLst>
          </p:cNvPr>
          <p:cNvGrpSpPr/>
          <p:nvPr/>
        </p:nvGrpSpPr>
        <p:grpSpPr>
          <a:xfrm>
            <a:off x="-1" y="5372731"/>
            <a:ext cx="9147389" cy="362572"/>
            <a:chOff x="-1" y="5372731"/>
            <a:chExt cx="9147389" cy="362572"/>
          </a:xfrm>
        </p:grpSpPr>
        <p:grpSp>
          <p:nvGrpSpPr>
            <p:cNvPr id="71" name="Group 70">
              <a:extLst>
                <a:ext uri="{FF2B5EF4-FFF2-40B4-BE49-F238E27FC236}">
                  <a16:creationId xmlns:a16="http://schemas.microsoft.com/office/drawing/2014/main" id="{178D9751-6EC3-C862-FD46-957DE0D87B6F}"/>
                </a:ext>
              </a:extLst>
            </p:cNvPr>
            <p:cNvGrpSpPr/>
            <p:nvPr/>
          </p:nvGrpSpPr>
          <p:grpSpPr>
            <a:xfrm>
              <a:off x="-1" y="5373216"/>
              <a:ext cx="9147389" cy="362087"/>
              <a:chOff x="-1" y="5157192"/>
              <a:chExt cx="9147389" cy="362087"/>
            </a:xfrm>
            <a:solidFill>
              <a:srgbClr val="FFE0C0"/>
            </a:solidFill>
          </p:grpSpPr>
          <p:sp>
            <p:nvSpPr>
              <p:cNvPr id="33" name="Rectangle 32">
                <a:extLst>
                  <a:ext uri="{FF2B5EF4-FFF2-40B4-BE49-F238E27FC236}">
                    <a16:creationId xmlns:a16="http://schemas.microsoft.com/office/drawing/2014/main" id="{5A187E0E-CC58-0AFE-11EE-2F5847FB3C56}"/>
                  </a:ext>
                </a:extLst>
              </p:cNvPr>
              <p:cNvSpPr/>
              <p:nvPr/>
            </p:nvSpPr>
            <p:spPr>
              <a:xfrm>
                <a:off x="6858000" y="5157192"/>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tabLst>
                    <a:tab pos="808038" algn="dec"/>
                  </a:tabLst>
                  <a:defRPr/>
                </a:pPr>
                <a:r>
                  <a:rPr lang="en-GB" sz="1400" dirty="0">
                    <a:solidFill>
                      <a:schemeClr val="tx1"/>
                    </a:solidFill>
                    <a:latin typeface="Verdana" panose="020B0604030504040204" pitchFamily="34" charset="0"/>
                    <a:ea typeface="Verdana" panose="020B0604030504040204" pitchFamily="34" charset="0"/>
                    <a:cs typeface="Arial" panose="020B0604020202020204" pitchFamily="34" charset="0"/>
                  </a:rPr>
                  <a:t>×75%=</a:t>
                </a:r>
                <a:endParaRPr lang="en-GB" sz="1400" dirty="0">
                  <a:solidFill>
                    <a:schemeClr val="tx1"/>
                  </a:solidFill>
                  <a:latin typeface="Verdana" panose="020B0604030504040204" pitchFamily="34" charset="0"/>
                  <a:ea typeface="Verdana" panose="020B0604030504040204" pitchFamily="34" charset="0"/>
                </a:endParaRPr>
              </a:p>
            </p:txBody>
          </p:sp>
          <p:sp>
            <p:nvSpPr>
              <p:cNvPr id="49" name="Rectangle 48">
                <a:extLst>
                  <a:ext uri="{FF2B5EF4-FFF2-40B4-BE49-F238E27FC236}">
                    <a16:creationId xmlns:a16="http://schemas.microsoft.com/office/drawing/2014/main" id="{C627E146-C885-B574-E17B-C793F3E42361}"/>
                  </a:ext>
                </a:extLst>
              </p:cNvPr>
              <p:cNvSpPr/>
              <p:nvPr/>
            </p:nvSpPr>
            <p:spPr>
              <a:xfrm>
                <a:off x="8002800" y="5158917"/>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cs typeface="Arial" panose="020B0604020202020204" pitchFamily="34" charset="0"/>
                  </a:rPr>
                  <a:t>	900</a:t>
                </a:r>
                <a:endParaRPr lang="en-GB" sz="1400" dirty="0">
                  <a:solidFill>
                    <a:schemeClr val="tx1"/>
                  </a:solidFill>
                  <a:latin typeface="Verdana" panose="020B0604030504040204" pitchFamily="34" charset="0"/>
                  <a:ea typeface="Verdana" panose="020B0604030504040204" pitchFamily="34" charset="0"/>
                </a:endParaRPr>
              </a:p>
            </p:txBody>
          </p:sp>
          <p:sp>
            <p:nvSpPr>
              <p:cNvPr id="52" name="Rectangle 51">
                <a:extLst>
                  <a:ext uri="{FF2B5EF4-FFF2-40B4-BE49-F238E27FC236}">
                    <a16:creationId xmlns:a16="http://schemas.microsoft.com/office/drawing/2014/main" id="{0EB406F0-4D77-2033-4A8B-A36A61553436}"/>
                  </a:ext>
                </a:extLst>
              </p:cNvPr>
              <p:cNvSpPr/>
              <p:nvPr/>
            </p:nvSpPr>
            <p:spPr>
              <a:xfrm>
                <a:off x="-1" y="5157192"/>
                <a:ext cx="5724129"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WDA @ 6% </a:t>
                </a:r>
                <a:r>
                  <a:rPr lang="en-GB" sz="1400" dirty="0">
                    <a:solidFill>
                      <a:schemeClr val="tx1"/>
                    </a:solidFill>
                    <a:latin typeface="Arial" panose="020B0604020202020204" pitchFamily="34" charset="0"/>
                    <a:ea typeface="Verdana" panose="020B0604030504040204" pitchFamily="34" charset="0"/>
                    <a:cs typeface="Arial" panose="020B0604020202020204" pitchFamily="34" charset="0"/>
                  </a:rPr>
                  <a:t>× </a:t>
                </a:r>
                <a:r>
                  <a:rPr lang="en-GB" sz="1400" baseline="30000" dirty="0">
                    <a:solidFill>
                      <a:schemeClr val="tx1"/>
                    </a:solidFill>
                    <a:latin typeface="Arial" panose="020B0604020202020204" pitchFamily="34" charset="0"/>
                    <a:ea typeface="Verdana" panose="020B0604030504040204" pitchFamily="34" charset="0"/>
                    <a:cs typeface="Arial" panose="020B0604020202020204" pitchFamily="34" charset="0"/>
                  </a:rPr>
                  <a:t>15</a:t>
                </a:r>
                <a:r>
                  <a:rPr lang="en-GB" sz="1400" dirty="0">
                    <a:solidFill>
                      <a:schemeClr val="tx1"/>
                    </a:solidFill>
                    <a:latin typeface="Arial" panose="020B0604020202020204" pitchFamily="34" charset="0"/>
                    <a:ea typeface="Verdana" panose="020B0604030504040204" pitchFamily="34" charset="0"/>
                    <a:cs typeface="Arial" panose="020B0604020202020204" pitchFamily="34" charset="0"/>
                  </a:rPr>
                  <a:t>/</a:t>
                </a:r>
                <a:r>
                  <a:rPr lang="en-GB" sz="1400" baseline="-25000" dirty="0">
                    <a:solidFill>
                      <a:schemeClr val="tx1"/>
                    </a:solidFill>
                    <a:latin typeface="Arial" panose="020B0604020202020204" pitchFamily="34" charset="0"/>
                    <a:ea typeface="Verdana" panose="020B0604030504040204" pitchFamily="34" charset="0"/>
                    <a:cs typeface="Arial" panose="020B0604020202020204" pitchFamily="34" charset="0"/>
                  </a:rPr>
                  <a:t>12</a:t>
                </a:r>
                <a:r>
                  <a:rPr lang="en-GB" sz="1400" dirty="0">
                    <a:solidFill>
                      <a:schemeClr val="tx1"/>
                    </a:solidFill>
                    <a:latin typeface="Arial" panose="020B0604020202020204" pitchFamily="34" charset="0"/>
                    <a:ea typeface="Verdana" panose="020B0604030504040204" pitchFamily="34" charset="0"/>
                    <a:cs typeface="Arial" panose="020B0604020202020204" pitchFamily="34" charset="0"/>
                  </a:rPr>
                  <a:t> </a:t>
                </a:r>
                <a:endParaRPr lang="en-GB" sz="1400" dirty="0">
                  <a:solidFill>
                    <a:schemeClr val="tx1"/>
                  </a:solidFill>
                  <a:latin typeface="Verdana" panose="020B0604030504040204" pitchFamily="34" charset="0"/>
                  <a:ea typeface="Verdana" panose="020B0604030504040204" pitchFamily="34" charset="0"/>
                </a:endParaRPr>
              </a:p>
            </p:txBody>
          </p:sp>
        </p:grpSp>
        <p:sp>
          <p:nvSpPr>
            <p:cNvPr id="70" name="Rectangle 69">
              <a:extLst>
                <a:ext uri="{FF2B5EF4-FFF2-40B4-BE49-F238E27FC236}">
                  <a16:creationId xmlns:a16="http://schemas.microsoft.com/office/drawing/2014/main" id="{B382414C-BCC7-762B-8A67-63905CED8BF7}"/>
                </a:ext>
              </a:extLst>
            </p:cNvPr>
            <p:cNvSpPr/>
            <p:nvPr/>
          </p:nvSpPr>
          <p:spPr>
            <a:xfrm>
              <a:off x="5707870" y="5372731"/>
              <a:ext cx="1144588" cy="360363"/>
            </a:xfrm>
            <a:prstGeom prst="rect">
              <a:avLst/>
            </a:prstGeom>
            <a:solidFill>
              <a:srgbClr val="FFE0C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(1,200)</a:t>
              </a:r>
            </a:p>
          </p:txBody>
        </p:sp>
      </p:grpSp>
      <p:sp>
        <p:nvSpPr>
          <p:cNvPr id="73" name="Rectangle: Rounded Corners 72">
            <a:extLst>
              <a:ext uri="{FF2B5EF4-FFF2-40B4-BE49-F238E27FC236}">
                <a16:creationId xmlns:a16="http://schemas.microsoft.com/office/drawing/2014/main" id="{59E46603-834C-710D-75E7-CDB5E83D722A}"/>
              </a:ext>
            </a:extLst>
          </p:cNvPr>
          <p:cNvSpPr/>
          <p:nvPr/>
        </p:nvSpPr>
        <p:spPr>
          <a:xfrm>
            <a:off x="4561482" y="2128760"/>
            <a:ext cx="3441106" cy="1442531"/>
          </a:xfrm>
          <a:prstGeom prst="roundRect">
            <a:avLst/>
          </a:prstGeom>
          <a:solidFill>
            <a:srgbClr val="E0C0FF"/>
          </a:solidFill>
          <a:ln>
            <a:solidFill>
              <a:srgbClr val="780ACC"/>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rPr>
              <a:t>AIA available</a:t>
            </a:r>
          </a:p>
          <a:p>
            <a:pPr algn="ctr"/>
            <a:r>
              <a:rPr lang="en-GB" dirty="0">
                <a:solidFill>
                  <a:schemeClr val="tx1"/>
                </a:solidFill>
              </a:rPr>
              <a:t>= £1,000,000 </a:t>
            </a:r>
            <a:r>
              <a:rPr lang="en-GB" dirty="0">
                <a:solidFill>
                  <a:schemeClr val="tx1"/>
                </a:solidFill>
                <a:latin typeface="Arial" panose="020B0604020202020204" pitchFamily="34" charset="0"/>
                <a:cs typeface="Arial" panose="020B0604020202020204" pitchFamily="34" charset="0"/>
              </a:rPr>
              <a:t>× </a:t>
            </a:r>
            <a:r>
              <a:rPr lang="en-GB" baseline="30000" dirty="0">
                <a:solidFill>
                  <a:schemeClr val="tx1"/>
                </a:solidFill>
                <a:latin typeface="Arial" panose="020B0604020202020204" pitchFamily="34" charset="0"/>
                <a:cs typeface="Arial" panose="020B0604020202020204" pitchFamily="34" charset="0"/>
              </a:rPr>
              <a:t>15</a:t>
            </a:r>
            <a:r>
              <a:rPr lang="en-GB" dirty="0">
                <a:solidFill>
                  <a:schemeClr val="tx1"/>
                </a:solidFill>
                <a:latin typeface="Arial" panose="020B0604020202020204" pitchFamily="34" charset="0"/>
                <a:cs typeface="Arial" panose="020B0604020202020204" pitchFamily="34" charset="0"/>
              </a:rPr>
              <a:t>/</a:t>
            </a:r>
            <a:r>
              <a:rPr lang="en-GB" baseline="-25000" dirty="0">
                <a:solidFill>
                  <a:schemeClr val="tx1"/>
                </a:solidFill>
                <a:latin typeface="Arial" panose="020B0604020202020204" pitchFamily="34" charset="0"/>
                <a:cs typeface="Arial" panose="020B0604020202020204" pitchFamily="34" charset="0"/>
              </a:rPr>
              <a:t>12</a:t>
            </a:r>
          </a:p>
          <a:p>
            <a:pPr algn="ctr"/>
            <a:r>
              <a:rPr lang="en-GB" b="1" dirty="0">
                <a:solidFill>
                  <a:schemeClr val="tx1"/>
                </a:solidFill>
                <a:latin typeface="Arial" panose="020B0604020202020204" pitchFamily="34" charset="0"/>
                <a:cs typeface="Arial" panose="020B0604020202020204" pitchFamily="34" charset="0"/>
              </a:rPr>
              <a:t>= £1,250,000</a:t>
            </a:r>
            <a:endParaRPr lang="en-GB" b="1" dirty="0">
              <a:solidFill>
                <a:schemeClr val="tx1"/>
              </a:solidFill>
            </a:endParaRPr>
          </a:p>
        </p:txBody>
      </p:sp>
      <p:grpSp>
        <p:nvGrpSpPr>
          <p:cNvPr id="41" name="Group 40">
            <a:extLst>
              <a:ext uri="{FF2B5EF4-FFF2-40B4-BE49-F238E27FC236}">
                <a16:creationId xmlns:a16="http://schemas.microsoft.com/office/drawing/2014/main" id="{205C6ACF-3F4D-7CFB-14F1-CF4975590E7B}"/>
              </a:ext>
            </a:extLst>
          </p:cNvPr>
          <p:cNvGrpSpPr/>
          <p:nvPr/>
        </p:nvGrpSpPr>
        <p:grpSpPr>
          <a:xfrm>
            <a:off x="-1" y="5013176"/>
            <a:ext cx="6856414" cy="360362"/>
            <a:chOff x="-1" y="6021388"/>
            <a:chExt cx="6856414" cy="360362"/>
          </a:xfrm>
          <a:solidFill>
            <a:srgbClr val="FFE0C0"/>
          </a:solidFill>
        </p:grpSpPr>
        <p:sp>
          <p:nvSpPr>
            <p:cNvPr id="43" name="Rectangle 42">
              <a:extLst>
                <a:ext uri="{FF2B5EF4-FFF2-40B4-BE49-F238E27FC236}">
                  <a16:creationId xmlns:a16="http://schemas.microsoft.com/office/drawing/2014/main" id="{8F2788B7-962F-76D1-6C90-12C545ED9935}"/>
                </a:ext>
              </a:extLst>
            </p:cNvPr>
            <p:cNvSpPr/>
            <p:nvPr/>
          </p:nvSpPr>
          <p:spPr>
            <a:xfrm>
              <a:off x="5711825" y="6021388"/>
              <a:ext cx="1144588"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16,000</a:t>
              </a:r>
            </a:p>
          </p:txBody>
        </p:sp>
        <p:sp>
          <p:nvSpPr>
            <p:cNvPr id="44" name="Rectangle 43">
              <a:extLst>
                <a:ext uri="{FF2B5EF4-FFF2-40B4-BE49-F238E27FC236}">
                  <a16:creationId xmlns:a16="http://schemas.microsoft.com/office/drawing/2014/main" id="{170DD60D-10A6-015B-CBFA-820C168D5B61}"/>
                </a:ext>
              </a:extLst>
            </p:cNvPr>
            <p:cNvSpPr/>
            <p:nvPr/>
          </p:nvSpPr>
          <p:spPr>
            <a:xfrm>
              <a:off x="4573588" y="6021388"/>
              <a:ext cx="1144587"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	-</a:t>
              </a:r>
            </a:p>
          </p:txBody>
        </p:sp>
        <p:sp>
          <p:nvSpPr>
            <p:cNvPr id="47" name="Rectangle 46">
              <a:extLst>
                <a:ext uri="{FF2B5EF4-FFF2-40B4-BE49-F238E27FC236}">
                  <a16:creationId xmlns:a16="http://schemas.microsoft.com/office/drawing/2014/main" id="{0DE33BCA-2F92-79D8-A74A-33D2E73B9878}"/>
                </a:ext>
              </a:extLst>
            </p:cNvPr>
            <p:cNvSpPr/>
            <p:nvPr/>
          </p:nvSpPr>
          <p:spPr>
            <a:xfrm>
              <a:off x="-1" y="6021388"/>
              <a:ext cx="4561483" cy="360362"/>
            </a:xfrm>
            <a:prstGeom prst="rect">
              <a:avLst/>
            </a:prstGeom>
            <a:grpFill/>
            <a:ln>
              <a:solidFill>
                <a:srgbClr val="D57800"/>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Verdana" panose="020B0604030504040204" pitchFamily="34" charset="0"/>
                  <a:ea typeface="Verdana" panose="020B0604030504040204" pitchFamily="34" charset="0"/>
                </a:rPr>
                <a:t>TWDV to which WDA apply</a:t>
              </a:r>
            </a:p>
          </p:txBody>
        </p:sp>
      </p:grpSp>
    </p:spTree>
    <p:extLst>
      <p:ext uri="{BB962C8B-B14F-4D97-AF65-F5344CB8AC3E}">
        <p14:creationId xmlns:p14="http://schemas.microsoft.com/office/powerpoint/2010/main" val="2294275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62"/>
                                        </p:tgtEl>
                                        <p:attrNameLst>
                                          <p:attrName>style.visibility</p:attrName>
                                        </p:attrNameLst>
                                      </p:cBhvr>
                                      <p:to>
                                        <p:strVal val="visible"/>
                                      </p:to>
                                    </p:set>
                                    <p:animEffect transition="in" filter="wipe(up)">
                                      <p:cBhvr>
                                        <p:cTn id="22" dur="500"/>
                                        <p:tgtEl>
                                          <p:spTgt spid="16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fade">
                                      <p:cBhvr>
                                        <p:cTn id="47" dur="1000"/>
                                        <p:tgtEl>
                                          <p:spTgt spid="73"/>
                                        </p:tgtEl>
                                      </p:cBhvr>
                                    </p:animEffect>
                                    <p:anim calcmode="lin" valueType="num">
                                      <p:cBhvr>
                                        <p:cTn id="48" dur="1000" fill="hold"/>
                                        <p:tgtEl>
                                          <p:spTgt spid="73"/>
                                        </p:tgtEl>
                                        <p:attrNameLst>
                                          <p:attrName>ppt_x</p:attrName>
                                        </p:attrNameLst>
                                      </p:cBhvr>
                                      <p:tavLst>
                                        <p:tav tm="0">
                                          <p:val>
                                            <p:strVal val="#ppt_x"/>
                                          </p:val>
                                        </p:tav>
                                        <p:tav tm="100000">
                                          <p:val>
                                            <p:strVal val="#ppt_x"/>
                                          </p:val>
                                        </p:tav>
                                      </p:tavLst>
                                    </p:anim>
                                    <p:anim calcmode="lin" valueType="num">
                                      <p:cBhvr>
                                        <p:cTn id="49"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left)">
                                      <p:cBhvr>
                                        <p:cTn id="64" dur="500"/>
                                        <p:tgtEl>
                                          <p:spTgt spid="16"/>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wipe(left)">
                                      <p:cBhvr>
                                        <p:cTn id="69" dur="500"/>
                                        <p:tgtEl>
                                          <p:spTgt spid="17"/>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nodeType="click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up)">
                                      <p:cBhvr>
                                        <p:cTn id="74" dur="500"/>
                                        <p:tgtEl>
                                          <p:spTgt spid="41"/>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nodeType="click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wipe(left)">
                                      <p:cBhvr>
                                        <p:cTn id="79" dur="500"/>
                                        <p:tgtEl>
                                          <p:spTgt spid="4"/>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nodeType="clickEffect">
                                  <p:stCondLst>
                                    <p:cond delay="0"/>
                                  </p:stCondLst>
                                  <p:childTnLst>
                                    <p:set>
                                      <p:cBhvr>
                                        <p:cTn id="83" dur="1" fill="hold">
                                          <p:stCondLst>
                                            <p:cond delay="0"/>
                                          </p:stCondLst>
                                        </p:cTn>
                                        <p:tgtEl>
                                          <p:spTgt spid="54"/>
                                        </p:tgtEl>
                                        <p:attrNameLst>
                                          <p:attrName>style.visibility</p:attrName>
                                        </p:attrNameLst>
                                      </p:cBhvr>
                                      <p:to>
                                        <p:strVal val="visible"/>
                                      </p:to>
                                    </p:set>
                                    <p:animEffect transition="in" filter="wipe(left)">
                                      <p:cBhvr>
                                        <p:cTn id="84" dur="500"/>
                                        <p:tgtEl>
                                          <p:spTgt spid="54"/>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1" fill="hold" nodeType="clickEffect">
                                  <p:stCondLst>
                                    <p:cond delay="0"/>
                                  </p:stCondLst>
                                  <p:childTnLst>
                                    <p:set>
                                      <p:cBhvr>
                                        <p:cTn id="88" dur="1" fill="hold">
                                          <p:stCondLst>
                                            <p:cond delay="0"/>
                                          </p:stCondLst>
                                        </p:cTn>
                                        <p:tgtEl>
                                          <p:spTgt spid="58"/>
                                        </p:tgtEl>
                                        <p:attrNameLst>
                                          <p:attrName>style.visibility</p:attrName>
                                        </p:attrNameLst>
                                      </p:cBhvr>
                                      <p:to>
                                        <p:strVal val="visible"/>
                                      </p:to>
                                    </p:set>
                                    <p:animEffect transition="in" filter="wipe(up)">
                                      <p:cBhvr>
                                        <p:cTn id="89" dur="500"/>
                                        <p:tgtEl>
                                          <p:spTgt spid="58"/>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1" fill="hold" nodeType="clickEffect">
                                  <p:stCondLst>
                                    <p:cond delay="0"/>
                                  </p:stCondLst>
                                  <p:childTnLst>
                                    <p:set>
                                      <p:cBhvr>
                                        <p:cTn id="93" dur="1" fill="hold">
                                          <p:stCondLst>
                                            <p:cond delay="0"/>
                                          </p:stCondLst>
                                        </p:cTn>
                                        <p:tgtEl>
                                          <p:spTgt spid="64"/>
                                        </p:tgtEl>
                                        <p:attrNameLst>
                                          <p:attrName>style.visibility</p:attrName>
                                        </p:attrNameLst>
                                      </p:cBhvr>
                                      <p:to>
                                        <p:strVal val="visible"/>
                                      </p:to>
                                    </p:set>
                                    <p:animEffect transition="in" filter="wipe(up)">
                                      <p:cBhvr>
                                        <p:cTn id="94"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 grpId="0" animBg="1"/>
      <p:bldP spid="7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EBA07-89D5-4C79-8F66-664A17BE0457}"/>
              </a:ext>
            </a:extLst>
          </p:cNvPr>
          <p:cNvSpPr>
            <a:spLocks noGrp="1"/>
          </p:cNvSpPr>
          <p:nvPr>
            <p:ph type="title"/>
          </p:nvPr>
        </p:nvSpPr>
        <p:spPr/>
        <p:txBody>
          <a:bodyPr/>
          <a:lstStyle/>
          <a:p>
            <a:r>
              <a:rPr lang="en-GB" dirty="0"/>
              <a:t>Capital Allowances Act 2001</a:t>
            </a:r>
          </a:p>
        </p:txBody>
      </p:sp>
      <p:sp>
        <p:nvSpPr>
          <p:cNvPr id="3" name="Content Placeholder 2">
            <a:extLst>
              <a:ext uri="{FF2B5EF4-FFF2-40B4-BE49-F238E27FC236}">
                <a16:creationId xmlns:a16="http://schemas.microsoft.com/office/drawing/2014/main" id="{20FAF959-F91A-4D65-8334-2BB12A9EFD36}"/>
              </a:ext>
            </a:extLst>
          </p:cNvPr>
          <p:cNvSpPr>
            <a:spLocks noGrp="1"/>
          </p:cNvSpPr>
          <p:nvPr>
            <p:ph idx="1"/>
          </p:nvPr>
        </p:nvSpPr>
        <p:spPr>
          <a:xfrm>
            <a:off x="0" y="939800"/>
            <a:ext cx="9143999" cy="5441950"/>
          </a:xfrm>
        </p:spPr>
        <p:txBody>
          <a:bodyPr/>
          <a:lstStyle/>
          <a:p>
            <a:pPr marL="0" indent="0">
              <a:buNone/>
            </a:pPr>
            <a:endParaRPr lang="en-GB" dirty="0">
              <a:solidFill>
                <a:schemeClr val="tx1"/>
              </a:solidFill>
            </a:endParaRPr>
          </a:p>
          <a:p>
            <a:pPr marL="0" indent="0">
              <a:buNone/>
            </a:pPr>
            <a:r>
              <a:rPr lang="en-GB" dirty="0">
                <a:solidFill>
                  <a:schemeClr val="tx1"/>
                </a:solidFill>
              </a:rPr>
              <a:t>Specific items which qualify for plant and machinery capital allowances:</a:t>
            </a:r>
          </a:p>
          <a:p>
            <a:pPr marL="0" indent="0">
              <a:buNone/>
            </a:pPr>
            <a:endParaRPr lang="en-GB" dirty="0">
              <a:solidFill>
                <a:schemeClr val="tx1"/>
              </a:solidFill>
            </a:endParaRPr>
          </a:p>
          <a:p>
            <a:r>
              <a:rPr lang="en-GB" dirty="0">
                <a:solidFill>
                  <a:schemeClr val="tx1"/>
                </a:solidFill>
              </a:rPr>
              <a:t>thermal insulation of buildings (s28);</a:t>
            </a:r>
          </a:p>
          <a:p>
            <a:r>
              <a:rPr lang="en-GB" dirty="0">
                <a:solidFill>
                  <a:schemeClr val="tx1"/>
                </a:solidFill>
              </a:rPr>
              <a:t>safety at sports grounds (ss30-32);</a:t>
            </a:r>
          </a:p>
          <a:p>
            <a:r>
              <a:rPr lang="en-GB" dirty="0">
                <a:solidFill>
                  <a:schemeClr val="tx1"/>
                </a:solidFill>
              </a:rPr>
              <a:t>personal security (s33)</a:t>
            </a:r>
          </a:p>
          <a:p>
            <a:r>
              <a:rPr lang="en-GB" dirty="0">
                <a:solidFill>
                  <a:schemeClr val="tx1"/>
                </a:solidFill>
              </a:rPr>
              <a:t>integral features (s33A);</a:t>
            </a:r>
          </a:p>
          <a:p>
            <a:r>
              <a:rPr lang="en-GB" dirty="0">
                <a:solidFill>
                  <a:schemeClr val="tx1"/>
                </a:solidFill>
              </a:rPr>
              <a:t>software and rights to software (s71)</a:t>
            </a:r>
          </a:p>
        </p:txBody>
      </p:sp>
      <p:sp>
        <p:nvSpPr>
          <p:cNvPr id="8" name="Rectangle 7">
            <a:extLst>
              <a:ext uri="{FF2B5EF4-FFF2-40B4-BE49-F238E27FC236}">
                <a16:creationId xmlns:a16="http://schemas.microsoft.com/office/drawing/2014/main" id="{AAE007D0-27AE-1F14-7FF0-B0F095448CF1}"/>
              </a:ext>
            </a:extLst>
          </p:cNvPr>
          <p:cNvSpPr/>
          <p:nvPr/>
        </p:nvSpPr>
        <p:spPr>
          <a:xfrm>
            <a:off x="0" y="5937000"/>
            <a:ext cx="9143999" cy="921000"/>
          </a:xfrm>
          <a:prstGeom prst="rect">
            <a:avLst/>
          </a:prstGeom>
          <a:solidFill>
            <a:srgbClr val="FAB1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nchorCtr="0"/>
          <a:lstStyle/>
          <a:p>
            <a:pPr algn="r">
              <a:lnSpc>
                <a:spcPct val="120000"/>
              </a:lnSpc>
            </a:pPr>
            <a:r>
              <a:rPr lang="en-GB" sz="1200" b="1" dirty="0">
                <a:latin typeface="Verdana" panose="020B0604030504040204" pitchFamily="34" charset="0"/>
                <a:ea typeface="Verdana" panose="020B0604030504040204" pitchFamily="34" charset="0"/>
              </a:rPr>
              <a:t>AI-assisted artwork</a:t>
            </a:r>
            <a:r>
              <a:rPr lang="en-GB" sz="1200" dirty="0">
                <a:latin typeface="Verdana" panose="020B0604030504040204" pitchFamily="34" charset="0"/>
                <a:ea typeface="Verdana" panose="020B0604030504040204" pitchFamily="34" charset="0"/>
              </a:rPr>
              <a:t>:</a:t>
            </a:r>
          </a:p>
          <a:p>
            <a:pPr algn="r">
              <a:lnSpc>
                <a:spcPct val="120000"/>
              </a:lnSpc>
            </a:pPr>
            <a:r>
              <a:rPr lang="en-GB" sz="1200" dirty="0">
                <a:latin typeface="Verdana" panose="020B0604030504040204" pitchFamily="34" charset="0"/>
                <a:ea typeface="Verdana" panose="020B0604030504040204" pitchFamily="34" charset="0"/>
              </a:rPr>
              <a:t>Generated by Ricky Tutin with Canva AI,</a:t>
            </a:r>
          </a:p>
          <a:p>
            <a:pPr algn="r">
              <a:lnSpc>
                <a:spcPct val="120000"/>
              </a:lnSpc>
            </a:pPr>
            <a:r>
              <a:rPr lang="en-GB" sz="1200" dirty="0">
                <a:latin typeface="Verdana" panose="020B0604030504040204" pitchFamily="34" charset="0"/>
                <a:ea typeface="Verdana" panose="020B0604030504040204" pitchFamily="34" charset="0"/>
              </a:rPr>
              <a:t>03-Sep-2025</a:t>
            </a:r>
          </a:p>
        </p:txBody>
      </p:sp>
      <p:pic>
        <p:nvPicPr>
          <p:cNvPr id="7" name="Picture 6">
            <a:extLst>
              <a:ext uri="{FF2B5EF4-FFF2-40B4-BE49-F238E27FC236}">
                <a16:creationId xmlns:a16="http://schemas.microsoft.com/office/drawing/2014/main" id="{D493AADA-527C-0FE7-8984-1A9BFCF07FA6}"/>
              </a:ext>
            </a:extLst>
          </p:cNvPr>
          <p:cNvPicPr>
            <a:picLocks noChangeAspect="1"/>
          </p:cNvPicPr>
          <p:nvPr/>
        </p:nvPicPr>
        <p:blipFill>
          <a:blip r:embed="rId2"/>
          <a:stretch>
            <a:fillRect/>
          </a:stretch>
        </p:blipFill>
        <p:spPr>
          <a:xfrm>
            <a:off x="5760000" y="3960000"/>
            <a:ext cx="3506843" cy="2635200"/>
          </a:xfrm>
          <a:prstGeom prst="rect">
            <a:avLst/>
          </a:prstGeom>
        </p:spPr>
      </p:pic>
    </p:spTree>
    <p:extLst>
      <p:ext uri="{BB962C8B-B14F-4D97-AF65-F5344CB8AC3E}">
        <p14:creationId xmlns:p14="http://schemas.microsoft.com/office/powerpoint/2010/main" val="1040345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EBA07-89D5-4C79-8F66-664A17BE0457}"/>
              </a:ext>
            </a:extLst>
          </p:cNvPr>
          <p:cNvSpPr>
            <a:spLocks noGrp="1"/>
          </p:cNvSpPr>
          <p:nvPr>
            <p:ph type="title"/>
          </p:nvPr>
        </p:nvSpPr>
        <p:spPr/>
        <p:txBody>
          <a:bodyPr/>
          <a:lstStyle/>
          <a:p>
            <a:r>
              <a:rPr lang="en-GB" dirty="0"/>
              <a:t>Capital Allowances Act 2001, List A</a:t>
            </a:r>
          </a:p>
        </p:txBody>
      </p:sp>
      <p:sp>
        <p:nvSpPr>
          <p:cNvPr id="5" name="Rectangle 4">
            <a:extLst>
              <a:ext uri="{FF2B5EF4-FFF2-40B4-BE49-F238E27FC236}">
                <a16:creationId xmlns:a16="http://schemas.microsoft.com/office/drawing/2014/main" id="{CE77EF3D-B324-78EB-2C66-44CC6C0FA32A}"/>
              </a:ext>
            </a:extLst>
          </p:cNvPr>
          <p:cNvSpPr/>
          <p:nvPr/>
        </p:nvSpPr>
        <p:spPr>
          <a:xfrm>
            <a:off x="0" y="5937000"/>
            <a:ext cx="9143999" cy="921000"/>
          </a:xfrm>
          <a:prstGeom prst="rect">
            <a:avLst/>
          </a:prstGeom>
          <a:solidFill>
            <a:srgbClr val="FAB1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nchorCtr="0"/>
          <a:lstStyle/>
          <a:p>
            <a:pPr algn="r">
              <a:lnSpc>
                <a:spcPct val="120000"/>
              </a:lnSpc>
            </a:pPr>
            <a:r>
              <a:rPr lang="en-GB" sz="1200" b="1" dirty="0">
                <a:latin typeface="Verdana" panose="020B0604030504040204" pitchFamily="34" charset="0"/>
                <a:ea typeface="Verdana" panose="020B0604030504040204" pitchFamily="34" charset="0"/>
              </a:rPr>
              <a:t>AI-assisted artwork</a:t>
            </a:r>
            <a:r>
              <a:rPr lang="en-GB" sz="1200" dirty="0">
                <a:latin typeface="Verdana" panose="020B0604030504040204" pitchFamily="34" charset="0"/>
                <a:ea typeface="Verdana" panose="020B0604030504040204" pitchFamily="34" charset="0"/>
              </a:rPr>
              <a:t>:</a:t>
            </a:r>
          </a:p>
          <a:p>
            <a:pPr algn="r">
              <a:lnSpc>
                <a:spcPct val="120000"/>
              </a:lnSpc>
            </a:pPr>
            <a:r>
              <a:rPr lang="en-GB" sz="1200" dirty="0">
                <a:latin typeface="Verdana" panose="020B0604030504040204" pitchFamily="34" charset="0"/>
                <a:ea typeface="Verdana" panose="020B0604030504040204" pitchFamily="34" charset="0"/>
              </a:rPr>
              <a:t>Generated by Ricky Tutin with Canva AI,</a:t>
            </a:r>
          </a:p>
          <a:p>
            <a:pPr algn="r">
              <a:lnSpc>
                <a:spcPct val="120000"/>
              </a:lnSpc>
            </a:pPr>
            <a:r>
              <a:rPr lang="en-GB" sz="1200" dirty="0">
                <a:latin typeface="Verdana" panose="020B0604030504040204" pitchFamily="34" charset="0"/>
                <a:ea typeface="Verdana" panose="020B0604030504040204" pitchFamily="34" charset="0"/>
              </a:rPr>
              <a:t>08-Jul-2025</a:t>
            </a:r>
          </a:p>
        </p:txBody>
      </p:sp>
      <p:pic>
        <p:nvPicPr>
          <p:cNvPr id="4" name="Picture 3">
            <a:extLst>
              <a:ext uri="{FF2B5EF4-FFF2-40B4-BE49-F238E27FC236}">
                <a16:creationId xmlns:a16="http://schemas.microsoft.com/office/drawing/2014/main" id="{DBA71CB6-BECD-79DE-F458-47F321DE3B07}"/>
              </a:ext>
            </a:extLst>
          </p:cNvPr>
          <p:cNvPicPr>
            <a:picLocks noChangeAspect="1"/>
          </p:cNvPicPr>
          <p:nvPr/>
        </p:nvPicPr>
        <p:blipFill>
          <a:blip r:embed="rId2"/>
          <a:stretch>
            <a:fillRect/>
          </a:stretch>
        </p:blipFill>
        <p:spPr>
          <a:xfrm>
            <a:off x="5400000" y="3600000"/>
            <a:ext cx="3721713" cy="2635200"/>
          </a:xfrm>
          <a:prstGeom prst="rect">
            <a:avLst/>
          </a:prstGeom>
        </p:spPr>
      </p:pic>
      <p:sp>
        <p:nvSpPr>
          <p:cNvPr id="3" name="Content Placeholder 2">
            <a:extLst>
              <a:ext uri="{FF2B5EF4-FFF2-40B4-BE49-F238E27FC236}">
                <a16:creationId xmlns:a16="http://schemas.microsoft.com/office/drawing/2014/main" id="{20FAF959-F91A-4D65-8334-2BB12A9EFD36}"/>
              </a:ext>
            </a:extLst>
          </p:cNvPr>
          <p:cNvSpPr>
            <a:spLocks noGrp="1"/>
          </p:cNvSpPr>
          <p:nvPr>
            <p:ph idx="1"/>
          </p:nvPr>
        </p:nvSpPr>
        <p:spPr>
          <a:xfrm>
            <a:off x="0" y="939800"/>
            <a:ext cx="9143999" cy="5441950"/>
          </a:xfrm>
        </p:spPr>
        <p:txBody>
          <a:bodyPr/>
          <a:lstStyle/>
          <a:p>
            <a:pPr marL="0" indent="0">
              <a:buNone/>
            </a:pPr>
            <a:r>
              <a:rPr lang="en-GB" sz="2300" b="1" dirty="0">
                <a:solidFill>
                  <a:schemeClr val="tx1"/>
                </a:solidFill>
              </a:rPr>
              <a:t>List A: Assets treated as buildings (CAA 2001, s21), not plant and machinery</a:t>
            </a:r>
          </a:p>
          <a:p>
            <a:pPr marL="361950" indent="-361950">
              <a:buNone/>
              <a:tabLst>
                <a:tab pos="360363" algn="l"/>
              </a:tabLst>
            </a:pPr>
            <a:endParaRPr lang="en-GB" sz="2300" dirty="0">
              <a:solidFill>
                <a:schemeClr val="tx1"/>
              </a:solidFill>
            </a:endParaRPr>
          </a:p>
          <a:p>
            <a:pPr marL="361950" indent="-361950">
              <a:buNone/>
              <a:tabLst>
                <a:tab pos="360363" algn="l"/>
              </a:tabLst>
            </a:pPr>
            <a:r>
              <a:rPr lang="en-GB" sz="2300" dirty="0">
                <a:solidFill>
                  <a:schemeClr val="tx1"/>
                </a:solidFill>
              </a:rPr>
              <a:t>1.	Walls, floors, ceilings, doors, gates, shutters, windows and stairs;</a:t>
            </a:r>
          </a:p>
          <a:p>
            <a:pPr marL="361950" indent="-361950">
              <a:buNone/>
              <a:tabLst>
                <a:tab pos="360363" algn="l"/>
              </a:tabLst>
            </a:pPr>
            <a:r>
              <a:rPr lang="en-GB" sz="2300" dirty="0">
                <a:solidFill>
                  <a:schemeClr val="tx1"/>
                </a:solidFill>
              </a:rPr>
              <a:t>2.	…</a:t>
            </a:r>
          </a:p>
          <a:p>
            <a:pPr marL="361950" indent="-361950">
              <a:buNone/>
              <a:tabLst>
                <a:tab pos="360363" algn="l"/>
              </a:tabLst>
            </a:pPr>
            <a:r>
              <a:rPr lang="en-GB" sz="2300" dirty="0">
                <a:solidFill>
                  <a:schemeClr val="tx1"/>
                </a:solidFill>
              </a:rPr>
              <a:t>3.	Waste disposal systems;</a:t>
            </a:r>
          </a:p>
          <a:p>
            <a:pPr marL="361950" indent="-361950">
              <a:buNone/>
              <a:tabLst>
                <a:tab pos="360363" algn="l"/>
              </a:tabLst>
            </a:pPr>
            <a:r>
              <a:rPr lang="en-GB" sz="2300" dirty="0">
                <a:solidFill>
                  <a:schemeClr val="tx1"/>
                </a:solidFill>
              </a:rPr>
              <a:t>4.	Sewerage and drainage systems;</a:t>
            </a:r>
          </a:p>
          <a:p>
            <a:pPr marL="361950" indent="-361950">
              <a:buAutoNum type="arabicPeriod" startAt="5"/>
              <a:tabLst>
                <a:tab pos="360363" algn="l"/>
              </a:tabLst>
            </a:pPr>
            <a:r>
              <a:rPr lang="en-GB" sz="2300" dirty="0">
                <a:solidFill>
                  <a:schemeClr val="tx1"/>
                </a:solidFill>
              </a:rPr>
              <a:t>Shafts or other structures in which</a:t>
            </a:r>
          </a:p>
          <a:p>
            <a:pPr marL="361950" indent="-361950">
              <a:buNone/>
              <a:tabLst>
                <a:tab pos="360363" algn="l"/>
              </a:tabLst>
            </a:pPr>
            <a:r>
              <a:rPr lang="en-GB" sz="2300" dirty="0">
                <a:solidFill>
                  <a:schemeClr val="tx1"/>
                </a:solidFill>
              </a:rPr>
              <a:t>	lifts, hoists, escalators and moving</a:t>
            </a:r>
          </a:p>
          <a:p>
            <a:pPr marL="361950" indent="-361950">
              <a:buNone/>
              <a:tabLst>
                <a:tab pos="360363" algn="l"/>
              </a:tabLst>
            </a:pPr>
            <a:r>
              <a:rPr lang="en-GB" sz="2300" dirty="0">
                <a:solidFill>
                  <a:schemeClr val="tx1"/>
                </a:solidFill>
              </a:rPr>
              <a:t>	walkways are installed;</a:t>
            </a:r>
          </a:p>
          <a:p>
            <a:pPr marL="361950" indent="-361950">
              <a:buNone/>
              <a:tabLst>
                <a:tab pos="360363" algn="l"/>
              </a:tabLst>
            </a:pPr>
            <a:r>
              <a:rPr lang="en-GB" sz="2300" dirty="0">
                <a:solidFill>
                  <a:schemeClr val="tx1"/>
                </a:solidFill>
              </a:rPr>
              <a:t>6.	Fire safety systems.</a:t>
            </a:r>
          </a:p>
        </p:txBody>
      </p:sp>
    </p:spTree>
    <p:extLst>
      <p:ext uri="{BB962C8B-B14F-4D97-AF65-F5344CB8AC3E}">
        <p14:creationId xmlns:p14="http://schemas.microsoft.com/office/powerpoint/2010/main" val="17075034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EBA07-89D5-4C79-8F66-664A17BE0457}"/>
              </a:ext>
            </a:extLst>
          </p:cNvPr>
          <p:cNvSpPr>
            <a:spLocks noGrp="1"/>
          </p:cNvSpPr>
          <p:nvPr>
            <p:ph type="title"/>
          </p:nvPr>
        </p:nvSpPr>
        <p:spPr/>
        <p:txBody>
          <a:bodyPr/>
          <a:lstStyle/>
          <a:p>
            <a:r>
              <a:rPr lang="en-GB" dirty="0"/>
              <a:t>Capital Allowances Act 2001, List B</a:t>
            </a:r>
          </a:p>
        </p:txBody>
      </p:sp>
      <p:sp>
        <p:nvSpPr>
          <p:cNvPr id="3" name="Content Placeholder 2">
            <a:extLst>
              <a:ext uri="{FF2B5EF4-FFF2-40B4-BE49-F238E27FC236}">
                <a16:creationId xmlns:a16="http://schemas.microsoft.com/office/drawing/2014/main" id="{20FAF959-F91A-4D65-8334-2BB12A9EFD36}"/>
              </a:ext>
            </a:extLst>
          </p:cNvPr>
          <p:cNvSpPr>
            <a:spLocks noGrp="1"/>
          </p:cNvSpPr>
          <p:nvPr>
            <p:ph idx="1"/>
          </p:nvPr>
        </p:nvSpPr>
        <p:spPr>
          <a:xfrm>
            <a:off x="0" y="939800"/>
            <a:ext cx="9143999" cy="5441950"/>
          </a:xfrm>
        </p:spPr>
        <p:txBody>
          <a:bodyPr/>
          <a:lstStyle/>
          <a:p>
            <a:pPr marL="0" indent="0">
              <a:buNone/>
            </a:pPr>
            <a:r>
              <a:rPr lang="en-GB" sz="1600" b="1" dirty="0">
                <a:solidFill>
                  <a:schemeClr val="tx1"/>
                </a:solidFill>
              </a:rPr>
              <a:t>List B: Excluded structures and other assets (CAA 2001, s22), not plant and machinery</a:t>
            </a:r>
          </a:p>
          <a:p>
            <a:pPr marL="361950" indent="-361950">
              <a:buNone/>
            </a:pPr>
            <a:endParaRPr lang="en-GB" sz="1600" dirty="0">
              <a:solidFill>
                <a:schemeClr val="tx1"/>
              </a:solidFill>
            </a:endParaRPr>
          </a:p>
          <a:p>
            <a:pPr marL="361950" indent="-361950">
              <a:buNone/>
            </a:pPr>
            <a:r>
              <a:rPr lang="en-GB" sz="1600" dirty="0">
                <a:solidFill>
                  <a:schemeClr val="tx1"/>
                </a:solidFill>
              </a:rPr>
              <a:t>1.	A tunnel, bridge, viaduct, aqueduct, embankment or cutting;</a:t>
            </a:r>
          </a:p>
          <a:p>
            <a:pPr marL="361950" indent="-361950">
              <a:buNone/>
            </a:pPr>
            <a:r>
              <a:rPr lang="en-GB" sz="1600" dirty="0">
                <a:solidFill>
                  <a:schemeClr val="tx1"/>
                </a:solidFill>
              </a:rPr>
              <a:t>2.	A way, hard standing (</a:t>
            </a:r>
            <a:r>
              <a:rPr lang="en-GB" sz="1600" i="1" dirty="0">
                <a:solidFill>
                  <a:schemeClr val="tx1"/>
                </a:solidFill>
              </a:rPr>
              <a:t>such as a pavement</a:t>
            </a:r>
            <a:r>
              <a:rPr lang="en-GB" sz="1600" dirty="0">
                <a:solidFill>
                  <a:schemeClr val="tx1"/>
                </a:solidFill>
              </a:rPr>
              <a:t>), road, railway, tramway, a park for vehicles or containers, or an airstrip or runway;</a:t>
            </a:r>
          </a:p>
          <a:p>
            <a:pPr marL="361950" indent="-361950">
              <a:buNone/>
            </a:pPr>
            <a:r>
              <a:rPr lang="en-GB" sz="1600" dirty="0">
                <a:solidFill>
                  <a:schemeClr val="tx1"/>
                </a:solidFill>
              </a:rPr>
              <a:t>3.	An inland navigation, including a canal or basin or a navigable river;</a:t>
            </a:r>
          </a:p>
          <a:p>
            <a:pPr marL="361950" indent="-361950">
              <a:buNone/>
            </a:pPr>
            <a:r>
              <a:rPr lang="en-GB" sz="1600" dirty="0">
                <a:solidFill>
                  <a:schemeClr val="tx1"/>
                </a:solidFill>
              </a:rPr>
              <a:t>4.	A dam, reservoir or barrage, including any sluices, gates, generators and other equipment associated with the dam, reservoir or barrage;</a:t>
            </a:r>
          </a:p>
          <a:p>
            <a:pPr marL="361950" indent="-361950">
              <a:buNone/>
            </a:pPr>
            <a:r>
              <a:rPr lang="en-GB" sz="1600" dirty="0">
                <a:solidFill>
                  <a:schemeClr val="tx1"/>
                </a:solidFill>
              </a:rPr>
              <a:t>5.	A dock, harbour, wharf, pier, marina or jetty or any other structure in or at which vessels may be kept, or merchandise or passengers may be shipped or unshipped;</a:t>
            </a:r>
          </a:p>
          <a:p>
            <a:pPr marL="361950" indent="-361950">
              <a:buNone/>
            </a:pPr>
            <a:r>
              <a:rPr lang="en-GB" sz="1600" dirty="0">
                <a:solidFill>
                  <a:schemeClr val="tx1"/>
                </a:solidFill>
              </a:rPr>
              <a:t>6.	A dike, sea wall, weir or drainage ditch;</a:t>
            </a:r>
          </a:p>
          <a:p>
            <a:pPr marL="361950" indent="-361950">
              <a:buNone/>
            </a:pPr>
            <a:r>
              <a:rPr lang="en-GB" sz="1600" dirty="0">
                <a:solidFill>
                  <a:schemeClr val="tx1"/>
                </a:solidFill>
              </a:rPr>
              <a:t>7.	Any structure not within items 1 to 6 other than—</a:t>
            </a:r>
          </a:p>
          <a:p>
            <a:pPr marL="714375" indent="-352425">
              <a:buNone/>
            </a:pPr>
            <a:r>
              <a:rPr lang="en-GB" sz="1600" dirty="0">
                <a:solidFill>
                  <a:schemeClr val="tx1"/>
                </a:solidFill>
              </a:rPr>
              <a:t>(a)	a structure (</a:t>
            </a:r>
            <a:r>
              <a:rPr lang="en-GB" sz="1600" i="1" dirty="0">
                <a:solidFill>
                  <a:schemeClr val="tx1"/>
                </a:solidFill>
              </a:rPr>
              <a:t>but not a building</a:t>
            </a:r>
            <a:r>
              <a:rPr lang="en-GB" sz="1600" dirty="0">
                <a:solidFill>
                  <a:schemeClr val="tx1"/>
                </a:solidFill>
              </a:rPr>
              <a:t>) within Chapter 2 of Part 3 (</a:t>
            </a:r>
            <a:r>
              <a:rPr lang="en-GB" sz="1600" i="1" dirty="0">
                <a:solidFill>
                  <a:schemeClr val="tx1"/>
                </a:solidFill>
              </a:rPr>
              <a:t>meaning of “industrial building”</a:t>
            </a:r>
            <a:r>
              <a:rPr lang="en-GB" sz="1600" dirty="0">
                <a:solidFill>
                  <a:schemeClr val="tx1"/>
                </a:solidFill>
              </a:rPr>
              <a:t>),</a:t>
            </a:r>
          </a:p>
          <a:p>
            <a:pPr marL="714375" indent="-352425">
              <a:buNone/>
            </a:pPr>
            <a:r>
              <a:rPr lang="en-GB" sz="1600" dirty="0">
                <a:solidFill>
                  <a:schemeClr val="tx1"/>
                </a:solidFill>
              </a:rPr>
              <a:t>(b)	a structure in use for the purposes of an undertaking for the extraction, production, processing or distribution of gas, and</a:t>
            </a:r>
          </a:p>
          <a:p>
            <a:pPr marL="714375" indent="-352425">
              <a:buNone/>
            </a:pPr>
            <a:r>
              <a:rPr lang="en-GB" sz="1600" dirty="0">
                <a:solidFill>
                  <a:schemeClr val="tx1"/>
                </a:solidFill>
              </a:rPr>
              <a:t>(c)	a structure in use for the purposes of a trade which consists in the provision of telecommunication, television or radio services.</a:t>
            </a:r>
          </a:p>
        </p:txBody>
      </p:sp>
    </p:spTree>
    <p:extLst>
      <p:ext uri="{BB962C8B-B14F-4D97-AF65-F5344CB8AC3E}">
        <p14:creationId xmlns:p14="http://schemas.microsoft.com/office/powerpoint/2010/main" val="4109141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EBA07-89D5-4C79-8F66-664A17BE0457}"/>
              </a:ext>
            </a:extLst>
          </p:cNvPr>
          <p:cNvSpPr>
            <a:spLocks noGrp="1"/>
          </p:cNvSpPr>
          <p:nvPr>
            <p:ph type="title"/>
          </p:nvPr>
        </p:nvSpPr>
        <p:spPr/>
        <p:txBody>
          <a:bodyPr/>
          <a:lstStyle/>
          <a:p>
            <a:r>
              <a:rPr lang="en-GB" dirty="0"/>
              <a:t>Capital Allowances Act 2001, List C</a:t>
            </a:r>
          </a:p>
        </p:txBody>
      </p:sp>
      <p:sp>
        <p:nvSpPr>
          <p:cNvPr id="3" name="Content Placeholder 2">
            <a:extLst>
              <a:ext uri="{FF2B5EF4-FFF2-40B4-BE49-F238E27FC236}">
                <a16:creationId xmlns:a16="http://schemas.microsoft.com/office/drawing/2014/main" id="{20FAF959-F91A-4D65-8334-2BB12A9EFD36}"/>
              </a:ext>
            </a:extLst>
          </p:cNvPr>
          <p:cNvSpPr>
            <a:spLocks noGrp="1"/>
          </p:cNvSpPr>
          <p:nvPr>
            <p:ph idx="1"/>
          </p:nvPr>
        </p:nvSpPr>
        <p:spPr>
          <a:xfrm>
            <a:off x="0" y="939800"/>
            <a:ext cx="9143999" cy="5441950"/>
          </a:xfrm>
        </p:spPr>
        <p:txBody>
          <a:bodyPr/>
          <a:lstStyle/>
          <a:p>
            <a:pPr marL="0" indent="0">
              <a:buNone/>
            </a:pPr>
            <a:endParaRPr lang="en-GB" sz="1400" b="1" dirty="0">
              <a:solidFill>
                <a:schemeClr val="tx1"/>
              </a:solidFill>
            </a:endParaRPr>
          </a:p>
          <a:p>
            <a:pPr marL="0" indent="0">
              <a:buNone/>
            </a:pPr>
            <a:r>
              <a:rPr lang="en-GB" sz="1400" b="1" dirty="0">
                <a:solidFill>
                  <a:schemeClr val="tx1"/>
                </a:solidFill>
              </a:rPr>
              <a:t>List C: Expenditure unaffected by sections 21 and 22 (CAA 2001, s23), might be plant and machinery</a:t>
            </a:r>
          </a:p>
          <a:p>
            <a:pPr marL="361950" indent="-361950">
              <a:buNone/>
            </a:pPr>
            <a:endParaRPr lang="en-GB" sz="1400" dirty="0">
              <a:solidFill>
                <a:schemeClr val="tx1"/>
              </a:solidFill>
            </a:endParaRPr>
          </a:p>
          <a:p>
            <a:pPr marL="361950" indent="-361950">
              <a:buNone/>
            </a:pPr>
            <a:r>
              <a:rPr lang="en-GB" sz="1400" dirty="0">
                <a:solidFill>
                  <a:schemeClr val="tx1"/>
                </a:solidFill>
              </a:rPr>
              <a:t>1.	Machinery (</a:t>
            </a:r>
            <a:r>
              <a:rPr lang="en-GB" sz="1400" i="1" dirty="0">
                <a:solidFill>
                  <a:schemeClr val="tx1"/>
                </a:solidFill>
              </a:rPr>
              <a:t>including devices for providing motive power</a:t>
            </a:r>
            <a:r>
              <a:rPr lang="en-GB" sz="1400" dirty="0">
                <a:solidFill>
                  <a:schemeClr val="tx1"/>
                </a:solidFill>
              </a:rPr>
              <a:t>) not within any other item in this list;</a:t>
            </a:r>
          </a:p>
          <a:p>
            <a:pPr marL="361950" indent="-361950">
              <a:buNone/>
            </a:pPr>
            <a:r>
              <a:rPr lang="en-GB" sz="1400" dirty="0">
                <a:solidFill>
                  <a:schemeClr val="tx1"/>
                </a:solidFill>
              </a:rPr>
              <a:t>2.	Gas and sewerage systems provided mainly—</a:t>
            </a:r>
          </a:p>
          <a:p>
            <a:pPr marL="714375" indent="-352425">
              <a:buNone/>
            </a:pPr>
            <a:r>
              <a:rPr lang="en-GB" sz="1400" dirty="0">
                <a:solidFill>
                  <a:schemeClr val="tx1"/>
                </a:solidFill>
              </a:rPr>
              <a:t>(a)	to meet the particular requirements of the qualifying activity, or</a:t>
            </a:r>
          </a:p>
          <a:p>
            <a:pPr marL="714375" indent="-352425">
              <a:buNone/>
            </a:pPr>
            <a:r>
              <a:rPr lang="en-GB" sz="1400" dirty="0">
                <a:solidFill>
                  <a:schemeClr val="tx1"/>
                </a:solidFill>
              </a:rPr>
              <a:t>(b)	to serve particular plant or machinery used for the purposes of the qualifying activity;</a:t>
            </a:r>
          </a:p>
          <a:p>
            <a:pPr marL="361950" indent="-361950">
              <a:buNone/>
            </a:pPr>
            <a:r>
              <a:rPr lang="en-GB" sz="1400" dirty="0">
                <a:solidFill>
                  <a:schemeClr val="tx1"/>
                </a:solidFill>
              </a:rPr>
              <a:t>3.	(</a:t>
            </a:r>
            <a:r>
              <a:rPr lang="en-GB" sz="1400" i="1" dirty="0">
                <a:solidFill>
                  <a:schemeClr val="tx1"/>
                </a:solidFill>
              </a:rPr>
              <a:t>removed by Finance Act 2008</a:t>
            </a:r>
            <a:r>
              <a:rPr lang="en-GB" sz="1400" dirty="0">
                <a:solidFill>
                  <a:schemeClr val="tx1"/>
                </a:solidFill>
              </a:rPr>
              <a:t>);</a:t>
            </a:r>
          </a:p>
          <a:p>
            <a:pPr marL="361950" indent="-361950">
              <a:buNone/>
            </a:pPr>
            <a:r>
              <a:rPr lang="en-GB" sz="1400" dirty="0">
                <a:solidFill>
                  <a:schemeClr val="tx1"/>
                </a:solidFill>
              </a:rPr>
              <a:t>4.	Manufacturing or processing equipment; storage equipment (</a:t>
            </a:r>
            <a:r>
              <a:rPr lang="en-GB" sz="1400" i="1" dirty="0">
                <a:solidFill>
                  <a:schemeClr val="tx1"/>
                </a:solidFill>
              </a:rPr>
              <a:t>including cold rooms</a:t>
            </a:r>
            <a:r>
              <a:rPr lang="en-GB" sz="1400" dirty="0">
                <a:solidFill>
                  <a:schemeClr val="tx1"/>
                </a:solidFill>
              </a:rPr>
              <a:t>); display equipment; and counters, checkouts and similar equipment;</a:t>
            </a:r>
          </a:p>
          <a:p>
            <a:pPr marL="361950" indent="-361950">
              <a:buNone/>
            </a:pPr>
            <a:r>
              <a:rPr lang="en-GB" sz="1400" dirty="0">
                <a:solidFill>
                  <a:schemeClr val="tx1"/>
                </a:solidFill>
              </a:rPr>
              <a:t>5.	Cookers, washing machines, dishwashers, refrigerators and similar equipment; washbasins, sinks, baths, showers, sanitary ware and similar equipment; and furniture and furnishings;</a:t>
            </a:r>
          </a:p>
          <a:p>
            <a:pPr marL="361950" indent="-361950">
              <a:buNone/>
            </a:pPr>
            <a:r>
              <a:rPr lang="en-GB" sz="1400" dirty="0">
                <a:solidFill>
                  <a:schemeClr val="tx1"/>
                </a:solidFill>
              </a:rPr>
              <a:t>6.	Hoists;</a:t>
            </a:r>
          </a:p>
          <a:p>
            <a:pPr marL="361950" indent="-361950">
              <a:buNone/>
            </a:pPr>
            <a:r>
              <a:rPr lang="en-GB" sz="1400" dirty="0">
                <a:solidFill>
                  <a:schemeClr val="tx1"/>
                </a:solidFill>
              </a:rPr>
              <a:t>7.	Sound insulation provided mainly to meet the particular requirements of the qualifying activity;</a:t>
            </a:r>
          </a:p>
          <a:p>
            <a:pPr marL="361950" indent="-361950">
              <a:buAutoNum type="arabicPeriod" startAt="8"/>
            </a:pPr>
            <a:r>
              <a:rPr lang="en-GB" sz="1400" dirty="0">
                <a:solidFill>
                  <a:schemeClr val="tx1"/>
                </a:solidFill>
              </a:rPr>
              <a:t>Computer, telecommunication and surveillance systems (</a:t>
            </a:r>
            <a:r>
              <a:rPr lang="en-GB" sz="1400" i="1" dirty="0">
                <a:solidFill>
                  <a:schemeClr val="tx1"/>
                </a:solidFill>
              </a:rPr>
              <a:t>including their wiring or other links</a:t>
            </a:r>
            <a:r>
              <a:rPr lang="en-GB" sz="1400" dirty="0">
                <a:solidFill>
                  <a:schemeClr val="tx1"/>
                </a:solidFill>
              </a:rPr>
              <a:t>);</a:t>
            </a:r>
          </a:p>
          <a:p>
            <a:pPr marL="361950" indent="-361950">
              <a:buNone/>
            </a:pPr>
            <a:r>
              <a:rPr lang="en-GB" sz="1400" dirty="0">
                <a:solidFill>
                  <a:schemeClr val="tx1"/>
                </a:solidFill>
              </a:rPr>
              <a:t>9.	Refrigeration or cooling equipment…</a:t>
            </a:r>
          </a:p>
        </p:txBody>
      </p:sp>
    </p:spTree>
    <p:extLst>
      <p:ext uri="{BB962C8B-B14F-4D97-AF65-F5344CB8AC3E}">
        <p14:creationId xmlns:p14="http://schemas.microsoft.com/office/powerpoint/2010/main" val="6446320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EBA07-89D5-4C79-8F66-664A17BE0457}"/>
              </a:ext>
            </a:extLst>
          </p:cNvPr>
          <p:cNvSpPr>
            <a:spLocks noGrp="1"/>
          </p:cNvSpPr>
          <p:nvPr>
            <p:ph type="title"/>
          </p:nvPr>
        </p:nvSpPr>
        <p:spPr/>
        <p:txBody>
          <a:bodyPr/>
          <a:lstStyle/>
          <a:p>
            <a:r>
              <a:rPr lang="en-GB" dirty="0"/>
              <a:t>Capital Allowances Act 2001, List C</a:t>
            </a:r>
          </a:p>
        </p:txBody>
      </p:sp>
      <p:sp>
        <p:nvSpPr>
          <p:cNvPr id="3" name="Content Placeholder 2">
            <a:extLst>
              <a:ext uri="{FF2B5EF4-FFF2-40B4-BE49-F238E27FC236}">
                <a16:creationId xmlns:a16="http://schemas.microsoft.com/office/drawing/2014/main" id="{20FAF959-F91A-4D65-8334-2BB12A9EFD36}"/>
              </a:ext>
            </a:extLst>
          </p:cNvPr>
          <p:cNvSpPr>
            <a:spLocks noGrp="1"/>
          </p:cNvSpPr>
          <p:nvPr>
            <p:ph idx="1"/>
          </p:nvPr>
        </p:nvSpPr>
        <p:spPr>
          <a:xfrm>
            <a:off x="0" y="939800"/>
            <a:ext cx="9143999" cy="5441950"/>
          </a:xfrm>
        </p:spPr>
        <p:txBody>
          <a:bodyPr/>
          <a:lstStyle/>
          <a:p>
            <a:pPr marL="0" indent="0">
              <a:buNone/>
            </a:pPr>
            <a:endParaRPr lang="en-GB" sz="1400" b="1" dirty="0">
              <a:solidFill>
                <a:schemeClr val="tx1"/>
              </a:solidFill>
            </a:endParaRPr>
          </a:p>
          <a:p>
            <a:pPr marL="0" indent="0">
              <a:buNone/>
            </a:pPr>
            <a:r>
              <a:rPr lang="en-GB" sz="1400" b="1" dirty="0">
                <a:solidFill>
                  <a:schemeClr val="tx1"/>
                </a:solidFill>
              </a:rPr>
              <a:t>List C: Expenditure unaffected by sections 21 and 22 (CAA 2001, s23), might be plant and machinery</a:t>
            </a:r>
          </a:p>
          <a:p>
            <a:pPr marL="361950" indent="-361950">
              <a:buNone/>
            </a:pPr>
            <a:endParaRPr lang="en-GB" sz="1400" dirty="0">
              <a:solidFill>
                <a:schemeClr val="tx1"/>
              </a:solidFill>
            </a:endParaRPr>
          </a:p>
          <a:p>
            <a:pPr marL="361950" indent="-361950">
              <a:buNone/>
            </a:pPr>
            <a:r>
              <a:rPr lang="en-GB" sz="1400" dirty="0">
                <a:solidFill>
                  <a:schemeClr val="tx1"/>
                </a:solidFill>
              </a:rPr>
              <a:t>10.	Fire alarm systems; sprinkler and other equipment for extinguishing or containing fires;</a:t>
            </a:r>
          </a:p>
          <a:p>
            <a:pPr marL="361950" indent="-361950">
              <a:buNone/>
            </a:pPr>
            <a:r>
              <a:rPr lang="en-GB" sz="1400" dirty="0">
                <a:solidFill>
                  <a:schemeClr val="tx1"/>
                </a:solidFill>
              </a:rPr>
              <a:t>11.	Burglar alarm systems;</a:t>
            </a:r>
          </a:p>
          <a:p>
            <a:pPr marL="361950" indent="-361950">
              <a:buNone/>
            </a:pPr>
            <a:r>
              <a:rPr lang="en-GB" sz="1400" dirty="0">
                <a:solidFill>
                  <a:schemeClr val="tx1"/>
                </a:solidFill>
              </a:rPr>
              <a:t>12.	Strong rooms in bank or building society premises; safes;</a:t>
            </a:r>
          </a:p>
          <a:p>
            <a:pPr marL="361950" indent="-361950">
              <a:buNone/>
            </a:pPr>
            <a:r>
              <a:rPr lang="en-GB" sz="1400" dirty="0">
                <a:solidFill>
                  <a:schemeClr val="tx1"/>
                </a:solidFill>
              </a:rPr>
              <a:t>13.	</a:t>
            </a:r>
            <a:r>
              <a:rPr lang="en-GB" sz="1400" b="1" dirty="0">
                <a:solidFill>
                  <a:schemeClr val="tx1"/>
                </a:solidFill>
              </a:rPr>
              <a:t>Partition walls, where moveable </a:t>
            </a:r>
            <a:r>
              <a:rPr lang="en-GB" sz="1400" dirty="0">
                <a:solidFill>
                  <a:schemeClr val="tx1"/>
                </a:solidFill>
              </a:rPr>
              <a:t>and intended to be moved in the course of the qualifying activity;</a:t>
            </a:r>
          </a:p>
          <a:p>
            <a:pPr marL="361950" indent="-361950">
              <a:buNone/>
            </a:pPr>
            <a:r>
              <a:rPr lang="en-GB" sz="1400" dirty="0">
                <a:solidFill>
                  <a:schemeClr val="tx1"/>
                </a:solidFill>
              </a:rPr>
              <a:t>14.	</a:t>
            </a:r>
            <a:r>
              <a:rPr lang="en-GB" sz="1400" b="1" dirty="0">
                <a:solidFill>
                  <a:schemeClr val="tx1"/>
                </a:solidFill>
              </a:rPr>
              <a:t>Decorative assets provided for the enjoyment of the public in hotel, restaurant or similar </a:t>
            </a:r>
            <a:r>
              <a:rPr lang="en-GB" sz="1400" dirty="0">
                <a:solidFill>
                  <a:schemeClr val="tx1"/>
                </a:solidFill>
              </a:rPr>
              <a:t>trades;</a:t>
            </a:r>
          </a:p>
          <a:p>
            <a:pPr marL="361950" indent="-361950">
              <a:buNone/>
            </a:pPr>
            <a:r>
              <a:rPr lang="en-GB" sz="1400" dirty="0">
                <a:solidFill>
                  <a:schemeClr val="tx1"/>
                </a:solidFill>
              </a:rPr>
              <a:t>15.	Advertising hoardings; signs, displays and similar assets;</a:t>
            </a:r>
          </a:p>
          <a:p>
            <a:pPr marL="361950" indent="-361950">
              <a:buNone/>
            </a:pPr>
            <a:r>
              <a:rPr lang="en-GB" sz="1400" dirty="0">
                <a:solidFill>
                  <a:schemeClr val="tx1"/>
                </a:solidFill>
              </a:rPr>
              <a:t>16.	</a:t>
            </a:r>
            <a:r>
              <a:rPr lang="en-GB" sz="1400" b="1" dirty="0">
                <a:solidFill>
                  <a:schemeClr val="tx1"/>
                </a:solidFill>
              </a:rPr>
              <a:t>Swimming pools </a:t>
            </a:r>
            <a:r>
              <a:rPr lang="en-GB" sz="1400" dirty="0">
                <a:solidFill>
                  <a:schemeClr val="tx1"/>
                </a:solidFill>
              </a:rPr>
              <a:t>(</a:t>
            </a:r>
            <a:r>
              <a:rPr lang="en-GB" sz="1400" i="1" dirty="0">
                <a:solidFill>
                  <a:schemeClr val="tx1"/>
                </a:solidFill>
              </a:rPr>
              <a:t>including diving boards, slides and structures on which such boards or slides are mounted</a:t>
            </a:r>
            <a:r>
              <a:rPr lang="en-GB" sz="1400" dirty="0">
                <a:solidFill>
                  <a:schemeClr val="tx1"/>
                </a:solidFill>
              </a:rPr>
              <a:t>);</a:t>
            </a:r>
          </a:p>
          <a:p>
            <a:pPr marL="361950" indent="-361950">
              <a:buNone/>
            </a:pPr>
            <a:r>
              <a:rPr lang="en-GB" sz="1400" dirty="0">
                <a:solidFill>
                  <a:schemeClr val="tx1"/>
                </a:solidFill>
              </a:rPr>
              <a:t>17.	Any </a:t>
            </a:r>
            <a:r>
              <a:rPr lang="en-GB" sz="1400" b="1" dirty="0">
                <a:solidFill>
                  <a:schemeClr val="tx1"/>
                </a:solidFill>
              </a:rPr>
              <a:t>glasshouse constructed so that the required environment </a:t>
            </a:r>
            <a:r>
              <a:rPr lang="en-GB" sz="1400" dirty="0">
                <a:solidFill>
                  <a:schemeClr val="tx1"/>
                </a:solidFill>
              </a:rPr>
              <a:t>(</a:t>
            </a:r>
            <a:r>
              <a:rPr lang="en-GB" sz="1400" i="1" dirty="0">
                <a:solidFill>
                  <a:schemeClr val="tx1"/>
                </a:solidFill>
              </a:rPr>
              <a:t>namely, air, heat, light, irrigation and temperature</a:t>
            </a:r>
            <a:r>
              <a:rPr lang="en-GB" sz="1400" dirty="0">
                <a:solidFill>
                  <a:schemeClr val="tx1"/>
                </a:solidFill>
              </a:rPr>
              <a:t>) </a:t>
            </a:r>
            <a:r>
              <a:rPr lang="en-GB" sz="1400" b="1" dirty="0">
                <a:solidFill>
                  <a:schemeClr val="tx1"/>
                </a:solidFill>
              </a:rPr>
              <a:t>for the growing of plants is provided</a:t>
            </a:r>
            <a:r>
              <a:rPr lang="en-GB" sz="1400" dirty="0">
                <a:solidFill>
                  <a:schemeClr val="tx1"/>
                </a:solidFill>
              </a:rPr>
              <a:t> automatically by means of devices forming an integral part of its structure;</a:t>
            </a:r>
          </a:p>
          <a:p>
            <a:pPr marL="361950" indent="-361950">
              <a:buNone/>
            </a:pPr>
            <a:r>
              <a:rPr lang="en-GB" sz="1400" dirty="0">
                <a:solidFill>
                  <a:schemeClr val="tx1"/>
                </a:solidFill>
              </a:rPr>
              <a:t>18.	Cold stores;</a:t>
            </a:r>
          </a:p>
          <a:p>
            <a:pPr marL="361950" indent="-361950">
              <a:buNone/>
            </a:pPr>
            <a:r>
              <a:rPr lang="en-GB" sz="1400" dirty="0">
                <a:solidFill>
                  <a:schemeClr val="tx1"/>
                </a:solidFill>
              </a:rPr>
              <a:t>19.	Caravans provided mainly for holiday lettings;</a:t>
            </a:r>
          </a:p>
          <a:p>
            <a:pPr marL="361950" indent="-361950">
              <a:buNone/>
            </a:pPr>
            <a:r>
              <a:rPr lang="en-GB" sz="1400" dirty="0">
                <a:solidFill>
                  <a:schemeClr val="tx1"/>
                </a:solidFill>
              </a:rPr>
              <a:t>20.	Buildings provided for testing aircraft engines run within the buildings…</a:t>
            </a:r>
          </a:p>
        </p:txBody>
      </p:sp>
    </p:spTree>
    <p:extLst>
      <p:ext uri="{BB962C8B-B14F-4D97-AF65-F5344CB8AC3E}">
        <p14:creationId xmlns:p14="http://schemas.microsoft.com/office/powerpoint/2010/main" val="25434637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EBA07-89D5-4C79-8F66-664A17BE0457}"/>
              </a:ext>
            </a:extLst>
          </p:cNvPr>
          <p:cNvSpPr>
            <a:spLocks noGrp="1"/>
          </p:cNvSpPr>
          <p:nvPr>
            <p:ph type="title"/>
          </p:nvPr>
        </p:nvSpPr>
        <p:spPr/>
        <p:txBody>
          <a:bodyPr/>
          <a:lstStyle/>
          <a:p>
            <a:r>
              <a:rPr lang="en-GB" dirty="0"/>
              <a:t>Capital Allowances Act 2001, List C</a:t>
            </a:r>
          </a:p>
        </p:txBody>
      </p:sp>
      <p:sp>
        <p:nvSpPr>
          <p:cNvPr id="3" name="Content Placeholder 2">
            <a:extLst>
              <a:ext uri="{FF2B5EF4-FFF2-40B4-BE49-F238E27FC236}">
                <a16:creationId xmlns:a16="http://schemas.microsoft.com/office/drawing/2014/main" id="{20FAF959-F91A-4D65-8334-2BB12A9EFD36}"/>
              </a:ext>
            </a:extLst>
          </p:cNvPr>
          <p:cNvSpPr>
            <a:spLocks noGrp="1"/>
          </p:cNvSpPr>
          <p:nvPr>
            <p:ph idx="1"/>
          </p:nvPr>
        </p:nvSpPr>
        <p:spPr>
          <a:xfrm>
            <a:off x="0" y="939800"/>
            <a:ext cx="9143999" cy="5441950"/>
          </a:xfrm>
        </p:spPr>
        <p:txBody>
          <a:bodyPr/>
          <a:lstStyle/>
          <a:p>
            <a:pPr marL="0" indent="0">
              <a:buNone/>
            </a:pPr>
            <a:endParaRPr lang="en-GB" sz="1400" b="1" dirty="0">
              <a:solidFill>
                <a:schemeClr val="tx1"/>
              </a:solidFill>
            </a:endParaRPr>
          </a:p>
          <a:p>
            <a:pPr marL="0" indent="0">
              <a:buNone/>
            </a:pPr>
            <a:r>
              <a:rPr lang="en-GB" sz="1400" b="1" dirty="0">
                <a:solidFill>
                  <a:schemeClr val="tx1"/>
                </a:solidFill>
              </a:rPr>
              <a:t>List C: Expenditure unaffected by sections 21 and 22 (CAA 2001, s23), might be plant and machinery</a:t>
            </a:r>
          </a:p>
          <a:p>
            <a:pPr marL="361950" indent="-361950">
              <a:buNone/>
            </a:pPr>
            <a:endParaRPr lang="en-GB" sz="1400" dirty="0">
              <a:solidFill>
                <a:schemeClr val="tx1"/>
              </a:solidFill>
            </a:endParaRPr>
          </a:p>
          <a:p>
            <a:pPr marL="361950" indent="-361950">
              <a:buNone/>
            </a:pPr>
            <a:r>
              <a:rPr lang="en-GB" sz="1400" dirty="0">
                <a:solidFill>
                  <a:schemeClr val="tx1"/>
                </a:solidFill>
              </a:rPr>
              <a:t>21.	Moveable buildings intended to be moved in the course of the qualifying activity;</a:t>
            </a:r>
          </a:p>
          <a:p>
            <a:pPr marL="361950" indent="-361950">
              <a:buNone/>
            </a:pPr>
            <a:r>
              <a:rPr lang="en-GB" sz="1400" dirty="0">
                <a:solidFill>
                  <a:schemeClr val="tx1"/>
                </a:solidFill>
              </a:rPr>
              <a:t>22.	The alteration of land for the purpose only of installing plant or machinery;</a:t>
            </a:r>
          </a:p>
          <a:p>
            <a:pPr marL="361950" indent="-361950">
              <a:buNone/>
            </a:pPr>
            <a:r>
              <a:rPr lang="en-GB" sz="1400" dirty="0">
                <a:solidFill>
                  <a:schemeClr val="tx1"/>
                </a:solidFill>
              </a:rPr>
              <a:t>23.	The provision of </a:t>
            </a:r>
            <a:r>
              <a:rPr lang="en-GB" sz="1400" b="1" dirty="0">
                <a:solidFill>
                  <a:schemeClr val="tx1"/>
                </a:solidFill>
              </a:rPr>
              <a:t>dry docks</a:t>
            </a:r>
            <a:r>
              <a:rPr lang="en-GB" sz="1400" dirty="0">
                <a:solidFill>
                  <a:schemeClr val="tx1"/>
                </a:solidFill>
              </a:rPr>
              <a:t>;</a:t>
            </a:r>
          </a:p>
          <a:p>
            <a:pPr marL="361950" indent="-361950">
              <a:buNone/>
            </a:pPr>
            <a:r>
              <a:rPr lang="en-GB" sz="1400" dirty="0">
                <a:solidFill>
                  <a:schemeClr val="tx1"/>
                </a:solidFill>
              </a:rPr>
              <a:t>24.	The provision of any jetty or similar structure provided mainly to carry plant or machinery;</a:t>
            </a:r>
          </a:p>
          <a:p>
            <a:pPr marL="361950" indent="-361950">
              <a:buNone/>
            </a:pPr>
            <a:r>
              <a:rPr lang="en-GB" sz="1400" dirty="0">
                <a:solidFill>
                  <a:schemeClr val="tx1"/>
                </a:solidFill>
              </a:rPr>
              <a:t>25.	The provision of pipelines or underground ducts or tunnels with a primary purpose of carrying utility conduits;</a:t>
            </a:r>
          </a:p>
          <a:p>
            <a:pPr marL="361950" indent="-361950">
              <a:buNone/>
            </a:pPr>
            <a:r>
              <a:rPr lang="en-GB" sz="1400" dirty="0">
                <a:solidFill>
                  <a:schemeClr val="tx1"/>
                </a:solidFill>
              </a:rPr>
              <a:t>26.	The provision of towers to support floodlights;</a:t>
            </a:r>
          </a:p>
          <a:p>
            <a:pPr marL="361950" indent="-361950">
              <a:buNone/>
            </a:pPr>
            <a:r>
              <a:rPr lang="en-GB" sz="1400" dirty="0">
                <a:solidFill>
                  <a:schemeClr val="tx1"/>
                </a:solidFill>
              </a:rPr>
              <a:t>27.	The provision of—</a:t>
            </a:r>
          </a:p>
          <a:p>
            <a:pPr marL="714375" indent="-352425">
              <a:buNone/>
            </a:pPr>
            <a:r>
              <a:rPr lang="en-GB" sz="1400" dirty="0">
                <a:solidFill>
                  <a:schemeClr val="tx1"/>
                </a:solidFill>
              </a:rPr>
              <a:t>(a)	any reservoir incorporated into a water treatment works, or</a:t>
            </a:r>
          </a:p>
          <a:p>
            <a:pPr marL="714375" indent="-352425">
              <a:buNone/>
            </a:pPr>
            <a:r>
              <a:rPr lang="en-GB" sz="1400" dirty="0">
                <a:solidFill>
                  <a:schemeClr val="tx1"/>
                </a:solidFill>
              </a:rPr>
              <a:t>(b)	any service reservoir of treated water for supply within any housing estate or other particular locality;</a:t>
            </a:r>
          </a:p>
          <a:p>
            <a:pPr marL="361950" indent="-361950">
              <a:buNone/>
            </a:pPr>
            <a:r>
              <a:rPr lang="en-GB" sz="1400" dirty="0">
                <a:solidFill>
                  <a:schemeClr val="tx1"/>
                </a:solidFill>
              </a:rPr>
              <a:t>28.	The provision of—</a:t>
            </a:r>
          </a:p>
          <a:p>
            <a:pPr marL="361950" indent="-361950">
              <a:buNone/>
            </a:pPr>
            <a:r>
              <a:rPr lang="en-GB" sz="1400" dirty="0">
                <a:solidFill>
                  <a:schemeClr val="tx1"/>
                </a:solidFill>
              </a:rPr>
              <a:t>	(a)	</a:t>
            </a:r>
            <a:r>
              <a:rPr lang="en-GB" sz="1400" b="1" dirty="0">
                <a:solidFill>
                  <a:schemeClr val="tx1"/>
                </a:solidFill>
              </a:rPr>
              <a:t>silos provided for temporary storage</a:t>
            </a:r>
            <a:r>
              <a:rPr lang="en-GB" sz="1400" dirty="0">
                <a:solidFill>
                  <a:schemeClr val="tx1"/>
                </a:solidFill>
              </a:rPr>
              <a:t>, or</a:t>
            </a:r>
          </a:p>
          <a:p>
            <a:pPr marL="361950" indent="-361950">
              <a:buNone/>
            </a:pPr>
            <a:r>
              <a:rPr lang="en-GB" sz="1400" dirty="0">
                <a:solidFill>
                  <a:schemeClr val="tx1"/>
                </a:solidFill>
              </a:rPr>
              <a:t>	(b)	storage tanks;</a:t>
            </a:r>
          </a:p>
          <a:p>
            <a:pPr marL="361950" indent="-361950">
              <a:buNone/>
            </a:pPr>
            <a:r>
              <a:rPr lang="en-GB" sz="1400" dirty="0">
                <a:solidFill>
                  <a:schemeClr val="tx1"/>
                </a:solidFill>
              </a:rPr>
              <a:t>29.	The provision of slurry pits or silage clamps;</a:t>
            </a:r>
          </a:p>
          <a:p>
            <a:pPr marL="361950" indent="-361950">
              <a:buNone/>
            </a:pPr>
            <a:r>
              <a:rPr lang="en-GB" sz="1400" dirty="0">
                <a:solidFill>
                  <a:schemeClr val="tx1"/>
                </a:solidFill>
              </a:rPr>
              <a:t>30.	The provision of fish tanks or fish ponds…</a:t>
            </a:r>
          </a:p>
        </p:txBody>
      </p:sp>
      <p:sp>
        <p:nvSpPr>
          <p:cNvPr id="4" name="Rectangle: Rounded Corners 3">
            <a:extLst>
              <a:ext uri="{FF2B5EF4-FFF2-40B4-BE49-F238E27FC236}">
                <a16:creationId xmlns:a16="http://schemas.microsoft.com/office/drawing/2014/main" id="{DE878731-98AC-4586-9FC4-C17634C84E48}"/>
              </a:ext>
            </a:extLst>
          </p:cNvPr>
          <p:cNvSpPr/>
          <p:nvPr/>
        </p:nvSpPr>
        <p:spPr>
          <a:xfrm>
            <a:off x="4355976" y="1342270"/>
            <a:ext cx="4680000" cy="4680000"/>
          </a:xfrm>
          <a:prstGeom prst="roundRect">
            <a:avLst/>
          </a:prstGeom>
          <a:ln>
            <a:solidFill>
              <a:srgbClr val="008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rPr>
              <a:t>May v HMRC (2019) TC06928 </a:t>
            </a:r>
            <a:r>
              <a:rPr lang="en-GB" dirty="0">
                <a:solidFill>
                  <a:schemeClr val="tx1"/>
                </a:solidFill>
              </a:rPr>
              <a:t>– It was held that a “</a:t>
            </a:r>
            <a:r>
              <a:rPr lang="en-GB" b="1" dirty="0">
                <a:solidFill>
                  <a:schemeClr val="tx1"/>
                </a:solidFill>
              </a:rPr>
              <a:t>facility</a:t>
            </a:r>
            <a:r>
              <a:rPr lang="en-GB" dirty="0">
                <a:solidFill>
                  <a:schemeClr val="tx1"/>
                </a:solidFill>
              </a:rPr>
              <a:t>” for drying, conditioning and storing a farmer’s grain </a:t>
            </a:r>
            <a:r>
              <a:rPr lang="en-GB" b="1" dirty="0">
                <a:solidFill>
                  <a:schemeClr val="tx1"/>
                </a:solidFill>
              </a:rPr>
              <a:t>qualified as plant and machinery </a:t>
            </a:r>
            <a:r>
              <a:rPr lang="en-GB" dirty="0">
                <a:solidFill>
                  <a:schemeClr val="tx1"/>
                </a:solidFill>
              </a:rPr>
              <a:t>for Capital Allowances purposes.  Both sides agreed that the facility was a </a:t>
            </a:r>
            <a:r>
              <a:rPr lang="en-GB" b="1" dirty="0">
                <a:solidFill>
                  <a:schemeClr val="tx1"/>
                </a:solidFill>
              </a:rPr>
              <a:t>building</a:t>
            </a:r>
            <a:r>
              <a:rPr lang="en-GB" dirty="0">
                <a:solidFill>
                  <a:schemeClr val="tx1"/>
                </a:solidFill>
              </a:rPr>
              <a:t>, and as such would not qualify as plant and machinery due to s21 of CAA 2001 unless it was protected from exclusion by being in “List C” at s23.  Since the facility was </a:t>
            </a:r>
            <a:r>
              <a:rPr lang="en-GB" b="1" dirty="0">
                <a:solidFill>
                  <a:schemeClr val="tx1"/>
                </a:solidFill>
              </a:rPr>
              <a:t>specifically designed to enable the extraction system to work </a:t>
            </a:r>
            <a:r>
              <a:rPr lang="en-GB" dirty="0">
                <a:solidFill>
                  <a:schemeClr val="tx1"/>
                </a:solidFill>
              </a:rPr>
              <a:t>which kept the grain dry, it was held that it </a:t>
            </a:r>
            <a:r>
              <a:rPr lang="en-GB" b="1" dirty="0">
                <a:solidFill>
                  <a:schemeClr val="tx1"/>
                </a:solidFill>
              </a:rPr>
              <a:t>functioned as apparatus </a:t>
            </a:r>
            <a:r>
              <a:rPr lang="en-GB" dirty="0">
                <a:solidFill>
                  <a:schemeClr val="tx1"/>
                </a:solidFill>
              </a:rPr>
              <a:t>of the trade, and not merely the setting.</a:t>
            </a:r>
          </a:p>
        </p:txBody>
      </p:sp>
    </p:spTree>
    <p:extLst>
      <p:ext uri="{BB962C8B-B14F-4D97-AF65-F5344CB8AC3E}">
        <p14:creationId xmlns:p14="http://schemas.microsoft.com/office/powerpoint/2010/main" val="1050627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Tax_blue_yellow">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Tax_blue_yellow</Template>
  <TotalTime>931</TotalTime>
  <Words>3747</Words>
  <Application>Microsoft Office PowerPoint</Application>
  <PresentationFormat>On-screen Show (4:3)</PresentationFormat>
  <Paragraphs>478</Paragraphs>
  <Slides>33</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Calibri</vt:lpstr>
      <vt:lpstr>Trebuchet MS</vt:lpstr>
      <vt:lpstr>Verdana</vt:lpstr>
      <vt:lpstr>Wingdings</vt:lpstr>
      <vt:lpstr>Tax_blue_yellow</vt:lpstr>
      <vt:lpstr>PowerPoint Presentation</vt:lpstr>
      <vt:lpstr>Capital allowances, introduction</vt:lpstr>
      <vt:lpstr>Apparatus or setting?</vt:lpstr>
      <vt:lpstr>Capital Allowances Act 2001</vt:lpstr>
      <vt:lpstr>Capital Allowances Act 2001, List A</vt:lpstr>
      <vt:lpstr>Capital Allowances Act 2001, List B</vt:lpstr>
      <vt:lpstr>Capital Allowances Act 2001, List C</vt:lpstr>
      <vt:lpstr>Capital Allowances Act 2001, List C</vt:lpstr>
      <vt:lpstr>Capital Allowances Act 2001, List C</vt:lpstr>
      <vt:lpstr>Capital Allowances Act 2001, List C</vt:lpstr>
      <vt:lpstr>Plant and machinery – general conditions </vt:lpstr>
      <vt:lpstr>Allowances available</vt:lpstr>
      <vt:lpstr>First Year Allowances of 100%</vt:lpstr>
      <vt:lpstr>First Year Allowances in Special Tax Sites</vt:lpstr>
      <vt:lpstr>Annual Investment Allowance</vt:lpstr>
      <vt:lpstr>First Year Allowances of 40%</vt:lpstr>
      <vt:lpstr>Writing down allowance</vt:lpstr>
      <vt:lpstr>Features integral to a building </vt:lpstr>
      <vt:lpstr>Features integral to a building</vt:lpstr>
      <vt:lpstr>Separate pools </vt:lpstr>
      <vt:lpstr>Priorities</vt:lpstr>
      <vt:lpstr>Capital Allowances calculation (continued…)</vt:lpstr>
      <vt:lpstr>Capital Allowances calculation (continued…)</vt:lpstr>
      <vt:lpstr>Balancing allowance or charge </vt:lpstr>
      <vt:lpstr>Capital allowances and accounts</vt:lpstr>
      <vt:lpstr>Assets with private use</vt:lpstr>
      <vt:lpstr>Plant and machinery – short life assets </vt:lpstr>
      <vt:lpstr>Structures and Buildings Allowance…</vt:lpstr>
      <vt:lpstr>Structures and Buildings Allowances in Special Tax Sites</vt:lpstr>
      <vt:lpstr>…Structures and Buildings Allowance</vt:lpstr>
      <vt:lpstr>Student questions</vt:lpstr>
      <vt:lpstr>Q11.1 Ryan</vt:lpstr>
      <vt:lpstr>Q11.2 Tom</vt:lpstr>
    </vt:vector>
  </TitlesOfParts>
  <Company>Leeds Metropolitan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13 Capital allowances</dc:title>
  <dc:creator>csadm1n01</dc:creator>
  <cp:lastModifiedBy>Stephanie Tiller (Accounting)</cp:lastModifiedBy>
  <cp:revision>169</cp:revision>
  <cp:lastPrinted>2016-07-07T11:12:40Z</cp:lastPrinted>
  <dcterms:created xsi:type="dcterms:W3CDTF">2007-07-31T10:47:10Z</dcterms:created>
  <dcterms:modified xsi:type="dcterms:W3CDTF">2026-08-05T14:30:32Z</dcterms:modified>
</cp:coreProperties>
</file>