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handoutMasterIdLst>
    <p:handoutMasterId r:id="rId21"/>
  </p:handoutMasterIdLst>
  <p:sldIdLst>
    <p:sldId id="345" r:id="rId2"/>
    <p:sldId id="285" r:id="rId3"/>
    <p:sldId id="506" r:id="rId4"/>
    <p:sldId id="518" r:id="rId5"/>
    <p:sldId id="519" r:id="rId6"/>
    <p:sldId id="260" r:id="rId7"/>
    <p:sldId id="264" r:id="rId8"/>
    <p:sldId id="275" r:id="rId9"/>
    <p:sldId id="283" r:id="rId10"/>
    <p:sldId id="265" r:id="rId11"/>
    <p:sldId id="270" r:id="rId12"/>
    <p:sldId id="271" r:id="rId13"/>
    <p:sldId id="276" r:id="rId14"/>
    <p:sldId id="278" r:id="rId15"/>
    <p:sldId id="279" r:id="rId16"/>
    <p:sldId id="277" r:id="rId17"/>
    <p:sldId id="268" r:id="rId18"/>
    <p:sldId id="269" r:id="rId19"/>
  </p:sldIdLst>
  <p:sldSz cx="9144000" cy="6858000" type="screen4x3"/>
  <p:notesSz cx="6797675" cy="9928225"/>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mbsalanm@yahoo.com" initials="c" lastIdx="1" clrIdx="0">
    <p:extLst>
      <p:ext uri="{19B8F6BF-5375-455C-9EA6-DF929625EA0E}">
        <p15:presenceInfo xmlns:p15="http://schemas.microsoft.com/office/powerpoint/2012/main" userId="3d8225f013933f7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DD0"/>
    <a:srgbClr val="0000FF"/>
    <a:srgbClr val="FF6000"/>
    <a:srgbClr val="FF8000"/>
    <a:srgbClr val="008000"/>
    <a:srgbClr val="800000"/>
    <a:srgbClr val="FFFAFA"/>
    <a:srgbClr val="0080FF"/>
    <a:srgbClr val="800080"/>
    <a:srgbClr val="8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76" autoAdjust="0"/>
    <p:restoredTop sz="94660"/>
  </p:normalViewPr>
  <p:slideViewPr>
    <p:cSldViewPr>
      <p:cViewPr varScale="1">
        <p:scale>
          <a:sx n="101" d="100"/>
          <a:sy n="101" d="100"/>
        </p:scale>
        <p:origin x="2088" y="138"/>
      </p:cViewPr>
      <p:guideLst>
        <p:guide orient="horz" pos="2160"/>
        <p:guide pos="2880"/>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C9DB0123-1F7F-49AE-9CB0-38B323DDC0C1}" type="datetimeFigureOut">
              <a:rPr lang="en-GB" smtClean="0"/>
              <a:t>31/07/2026</a:t>
            </a:fld>
            <a:endParaRPr lang="en-GB" dirty="0"/>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30EA1DE5-1909-4FA1-8792-64166F3EF2DE}" type="slidenum">
              <a:rPr lang="en-GB" smtClean="0"/>
              <a:t>‹#›</a:t>
            </a:fld>
            <a:endParaRPr lang="en-GB" dirty="0"/>
          </a:p>
        </p:txBody>
      </p:sp>
    </p:spTree>
    <p:extLst>
      <p:ext uri="{BB962C8B-B14F-4D97-AF65-F5344CB8AC3E}">
        <p14:creationId xmlns:p14="http://schemas.microsoft.com/office/powerpoint/2010/main" val="15924961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6F885527-5A44-42F0-BBD6-966F203D5063}" type="datetimeFigureOut">
              <a:rPr lang="en-GB" smtClean="0"/>
              <a:t>31/07/2026</a:t>
            </a:fld>
            <a:endParaRPr lang="en-GB" dirty="0"/>
          </a:p>
        </p:txBody>
      </p:sp>
      <p:sp>
        <p:nvSpPr>
          <p:cNvPr id="4" name="Slide Image Placeholder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CC9C0A71-1206-47B6-8783-E359343236B9}" type="slidenum">
              <a:rPr lang="en-GB" smtClean="0"/>
              <a:t>‹#›</a:t>
            </a:fld>
            <a:endParaRPr lang="en-GB" dirty="0"/>
          </a:p>
        </p:txBody>
      </p:sp>
    </p:spTree>
    <p:extLst>
      <p:ext uri="{BB962C8B-B14F-4D97-AF65-F5344CB8AC3E}">
        <p14:creationId xmlns:p14="http://schemas.microsoft.com/office/powerpoint/2010/main" val="114981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694923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0000FF"/>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89F1EB1A-0B30-49F1-A44A-C0AD1FF5B470}" type="slidenum">
              <a:rPr lang="en-US" altLang="en-US"/>
              <a:pPr>
                <a:defRPr/>
              </a:pPr>
              <a:t>‹#›</a:t>
            </a:fld>
            <a:endParaRPr lang="en-US" altLang="en-US" dirty="0"/>
          </a:p>
        </p:txBody>
      </p:sp>
    </p:spTree>
    <p:extLst>
      <p:ext uri="{BB962C8B-B14F-4D97-AF65-F5344CB8AC3E}">
        <p14:creationId xmlns:p14="http://schemas.microsoft.com/office/powerpoint/2010/main" val="322492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1" y="939800"/>
            <a:ext cx="9144000" cy="54419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40679F0A-45DF-49CC-9709-648BC9AAC9B3}" type="slidenum">
              <a:rPr lang="en-US" altLang="en-US"/>
              <a:pPr>
                <a:defRPr/>
              </a:pPr>
              <a:t>‹#›</a:t>
            </a:fld>
            <a:endParaRPr lang="en-US" altLang="en-US" dirty="0"/>
          </a:p>
        </p:txBody>
      </p:sp>
    </p:spTree>
    <p:extLst>
      <p:ext uri="{BB962C8B-B14F-4D97-AF65-F5344CB8AC3E}">
        <p14:creationId xmlns:p14="http://schemas.microsoft.com/office/powerpoint/2010/main" val="4217478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0000FF"/>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FF"/>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EC3A0F63-1C69-471A-8820-F87B4B650738}" type="slidenum">
              <a:rPr lang="en-US" altLang="en-US"/>
              <a:pPr>
                <a:defRPr/>
              </a:pPr>
              <a:t>‹#›</a:t>
            </a:fld>
            <a:endParaRPr lang="en-US" altLang="en-US" dirty="0"/>
          </a:p>
        </p:txBody>
      </p:sp>
    </p:spTree>
    <p:extLst>
      <p:ext uri="{BB962C8B-B14F-4D97-AF65-F5344CB8AC3E}">
        <p14:creationId xmlns:p14="http://schemas.microsoft.com/office/powerpoint/2010/main" val="3947778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B918C7F3-F7D5-4AE0-B18A-D867B470642A}" type="slidenum">
              <a:rPr lang="en-US" altLang="en-US"/>
              <a:pPr>
                <a:defRPr/>
              </a:pPr>
              <a:t>‹#›</a:t>
            </a:fld>
            <a:endParaRPr lang="en-US" altLang="en-US" dirty="0"/>
          </a:p>
        </p:txBody>
      </p:sp>
    </p:spTree>
    <p:extLst>
      <p:ext uri="{BB962C8B-B14F-4D97-AF65-F5344CB8AC3E}">
        <p14:creationId xmlns:p14="http://schemas.microsoft.com/office/powerpoint/2010/main" val="2041024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376F337A-0055-49DC-894C-398129A85306}" type="slidenum">
              <a:rPr lang="en-US" altLang="en-US"/>
              <a:pPr>
                <a:defRPr/>
              </a:pPr>
              <a:t>‹#›</a:t>
            </a:fld>
            <a:endParaRPr lang="en-US" altLang="en-US" dirty="0"/>
          </a:p>
        </p:txBody>
      </p:sp>
    </p:spTree>
    <p:extLst>
      <p:ext uri="{BB962C8B-B14F-4D97-AF65-F5344CB8AC3E}">
        <p14:creationId xmlns:p14="http://schemas.microsoft.com/office/powerpoint/2010/main" val="293630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39047B65-3F1E-4097-AD42-14D0BFE41D9E}" type="slidenum">
              <a:rPr lang="en-US" altLang="en-US"/>
              <a:pPr>
                <a:defRPr/>
              </a:pPr>
              <a:t>‹#›</a:t>
            </a:fld>
            <a:endParaRPr lang="en-US" altLang="en-US" dirty="0"/>
          </a:p>
        </p:txBody>
      </p:sp>
    </p:spTree>
    <p:extLst>
      <p:ext uri="{BB962C8B-B14F-4D97-AF65-F5344CB8AC3E}">
        <p14:creationId xmlns:p14="http://schemas.microsoft.com/office/powerpoint/2010/main" val="2770211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F4B8556C-62CE-4192-9CCE-726350C81056}" type="slidenum">
              <a:rPr lang="en-US" altLang="en-US"/>
              <a:pPr>
                <a:defRPr/>
              </a:pPr>
              <a:t>‹#›</a:t>
            </a:fld>
            <a:endParaRPr lang="en-US" altLang="en-US" dirty="0"/>
          </a:p>
        </p:txBody>
      </p:sp>
    </p:spTree>
    <p:extLst>
      <p:ext uri="{BB962C8B-B14F-4D97-AF65-F5344CB8AC3E}">
        <p14:creationId xmlns:p14="http://schemas.microsoft.com/office/powerpoint/2010/main" val="971461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F790587-2800-3BA2-4F9D-8B44357123A5}"/>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5" name="Rectangle 4">
            <a:extLst>
              <a:ext uri="{FF2B5EF4-FFF2-40B4-BE49-F238E27FC236}">
                <a16:creationId xmlns:a16="http://schemas.microsoft.com/office/drawing/2014/main" id="{117DE295-C6CC-0C1C-2461-8444EE2D9972}"/>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26">
            <a:extLst>
              <a:ext uri="{FF2B5EF4-FFF2-40B4-BE49-F238E27FC236}">
                <a16:creationId xmlns:a16="http://schemas.microsoft.com/office/drawing/2014/main" id="{5B665F03-C70A-4B78-E783-F80E91DB16AC}"/>
              </a:ext>
            </a:extLst>
          </p:cNvPr>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8" name="Rectangle 2">
            <a:extLst>
              <a:ext uri="{FF2B5EF4-FFF2-40B4-BE49-F238E27FC236}">
                <a16:creationId xmlns:a16="http://schemas.microsoft.com/office/drawing/2014/main" id="{C1F2B2E3-9C97-8380-6046-2F0CD4746EEE}"/>
              </a:ext>
            </a:extLst>
          </p:cNvPr>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9" name="Rectangle 3">
            <a:extLst>
              <a:ext uri="{FF2B5EF4-FFF2-40B4-BE49-F238E27FC236}">
                <a16:creationId xmlns:a16="http://schemas.microsoft.com/office/drawing/2014/main" id="{575C4771-BB43-D18B-4EAB-C13C9A4C565E}"/>
              </a:ext>
            </a:extLst>
          </p:cNvPr>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6">
            <a:extLst>
              <a:ext uri="{FF2B5EF4-FFF2-40B4-BE49-F238E27FC236}">
                <a16:creationId xmlns:a16="http://schemas.microsoft.com/office/drawing/2014/main" id="{BA5DB1CC-2158-EF98-8F31-A958BFF86D41}"/>
              </a:ext>
            </a:extLst>
          </p:cNvPr>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rgbClr val="0000FF"/>
          </a:solidFill>
          <a:latin typeface="Trebuchet MS" panose="020B0603020202020204" pitchFamily="34" charset="0"/>
          <a:ea typeface="+mn-ea"/>
          <a:cs typeface="+mn-cs"/>
        </a:defRPr>
      </a:lvl1pPr>
      <a:lvl2pPr marL="720725" indent="-360363" algn="l" rtl="0" eaLnBrk="0" fontAlgn="base" hangingPunct="0">
        <a:spcBef>
          <a:spcPct val="20000"/>
        </a:spcBef>
        <a:spcAft>
          <a:spcPct val="0"/>
        </a:spcAft>
        <a:buChar char="–"/>
        <a:defRPr sz="2000">
          <a:solidFill>
            <a:srgbClr val="0000FF"/>
          </a:solidFill>
          <a:latin typeface="Trebuchet MS" panose="020B0603020202020204" pitchFamily="34" charset="0"/>
        </a:defRPr>
      </a:lvl2pPr>
      <a:lvl3pPr marL="1073150" indent="-352425" algn="l" rtl="0" eaLnBrk="0" fontAlgn="base" hangingPunct="0">
        <a:spcBef>
          <a:spcPct val="20000"/>
        </a:spcBef>
        <a:spcAft>
          <a:spcPct val="0"/>
        </a:spcAft>
        <a:buChar char="•"/>
        <a:defRPr>
          <a:solidFill>
            <a:srgbClr val="0000FF"/>
          </a:solidFill>
          <a:latin typeface="Trebuchet MS" panose="020B0603020202020204" pitchFamily="34" charset="0"/>
        </a:defRPr>
      </a:lvl3pPr>
      <a:lvl4pPr marL="1435100" indent="-361950" algn="l" rtl="0" eaLnBrk="0" fontAlgn="base" hangingPunct="0">
        <a:spcBef>
          <a:spcPct val="20000"/>
        </a:spcBef>
        <a:spcAft>
          <a:spcPct val="0"/>
        </a:spcAft>
        <a:buChar char="–"/>
        <a:defRPr sz="1600">
          <a:solidFill>
            <a:srgbClr val="0000FF"/>
          </a:solidFill>
          <a:latin typeface="Trebuchet MS" panose="020B0603020202020204" pitchFamily="34" charset="0"/>
        </a:defRPr>
      </a:lvl4pPr>
      <a:lvl5pPr marL="1795463" indent="-360363" algn="l" rtl="0" eaLnBrk="0" fontAlgn="base" hangingPunct="0">
        <a:spcBef>
          <a:spcPct val="20000"/>
        </a:spcBef>
        <a:spcAft>
          <a:spcPct val="0"/>
        </a:spcAft>
        <a:buChar char="»"/>
        <a:defRPr sz="1600">
          <a:solidFill>
            <a:srgbClr val="0000FF"/>
          </a:solidFill>
          <a:latin typeface="Trebuchet MS" panose="020B060302020202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41"/>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1</a:t>
            </a:r>
          </a:p>
          <a:p>
            <a:pPr marL="0" indent="0">
              <a:buNone/>
              <a:tabLst>
                <a:tab pos="355600" algn="l"/>
              </a:tabLst>
              <a:defRPr/>
            </a:pPr>
            <a:r>
              <a:rPr lang="en-GB" altLang="en-US" sz="2000" b="1" kern="0" dirty="0">
                <a:solidFill>
                  <a:srgbClr val="D57800"/>
                </a:solidFill>
                <a:latin typeface="Verdana" panose="020B0604030504040204" pitchFamily="34" charset="0"/>
                <a:ea typeface="Verdana" panose="020B0604030504040204" pitchFamily="34" charset="0"/>
              </a:rPr>
              <a:t>Principles of Taxation</a:t>
            </a:r>
          </a:p>
          <a:p>
            <a:pPr marL="0" indent="0">
              <a:buFontTx/>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2" name="Picture 1">
            <a:extLst>
              <a:ext uri="{FF2B5EF4-FFF2-40B4-BE49-F238E27FC236}">
                <a16:creationId xmlns:a16="http://schemas.microsoft.com/office/drawing/2014/main" id="{D89F9E4A-3C8B-EDF9-3DDF-AC926ABAC076}"/>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16472161"/>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indent="0" eaLnBrk="1" hangingPunct="1"/>
            <a:r>
              <a:rPr lang="en-GB" altLang="en-US" dirty="0">
                <a:effectLst>
                  <a:outerShdw blurRad="38100" dist="38100" dir="2700000" algn="tl">
                    <a:srgbClr val="000000">
                      <a:alpha val="43137"/>
                    </a:srgbClr>
                  </a:outerShdw>
                </a:effectLst>
              </a:rPr>
              <a:t>Tax bases</a:t>
            </a:r>
            <a:endParaRPr lang="en-US" altLang="en-US" dirty="0">
              <a:effectLst>
                <a:outerShdw blurRad="38100" dist="38100" dir="2700000" algn="tl">
                  <a:srgbClr val="000000">
                    <a:alpha val="43137"/>
                  </a:srgbClr>
                </a:outerShdw>
              </a:effectLst>
            </a:endParaRPr>
          </a:p>
        </p:txBody>
      </p:sp>
      <p:sp>
        <p:nvSpPr>
          <p:cNvPr id="8195" name="Rectangle 3"/>
          <p:cNvSpPr>
            <a:spLocks noGrp="1" noChangeArrowheads="1"/>
          </p:cNvSpPr>
          <p:nvPr>
            <p:ph idx="1"/>
          </p:nvPr>
        </p:nvSpPr>
        <p:spPr/>
        <p:txBody>
          <a:bodyPr/>
          <a:lstStyle/>
          <a:p>
            <a:pPr marL="357188" indent="-357188" eaLnBrk="1" hangingPunct="1">
              <a:tabLst>
                <a:tab pos="357188" algn="l"/>
              </a:tabLst>
            </a:pPr>
            <a:endParaRPr lang="en-GB" altLang="en-US" dirty="0"/>
          </a:p>
          <a:p>
            <a:pPr marL="357188" indent="-357188" eaLnBrk="1" hangingPunct="1">
              <a:tabLst>
                <a:tab pos="357188" algn="l"/>
              </a:tabLst>
            </a:pPr>
            <a:r>
              <a:rPr lang="en-GB" altLang="en-US" dirty="0">
                <a:solidFill>
                  <a:schemeClr val="tx1"/>
                </a:solidFill>
              </a:rPr>
              <a:t>Major tax bases in modern economies are income, expenditure and wealth.</a:t>
            </a:r>
          </a:p>
          <a:p>
            <a:pPr marL="357188" indent="-357188" eaLnBrk="1" hangingPunct="1">
              <a:tabLst>
                <a:tab pos="357188" algn="l"/>
              </a:tabLst>
            </a:pPr>
            <a:endParaRPr lang="en-GB" altLang="en-US" dirty="0">
              <a:solidFill>
                <a:schemeClr val="tx1"/>
              </a:solidFill>
            </a:endParaRPr>
          </a:p>
          <a:p>
            <a:pPr marL="357188" indent="-357188" eaLnBrk="1" hangingPunct="1">
              <a:tabLst>
                <a:tab pos="357188" algn="l"/>
              </a:tabLst>
            </a:pPr>
            <a:r>
              <a:rPr lang="en-GB" altLang="en-US" dirty="0">
                <a:solidFill>
                  <a:schemeClr val="tx1"/>
                </a:solidFill>
              </a:rPr>
              <a:t>What advantages and disadvantages would there be for each tax base?.. </a:t>
            </a:r>
            <a:endParaRPr lang="en-US" altLang="en-US"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indent="0" eaLnBrk="1" hangingPunct="1"/>
            <a:r>
              <a:rPr lang="en-GB" altLang="en-US" dirty="0">
                <a:effectLst>
                  <a:outerShdw blurRad="38100" dist="38100" dir="2700000" algn="tl">
                    <a:srgbClr val="000000">
                      <a:alpha val="43137"/>
                    </a:srgbClr>
                  </a:outerShdw>
                </a:effectLst>
              </a:rPr>
              <a:t>Direct and indirect taxes</a:t>
            </a:r>
            <a:endParaRPr lang="en-US" altLang="en-US" dirty="0">
              <a:effectLst>
                <a:outerShdw blurRad="38100" dist="38100" dir="2700000" algn="tl">
                  <a:srgbClr val="000000">
                    <a:alpha val="43137"/>
                  </a:srgbClr>
                </a:outerShdw>
              </a:effectLst>
            </a:endParaRPr>
          </a:p>
        </p:txBody>
      </p:sp>
      <p:sp>
        <p:nvSpPr>
          <p:cNvPr id="9219" name="Rectangle 3"/>
          <p:cNvSpPr>
            <a:spLocks noGrp="1" noChangeArrowheads="1"/>
          </p:cNvSpPr>
          <p:nvPr>
            <p:ph idx="1"/>
          </p:nvPr>
        </p:nvSpPr>
        <p:spPr/>
        <p:txBody>
          <a:bodyPr/>
          <a:lstStyle/>
          <a:p>
            <a:pPr marL="357188" indent="-357188" eaLnBrk="1" hangingPunct="1">
              <a:lnSpc>
                <a:spcPct val="90000"/>
              </a:lnSpc>
              <a:tabLst>
                <a:tab pos="357188" algn="l"/>
              </a:tabLst>
            </a:pPr>
            <a:endParaRPr lang="en-GB" altLang="en-US" dirty="0">
              <a:solidFill>
                <a:schemeClr val="tx1"/>
              </a:solidFill>
            </a:endParaRPr>
          </a:p>
          <a:p>
            <a:pPr marL="357188" indent="-357188" eaLnBrk="1" hangingPunct="1">
              <a:lnSpc>
                <a:spcPct val="90000"/>
              </a:lnSpc>
              <a:tabLst>
                <a:tab pos="357188" algn="l"/>
              </a:tabLst>
            </a:pPr>
            <a:r>
              <a:rPr lang="en-GB" altLang="en-US" dirty="0">
                <a:solidFill>
                  <a:schemeClr val="tx1"/>
                </a:solidFill>
              </a:rPr>
              <a:t>Direct taxes are related to a taxpayer’s circumstances, for example income or wealth;</a:t>
            </a:r>
          </a:p>
          <a:p>
            <a:pPr marL="357188" indent="-357188" eaLnBrk="1" hangingPunct="1">
              <a:lnSpc>
                <a:spcPct val="90000"/>
              </a:lnSpc>
              <a:tabLst>
                <a:tab pos="357188" algn="l"/>
              </a:tabLst>
            </a:pPr>
            <a:endParaRPr lang="en-GB" altLang="en-US" dirty="0">
              <a:solidFill>
                <a:schemeClr val="tx1"/>
              </a:solidFill>
            </a:endParaRPr>
          </a:p>
          <a:p>
            <a:pPr marL="357188" indent="-357188" eaLnBrk="1" hangingPunct="1">
              <a:lnSpc>
                <a:spcPct val="90000"/>
              </a:lnSpc>
              <a:tabLst>
                <a:tab pos="357188" algn="l"/>
              </a:tabLst>
            </a:pPr>
            <a:r>
              <a:rPr lang="en-GB" altLang="en-US" dirty="0">
                <a:solidFill>
                  <a:schemeClr val="tx1"/>
                </a:solidFill>
              </a:rPr>
              <a:t>Indirect taxes are charged to a taxpayer, but the cost is suffered by another person or organisation</a:t>
            </a:r>
            <a:r>
              <a:rPr lang="en-US" altLang="en-US" dirty="0">
                <a:solidFill>
                  <a:schemeClr val="tx1"/>
                </a:solidFill>
              </a:rPr>
              <a:t>;</a:t>
            </a:r>
          </a:p>
          <a:p>
            <a:pPr marL="357188" indent="-357188" eaLnBrk="1" hangingPunct="1">
              <a:lnSpc>
                <a:spcPct val="90000"/>
              </a:lnSpc>
              <a:tabLst>
                <a:tab pos="357188" algn="l"/>
              </a:tabLst>
            </a:pPr>
            <a:endParaRPr lang="en-GB" altLang="en-US" dirty="0">
              <a:solidFill>
                <a:schemeClr val="tx1"/>
              </a:solidFill>
            </a:endParaRPr>
          </a:p>
          <a:p>
            <a:pPr marL="357188" indent="-357188" eaLnBrk="1" hangingPunct="1">
              <a:lnSpc>
                <a:spcPct val="90000"/>
              </a:lnSpc>
              <a:buFontTx/>
              <a:buNone/>
              <a:tabLst>
                <a:tab pos="357188" algn="l"/>
              </a:tabLst>
            </a:pPr>
            <a:r>
              <a:rPr lang="en-GB" altLang="en-US" dirty="0">
                <a:solidFill>
                  <a:schemeClr val="tx1"/>
                </a:solidFill>
              </a:rPr>
              <a:t>	Retailers pay Value Added Tax (VAT) to HM Revenue and Customs, but the tax is paid to the retailer by customers who ultimately bear the cost…</a:t>
            </a:r>
            <a:r>
              <a:rPr lang="en-US" altLang="en-US" dirty="0">
                <a:solidFill>
                  <a:schemeClr val="tx1"/>
                </a:solidFill>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indent="0" eaLnBrk="1" hangingPunct="1"/>
            <a:r>
              <a:rPr lang="en-GB" altLang="en-US" dirty="0">
                <a:effectLst>
                  <a:outerShdw blurRad="38100" dist="38100" dir="2700000" algn="tl">
                    <a:srgbClr val="000000">
                      <a:alpha val="43137"/>
                    </a:srgbClr>
                  </a:outerShdw>
                </a:effectLst>
              </a:rPr>
              <a:t>Incidence of tax</a:t>
            </a:r>
            <a:endParaRPr lang="en-US" altLang="en-US" dirty="0">
              <a:effectLst>
                <a:outerShdw blurRad="38100" dist="38100" dir="2700000" algn="tl">
                  <a:srgbClr val="000000">
                    <a:alpha val="43137"/>
                  </a:srgbClr>
                </a:outerShdw>
              </a:effectLst>
            </a:endParaRPr>
          </a:p>
        </p:txBody>
      </p:sp>
      <p:sp>
        <p:nvSpPr>
          <p:cNvPr id="10243" name="Rectangle 3"/>
          <p:cNvSpPr>
            <a:spLocks noGrp="1" noChangeArrowheads="1"/>
          </p:cNvSpPr>
          <p:nvPr>
            <p:ph idx="1"/>
          </p:nvPr>
        </p:nvSpPr>
        <p:spPr/>
        <p:txBody>
          <a:bodyPr/>
          <a:lstStyle/>
          <a:p>
            <a:pPr marL="0" indent="0" eaLnBrk="1" hangingPunct="1">
              <a:buFontTx/>
              <a:buNone/>
            </a:pPr>
            <a:endParaRPr lang="en-GB" altLang="en-US" dirty="0">
              <a:solidFill>
                <a:schemeClr val="tx1"/>
              </a:solidFill>
            </a:endParaRPr>
          </a:p>
          <a:p>
            <a:pPr marL="0" indent="0" eaLnBrk="1" hangingPunct="1">
              <a:buFontTx/>
              <a:buNone/>
            </a:pPr>
            <a:r>
              <a:rPr lang="en-GB" altLang="en-US" dirty="0">
                <a:solidFill>
                  <a:schemeClr val="tx1"/>
                </a:solidFill>
              </a:rPr>
              <a:t>The person or organisation obliged to pay the tax. </a:t>
            </a:r>
          </a:p>
          <a:p>
            <a:pPr marL="0" indent="0" eaLnBrk="1" hangingPunct="1">
              <a:buFontTx/>
              <a:buNone/>
            </a:pPr>
            <a:r>
              <a:rPr lang="en-GB" altLang="en-US" dirty="0">
                <a:solidFill>
                  <a:schemeClr val="tx1"/>
                </a:solidFill>
              </a:rPr>
              <a:t>Indirect taxes have a different </a:t>
            </a:r>
          </a:p>
          <a:p>
            <a:pPr marL="0" indent="0" eaLnBrk="1" hangingPunct="1">
              <a:buFontTx/>
              <a:buNone/>
            </a:pPr>
            <a:endParaRPr lang="en-GB" altLang="en-US" dirty="0">
              <a:solidFill>
                <a:schemeClr val="tx1"/>
              </a:solidFill>
            </a:endParaRPr>
          </a:p>
          <a:p>
            <a:pPr marL="0" indent="0" eaLnBrk="1" hangingPunct="1">
              <a:buFontTx/>
              <a:buNone/>
            </a:pPr>
            <a:r>
              <a:rPr lang="en-GB" altLang="en-US" dirty="0">
                <a:solidFill>
                  <a:schemeClr val="tx1"/>
                </a:solidFill>
              </a:rPr>
              <a:t>“formal incidence”, the taxpayer legally responsible for making tax payments to the tax authorities, and</a:t>
            </a:r>
          </a:p>
          <a:p>
            <a:pPr marL="0" indent="0" eaLnBrk="1" hangingPunct="1">
              <a:buFontTx/>
              <a:buNone/>
            </a:pPr>
            <a:r>
              <a:rPr lang="en-GB" altLang="en-US" dirty="0">
                <a:solidFill>
                  <a:schemeClr val="tx1"/>
                </a:solidFill>
              </a:rPr>
              <a:t> </a:t>
            </a:r>
          </a:p>
          <a:p>
            <a:pPr marL="0" indent="0" eaLnBrk="1" hangingPunct="1">
              <a:buFontTx/>
              <a:buNone/>
            </a:pPr>
            <a:r>
              <a:rPr lang="en-GB" altLang="en-US" dirty="0">
                <a:solidFill>
                  <a:schemeClr val="tx1"/>
                </a:solidFill>
              </a:rPr>
              <a:t>“effective incidence”, the person or organisation whose income or wealth is actually reduced by the tax. </a:t>
            </a:r>
          </a:p>
          <a:p>
            <a:pPr marL="0" indent="0" eaLnBrk="1" hangingPunct="1">
              <a:buFontTx/>
              <a:buNone/>
            </a:pPr>
            <a:endParaRPr lang="en-GB" altLang="en-US" dirty="0">
              <a:solidFill>
                <a:schemeClr val="tx1"/>
              </a:solidFill>
            </a:endParaRPr>
          </a:p>
          <a:p>
            <a:pPr marL="0" indent="0" eaLnBrk="1" hangingPunct="1">
              <a:buFontTx/>
              <a:buNone/>
            </a:pPr>
            <a:r>
              <a:rPr lang="en-GB" altLang="en-US" dirty="0">
                <a:solidFill>
                  <a:schemeClr val="tx1"/>
                </a:solidFill>
              </a:rPr>
              <a:t>Direct taxes are more likely to have the same formal and effective incidence... </a:t>
            </a:r>
            <a:endParaRPr lang="en-US" altLang="en-US"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indent="0" eaLnBrk="1" hangingPunct="1"/>
            <a:r>
              <a:rPr lang="en-GB" altLang="en-US" dirty="0">
                <a:effectLst>
                  <a:outerShdw blurRad="38100" dist="38100" dir="2700000" algn="tl">
                    <a:srgbClr val="000000">
                      <a:alpha val="43137"/>
                    </a:srgbClr>
                  </a:outerShdw>
                </a:effectLst>
              </a:rPr>
              <a:t>Other types of tax</a:t>
            </a:r>
            <a:endParaRPr lang="en-US" altLang="en-US" dirty="0">
              <a:effectLst>
                <a:outerShdw blurRad="38100" dist="38100" dir="2700000" algn="tl">
                  <a:srgbClr val="000000">
                    <a:alpha val="43137"/>
                  </a:srgbClr>
                </a:outerShdw>
              </a:effectLst>
            </a:endParaRPr>
          </a:p>
        </p:txBody>
      </p:sp>
      <p:sp>
        <p:nvSpPr>
          <p:cNvPr id="11267" name="Rectangle 3"/>
          <p:cNvSpPr>
            <a:spLocks noGrp="1" noChangeArrowheads="1"/>
          </p:cNvSpPr>
          <p:nvPr>
            <p:ph idx="1"/>
          </p:nvPr>
        </p:nvSpPr>
        <p:spPr/>
        <p:txBody>
          <a:bodyPr/>
          <a:lstStyle/>
          <a:p>
            <a:pPr marL="357188" indent="-357188" eaLnBrk="1" hangingPunct="1">
              <a:tabLst>
                <a:tab pos="357188" algn="l"/>
              </a:tabLst>
            </a:pPr>
            <a:endParaRPr lang="en-GB" altLang="en-US" dirty="0">
              <a:solidFill>
                <a:schemeClr val="tx1"/>
              </a:solidFill>
            </a:endParaRPr>
          </a:p>
          <a:p>
            <a:pPr marL="357188" indent="-357188" eaLnBrk="1" hangingPunct="1">
              <a:tabLst>
                <a:tab pos="357188" algn="l"/>
              </a:tabLst>
            </a:pPr>
            <a:r>
              <a:rPr lang="en-GB" altLang="en-US" dirty="0">
                <a:solidFill>
                  <a:schemeClr val="tx1"/>
                </a:solidFill>
              </a:rPr>
              <a:t>Hypothecated taxes to fund a particular service;</a:t>
            </a:r>
          </a:p>
          <a:p>
            <a:pPr marL="357188" indent="-357188" eaLnBrk="1" hangingPunct="1">
              <a:buFontTx/>
              <a:buNone/>
              <a:tabLst>
                <a:tab pos="357188" algn="l"/>
              </a:tabLst>
            </a:pPr>
            <a:endParaRPr lang="en-GB" altLang="en-US" dirty="0">
              <a:solidFill>
                <a:schemeClr val="tx1"/>
              </a:solidFill>
            </a:endParaRPr>
          </a:p>
          <a:p>
            <a:pPr marL="357188" indent="-357188" eaLnBrk="1" hangingPunct="1">
              <a:tabLst>
                <a:tab pos="357188" algn="l"/>
              </a:tabLst>
            </a:pPr>
            <a:r>
              <a:rPr lang="en-GB" altLang="en-US" dirty="0">
                <a:solidFill>
                  <a:schemeClr val="tx1"/>
                </a:solidFill>
              </a:rPr>
              <a:t>Excise duties - indirect expenditure taxes on transactions for products such as alcohol, tobacco and fuel oil. They are unit taxes based on the quantity of the product... </a:t>
            </a:r>
            <a:endParaRPr lang="en-US" altLang="en-US" dirty="0">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indent="0" eaLnBrk="1" hangingPunct="1"/>
            <a:r>
              <a:rPr lang="en-GB" altLang="en-US" dirty="0">
                <a:effectLst>
                  <a:outerShdw blurRad="38100" dist="38100" dir="2700000" algn="tl">
                    <a:srgbClr val="000000">
                      <a:alpha val="43137"/>
                    </a:srgbClr>
                  </a:outerShdw>
                </a:effectLst>
              </a:rPr>
              <a:t>Evasion or avoidance</a:t>
            </a:r>
            <a:endParaRPr lang="en-US" altLang="en-US" dirty="0">
              <a:effectLst>
                <a:outerShdw blurRad="38100" dist="38100" dir="2700000" algn="tl">
                  <a:srgbClr val="000000">
                    <a:alpha val="43137"/>
                  </a:srgbClr>
                </a:outerShdw>
              </a:effectLst>
            </a:endParaRPr>
          </a:p>
        </p:txBody>
      </p:sp>
      <p:sp>
        <p:nvSpPr>
          <p:cNvPr id="12291" name="Rectangle 3"/>
          <p:cNvSpPr>
            <a:spLocks noGrp="1" noChangeArrowheads="1"/>
          </p:cNvSpPr>
          <p:nvPr>
            <p:ph idx="1"/>
          </p:nvPr>
        </p:nvSpPr>
        <p:spPr/>
        <p:txBody>
          <a:bodyPr/>
          <a:lstStyle/>
          <a:p>
            <a:pPr marL="357188" indent="-357188" eaLnBrk="1" hangingPunct="1">
              <a:lnSpc>
                <a:spcPct val="90000"/>
              </a:lnSpc>
              <a:tabLst>
                <a:tab pos="357188" algn="l"/>
              </a:tabLst>
            </a:pPr>
            <a:endParaRPr lang="en-GB" altLang="en-US" b="1" dirty="0">
              <a:solidFill>
                <a:schemeClr val="tx1"/>
              </a:solidFill>
            </a:endParaRPr>
          </a:p>
          <a:p>
            <a:pPr marL="357188" indent="-357188" eaLnBrk="1" hangingPunct="1">
              <a:lnSpc>
                <a:spcPct val="90000"/>
              </a:lnSpc>
              <a:tabLst>
                <a:tab pos="357188" algn="l"/>
              </a:tabLst>
            </a:pPr>
            <a:r>
              <a:rPr lang="en-GB" altLang="en-US" b="1" dirty="0">
                <a:solidFill>
                  <a:schemeClr val="tx1"/>
                </a:solidFill>
              </a:rPr>
              <a:t>Tax evasion</a:t>
            </a:r>
            <a:r>
              <a:rPr lang="en-GB" altLang="en-US" dirty="0">
                <a:solidFill>
                  <a:schemeClr val="tx1"/>
                </a:solidFill>
              </a:rPr>
              <a:t> - breaking the law to reduce tax paid. Examples - failing to record income, falsifying accounting records, or failing to make any returns of income, gains, or taxes collected. </a:t>
            </a:r>
          </a:p>
          <a:p>
            <a:pPr marL="357188" indent="-357188" eaLnBrk="1" hangingPunct="1">
              <a:lnSpc>
                <a:spcPct val="90000"/>
              </a:lnSpc>
              <a:buFontTx/>
              <a:buNone/>
              <a:tabLst>
                <a:tab pos="357188" algn="l"/>
              </a:tabLst>
            </a:pPr>
            <a:r>
              <a:rPr lang="en-GB" altLang="en-US" dirty="0">
                <a:solidFill>
                  <a:schemeClr val="tx1"/>
                </a:solidFill>
              </a:rPr>
              <a:t> </a:t>
            </a:r>
          </a:p>
          <a:p>
            <a:pPr marL="357188" indent="-357188" eaLnBrk="1" hangingPunct="1">
              <a:lnSpc>
                <a:spcPct val="90000"/>
              </a:lnSpc>
              <a:tabLst>
                <a:tab pos="357188" algn="l"/>
              </a:tabLst>
            </a:pPr>
            <a:r>
              <a:rPr lang="en-GB" altLang="en-US" dirty="0">
                <a:solidFill>
                  <a:schemeClr val="tx1"/>
                </a:solidFill>
              </a:rPr>
              <a:t>The “tax gap” is the shortage of actual tax collected, compared to the total tax which should be collected if there were no tax evasion…</a:t>
            </a:r>
            <a:r>
              <a:rPr lang="en-US" altLang="en-US" dirty="0">
                <a:solidFill>
                  <a:schemeClr val="tx1"/>
                </a:solidFill>
              </a:rPr>
              <a:t> </a:t>
            </a:r>
            <a:endParaRPr lang="en-GB" altLang="en-US"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indent="0" eaLnBrk="1" hangingPunct="1"/>
            <a:r>
              <a:rPr lang="en-GB" altLang="en-US" dirty="0">
                <a:effectLst>
                  <a:outerShdw blurRad="38100" dist="38100" dir="2700000" algn="tl">
                    <a:srgbClr val="000000">
                      <a:alpha val="43137"/>
                    </a:srgbClr>
                  </a:outerShdw>
                </a:effectLst>
              </a:rPr>
              <a:t> Evasion or avoidance</a:t>
            </a:r>
            <a:endParaRPr lang="en-US" altLang="en-US" dirty="0">
              <a:effectLst>
                <a:outerShdw blurRad="38100" dist="38100" dir="2700000" algn="tl">
                  <a:srgbClr val="000000">
                    <a:alpha val="43137"/>
                  </a:srgbClr>
                </a:outerShdw>
              </a:effectLst>
            </a:endParaRPr>
          </a:p>
        </p:txBody>
      </p:sp>
      <p:sp>
        <p:nvSpPr>
          <p:cNvPr id="13315" name="Rectangle 3"/>
          <p:cNvSpPr>
            <a:spLocks noGrp="1" noChangeArrowheads="1"/>
          </p:cNvSpPr>
          <p:nvPr>
            <p:ph idx="1"/>
          </p:nvPr>
        </p:nvSpPr>
        <p:spPr/>
        <p:txBody>
          <a:bodyPr/>
          <a:lstStyle/>
          <a:p>
            <a:pPr marL="357188" indent="-357188" eaLnBrk="1" hangingPunct="1">
              <a:tabLst>
                <a:tab pos="357188" algn="l"/>
              </a:tabLst>
            </a:pPr>
            <a:endParaRPr lang="en-GB" altLang="en-US" b="1" dirty="0">
              <a:solidFill>
                <a:schemeClr val="tx1"/>
              </a:solidFill>
            </a:endParaRPr>
          </a:p>
          <a:p>
            <a:pPr marL="357188" indent="-357188" eaLnBrk="1" hangingPunct="1">
              <a:tabLst>
                <a:tab pos="357188" algn="l"/>
              </a:tabLst>
            </a:pPr>
            <a:r>
              <a:rPr lang="en-GB" altLang="en-US" b="1" dirty="0">
                <a:solidFill>
                  <a:schemeClr val="tx1"/>
                </a:solidFill>
              </a:rPr>
              <a:t>Tax avoidance</a:t>
            </a:r>
            <a:r>
              <a:rPr lang="en-GB" altLang="en-US" dirty="0">
                <a:solidFill>
                  <a:schemeClr val="tx1"/>
                </a:solidFill>
              </a:rPr>
              <a:t> -  a taxpayer arranging their affairs to minimise the tax they legally have to pay. An established principle. </a:t>
            </a:r>
          </a:p>
          <a:p>
            <a:pPr marL="357188" indent="-357188" eaLnBrk="1" hangingPunct="1">
              <a:tabLst>
                <a:tab pos="357188" algn="l"/>
              </a:tabLst>
            </a:pPr>
            <a:endParaRPr lang="en-GB" altLang="en-US" dirty="0">
              <a:solidFill>
                <a:schemeClr val="tx1"/>
              </a:solidFill>
            </a:endParaRPr>
          </a:p>
          <a:p>
            <a:pPr marL="357188" indent="-357188" eaLnBrk="1" hangingPunct="1">
              <a:tabLst>
                <a:tab pos="357188" algn="l"/>
              </a:tabLst>
            </a:pPr>
            <a:r>
              <a:rPr lang="en-GB" altLang="en-US" dirty="0">
                <a:solidFill>
                  <a:schemeClr val="tx1"/>
                </a:solidFill>
              </a:rPr>
              <a:t>In the UK a General Anti-Abuse Rule deals with “abusive” tax arrangements.</a:t>
            </a:r>
            <a:endParaRPr lang="en-US" altLang="en-US" dirty="0">
              <a:solidFill>
                <a:schemeClr val="tx1"/>
              </a:solidFill>
            </a:endParaRPr>
          </a:p>
          <a:p>
            <a:pPr marL="357188" indent="-357188" eaLnBrk="1" hangingPunct="1">
              <a:tabLst>
                <a:tab pos="357188" algn="l"/>
              </a:tabLst>
            </a:pPr>
            <a:endParaRPr lang="en-US" altLang="en-US" dirty="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indent="0" eaLnBrk="1" hangingPunct="1"/>
            <a:r>
              <a:rPr lang="en-GB" altLang="en-US" dirty="0">
                <a:effectLst>
                  <a:outerShdw blurRad="38100" dist="38100" dir="2700000" algn="tl">
                    <a:srgbClr val="000000">
                      <a:alpha val="43137"/>
                    </a:srgbClr>
                  </a:outerShdw>
                </a:effectLst>
              </a:rPr>
              <a:t>Main UK taxes</a:t>
            </a:r>
            <a:endParaRPr lang="en-US" altLang="en-US" dirty="0">
              <a:effectLst>
                <a:outerShdw blurRad="38100" dist="38100" dir="2700000" algn="tl">
                  <a:srgbClr val="000000">
                    <a:alpha val="43137"/>
                  </a:srgbClr>
                </a:outerShdw>
              </a:effectLst>
            </a:endParaRPr>
          </a:p>
        </p:txBody>
      </p:sp>
      <p:sp>
        <p:nvSpPr>
          <p:cNvPr id="23555" name="Rectangle 3"/>
          <p:cNvSpPr>
            <a:spLocks noGrp="1" noChangeArrowheads="1"/>
          </p:cNvSpPr>
          <p:nvPr>
            <p:ph idx="1"/>
          </p:nvPr>
        </p:nvSpPr>
        <p:spPr/>
        <p:txBody>
          <a:bodyPr/>
          <a:lstStyle/>
          <a:p>
            <a:pPr marL="357188" indent="-357188" eaLnBrk="1" hangingPunct="1">
              <a:lnSpc>
                <a:spcPct val="90000"/>
              </a:lnSpc>
              <a:tabLst>
                <a:tab pos="357188" algn="l"/>
              </a:tabLst>
            </a:pPr>
            <a:endParaRPr lang="en-GB" altLang="en-US" sz="2800" dirty="0">
              <a:solidFill>
                <a:schemeClr val="tx1"/>
              </a:solidFill>
            </a:endParaRPr>
          </a:p>
          <a:p>
            <a:pPr marL="357188" indent="-357188" eaLnBrk="1" hangingPunct="1">
              <a:lnSpc>
                <a:spcPct val="90000"/>
              </a:lnSpc>
              <a:tabLst>
                <a:tab pos="357188" algn="l"/>
              </a:tabLst>
            </a:pPr>
            <a:r>
              <a:rPr lang="en-GB" altLang="en-US" sz="2800" dirty="0">
                <a:solidFill>
                  <a:schemeClr val="tx1"/>
                </a:solidFill>
              </a:rPr>
              <a:t>Income Tax</a:t>
            </a:r>
          </a:p>
          <a:p>
            <a:pPr marL="357188" indent="-357188" eaLnBrk="1" hangingPunct="1">
              <a:lnSpc>
                <a:spcPct val="90000"/>
              </a:lnSpc>
              <a:tabLst>
                <a:tab pos="357188" algn="l"/>
              </a:tabLst>
            </a:pPr>
            <a:r>
              <a:rPr lang="en-GB" altLang="en-US" sz="2800" dirty="0">
                <a:solidFill>
                  <a:schemeClr val="tx1"/>
                </a:solidFill>
              </a:rPr>
              <a:t>National Insurance</a:t>
            </a:r>
          </a:p>
          <a:p>
            <a:pPr marL="357188" indent="-357188" eaLnBrk="1" hangingPunct="1">
              <a:lnSpc>
                <a:spcPct val="90000"/>
              </a:lnSpc>
              <a:tabLst>
                <a:tab pos="357188" algn="l"/>
              </a:tabLst>
            </a:pPr>
            <a:r>
              <a:rPr lang="en-GB" altLang="en-US" sz="2800" dirty="0">
                <a:solidFill>
                  <a:schemeClr val="tx1"/>
                </a:solidFill>
              </a:rPr>
              <a:t>Corporation Tax</a:t>
            </a:r>
          </a:p>
          <a:p>
            <a:pPr marL="357188" indent="-357188" eaLnBrk="1" hangingPunct="1">
              <a:lnSpc>
                <a:spcPct val="90000"/>
              </a:lnSpc>
              <a:tabLst>
                <a:tab pos="357188" algn="l"/>
              </a:tabLst>
            </a:pPr>
            <a:r>
              <a:rPr lang="en-GB" altLang="en-US" sz="2800" dirty="0">
                <a:solidFill>
                  <a:schemeClr val="tx1"/>
                </a:solidFill>
              </a:rPr>
              <a:t>Capital Gains Tax</a:t>
            </a:r>
          </a:p>
          <a:p>
            <a:pPr marL="357188" indent="-357188" eaLnBrk="1" hangingPunct="1">
              <a:lnSpc>
                <a:spcPct val="90000"/>
              </a:lnSpc>
              <a:tabLst>
                <a:tab pos="357188" algn="l"/>
              </a:tabLst>
            </a:pPr>
            <a:r>
              <a:rPr lang="en-GB" altLang="en-US" sz="2800" dirty="0">
                <a:solidFill>
                  <a:schemeClr val="tx1"/>
                </a:solidFill>
              </a:rPr>
              <a:t>Inheritance Tax</a:t>
            </a:r>
          </a:p>
          <a:p>
            <a:pPr marL="357188" indent="-357188" eaLnBrk="1" hangingPunct="1">
              <a:lnSpc>
                <a:spcPct val="90000"/>
              </a:lnSpc>
              <a:tabLst>
                <a:tab pos="357188" algn="l"/>
              </a:tabLst>
            </a:pPr>
            <a:r>
              <a:rPr lang="en-GB" altLang="en-US" sz="2800" dirty="0">
                <a:solidFill>
                  <a:schemeClr val="tx1"/>
                </a:solidFill>
              </a:rPr>
              <a:t>VAT</a:t>
            </a:r>
          </a:p>
          <a:p>
            <a:pPr marL="357188" indent="-357188" eaLnBrk="1" hangingPunct="1">
              <a:lnSpc>
                <a:spcPct val="90000"/>
              </a:lnSpc>
              <a:tabLst>
                <a:tab pos="357188" algn="l"/>
              </a:tabLst>
            </a:pPr>
            <a:r>
              <a:rPr lang="en-GB" altLang="en-US" sz="2800" dirty="0">
                <a:solidFill>
                  <a:schemeClr val="tx1"/>
                </a:solidFill>
              </a:rPr>
              <a:t>Excise duties</a:t>
            </a:r>
          </a:p>
          <a:p>
            <a:pPr marL="357188" indent="-357188" eaLnBrk="1" hangingPunct="1">
              <a:lnSpc>
                <a:spcPct val="90000"/>
              </a:lnSpc>
              <a:tabLst>
                <a:tab pos="357188" algn="l"/>
              </a:tabLst>
            </a:pPr>
            <a:r>
              <a:rPr lang="en-GB" altLang="en-US" sz="2800" dirty="0">
                <a:solidFill>
                  <a:schemeClr val="tx1"/>
                </a:solidFill>
              </a:rPr>
              <a:t>Council tax</a:t>
            </a:r>
          </a:p>
          <a:p>
            <a:pPr marL="357188" indent="-357188" eaLnBrk="1" hangingPunct="1">
              <a:lnSpc>
                <a:spcPct val="90000"/>
              </a:lnSpc>
              <a:tabLst>
                <a:tab pos="357188" algn="l"/>
              </a:tabLst>
            </a:pPr>
            <a:r>
              <a:rPr lang="en-GB" altLang="en-US" sz="2800" dirty="0">
                <a:solidFill>
                  <a:schemeClr val="tx1"/>
                </a:solidFill>
              </a:rPr>
              <a:t>Business rates…</a:t>
            </a:r>
            <a:endParaRPr lang="en-US" altLang="en-US" sz="28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555">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555">
                                            <p:txEl>
                                              <p:pRg st="7" end="7"/>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555">
                                            <p:txEl>
                                              <p:pRg st="8" end="8"/>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55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indent="0" eaLnBrk="1" hangingPunct="1"/>
            <a:r>
              <a:rPr lang="en-GB" altLang="en-US" dirty="0">
                <a:effectLst>
                  <a:outerShdw blurRad="38100" dist="38100" dir="2700000" algn="tl">
                    <a:srgbClr val="000000">
                      <a:alpha val="43137"/>
                    </a:srgbClr>
                  </a:outerShdw>
                </a:effectLst>
              </a:rPr>
              <a:t>Chap 1 Questions without answers</a:t>
            </a:r>
            <a:endParaRPr lang="en-US" altLang="en-US" dirty="0">
              <a:effectLst>
                <a:outerShdw blurRad="38100" dist="38100" dir="2700000" algn="tl">
                  <a:srgbClr val="000000">
                    <a:alpha val="43137"/>
                  </a:srgbClr>
                </a:outerShdw>
              </a:effectLst>
            </a:endParaRPr>
          </a:p>
        </p:txBody>
      </p:sp>
      <p:sp>
        <p:nvSpPr>
          <p:cNvPr id="15363" name="Rectangle 3"/>
          <p:cNvSpPr>
            <a:spLocks noGrp="1" noChangeArrowheads="1"/>
          </p:cNvSpPr>
          <p:nvPr>
            <p:ph idx="1"/>
          </p:nvPr>
        </p:nvSpPr>
        <p:spPr/>
        <p:txBody>
          <a:bodyPr/>
          <a:lstStyle/>
          <a:p>
            <a:pPr marL="714375" indent="-714375" eaLnBrk="1" hangingPunct="1">
              <a:buFontTx/>
              <a:buNone/>
              <a:tabLst>
                <a:tab pos="714375" algn="l"/>
              </a:tabLst>
            </a:pPr>
            <a:r>
              <a:rPr lang="en-GB" altLang="en-US" dirty="0">
                <a:solidFill>
                  <a:schemeClr val="tx1"/>
                </a:solidFill>
              </a:rPr>
              <a:t>Q1. 	What “corrective” taxes, if any, might you introduce in the UK at present?</a:t>
            </a:r>
          </a:p>
          <a:p>
            <a:pPr marL="714375" indent="-714375" eaLnBrk="1" hangingPunct="1">
              <a:buFontTx/>
              <a:buNone/>
              <a:tabLst>
                <a:tab pos="714375" algn="l"/>
              </a:tabLst>
            </a:pPr>
            <a:endParaRPr lang="en-GB" altLang="en-US" b="1" dirty="0">
              <a:solidFill>
                <a:schemeClr val="tx1"/>
              </a:solidFill>
            </a:endParaRPr>
          </a:p>
          <a:p>
            <a:pPr marL="714375" indent="-714375" eaLnBrk="1" hangingPunct="1">
              <a:buFontTx/>
              <a:buNone/>
              <a:tabLst>
                <a:tab pos="714375" algn="l"/>
              </a:tabLst>
            </a:pPr>
            <a:r>
              <a:rPr lang="en-GB" altLang="en-US" dirty="0">
                <a:solidFill>
                  <a:schemeClr val="tx1"/>
                </a:solidFill>
              </a:rPr>
              <a:t>Q2. 	Discuss the extent to which taxes on income create disincentive effects.</a:t>
            </a:r>
          </a:p>
          <a:p>
            <a:pPr marL="714375" indent="-714375" eaLnBrk="1" hangingPunct="1">
              <a:buFontTx/>
              <a:buNone/>
              <a:tabLst>
                <a:tab pos="714375" algn="l"/>
              </a:tabLst>
            </a:pPr>
            <a:endParaRPr lang="en-GB" altLang="en-US" dirty="0">
              <a:solidFill>
                <a:schemeClr val="tx1"/>
              </a:solidFill>
            </a:endParaRPr>
          </a:p>
          <a:p>
            <a:pPr marL="714375" indent="-714375" eaLnBrk="1" hangingPunct="1">
              <a:buFontTx/>
              <a:buNone/>
              <a:tabLst>
                <a:tab pos="714375" algn="l"/>
              </a:tabLst>
            </a:pPr>
            <a:r>
              <a:rPr lang="en-GB" altLang="en-US" dirty="0">
                <a:solidFill>
                  <a:schemeClr val="tx1"/>
                </a:solidFill>
              </a:rPr>
              <a:t>Q3. 	What are the advantages of an indirect tax such as VAT compared with an income tax?</a:t>
            </a:r>
          </a:p>
          <a:p>
            <a:pPr marL="714375" indent="-714375" eaLnBrk="1" hangingPunct="1">
              <a:buFontTx/>
              <a:buNone/>
              <a:tabLst>
                <a:tab pos="714375" algn="l"/>
              </a:tabLst>
            </a:pPr>
            <a:endParaRPr lang="en-GB" altLang="en-US" dirty="0">
              <a:solidFill>
                <a:schemeClr val="tx1"/>
              </a:solidFill>
            </a:endParaRPr>
          </a:p>
          <a:p>
            <a:pPr marL="714375" indent="-714375" eaLnBrk="1" hangingPunct="1">
              <a:buFontTx/>
              <a:buNone/>
              <a:tabLst>
                <a:tab pos="714375" algn="l"/>
              </a:tabLst>
            </a:pPr>
            <a:r>
              <a:rPr lang="en-GB" altLang="en-US" dirty="0">
                <a:solidFill>
                  <a:schemeClr val="tx1"/>
                </a:solidFill>
              </a:rPr>
              <a:t>Q4.	Evaluate the  extent to which the budget deficit figures in section 1.4 indicate a “Keynesian” policy approach by the UK government...</a:t>
            </a:r>
            <a:endParaRPr lang="en-US" altLang="en-US" dirty="0">
              <a:solidFill>
                <a:schemeClr val="tx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indent="0" eaLnBrk="1" hangingPunct="1"/>
            <a:r>
              <a:rPr lang="en-GB" altLang="en-US" sz="3200" dirty="0">
                <a:effectLst>
                  <a:outerShdw blurRad="38100" dist="38100" dir="2700000" algn="tl">
                    <a:srgbClr val="000000">
                      <a:alpha val="43137"/>
                    </a:srgbClr>
                  </a:outerShdw>
                </a:effectLst>
              </a:rPr>
              <a:t>End of section II Questions without answers</a:t>
            </a:r>
            <a:endParaRPr lang="en-US" altLang="en-US" sz="3200" dirty="0">
              <a:effectLst>
                <a:outerShdw blurRad="38100" dist="38100" dir="2700000" algn="tl">
                  <a:srgbClr val="000000">
                    <a:alpha val="43137"/>
                  </a:srgbClr>
                </a:outerShdw>
              </a:effectLst>
            </a:endParaRPr>
          </a:p>
        </p:txBody>
      </p:sp>
      <p:sp>
        <p:nvSpPr>
          <p:cNvPr id="16387" name="Rectangle 3"/>
          <p:cNvSpPr>
            <a:spLocks noGrp="1" noChangeArrowheads="1"/>
          </p:cNvSpPr>
          <p:nvPr>
            <p:ph idx="1"/>
          </p:nvPr>
        </p:nvSpPr>
        <p:spPr/>
        <p:txBody>
          <a:bodyPr/>
          <a:lstStyle/>
          <a:p>
            <a:pPr marL="714375" indent="-714375" eaLnBrk="1" hangingPunct="1">
              <a:lnSpc>
                <a:spcPct val="90000"/>
              </a:lnSpc>
              <a:buFontTx/>
              <a:buNone/>
              <a:tabLst>
                <a:tab pos="714375" algn="l"/>
              </a:tabLst>
            </a:pPr>
            <a:endParaRPr lang="en-GB" altLang="en-US" dirty="0">
              <a:solidFill>
                <a:schemeClr val="tx1"/>
              </a:solidFill>
            </a:endParaRPr>
          </a:p>
          <a:p>
            <a:pPr marL="714375" indent="-714375" eaLnBrk="1" hangingPunct="1">
              <a:lnSpc>
                <a:spcPct val="90000"/>
              </a:lnSpc>
              <a:buFontTx/>
              <a:buNone/>
              <a:tabLst>
                <a:tab pos="714375" algn="l"/>
              </a:tabLst>
            </a:pPr>
            <a:r>
              <a:rPr lang="en-GB" altLang="en-US" dirty="0">
                <a:solidFill>
                  <a:schemeClr val="tx1"/>
                </a:solidFill>
              </a:rPr>
              <a:t>Q1. 	Evaluate the advantages, disadvantages and feasibility of replacing the taxation of income by: </a:t>
            </a:r>
          </a:p>
          <a:p>
            <a:pPr marL="720725" indent="0" eaLnBrk="1" hangingPunct="1">
              <a:lnSpc>
                <a:spcPct val="90000"/>
              </a:lnSpc>
              <a:buNone/>
              <a:tabLst>
                <a:tab pos="714375" algn="l"/>
                <a:tab pos="1076325" algn="l"/>
                <a:tab pos="1438275" algn="l"/>
              </a:tabLst>
            </a:pPr>
            <a:r>
              <a:rPr lang="en-GB" altLang="en-US" dirty="0">
                <a:solidFill>
                  <a:schemeClr val="tx1"/>
                </a:solidFill>
              </a:rPr>
              <a:t>(i)		a direct expenditure tax; </a:t>
            </a:r>
          </a:p>
          <a:p>
            <a:pPr marL="720725" indent="0" eaLnBrk="1" hangingPunct="1">
              <a:lnSpc>
                <a:spcPct val="90000"/>
              </a:lnSpc>
              <a:buNone/>
              <a:tabLst>
                <a:tab pos="714375" algn="l"/>
                <a:tab pos="1076325" algn="l"/>
                <a:tab pos="1438275" algn="l"/>
              </a:tabLst>
            </a:pPr>
            <a:r>
              <a:rPr lang="en-GB" altLang="en-US" dirty="0">
                <a:solidFill>
                  <a:schemeClr val="tx1"/>
                </a:solidFill>
              </a:rPr>
              <a:t>(ii)	an annual wealth tax.</a:t>
            </a:r>
            <a:endParaRPr lang="en-US" altLang="en-US" dirty="0">
              <a:solidFill>
                <a:schemeClr val="tx1"/>
              </a:solidFill>
            </a:endParaRPr>
          </a:p>
        </p:txBody>
      </p:sp>
      <p:pic>
        <p:nvPicPr>
          <p:cNvPr id="16388" name="Picture 4" descr="C:\Program Files (x86)\Microsoft Office\MEDIA\CAGCAT10\j0292020.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7625" y="5445125"/>
            <a:ext cx="933450"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1588"/>
            <a:ext cx="9144000" cy="938212"/>
          </a:xfrm>
        </p:spPr>
        <p:txBody>
          <a:bodyPr/>
          <a:lstStyle/>
          <a:p>
            <a:pPr indent="0" eaLnBrk="1" hangingPunct="1"/>
            <a:r>
              <a:rPr lang="en-GB" altLang="en-US" dirty="0">
                <a:effectLst>
                  <a:outerShdw blurRad="38100" dist="38100" dir="2700000" algn="tl">
                    <a:srgbClr val="000000">
                      <a:alpha val="43137"/>
                    </a:srgbClr>
                  </a:outerShdw>
                </a:effectLst>
              </a:rPr>
              <a:t>What is a tax?</a:t>
            </a:r>
            <a:endParaRPr lang="en-US" altLang="en-US" dirty="0">
              <a:effectLst>
                <a:outerShdw blurRad="38100" dist="38100" dir="2700000" algn="tl">
                  <a:srgbClr val="000000">
                    <a:alpha val="43137"/>
                  </a:srgbClr>
                </a:outerShdw>
              </a:effectLst>
            </a:endParaRPr>
          </a:p>
        </p:txBody>
      </p:sp>
      <p:sp>
        <p:nvSpPr>
          <p:cNvPr id="21507" name="Rectangle 3"/>
          <p:cNvSpPr>
            <a:spLocks noGrp="1" noChangeArrowheads="1"/>
          </p:cNvSpPr>
          <p:nvPr>
            <p:ph idx="1"/>
          </p:nvPr>
        </p:nvSpPr>
        <p:spPr/>
        <p:txBody>
          <a:bodyPr/>
          <a:lstStyle/>
          <a:p>
            <a:pPr marL="0" indent="0" eaLnBrk="1" hangingPunct="1">
              <a:lnSpc>
                <a:spcPct val="90000"/>
              </a:lnSpc>
              <a:buFontTx/>
              <a:buNone/>
            </a:pPr>
            <a:endParaRPr lang="en-GB" altLang="en-US" sz="2800" dirty="0">
              <a:solidFill>
                <a:schemeClr val="tx1"/>
              </a:solidFill>
            </a:endParaRPr>
          </a:p>
          <a:p>
            <a:pPr marL="0" indent="0" eaLnBrk="1" hangingPunct="1">
              <a:lnSpc>
                <a:spcPct val="90000"/>
              </a:lnSpc>
              <a:buFontTx/>
              <a:buNone/>
            </a:pPr>
            <a:r>
              <a:rPr lang="en-GB" altLang="en-US" sz="2800" dirty="0">
                <a:solidFill>
                  <a:schemeClr val="tx1"/>
                </a:solidFill>
              </a:rPr>
              <a:t>Taxes are contributions </a:t>
            </a:r>
          </a:p>
          <a:p>
            <a:pPr marL="0" indent="0" eaLnBrk="1" hangingPunct="1">
              <a:lnSpc>
                <a:spcPct val="90000"/>
              </a:lnSpc>
              <a:buFontTx/>
              <a:buNone/>
            </a:pPr>
            <a:r>
              <a:rPr lang="en-GB" altLang="en-US" sz="2800" dirty="0">
                <a:solidFill>
                  <a:schemeClr val="tx1"/>
                </a:solidFill>
              </a:rPr>
              <a:t>levied on persons, property or business, </a:t>
            </a:r>
          </a:p>
          <a:p>
            <a:pPr marL="0" indent="0" eaLnBrk="1" hangingPunct="1">
              <a:lnSpc>
                <a:spcPct val="90000"/>
              </a:lnSpc>
              <a:buFontTx/>
              <a:buNone/>
            </a:pPr>
            <a:r>
              <a:rPr lang="en-GB" altLang="en-US" sz="2800" dirty="0">
                <a:solidFill>
                  <a:schemeClr val="tx1"/>
                </a:solidFill>
              </a:rPr>
              <a:t>for the support of national or local government </a:t>
            </a:r>
            <a:r>
              <a:rPr lang="en-GB" altLang="en-US" dirty="0">
                <a:solidFill>
                  <a:schemeClr val="tx1"/>
                </a:solidFill>
              </a:rPr>
              <a:t>…</a:t>
            </a:r>
            <a:endParaRPr lang="en-US"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87043" name="Rectangle 17"/>
          <p:cNvSpPr>
            <a:spLocks noChangeArrowheads="1"/>
          </p:cNvSpPr>
          <p:nvPr/>
        </p:nvSpPr>
        <p:spPr bwMode="auto">
          <a:xfrm>
            <a:off x="0" y="936625"/>
            <a:ext cx="9144000" cy="5444703"/>
          </a:xfrm>
          <a:prstGeom prst="rect">
            <a:avLst/>
          </a:prstGeom>
          <a:noFill/>
          <a:ln w="9525">
            <a:noFill/>
            <a:miter lim="800000"/>
            <a:headEnd/>
            <a:tailEnd/>
          </a:ln>
        </p:spPr>
        <p:txBody>
          <a:bodyPr/>
          <a:lstStyle/>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endParaRPr lang="en-GB" sz="2000" dirty="0">
              <a:latin typeface="Arial" charset="0"/>
            </a:endParaRP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r>
              <a:rPr lang="en-GB" sz="2000" dirty="0">
                <a:latin typeface="Arial" charset="0"/>
              </a:rPr>
              <a:t>to fund provision of "</a:t>
            </a:r>
            <a:r>
              <a:rPr lang="en-GB" sz="2000" b="1" dirty="0">
                <a:latin typeface="Arial" charset="0"/>
              </a:rPr>
              <a:t>public goods</a:t>
            </a:r>
            <a:r>
              <a:rPr lang="en-GB" sz="2000" dirty="0">
                <a:latin typeface="Arial" charset="0"/>
              </a:rPr>
              <a:t>", goods and services which would be under-provided if left to market forces due to the "free-rider" problem.  These include national defence, the fire service and vaccination programmes;</a:t>
            </a: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endParaRPr lang="en-GB" sz="2000" dirty="0">
              <a:latin typeface="Arial" charset="0"/>
            </a:endParaRP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r>
              <a:rPr lang="en-GB" sz="2000" dirty="0">
                <a:latin typeface="Arial" charset="0"/>
              </a:rPr>
              <a:t>to fund provision of "</a:t>
            </a:r>
            <a:r>
              <a:rPr lang="en-GB" sz="2000" b="1" dirty="0">
                <a:latin typeface="Arial" charset="0"/>
              </a:rPr>
              <a:t>merit goods</a:t>
            </a:r>
            <a:r>
              <a:rPr lang="en-GB" sz="2000" dirty="0">
                <a:latin typeface="Arial" charset="0"/>
              </a:rPr>
              <a:t>", goods and services which could in principle be provided by the market but which, as a society, we consider to be particularly valuable - even a right - such that we have collectively decided that the state ought to provide the item.  Examples include provision of education and health care which, in the UK, is universally available and provided free at the point of use by the National Health Service…</a:t>
            </a:r>
          </a:p>
        </p:txBody>
      </p:sp>
      <p:sp>
        <p:nvSpPr>
          <p:cNvPr id="26" name="Rectangle 2">
            <a:extLst>
              <a:ext uri="{FF2B5EF4-FFF2-40B4-BE49-F238E27FC236}">
                <a16:creationId xmlns:a16="http://schemas.microsoft.com/office/drawing/2014/main" id="{94F1D2F2-98DC-4E1D-9F36-EDCF9E376BB9}"/>
              </a:ext>
            </a:extLst>
          </p:cNvPr>
          <p:cNvSpPr txBox="1">
            <a:spLocks noChangeArrowheads="1"/>
          </p:cNvSpPr>
          <p:nvPr/>
        </p:nvSpPr>
        <p:spPr>
          <a:xfrm>
            <a:off x="0" y="1588"/>
            <a:ext cx="9144000" cy="938212"/>
          </a:xfrm>
          <a:prstGeom prst="rect">
            <a:avLst/>
          </a:prstGeom>
        </p:spPr>
        <p:txBody>
          <a:bodyPr anchor="ctr" anchorCtr="0"/>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eaLnBrk="1" hangingPunct="1"/>
            <a:r>
              <a:rPr lang="en-GB" altLang="en-US" kern="0" dirty="0">
                <a:effectLst>
                  <a:outerShdw blurRad="38100" dist="38100" dir="2700000" algn="tl">
                    <a:srgbClr val="000000">
                      <a:alpha val="43137"/>
                    </a:srgbClr>
                  </a:outerShdw>
                </a:effectLst>
              </a:rPr>
              <a:t>Why tax?</a:t>
            </a:r>
            <a:endParaRPr lang="en-US" altLang="en-US" kern="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7043">
                                            <p:txEl>
                                              <p:pRg st="1" end="1"/>
                                            </p:txEl>
                                          </p:spTgt>
                                        </p:tgtEl>
                                        <p:attrNameLst>
                                          <p:attrName>style.visibility</p:attrName>
                                        </p:attrNameLst>
                                      </p:cBhvr>
                                      <p:to>
                                        <p:strVal val="visible"/>
                                      </p:to>
                                    </p:set>
                                    <p:animEffect transition="in" filter="wipe(left)">
                                      <p:cBhvr>
                                        <p:cTn id="7" dur="500"/>
                                        <p:tgtEl>
                                          <p:spTgt spid="870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7043">
                                            <p:txEl>
                                              <p:pRg st="3" end="3"/>
                                            </p:txEl>
                                          </p:spTgt>
                                        </p:tgtEl>
                                        <p:attrNameLst>
                                          <p:attrName>style.visibility</p:attrName>
                                        </p:attrNameLst>
                                      </p:cBhvr>
                                      <p:to>
                                        <p:strVal val="visible"/>
                                      </p:to>
                                    </p:set>
                                    <p:animEffect transition="in" filter="wipe(left)">
                                      <p:cBhvr>
                                        <p:cTn id="12" dur="500"/>
                                        <p:tgtEl>
                                          <p:spTgt spid="870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87043" name="Rectangle 17"/>
          <p:cNvSpPr>
            <a:spLocks noChangeArrowheads="1"/>
          </p:cNvSpPr>
          <p:nvPr/>
        </p:nvSpPr>
        <p:spPr bwMode="auto">
          <a:xfrm>
            <a:off x="0" y="936625"/>
            <a:ext cx="9142413" cy="5516711"/>
          </a:xfrm>
          <a:prstGeom prst="rect">
            <a:avLst/>
          </a:prstGeom>
          <a:noFill/>
          <a:ln w="9525">
            <a:noFill/>
            <a:miter lim="800000"/>
            <a:headEnd/>
            <a:tailEnd/>
          </a:ln>
        </p:spPr>
        <p:txBody>
          <a:bodyPr/>
          <a:lstStyle/>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endParaRPr lang="en-GB" sz="2000" dirty="0">
              <a:latin typeface="Arial" charset="0"/>
            </a:endParaRP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r>
              <a:rPr lang="en-GB" sz="2000" dirty="0">
                <a:latin typeface="Arial" charset="0"/>
              </a:rPr>
              <a:t>to fund </a:t>
            </a:r>
            <a:r>
              <a:rPr lang="en-GB" sz="2000" b="1" dirty="0">
                <a:latin typeface="Arial" charset="0"/>
              </a:rPr>
              <a:t>physical infrastructure </a:t>
            </a:r>
            <a:r>
              <a:rPr lang="en-GB" sz="2000" dirty="0">
                <a:latin typeface="Arial" charset="0"/>
              </a:rPr>
              <a:t>- such as road and rail networks;</a:t>
            </a: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endParaRPr lang="en-GB" sz="2000" dirty="0">
              <a:latin typeface="Arial" charset="0"/>
            </a:endParaRP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r>
              <a:rPr lang="en-GB" sz="2000" dirty="0">
                <a:latin typeface="Arial" charset="0"/>
              </a:rPr>
              <a:t>to fund what we might call "</a:t>
            </a:r>
            <a:r>
              <a:rPr lang="en-GB" sz="2000" b="1" dirty="0">
                <a:latin typeface="Arial" charset="0"/>
              </a:rPr>
              <a:t>organisational infrastructure</a:t>
            </a:r>
            <a:r>
              <a:rPr lang="en-GB" sz="2000" dirty="0">
                <a:latin typeface="Arial" charset="0"/>
              </a:rPr>
              <a:t>" to create conditions in which citizens and businesses may prosper, in such areas as environmental protection, justice and home affairs, foreign and security policy, and negotiations in - and defence of rights under - international treaties;</a:t>
            </a: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endParaRPr lang="en-GB" sz="2000" dirty="0">
              <a:latin typeface="Arial" charset="0"/>
            </a:endParaRP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r>
              <a:rPr lang="en-GB" sz="2000" dirty="0">
                <a:latin typeface="Arial" charset="0"/>
              </a:rPr>
              <a:t>to fund </a:t>
            </a:r>
            <a:r>
              <a:rPr lang="en-GB" sz="2000" b="1" dirty="0">
                <a:latin typeface="Arial" charset="0"/>
              </a:rPr>
              <a:t>social protection</a:t>
            </a:r>
            <a:r>
              <a:rPr lang="en-GB" sz="2000" dirty="0">
                <a:latin typeface="Arial" charset="0"/>
              </a:rPr>
              <a:t>, such as unemployment protection, disability benefits, maternity and paternity protection, family/child benefits and pensions;</a:t>
            </a: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endParaRPr lang="en-GB" sz="2000" dirty="0">
              <a:latin typeface="Arial" charset="0"/>
            </a:endParaRP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r>
              <a:rPr lang="en-GB" sz="2000" dirty="0">
                <a:latin typeface="Arial" charset="0"/>
              </a:rPr>
              <a:t>to discourage behaviour which gives rise to negative </a:t>
            </a:r>
            <a:r>
              <a:rPr lang="en-GB" sz="2000" b="1" dirty="0">
                <a:latin typeface="Arial" charset="0"/>
              </a:rPr>
              <a:t>externalities</a:t>
            </a:r>
            <a:r>
              <a:rPr lang="en-GB" sz="2000" dirty="0">
                <a:latin typeface="Arial" charset="0"/>
              </a:rPr>
              <a:t>…</a:t>
            </a:r>
          </a:p>
        </p:txBody>
      </p:sp>
      <p:sp>
        <p:nvSpPr>
          <p:cNvPr id="24" name="Rectangle 2">
            <a:extLst>
              <a:ext uri="{FF2B5EF4-FFF2-40B4-BE49-F238E27FC236}">
                <a16:creationId xmlns:a16="http://schemas.microsoft.com/office/drawing/2014/main" id="{FE6C945A-7612-4A46-9516-D417F1E825E1}"/>
              </a:ext>
            </a:extLst>
          </p:cNvPr>
          <p:cNvSpPr txBox="1">
            <a:spLocks noChangeArrowheads="1"/>
          </p:cNvSpPr>
          <p:nvPr/>
        </p:nvSpPr>
        <p:spPr>
          <a:xfrm>
            <a:off x="0" y="1588"/>
            <a:ext cx="9144000" cy="938212"/>
          </a:xfrm>
          <a:prstGeom prst="rect">
            <a:avLst/>
          </a:prstGeom>
        </p:spPr>
        <p:txBody>
          <a:bodyPr anchor="ctr" anchorCtr="0"/>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eaLnBrk="1" hangingPunct="1"/>
            <a:r>
              <a:rPr lang="en-GB" altLang="en-US" kern="0" dirty="0">
                <a:effectLst>
                  <a:outerShdw blurRad="38100" dist="38100" dir="2700000" algn="tl">
                    <a:srgbClr val="000000">
                      <a:alpha val="43137"/>
                    </a:srgbClr>
                  </a:outerShdw>
                </a:effectLst>
              </a:rPr>
              <a:t>Why tax?</a:t>
            </a:r>
            <a:endParaRPr lang="en-US" altLang="en-US" kern="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39146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7043">
                                            <p:txEl>
                                              <p:pRg st="1" end="1"/>
                                            </p:txEl>
                                          </p:spTgt>
                                        </p:tgtEl>
                                        <p:attrNameLst>
                                          <p:attrName>style.visibility</p:attrName>
                                        </p:attrNameLst>
                                      </p:cBhvr>
                                      <p:to>
                                        <p:strVal val="visible"/>
                                      </p:to>
                                    </p:set>
                                    <p:animEffect transition="in" filter="wipe(left)">
                                      <p:cBhvr>
                                        <p:cTn id="7" dur="500"/>
                                        <p:tgtEl>
                                          <p:spTgt spid="870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7043">
                                            <p:txEl>
                                              <p:pRg st="3" end="3"/>
                                            </p:txEl>
                                          </p:spTgt>
                                        </p:tgtEl>
                                        <p:attrNameLst>
                                          <p:attrName>style.visibility</p:attrName>
                                        </p:attrNameLst>
                                      </p:cBhvr>
                                      <p:to>
                                        <p:strVal val="visible"/>
                                      </p:to>
                                    </p:set>
                                    <p:animEffect transition="in" filter="wipe(left)">
                                      <p:cBhvr>
                                        <p:cTn id="12" dur="500"/>
                                        <p:tgtEl>
                                          <p:spTgt spid="8704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7043">
                                            <p:txEl>
                                              <p:pRg st="5" end="5"/>
                                            </p:txEl>
                                          </p:spTgt>
                                        </p:tgtEl>
                                        <p:attrNameLst>
                                          <p:attrName>style.visibility</p:attrName>
                                        </p:attrNameLst>
                                      </p:cBhvr>
                                      <p:to>
                                        <p:strVal val="visible"/>
                                      </p:to>
                                    </p:set>
                                    <p:animEffect transition="in" filter="wipe(left)">
                                      <p:cBhvr>
                                        <p:cTn id="17" dur="500"/>
                                        <p:tgtEl>
                                          <p:spTgt spid="8704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7043">
                                            <p:txEl>
                                              <p:pRg st="7" end="7"/>
                                            </p:txEl>
                                          </p:spTgt>
                                        </p:tgtEl>
                                        <p:attrNameLst>
                                          <p:attrName>style.visibility</p:attrName>
                                        </p:attrNameLst>
                                      </p:cBhvr>
                                      <p:to>
                                        <p:strVal val="visible"/>
                                      </p:to>
                                    </p:set>
                                    <p:animEffect transition="in" filter="wipe(left)">
                                      <p:cBhvr>
                                        <p:cTn id="22" dur="500"/>
                                        <p:tgtEl>
                                          <p:spTgt spid="8704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87043" name="Rectangle 17"/>
          <p:cNvSpPr>
            <a:spLocks noChangeArrowheads="1"/>
          </p:cNvSpPr>
          <p:nvPr/>
        </p:nvSpPr>
        <p:spPr bwMode="auto">
          <a:xfrm>
            <a:off x="0" y="936625"/>
            <a:ext cx="9142413" cy="5444703"/>
          </a:xfrm>
          <a:prstGeom prst="rect">
            <a:avLst/>
          </a:prstGeom>
          <a:noFill/>
          <a:ln w="9525">
            <a:noFill/>
            <a:miter lim="800000"/>
            <a:headEnd/>
            <a:tailEnd/>
          </a:ln>
        </p:spPr>
        <p:txBody>
          <a:bodyPr/>
          <a:lstStyle/>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endParaRPr lang="en-GB" sz="2000" dirty="0">
              <a:latin typeface="Arial" charset="0"/>
            </a:endParaRP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r>
              <a:rPr lang="en-GB" sz="2000" dirty="0">
                <a:latin typeface="Arial" charset="0"/>
              </a:rPr>
              <a:t>to achieve </a:t>
            </a:r>
            <a:r>
              <a:rPr lang="en-GB" sz="2000" b="1" dirty="0">
                <a:latin typeface="Arial" charset="0"/>
              </a:rPr>
              <a:t>redistribution</a:t>
            </a:r>
            <a:r>
              <a:rPr lang="en-GB" sz="2000" dirty="0">
                <a:latin typeface="Arial" charset="0"/>
              </a:rPr>
              <a:t> of income through the tax and benefits systems, to improve social outcomes and sustain long-term growth;</a:t>
            </a: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endParaRPr lang="en-GB" sz="2000" dirty="0">
              <a:latin typeface="Arial" charset="0"/>
            </a:endParaRPr>
          </a:p>
          <a:p>
            <a:pPr marL="357188" indent="-357188">
              <a:buFont typeface="Arial" panose="020B0604020202020204" pitchFamily="34" charset="0"/>
              <a:buChar char="•"/>
              <a:tabLst>
                <a:tab pos="357188"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pPr>
            <a:r>
              <a:rPr lang="en-GB" sz="2000" dirty="0">
                <a:latin typeface="Arial" charset="0"/>
              </a:rPr>
              <a:t>to achieve </a:t>
            </a:r>
            <a:r>
              <a:rPr lang="en-GB" sz="2000" b="1" dirty="0">
                <a:latin typeface="Arial" charset="0"/>
              </a:rPr>
              <a:t>stabilisation</a:t>
            </a:r>
            <a:r>
              <a:rPr lang="en-GB" sz="2000" dirty="0">
                <a:latin typeface="Arial" charset="0"/>
              </a:rPr>
              <a:t> of the economy, smoothing out peaks and troughs of the economic cycle through high taxation in good years and low taxation in bad years.</a:t>
            </a:r>
          </a:p>
        </p:txBody>
      </p:sp>
      <p:sp>
        <p:nvSpPr>
          <p:cNvPr id="24" name="Rectangle 2">
            <a:extLst>
              <a:ext uri="{FF2B5EF4-FFF2-40B4-BE49-F238E27FC236}">
                <a16:creationId xmlns:a16="http://schemas.microsoft.com/office/drawing/2014/main" id="{72074530-2AE1-4B39-8EB7-50FEB0F84192}"/>
              </a:ext>
            </a:extLst>
          </p:cNvPr>
          <p:cNvSpPr txBox="1">
            <a:spLocks noChangeArrowheads="1"/>
          </p:cNvSpPr>
          <p:nvPr/>
        </p:nvSpPr>
        <p:spPr>
          <a:xfrm>
            <a:off x="0" y="1588"/>
            <a:ext cx="9144000" cy="938212"/>
          </a:xfrm>
          <a:prstGeom prst="rect">
            <a:avLst/>
          </a:prstGeom>
        </p:spPr>
        <p:txBody>
          <a:bodyPr anchor="ctr" anchorCtr="0"/>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eaLnBrk="1" hangingPunct="1"/>
            <a:r>
              <a:rPr lang="en-GB" altLang="en-US" kern="0" dirty="0">
                <a:effectLst>
                  <a:outerShdw blurRad="38100" dist="38100" dir="2700000" algn="tl">
                    <a:srgbClr val="000000">
                      <a:alpha val="43137"/>
                    </a:srgbClr>
                  </a:outerShdw>
                </a:effectLst>
              </a:rPr>
              <a:t>Why tax?</a:t>
            </a:r>
            <a:endParaRPr lang="en-US" altLang="en-US" kern="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84557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7043">
                                            <p:txEl>
                                              <p:pRg st="1" end="1"/>
                                            </p:txEl>
                                          </p:spTgt>
                                        </p:tgtEl>
                                        <p:attrNameLst>
                                          <p:attrName>style.visibility</p:attrName>
                                        </p:attrNameLst>
                                      </p:cBhvr>
                                      <p:to>
                                        <p:strVal val="visible"/>
                                      </p:to>
                                    </p:set>
                                    <p:animEffect transition="in" filter="wipe(left)">
                                      <p:cBhvr>
                                        <p:cTn id="7" dur="500"/>
                                        <p:tgtEl>
                                          <p:spTgt spid="870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7043">
                                            <p:txEl>
                                              <p:pRg st="3" end="3"/>
                                            </p:txEl>
                                          </p:spTgt>
                                        </p:tgtEl>
                                        <p:attrNameLst>
                                          <p:attrName>style.visibility</p:attrName>
                                        </p:attrNameLst>
                                      </p:cBhvr>
                                      <p:to>
                                        <p:strVal val="visible"/>
                                      </p:to>
                                    </p:set>
                                    <p:animEffect transition="in" filter="wipe(left)">
                                      <p:cBhvr>
                                        <p:cTn id="12" dur="500"/>
                                        <p:tgtEl>
                                          <p:spTgt spid="870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indent="0" eaLnBrk="1" hangingPunct="1"/>
            <a:r>
              <a:rPr lang="en-GB" altLang="en-US" sz="2800" dirty="0">
                <a:effectLst>
                  <a:outerShdw blurRad="38100" dist="38100" dir="2700000" algn="tl">
                    <a:srgbClr val="000000">
                      <a:alpha val="43137"/>
                    </a:srgbClr>
                  </a:outerShdw>
                </a:effectLst>
              </a:rPr>
              <a:t>Desirable characteristics of a system of taxation</a:t>
            </a:r>
            <a:endParaRPr lang="en-US" altLang="en-US" sz="2800" dirty="0">
              <a:effectLst>
                <a:outerShdw blurRad="38100" dist="38100" dir="2700000" algn="tl">
                  <a:srgbClr val="000000">
                    <a:alpha val="43137"/>
                  </a:srgbClr>
                </a:outerShdw>
              </a:effectLst>
            </a:endParaRPr>
          </a:p>
        </p:txBody>
      </p:sp>
      <p:sp>
        <p:nvSpPr>
          <p:cNvPr id="4099" name="Rectangle 3"/>
          <p:cNvSpPr>
            <a:spLocks noGrp="1" noChangeArrowheads="1"/>
          </p:cNvSpPr>
          <p:nvPr>
            <p:ph idx="1"/>
          </p:nvPr>
        </p:nvSpPr>
        <p:spPr/>
        <p:txBody>
          <a:bodyPr/>
          <a:lstStyle/>
          <a:p>
            <a:pPr marL="0" indent="0" eaLnBrk="1" hangingPunct="1">
              <a:buFontTx/>
              <a:buNone/>
            </a:pPr>
            <a:endParaRPr lang="en-GB" altLang="en-US" dirty="0">
              <a:solidFill>
                <a:schemeClr val="tx1"/>
              </a:solidFill>
            </a:endParaRPr>
          </a:p>
          <a:p>
            <a:pPr marL="0" indent="0" eaLnBrk="1" hangingPunct="1">
              <a:buFontTx/>
              <a:buNone/>
            </a:pPr>
            <a:r>
              <a:rPr lang="en-GB" altLang="en-US" sz="2800" dirty="0">
                <a:solidFill>
                  <a:schemeClr val="tx1"/>
                </a:solidFill>
              </a:rPr>
              <a:t>Adam Smith proposed “Canons of Taxation” which listed desirable features for a system of taxation. </a:t>
            </a:r>
          </a:p>
          <a:p>
            <a:pPr marL="0" indent="0" eaLnBrk="1" hangingPunct="1">
              <a:buFontTx/>
              <a:buNone/>
            </a:pPr>
            <a:endParaRPr lang="en-GB" altLang="en-US" sz="2800" dirty="0">
              <a:solidFill>
                <a:schemeClr val="tx1"/>
              </a:solidFill>
            </a:endParaRPr>
          </a:p>
          <a:p>
            <a:pPr marL="0" indent="0" eaLnBrk="1" hangingPunct="1">
              <a:buFontTx/>
              <a:buNone/>
            </a:pPr>
            <a:r>
              <a:rPr lang="en-GB" altLang="en-US" sz="2800" dirty="0">
                <a:solidFill>
                  <a:schemeClr val="tx1"/>
                </a:solidFill>
              </a:rPr>
              <a:t>These may be restated in contemporary terms as </a:t>
            </a:r>
            <a:r>
              <a:rPr lang="en-GB" altLang="en-US" sz="2800" b="1" dirty="0">
                <a:solidFill>
                  <a:schemeClr val="tx1"/>
                </a:solidFill>
              </a:rPr>
              <a:t>equity</a:t>
            </a:r>
            <a:r>
              <a:rPr lang="en-GB" altLang="en-US" sz="2800" dirty="0">
                <a:solidFill>
                  <a:schemeClr val="tx1"/>
                </a:solidFill>
              </a:rPr>
              <a:t>, </a:t>
            </a:r>
            <a:r>
              <a:rPr lang="en-GB" altLang="en-US" sz="2800" b="1" dirty="0">
                <a:solidFill>
                  <a:schemeClr val="tx1"/>
                </a:solidFill>
              </a:rPr>
              <a:t>certainty</a:t>
            </a:r>
            <a:r>
              <a:rPr lang="en-GB" altLang="en-US" sz="2800" dirty="0">
                <a:solidFill>
                  <a:schemeClr val="tx1"/>
                </a:solidFill>
              </a:rPr>
              <a:t>, </a:t>
            </a:r>
            <a:r>
              <a:rPr lang="en-GB" altLang="en-US" sz="2800" b="1" dirty="0">
                <a:solidFill>
                  <a:schemeClr val="tx1"/>
                </a:solidFill>
              </a:rPr>
              <a:t>convenience</a:t>
            </a:r>
            <a:r>
              <a:rPr lang="en-GB" altLang="en-US" sz="2800" dirty="0">
                <a:solidFill>
                  <a:schemeClr val="tx1"/>
                </a:solidFill>
              </a:rPr>
              <a:t> and </a:t>
            </a:r>
            <a:r>
              <a:rPr lang="en-GB" altLang="en-US" sz="2800" b="1" dirty="0">
                <a:solidFill>
                  <a:schemeClr val="tx1"/>
                </a:solidFill>
              </a:rPr>
              <a:t>efficiency</a:t>
            </a:r>
            <a:r>
              <a:rPr lang="en-GB" altLang="en-US" dirty="0">
                <a:solidFill>
                  <a:schemeClr val="tx1"/>
                </a:solidFill>
              </a:rPr>
              <a:t>…</a:t>
            </a:r>
            <a:endParaRPr lang="en-US" altLang="en-US"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indent="0" eaLnBrk="1" hangingPunct="1"/>
            <a:r>
              <a:rPr lang="en-GB" altLang="en-US" dirty="0">
                <a:effectLst>
                  <a:outerShdw blurRad="38100" dist="38100" dir="2700000" algn="tl">
                    <a:srgbClr val="000000">
                      <a:alpha val="43137"/>
                    </a:srgbClr>
                  </a:outerShdw>
                </a:effectLst>
              </a:rPr>
              <a:t>Desirable characteristics of taxation</a:t>
            </a:r>
            <a:endParaRPr lang="en-US" altLang="en-US" dirty="0">
              <a:effectLst>
                <a:outerShdw blurRad="38100" dist="38100" dir="2700000" algn="tl">
                  <a:srgbClr val="000000">
                    <a:alpha val="43137"/>
                  </a:srgbClr>
                </a:outerShdw>
              </a:effectLst>
            </a:endParaRPr>
          </a:p>
        </p:txBody>
      </p:sp>
      <p:sp>
        <p:nvSpPr>
          <p:cNvPr id="10243" name="Rectangle 3"/>
          <p:cNvSpPr>
            <a:spLocks noGrp="1" noChangeArrowheads="1"/>
          </p:cNvSpPr>
          <p:nvPr>
            <p:ph idx="1"/>
          </p:nvPr>
        </p:nvSpPr>
        <p:spPr/>
        <p:txBody>
          <a:bodyPr/>
          <a:lstStyle/>
          <a:p>
            <a:pPr marL="357188" indent="-357188" eaLnBrk="1" hangingPunct="1">
              <a:lnSpc>
                <a:spcPct val="80000"/>
              </a:lnSpc>
              <a:tabLst>
                <a:tab pos="357188" algn="l"/>
              </a:tabLst>
            </a:pPr>
            <a:endParaRPr lang="en-GB" altLang="en-US" dirty="0">
              <a:solidFill>
                <a:schemeClr val="tx1"/>
              </a:solidFill>
            </a:endParaRPr>
          </a:p>
          <a:p>
            <a:pPr marL="357188" indent="-357188" eaLnBrk="1" hangingPunct="1">
              <a:lnSpc>
                <a:spcPct val="80000"/>
              </a:lnSpc>
              <a:tabLst>
                <a:tab pos="357188" algn="l"/>
              </a:tabLst>
            </a:pPr>
            <a:r>
              <a:rPr lang="en-GB" altLang="en-US" b="1" dirty="0">
                <a:solidFill>
                  <a:schemeClr val="tx1"/>
                </a:solidFill>
              </a:rPr>
              <a:t>Equity</a:t>
            </a:r>
          </a:p>
          <a:p>
            <a:pPr marL="357188" indent="-357188" eaLnBrk="1" hangingPunct="1">
              <a:lnSpc>
                <a:spcPct val="80000"/>
              </a:lnSpc>
              <a:buFontTx/>
              <a:buNone/>
              <a:tabLst>
                <a:tab pos="357188" algn="l"/>
              </a:tabLst>
            </a:pPr>
            <a:r>
              <a:rPr lang="en-GB" altLang="en-US" dirty="0">
                <a:solidFill>
                  <a:schemeClr val="tx1"/>
                </a:solidFill>
              </a:rPr>
              <a:t>	Horizontal - similar circumstances = similar treatment</a:t>
            </a:r>
          </a:p>
          <a:p>
            <a:pPr marL="357188" indent="-357188" eaLnBrk="1" hangingPunct="1">
              <a:lnSpc>
                <a:spcPct val="80000"/>
              </a:lnSpc>
              <a:buFontTx/>
              <a:buNone/>
              <a:tabLst>
                <a:tab pos="357188" algn="l"/>
              </a:tabLst>
            </a:pPr>
            <a:r>
              <a:rPr lang="en-GB" altLang="en-US" dirty="0">
                <a:solidFill>
                  <a:schemeClr val="tx1"/>
                </a:solidFill>
              </a:rPr>
              <a:t>	Vertical – ability to pay</a:t>
            </a:r>
          </a:p>
          <a:p>
            <a:pPr marL="357188" indent="-357188" eaLnBrk="1" hangingPunct="1">
              <a:lnSpc>
                <a:spcPct val="80000"/>
              </a:lnSpc>
              <a:buFontTx/>
              <a:buNone/>
              <a:tabLst>
                <a:tab pos="357188" algn="l"/>
              </a:tabLst>
            </a:pPr>
            <a:endParaRPr lang="en-GB" altLang="en-US" dirty="0">
              <a:solidFill>
                <a:schemeClr val="tx1"/>
              </a:solidFill>
            </a:endParaRPr>
          </a:p>
          <a:p>
            <a:pPr marL="357188" indent="-357188" eaLnBrk="1" hangingPunct="1">
              <a:lnSpc>
                <a:spcPct val="80000"/>
              </a:lnSpc>
              <a:tabLst>
                <a:tab pos="357188" algn="l"/>
              </a:tabLst>
            </a:pPr>
            <a:r>
              <a:rPr lang="en-GB" altLang="en-US" b="1" dirty="0">
                <a:solidFill>
                  <a:schemeClr val="tx1"/>
                </a:solidFill>
              </a:rPr>
              <a:t>Certainty</a:t>
            </a:r>
          </a:p>
          <a:p>
            <a:pPr marL="357188" indent="-357188" eaLnBrk="1" hangingPunct="1">
              <a:lnSpc>
                <a:spcPct val="80000"/>
              </a:lnSpc>
              <a:tabLst>
                <a:tab pos="357188" algn="l"/>
              </a:tabLst>
            </a:pPr>
            <a:r>
              <a:rPr lang="en-GB" altLang="en-US" b="1" dirty="0">
                <a:solidFill>
                  <a:schemeClr val="tx1"/>
                </a:solidFill>
              </a:rPr>
              <a:t>Convenience</a:t>
            </a:r>
          </a:p>
          <a:p>
            <a:pPr marL="357188" indent="-357188" eaLnBrk="1" hangingPunct="1">
              <a:lnSpc>
                <a:spcPct val="80000"/>
              </a:lnSpc>
              <a:tabLst>
                <a:tab pos="357188" algn="l"/>
              </a:tabLst>
            </a:pPr>
            <a:endParaRPr lang="en-GB" altLang="en-US" dirty="0">
              <a:solidFill>
                <a:schemeClr val="tx1"/>
              </a:solidFill>
            </a:endParaRPr>
          </a:p>
          <a:p>
            <a:pPr marL="357188" indent="-357188" eaLnBrk="1" hangingPunct="1">
              <a:lnSpc>
                <a:spcPct val="80000"/>
              </a:lnSpc>
              <a:tabLst>
                <a:tab pos="357188" algn="l"/>
              </a:tabLst>
            </a:pPr>
            <a:r>
              <a:rPr lang="en-GB" altLang="en-US" b="1" dirty="0">
                <a:solidFill>
                  <a:schemeClr val="tx1"/>
                </a:solidFill>
              </a:rPr>
              <a:t>Efficiency</a:t>
            </a:r>
          </a:p>
          <a:p>
            <a:pPr marL="357188" indent="-357188" eaLnBrk="1" hangingPunct="1">
              <a:lnSpc>
                <a:spcPct val="80000"/>
              </a:lnSpc>
              <a:buFontTx/>
              <a:buNone/>
              <a:tabLst>
                <a:tab pos="357188" algn="l"/>
              </a:tabLst>
            </a:pPr>
            <a:r>
              <a:rPr lang="en-GB" altLang="en-US" dirty="0">
                <a:solidFill>
                  <a:schemeClr val="tx1"/>
                </a:solidFill>
              </a:rPr>
              <a:t>	Administratively efficient = cheap</a:t>
            </a:r>
          </a:p>
          <a:p>
            <a:pPr marL="357188" indent="-357188" eaLnBrk="1" hangingPunct="1">
              <a:lnSpc>
                <a:spcPct val="80000"/>
              </a:lnSpc>
              <a:buFontTx/>
              <a:buNone/>
              <a:tabLst>
                <a:tab pos="357188" algn="l"/>
              </a:tabLst>
            </a:pPr>
            <a:r>
              <a:rPr lang="en-GB" altLang="en-US" dirty="0">
                <a:solidFill>
                  <a:schemeClr val="tx1"/>
                </a:solidFill>
              </a:rPr>
              <a:t>	Economically efficient = not distorting economic choices…</a:t>
            </a:r>
          </a:p>
          <a:p>
            <a:pPr marL="357188" indent="-357188" eaLnBrk="1" hangingPunct="1">
              <a:lnSpc>
                <a:spcPct val="80000"/>
              </a:lnSpc>
              <a:tabLst>
                <a:tab pos="357188" algn="l"/>
              </a:tabLst>
            </a:pPr>
            <a:endParaRPr lang="en-US" altLang="en-US" sz="28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243">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24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24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indent="0" eaLnBrk="1" hangingPunct="1"/>
            <a:r>
              <a:rPr lang="en-GB" altLang="en-US" dirty="0">
                <a:effectLst>
                  <a:outerShdw blurRad="38100" dist="38100" dir="2700000" algn="tl">
                    <a:srgbClr val="000000">
                      <a:alpha val="43137"/>
                    </a:srgbClr>
                  </a:outerShdw>
                </a:effectLst>
              </a:rPr>
              <a:t>Progressive or regressive taxes</a:t>
            </a:r>
            <a:endParaRPr lang="en-US" altLang="en-US" dirty="0">
              <a:effectLst>
                <a:outerShdw blurRad="38100" dist="38100" dir="2700000" algn="tl">
                  <a:srgbClr val="000000">
                    <a:alpha val="43137"/>
                  </a:srgbClr>
                </a:outerShdw>
              </a:effectLst>
            </a:endParaRPr>
          </a:p>
        </p:txBody>
      </p:sp>
      <p:sp>
        <p:nvSpPr>
          <p:cNvPr id="21507" name="Rectangle 3"/>
          <p:cNvSpPr>
            <a:spLocks noGrp="1" noChangeArrowheads="1"/>
          </p:cNvSpPr>
          <p:nvPr>
            <p:ph idx="1"/>
          </p:nvPr>
        </p:nvSpPr>
        <p:spPr/>
        <p:txBody>
          <a:bodyPr/>
          <a:lstStyle/>
          <a:p>
            <a:pPr marL="0" indent="0" eaLnBrk="1" hangingPunct="1">
              <a:lnSpc>
                <a:spcPct val="90000"/>
              </a:lnSpc>
              <a:buFontTx/>
              <a:buNone/>
            </a:pPr>
            <a:endParaRPr lang="en-GB" altLang="en-US" dirty="0"/>
          </a:p>
          <a:p>
            <a:pPr marL="0" indent="0" eaLnBrk="1" hangingPunct="1">
              <a:lnSpc>
                <a:spcPct val="90000"/>
              </a:lnSpc>
              <a:buFontTx/>
              <a:buNone/>
            </a:pPr>
            <a:r>
              <a:rPr lang="en-GB" altLang="en-US" dirty="0">
                <a:solidFill>
                  <a:schemeClr val="tx1"/>
                </a:solidFill>
              </a:rPr>
              <a:t>Proportional taxes are a constant percentage of the tax “base”, for example income or wealth</a:t>
            </a:r>
          </a:p>
          <a:p>
            <a:pPr marL="0" indent="0" eaLnBrk="1" hangingPunct="1">
              <a:lnSpc>
                <a:spcPct val="90000"/>
              </a:lnSpc>
              <a:buFontTx/>
              <a:buNone/>
            </a:pPr>
            <a:endParaRPr lang="en-GB" altLang="en-US" dirty="0">
              <a:solidFill>
                <a:schemeClr val="tx1"/>
              </a:solidFill>
            </a:endParaRPr>
          </a:p>
          <a:p>
            <a:pPr marL="0" indent="0" eaLnBrk="1" hangingPunct="1">
              <a:lnSpc>
                <a:spcPct val="90000"/>
              </a:lnSpc>
              <a:buFontTx/>
              <a:buNone/>
            </a:pPr>
            <a:r>
              <a:rPr lang="en-GB" altLang="en-US" dirty="0">
                <a:solidFill>
                  <a:schemeClr val="tx1"/>
                </a:solidFill>
              </a:rPr>
              <a:t>Progressive taxes increase the percentage paid in tax as the tax base rises</a:t>
            </a:r>
          </a:p>
          <a:p>
            <a:pPr marL="0" indent="0" eaLnBrk="1" hangingPunct="1">
              <a:lnSpc>
                <a:spcPct val="90000"/>
              </a:lnSpc>
              <a:buFontTx/>
              <a:buNone/>
            </a:pPr>
            <a:endParaRPr lang="en-GB" altLang="en-US" dirty="0">
              <a:solidFill>
                <a:schemeClr val="tx1"/>
              </a:solidFill>
            </a:endParaRPr>
          </a:p>
          <a:p>
            <a:pPr marL="0" indent="0" eaLnBrk="1" hangingPunct="1">
              <a:lnSpc>
                <a:spcPct val="90000"/>
              </a:lnSpc>
              <a:buFontTx/>
              <a:buNone/>
            </a:pPr>
            <a:r>
              <a:rPr lang="en-GB" altLang="en-US" dirty="0">
                <a:solidFill>
                  <a:schemeClr val="tx1"/>
                </a:solidFill>
              </a:rPr>
              <a:t>Regressive taxes decrease the percentage paid in tax as the tax base rises…</a:t>
            </a:r>
            <a:endParaRPr lang="en-US"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7">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0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indent="0" eaLnBrk="1" hangingPunct="1"/>
            <a:r>
              <a:rPr lang="en-GB" altLang="en-US" dirty="0">
                <a:effectLst>
                  <a:outerShdw blurRad="38100" dist="38100" dir="2700000" algn="tl">
                    <a:srgbClr val="000000">
                      <a:alpha val="43137"/>
                    </a:srgbClr>
                  </a:outerShdw>
                </a:effectLst>
              </a:rPr>
              <a:t>What and who to tax?</a:t>
            </a:r>
          </a:p>
        </p:txBody>
      </p:sp>
      <p:sp>
        <p:nvSpPr>
          <p:cNvPr id="7171" name="Content Placeholder 2"/>
          <p:cNvSpPr>
            <a:spLocks noGrp="1"/>
          </p:cNvSpPr>
          <p:nvPr>
            <p:ph idx="1"/>
          </p:nvPr>
        </p:nvSpPr>
        <p:spPr/>
        <p:txBody>
          <a:bodyPr/>
          <a:lstStyle/>
          <a:p>
            <a:pPr marL="357188" indent="-357188" eaLnBrk="1" hangingPunct="1">
              <a:tabLst>
                <a:tab pos="357188" algn="l"/>
              </a:tabLst>
            </a:pPr>
            <a:endParaRPr lang="en-GB" altLang="en-US" dirty="0"/>
          </a:p>
          <a:p>
            <a:pPr marL="357188" indent="-357188" eaLnBrk="1" hangingPunct="1">
              <a:tabLst>
                <a:tab pos="357188" algn="l"/>
              </a:tabLst>
            </a:pPr>
            <a:r>
              <a:rPr lang="en-GB" altLang="en-US" dirty="0">
                <a:solidFill>
                  <a:schemeClr val="tx1"/>
                </a:solidFill>
              </a:rPr>
              <a:t>What? = the tax “base”</a:t>
            </a:r>
          </a:p>
          <a:p>
            <a:pPr marL="357188" indent="-357188" eaLnBrk="1" hangingPunct="1">
              <a:tabLst>
                <a:tab pos="357188" algn="l"/>
              </a:tabLst>
            </a:pPr>
            <a:endParaRPr lang="en-GB" altLang="en-US" dirty="0">
              <a:solidFill>
                <a:schemeClr val="tx1"/>
              </a:solidFill>
            </a:endParaRPr>
          </a:p>
          <a:p>
            <a:pPr marL="357188" indent="-357188" eaLnBrk="1" hangingPunct="1">
              <a:tabLst>
                <a:tab pos="357188" algn="l"/>
              </a:tabLst>
            </a:pPr>
            <a:r>
              <a:rPr lang="en-GB" altLang="en-US" dirty="0">
                <a:solidFill>
                  <a:schemeClr val="tx1"/>
                </a:solidFill>
              </a:rPr>
              <a:t>Who? = the “taxpayer”…</a:t>
            </a:r>
          </a:p>
        </p:txBody>
      </p:sp>
    </p:spTree>
  </p:cSld>
  <p:clrMapOvr>
    <a:masterClrMapping/>
  </p:clrMapOvr>
</p:sld>
</file>

<file path=ppt/theme/theme1.xml><?xml version="1.0" encoding="utf-8"?>
<a:theme xmlns:a="http://schemas.openxmlformats.org/drawingml/2006/main" name="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12a5d77-fb98-4eee-af32-1334d8f04a53}" enabled="0" method="" siteId="{912a5d77-fb98-4eee-af32-1334d8f04a53}" removed="1"/>
</clbl:labelList>
</file>

<file path=docProps/app.xml><?xml version="1.0" encoding="utf-8"?>
<Properties xmlns="http://schemas.openxmlformats.org/officeDocument/2006/extended-properties" xmlns:vt="http://schemas.openxmlformats.org/officeDocument/2006/docPropsVTypes">
  <Template>Tax_blue_yellow</Template>
  <TotalTime>54</TotalTime>
  <Words>956</Words>
  <Application>Microsoft Office PowerPoint</Application>
  <PresentationFormat>On-screen Show (4:3)</PresentationFormat>
  <Paragraphs>124</Paragraphs>
  <Slides>18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Trebuchet MS</vt:lpstr>
      <vt:lpstr>Verdana</vt:lpstr>
      <vt:lpstr>Tax_blue_yellow</vt:lpstr>
      <vt:lpstr>PowerPoint Presentation</vt:lpstr>
      <vt:lpstr>What is a tax?</vt:lpstr>
      <vt:lpstr>PowerPoint Presentation</vt:lpstr>
      <vt:lpstr>PowerPoint Presentation</vt:lpstr>
      <vt:lpstr>PowerPoint Presentation</vt:lpstr>
      <vt:lpstr>Desirable characteristics of a system of taxation</vt:lpstr>
      <vt:lpstr>Desirable characteristics of taxation</vt:lpstr>
      <vt:lpstr>Progressive or regressive taxes</vt:lpstr>
      <vt:lpstr>What and who to tax?</vt:lpstr>
      <vt:lpstr>Tax bases</vt:lpstr>
      <vt:lpstr>Direct and indirect taxes</vt:lpstr>
      <vt:lpstr>Incidence of tax</vt:lpstr>
      <vt:lpstr>Other types of tax</vt:lpstr>
      <vt:lpstr>Evasion or avoidance</vt:lpstr>
      <vt:lpstr> Evasion or avoidance</vt:lpstr>
      <vt:lpstr>Main UK taxes</vt:lpstr>
      <vt:lpstr>Chap 1 Questions without answers</vt:lpstr>
      <vt:lpstr>End of section II Questions without answers</vt:lpstr>
    </vt:vector>
  </TitlesOfParts>
  <Company>Leeds Metropolitan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Principles of taxation (a) Fundamentals of UK taxation</dc:title>
  <dc:creator>csadm1n01</dc:creator>
  <cp:lastModifiedBy>Ricky Tutin</cp:lastModifiedBy>
  <cp:revision>89</cp:revision>
  <cp:lastPrinted>2016-07-07T10:32:31Z</cp:lastPrinted>
  <dcterms:created xsi:type="dcterms:W3CDTF">2009-08-05T18:54:04Z</dcterms:created>
  <dcterms:modified xsi:type="dcterms:W3CDTF">2026-07-31T13:12:52Z</dcterms:modified>
</cp:coreProperties>
</file>