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theme/themeOverride10.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3"/>
  </p:notesMasterIdLst>
  <p:sldIdLst>
    <p:sldId id="334" r:id="rId2"/>
    <p:sldId id="314" r:id="rId3"/>
    <p:sldId id="315" r:id="rId4"/>
    <p:sldId id="316" r:id="rId5"/>
    <p:sldId id="317" r:id="rId6"/>
    <p:sldId id="318" r:id="rId7"/>
    <p:sldId id="319" r:id="rId8"/>
    <p:sldId id="320" r:id="rId9"/>
    <p:sldId id="321" r:id="rId10"/>
    <p:sldId id="322" r:id="rId11"/>
    <p:sldId id="323" r:id="rId1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BA128"/>
    <a:srgbClr val="BAA130"/>
    <a:srgbClr val="780ACC"/>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9488" autoAdjust="0"/>
    <p:restoredTop sz="94660"/>
  </p:normalViewPr>
  <p:slideViewPr>
    <p:cSldViewPr snapToGrid="0">
      <p:cViewPr varScale="1">
        <p:scale>
          <a:sx n="107" d="100"/>
          <a:sy n="107" d="100"/>
        </p:scale>
        <p:origin x="1434" y="204"/>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C80F85-5505-4D24-820A-7175C9CB07F8}" type="datetimeFigureOut">
              <a:rPr lang="en-GB" smtClean="0"/>
              <a:t>03/08/2026</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BB557D-A881-45A4-BAC5-3FD1905030DB}" type="slidenum">
              <a:rPr lang="en-GB" smtClean="0"/>
              <a:t>‹#›</a:t>
            </a:fld>
            <a:endParaRPr lang="en-GB"/>
          </a:p>
        </p:txBody>
      </p:sp>
    </p:spTree>
    <p:extLst>
      <p:ext uri="{BB962C8B-B14F-4D97-AF65-F5344CB8AC3E}">
        <p14:creationId xmlns:p14="http://schemas.microsoft.com/office/powerpoint/2010/main" val="31903742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Slide Image Placeholder 1"/>
          <p:cNvSpPr>
            <a:spLocks noGrp="1" noRot="1" noChangeAspect="1" noTextEdit="1"/>
          </p:cNvSpPr>
          <p:nvPr>
            <p:ph type="sldImg"/>
          </p:nvPr>
        </p:nvSpPr>
        <p:spPr>
          <a:ln/>
        </p:spPr>
      </p:sp>
      <p:sp>
        <p:nvSpPr>
          <p:cNvPr id="2037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2037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rgbClr val="0000FF"/>
                </a:solidFill>
                <a:latin typeface="Trebuchet MS" panose="020B0603020202020204" pitchFamily="34" charset="0"/>
              </a:defRPr>
            </a:lvl1pPr>
            <a:lvl2pPr marL="737155" indent="-283521">
              <a:spcBef>
                <a:spcPct val="30000"/>
              </a:spcBef>
              <a:defRPr sz="1200">
                <a:solidFill>
                  <a:srgbClr val="0000FF"/>
                </a:solidFill>
                <a:latin typeface="Trebuchet MS" panose="020B0603020202020204" pitchFamily="34" charset="0"/>
              </a:defRPr>
            </a:lvl2pPr>
            <a:lvl3pPr marL="1134085" indent="-226817">
              <a:spcBef>
                <a:spcPct val="30000"/>
              </a:spcBef>
              <a:defRPr sz="1200">
                <a:solidFill>
                  <a:srgbClr val="0000FF"/>
                </a:solidFill>
                <a:latin typeface="Trebuchet MS" panose="020B0603020202020204" pitchFamily="34" charset="0"/>
              </a:defRPr>
            </a:lvl3pPr>
            <a:lvl4pPr marL="1587718" indent="-226817">
              <a:spcBef>
                <a:spcPct val="30000"/>
              </a:spcBef>
              <a:defRPr sz="1200">
                <a:solidFill>
                  <a:srgbClr val="0000FF"/>
                </a:solidFill>
                <a:latin typeface="Trebuchet MS" panose="020B0603020202020204" pitchFamily="34" charset="0"/>
              </a:defRPr>
            </a:lvl4pPr>
            <a:lvl5pPr marL="2041352" indent="-226817">
              <a:spcBef>
                <a:spcPct val="30000"/>
              </a:spcBef>
              <a:defRPr sz="1200">
                <a:solidFill>
                  <a:srgbClr val="0000FF"/>
                </a:solidFill>
                <a:latin typeface="Trebuchet MS" panose="020B0603020202020204" pitchFamily="34" charset="0"/>
              </a:defRPr>
            </a:lvl5pPr>
            <a:lvl6pPr marL="2494986" indent="-226817" eaLnBrk="0" fontAlgn="base" hangingPunct="0">
              <a:spcBef>
                <a:spcPct val="30000"/>
              </a:spcBef>
              <a:spcAft>
                <a:spcPct val="0"/>
              </a:spcAft>
              <a:defRPr sz="1200">
                <a:solidFill>
                  <a:srgbClr val="0000FF"/>
                </a:solidFill>
                <a:latin typeface="Trebuchet MS" panose="020B0603020202020204" pitchFamily="34" charset="0"/>
              </a:defRPr>
            </a:lvl6pPr>
            <a:lvl7pPr marL="2948620" indent="-226817" eaLnBrk="0" fontAlgn="base" hangingPunct="0">
              <a:spcBef>
                <a:spcPct val="30000"/>
              </a:spcBef>
              <a:spcAft>
                <a:spcPct val="0"/>
              </a:spcAft>
              <a:defRPr sz="1200">
                <a:solidFill>
                  <a:srgbClr val="0000FF"/>
                </a:solidFill>
                <a:latin typeface="Trebuchet MS" panose="020B0603020202020204" pitchFamily="34" charset="0"/>
              </a:defRPr>
            </a:lvl7pPr>
            <a:lvl8pPr marL="3402254" indent="-226817" eaLnBrk="0" fontAlgn="base" hangingPunct="0">
              <a:spcBef>
                <a:spcPct val="30000"/>
              </a:spcBef>
              <a:spcAft>
                <a:spcPct val="0"/>
              </a:spcAft>
              <a:defRPr sz="1200">
                <a:solidFill>
                  <a:srgbClr val="0000FF"/>
                </a:solidFill>
                <a:latin typeface="Trebuchet MS" panose="020B0603020202020204" pitchFamily="34" charset="0"/>
              </a:defRPr>
            </a:lvl8pPr>
            <a:lvl9pPr marL="3855888" indent="-226817" eaLnBrk="0" fontAlgn="base" hangingPunct="0">
              <a:spcBef>
                <a:spcPct val="30000"/>
              </a:spcBef>
              <a:spcAft>
                <a:spcPct val="0"/>
              </a:spcAft>
              <a:defRPr sz="1200">
                <a:solidFill>
                  <a:srgbClr val="0000FF"/>
                </a:solidFill>
                <a:latin typeface="Trebuchet MS" panose="020B0603020202020204" pitchFamily="34" charset="0"/>
              </a:defRPr>
            </a:lvl9pPr>
          </a:lstStyle>
          <a:p>
            <a:pPr>
              <a:spcBef>
                <a:spcPct val="0"/>
              </a:spcBef>
            </a:pPr>
            <a:fld id="{7B322C43-D4EB-4CC2-9E49-34B6987AC181}" type="slidenum">
              <a:rPr lang="en-GB" altLang="en-US" smtClean="0"/>
              <a:pPr>
                <a:spcBef>
                  <a:spcPct val="0"/>
                </a:spcBef>
              </a:pPr>
              <a:t>1</a:t>
            </a:fld>
            <a:endParaRPr lang="en-GB" altLang="en-US" dirty="0"/>
          </a:p>
        </p:txBody>
      </p:sp>
    </p:spTree>
    <p:extLst>
      <p:ext uri="{BB962C8B-B14F-4D97-AF65-F5344CB8AC3E}">
        <p14:creationId xmlns:p14="http://schemas.microsoft.com/office/powerpoint/2010/main" val="11594643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a:solidFill>
                  <a:srgbClr val="99551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rgbClr val="995511"/>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dirty="0"/>
          </a:p>
        </p:txBody>
      </p:sp>
      <p:sp>
        <p:nvSpPr>
          <p:cNvPr id="4" name="Rectangle 6"/>
          <p:cNvSpPr>
            <a:spLocks noGrp="1" noChangeArrowheads="1"/>
          </p:cNvSpPr>
          <p:nvPr>
            <p:ph type="sldNum" sz="quarter"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fld id="{89F1EB1A-0B30-49F1-A44A-C0AD1FF5B470}" type="slidenum">
              <a:rPr kumimoji="0" lang="en-US" altLang="en-US" sz="1400" b="0" i="0" u="none" strike="noStrike" kern="1200" cap="none" spc="0" normalizeH="0" baseline="0" noProof="0">
                <a:ln>
                  <a:noFill/>
                </a:ln>
                <a:solidFill>
                  <a:srgbClr val="FFFFFF"/>
                </a:solidFill>
                <a:effectLst/>
                <a:uLnTx/>
                <a:uFillTx/>
                <a:latin typeface="Verdana" panose="020B0604030504040204" pitchFamily="34" charset="0"/>
                <a:ea typeface="Verdana" panose="020B0604030504040204" pitchFamily="34" charset="0"/>
                <a:cs typeface="Arial" panose="020B0604020202020204" pitchFamily="34" charset="0"/>
              </a:rPr>
              <a:pPr marL="0" marR="0" lvl="0" indent="0" algn="l" defTabSz="914400" rtl="0" eaLnBrk="1" fontAlgn="base" latinLnBrk="0" hangingPunct="1">
                <a:lnSpc>
                  <a:spcPct val="100000"/>
                </a:lnSpc>
                <a:spcBef>
                  <a:spcPct val="0"/>
                </a:spcBef>
                <a:spcAft>
                  <a:spcPct val="0"/>
                </a:spcAft>
                <a:buClrTx/>
                <a:buSzTx/>
                <a:buFontTx/>
                <a:buNone/>
                <a:tabLst/>
                <a:defRPr/>
              </a:pPr>
              <a:t>‹#›</a:t>
            </a:fld>
            <a:endParaRPr kumimoji="0" lang="en-US" altLang="en-US" sz="14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14004933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Rectangle 6"/>
          <p:cNvSpPr>
            <a:spLocks noGrp="1" noChangeArrowheads="1"/>
          </p:cNvSpPr>
          <p:nvPr>
            <p:ph type="sldNum" sz="quarter"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fld id="{40679F0A-45DF-49CC-9709-648BC9AAC9B3}" type="slidenum">
              <a:rPr kumimoji="0" lang="en-US" altLang="en-US" sz="1400" b="0" i="0" u="none" strike="noStrike" kern="1200" cap="none" spc="0" normalizeH="0" baseline="0" noProof="0">
                <a:ln>
                  <a:noFill/>
                </a:ln>
                <a:solidFill>
                  <a:srgbClr val="FFFFFF"/>
                </a:solidFill>
                <a:effectLst/>
                <a:uLnTx/>
                <a:uFillTx/>
                <a:latin typeface="Verdana" panose="020B0604030504040204" pitchFamily="34" charset="0"/>
                <a:ea typeface="Verdana" panose="020B0604030504040204" pitchFamily="34" charset="0"/>
                <a:cs typeface="Arial" panose="020B0604020202020204" pitchFamily="34" charset="0"/>
              </a:rPr>
              <a:pPr marL="0" marR="0" lvl="0" indent="0" algn="l" defTabSz="914400" rtl="0" eaLnBrk="1" fontAlgn="base" latinLnBrk="0" hangingPunct="1">
                <a:lnSpc>
                  <a:spcPct val="100000"/>
                </a:lnSpc>
                <a:spcBef>
                  <a:spcPct val="0"/>
                </a:spcBef>
                <a:spcAft>
                  <a:spcPct val="0"/>
                </a:spcAft>
                <a:buClrTx/>
                <a:buSzTx/>
                <a:buFontTx/>
                <a:buNone/>
                <a:tabLst/>
                <a:defRPr/>
              </a:pPr>
              <a:t>‹#›</a:t>
            </a:fld>
            <a:endParaRPr kumimoji="0" lang="en-US" altLang="en-US" sz="14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5710405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solidFill>
                  <a:srgbClr val="995511"/>
                </a:solidFill>
              </a:defRPr>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rgbClr val="995511"/>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p:cNvSpPr>
            <a:spLocks noGrp="1" noChangeArrowheads="1"/>
          </p:cNvSpPr>
          <p:nvPr>
            <p:ph type="sldNum" sz="quarter"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fld id="{EC3A0F63-1C69-471A-8820-F87B4B650738}" type="slidenum">
              <a:rPr kumimoji="0" lang="en-US" altLang="en-US" sz="1400" b="0" i="0" u="none" strike="noStrike" kern="1200" cap="none" spc="0" normalizeH="0" baseline="0" noProof="0">
                <a:ln>
                  <a:noFill/>
                </a:ln>
                <a:solidFill>
                  <a:srgbClr val="FFFFFF"/>
                </a:solidFill>
                <a:effectLst/>
                <a:uLnTx/>
                <a:uFillTx/>
                <a:latin typeface="Verdana" panose="020B0604030504040204" pitchFamily="34" charset="0"/>
                <a:ea typeface="Verdana" panose="020B0604030504040204" pitchFamily="34" charset="0"/>
                <a:cs typeface="Arial" panose="020B0604020202020204" pitchFamily="34" charset="0"/>
              </a:rPr>
              <a:pPr marL="0" marR="0" lvl="0" indent="0" algn="l" defTabSz="914400" rtl="0" eaLnBrk="1" fontAlgn="base" latinLnBrk="0" hangingPunct="1">
                <a:lnSpc>
                  <a:spcPct val="100000"/>
                </a:lnSpc>
                <a:spcBef>
                  <a:spcPct val="0"/>
                </a:spcBef>
                <a:spcAft>
                  <a:spcPct val="0"/>
                </a:spcAft>
                <a:buClrTx/>
                <a:buSzTx/>
                <a:buFontTx/>
                <a:buNone/>
                <a:tabLst/>
                <a:defRPr/>
              </a:pPr>
              <a:t>‹#›</a:t>
            </a:fld>
            <a:endParaRPr kumimoji="0" lang="en-US" altLang="en-US" sz="14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10158782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395536" y="980728"/>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16016" y="980728"/>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Rectangle 6"/>
          <p:cNvSpPr>
            <a:spLocks noGrp="1" noChangeArrowheads="1"/>
          </p:cNvSpPr>
          <p:nvPr>
            <p:ph type="sldNum" sz="quarter"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fld id="{B918C7F3-F7D5-4AE0-B18A-D867B470642A}" type="slidenum">
              <a:rPr kumimoji="0" lang="en-US" altLang="en-US" sz="1400" b="0" i="0" u="none" strike="noStrike" kern="1200" cap="none" spc="0" normalizeH="0" baseline="0" noProof="0">
                <a:ln>
                  <a:noFill/>
                </a:ln>
                <a:solidFill>
                  <a:srgbClr val="FFFFFF"/>
                </a:solidFill>
                <a:effectLst/>
                <a:uLnTx/>
                <a:uFillTx/>
                <a:latin typeface="Verdana" panose="020B0604030504040204" pitchFamily="34" charset="0"/>
                <a:ea typeface="Verdana" panose="020B0604030504040204" pitchFamily="34" charset="0"/>
                <a:cs typeface="Arial" panose="020B0604020202020204" pitchFamily="34" charset="0"/>
              </a:rPr>
              <a:pPr marL="0" marR="0" lvl="0" indent="0" algn="l" defTabSz="914400" rtl="0" eaLnBrk="1" fontAlgn="base" latinLnBrk="0" hangingPunct="1">
                <a:lnSpc>
                  <a:spcPct val="100000"/>
                </a:lnSpc>
                <a:spcBef>
                  <a:spcPct val="0"/>
                </a:spcBef>
                <a:spcAft>
                  <a:spcPct val="0"/>
                </a:spcAft>
                <a:buClrTx/>
                <a:buSzTx/>
                <a:buFontTx/>
                <a:buNone/>
                <a:tabLst/>
                <a:defRPr/>
              </a:pPr>
              <a:t>‹#›</a:t>
            </a:fld>
            <a:endParaRPr kumimoji="0" lang="en-US" altLang="en-US" sz="14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18808521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387796" y="998190"/>
            <a:ext cx="4040188" cy="639762"/>
          </a:xfr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387796" y="163795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4"/>
          <p:cNvSpPr>
            <a:spLocks noGrp="1"/>
          </p:cNvSpPr>
          <p:nvPr>
            <p:ph type="body" sz="quarter" idx="3"/>
          </p:nvPr>
        </p:nvSpPr>
        <p:spPr>
          <a:xfrm>
            <a:off x="4716016" y="998190"/>
            <a:ext cx="4041775" cy="639762"/>
          </a:xfr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16016" y="163795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6"/>
          <p:cNvSpPr>
            <a:spLocks noGrp="1" noChangeArrowheads="1"/>
          </p:cNvSpPr>
          <p:nvPr>
            <p:ph type="sldNum" sz="quarter"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fld id="{376F337A-0055-49DC-894C-398129A85306}" type="slidenum">
              <a:rPr kumimoji="0" lang="en-US" altLang="en-US" sz="1400" b="0" i="0" u="none" strike="noStrike" kern="1200" cap="none" spc="0" normalizeH="0" baseline="0" noProof="0">
                <a:ln>
                  <a:noFill/>
                </a:ln>
                <a:solidFill>
                  <a:srgbClr val="FFFFFF"/>
                </a:solidFill>
                <a:effectLst/>
                <a:uLnTx/>
                <a:uFillTx/>
                <a:latin typeface="Verdana" panose="020B0604030504040204" pitchFamily="34" charset="0"/>
                <a:ea typeface="Verdana" panose="020B0604030504040204" pitchFamily="34" charset="0"/>
                <a:cs typeface="Arial" panose="020B0604020202020204" pitchFamily="34" charset="0"/>
              </a:rPr>
              <a:pPr marL="0" marR="0" lvl="0" indent="0" algn="l" defTabSz="914400" rtl="0" eaLnBrk="1" fontAlgn="base" latinLnBrk="0" hangingPunct="1">
                <a:lnSpc>
                  <a:spcPct val="100000"/>
                </a:lnSpc>
                <a:spcBef>
                  <a:spcPct val="0"/>
                </a:spcBef>
                <a:spcAft>
                  <a:spcPct val="0"/>
                </a:spcAft>
                <a:buClrTx/>
                <a:buSzTx/>
                <a:buFontTx/>
                <a:buNone/>
                <a:tabLst/>
                <a:defRPr/>
              </a:pPr>
              <a:t>‹#›</a:t>
            </a:fld>
            <a:endParaRPr kumimoji="0" lang="en-US" altLang="en-US" sz="14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7106580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6"/>
          <p:cNvSpPr>
            <a:spLocks noGrp="1" noChangeArrowheads="1"/>
          </p:cNvSpPr>
          <p:nvPr>
            <p:ph type="sldNum" sz="quarter"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fld id="{39047B65-3F1E-4097-AD42-14D0BFE41D9E}" type="slidenum">
              <a:rPr kumimoji="0" lang="en-US" altLang="en-US" sz="1400" b="0" i="0" u="none" strike="noStrike" kern="1200" cap="none" spc="0" normalizeH="0" baseline="0" noProof="0">
                <a:ln>
                  <a:noFill/>
                </a:ln>
                <a:solidFill>
                  <a:srgbClr val="FFFFFF"/>
                </a:solidFill>
                <a:effectLst/>
                <a:uLnTx/>
                <a:uFillTx/>
                <a:latin typeface="Verdana" panose="020B0604030504040204" pitchFamily="34" charset="0"/>
                <a:ea typeface="Verdana" panose="020B0604030504040204" pitchFamily="34" charset="0"/>
                <a:cs typeface="Arial" panose="020B0604020202020204" pitchFamily="34" charset="0"/>
              </a:rPr>
              <a:pPr marL="0" marR="0" lvl="0" indent="0" algn="l" defTabSz="914400" rtl="0" eaLnBrk="1" fontAlgn="base" latinLnBrk="0" hangingPunct="1">
                <a:lnSpc>
                  <a:spcPct val="100000"/>
                </a:lnSpc>
                <a:spcBef>
                  <a:spcPct val="0"/>
                </a:spcBef>
                <a:spcAft>
                  <a:spcPct val="0"/>
                </a:spcAft>
                <a:buClrTx/>
                <a:buSzTx/>
                <a:buFontTx/>
                <a:buNone/>
                <a:tabLst/>
                <a:defRPr/>
              </a:pPr>
              <a:t>‹#›</a:t>
            </a:fld>
            <a:endParaRPr kumimoji="0" lang="en-US" altLang="en-US" sz="14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11854752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fld id="{F4B8556C-62CE-4192-9CCE-726350C81056}" type="slidenum">
              <a:rPr kumimoji="0" lang="en-US" altLang="en-US" sz="1400" b="0" i="0" u="none" strike="noStrike" kern="1200" cap="none" spc="0" normalizeH="0" baseline="0" noProof="0">
                <a:ln>
                  <a:noFill/>
                </a:ln>
                <a:solidFill>
                  <a:srgbClr val="FFFFFF"/>
                </a:solidFill>
                <a:effectLst/>
                <a:uLnTx/>
                <a:uFillTx/>
                <a:latin typeface="Verdana" panose="020B0604030504040204" pitchFamily="34" charset="0"/>
                <a:ea typeface="Verdana" panose="020B0604030504040204" pitchFamily="34" charset="0"/>
                <a:cs typeface="Arial" panose="020B0604020202020204" pitchFamily="34" charset="0"/>
              </a:rPr>
              <a:pPr marL="0" marR="0" lvl="0" indent="0" algn="l" defTabSz="914400" rtl="0" eaLnBrk="1" fontAlgn="base" latinLnBrk="0" hangingPunct="1">
                <a:lnSpc>
                  <a:spcPct val="100000"/>
                </a:lnSpc>
                <a:spcBef>
                  <a:spcPct val="0"/>
                </a:spcBef>
                <a:spcAft>
                  <a:spcPct val="0"/>
                </a:spcAft>
                <a:buClrTx/>
                <a:buSzTx/>
                <a:buFontTx/>
                <a:buNone/>
                <a:tabLst/>
                <a:defRPr/>
              </a:pPr>
              <a:t>‹#›</a:t>
            </a:fld>
            <a:endParaRPr kumimoji="0" lang="en-US" altLang="en-US" sz="14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2936883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DD0"/>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31CF260-91F1-D227-94DE-71A91D1EA1AB}"/>
              </a:ext>
            </a:extLst>
          </p:cNvPr>
          <p:cNvPicPr>
            <a:picLocks noChangeAspect="1"/>
          </p:cNvPicPr>
          <p:nvPr userDrawn="1"/>
        </p:nvPicPr>
        <p:blipFill>
          <a:blip r:embed="rId9"/>
          <a:stretch>
            <a:fillRect/>
          </a:stretch>
        </p:blipFill>
        <p:spPr>
          <a:xfrm rot="-5400000">
            <a:off x="3677598" y="-4515478"/>
            <a:ext cx="1788801" cy="9144000"/>
          </a:xfrm>
          <a:prstGeom prst="rect">
            <a:avLst/>
          </a:prstGeom>
        </p:spPr>
      </p:pic>
      <p:sp>
        <p:nvSpPr>
          <p:cNvPr id="13" name="Rectangle 12">
            <a:extLst>
              <a:ext uri="{FF2B5EF4-FFF2-40B4-BE49-F238E27FC236}">
                <a16:creationId xmlns:a16="http://schemas.microsoft.com/office/drawing/2014/main" id="{F6E4FB39-86C8-A67C-6684-2FA5F2D41DFB}"/>
              </a:ext>
            </a:extLst>
          </p:cNvPr>
          <p:cNvSpPr/>
          <p:nvPr userDrawn="1"/>
        </p:nvSpPr>
        <p:spPr>
          <a:xfrm>
            <a:off x="0" y="6213600"/>
            <a:ext cx="9144000" cy="644400"/>
          </a:xfrm>
          <a:prstGeom prst="rect">
            <a:avLst/>
          </a:prstGeom>
          <a:solidFill>
            <a:srgbClr val="F79D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14" name="Rectangle 26"/>
          <p:cNvSpPr>
            <a:spLocks noChangeArrowheads="1"/>
          </p:cNvSpPr>
          <p:nvPr userDrawn="1"/>
        </p:nvSpPr>
        <p:spPr bwMode="auto">
          <a:xfrm>
            <a:off x="0" y="6381750"/>
            <a:ext cx="9144000" cy="476250"/>
          </a:xfrm>
          <a:prstGeom prst="rect">
            <a:avLst/>
          </a:prstGeom>
          <a:noFill/>
          <a:ln w="9525" algn="ctr">
            <a:noFill/>
            <a:miter lim="800000"/>
            <a:headEnd/>
            <a:tailEnd/>
          </a:ln>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en-US" sz="1100" b="1"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Arial" charset="0"/>
              </a:rPr>
              <a:t>© Fiscal Publications – used with permission from Taxation, 45</a:t>
            </a:r>
            <a:r>
              <a:rPr kumimoji="0" lang="en-US" altLang="en-US" sz="1100" b="1" i="0" u="none" strike="noStrike" kern="1200" cap="none" spc="0" normalizeH="0" baseline="30000" noProof="0" dirty="0">
                <a:ln>
                  <a:noFill/>
                </a:ln>
                <a:solidFill>
                  <a:srgbClr val="FFFFFF"/>
                </a:solidFill>
                <a:effectLst/>
                <a:uLnTx/>
                <a:uFillTx/>
                <a:latin typeface="Verdana" panose="020B0604030504040204" pitchFamily="34" charset="0"/>
                <a:ea typeface="Verdana" panose="020B0604030504040204" pitchFamily="34" charset="0"/>
                <a:cs typeface="Arial" charset="0"/>
              </a:rPr>
              <a:t>th</a:t>
            </a:r>
            <a:r>
              <a:rPr kumimoji="0" lang="en-US" altLang="en-US" sz="1100" b="1"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Arial" charset="0"/>
              </a:rPr>
              <a:t> edition 2026/27 by Tutin and Tiller</a:t>
            </a:r>
          </a:p>
          <a:p>
            <a:pPr marL="0" marR="0" lvl="0" indent="0" algn="r" defTabSz="914400" rtl="0" eaLnBrk="1" fontAlgn="base" latinLnBrk="0" hangingPunct="1">
              <a:lnSpc>
                <a:spcPct val="100000"/>
              </a:lnSpc>
              <a:spcBef>
                <a:spcPct val="0"/>
              </a:spcBef>
              <a:spcAft>
                <a:spcPct val="0"/>
              </a:spcAft>
              <a:buClrTx/>
              <a:buSzTx/>
              <a:buFontTx/>
              <a:buNone/>
              <a:tabLst/>
              <a:defRPr/>
            </a:pPr>
            <a:r>
              <a:rPr kumimoji="0" lang="en-GB" altLang="en-US" sz="1100" b="1"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Arial" charset="0"/>
              </a:rPr>
              <a:t>https://www.fiscalpublications.com/tutinandtiller/2026</a:t>
            </a:r>
          </a:p>
        </p:txBody>
      </p:sp>
      <p:sp>
        <p:nvSpPr>
          <p:cNvPr id="1027" name="Rectangle 2"/>
          <p:cNvSpPr>
            <a:spLocks noGrp="1" noChangeArrowheads="1"/>
          </p:cNvSpPr>
          <p:nvPr>
            <p:ph type="title"/>
          </p:nvPr>
        </p:nvSpPr>
        <p:spPr bwMode="auto">
          <a:xfrm>
            <a:off x="0" y="1588"/>
            <a:ext cx="9144000"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8" name="Rectangle 3"/>
          <p:cNvSpPr>
            <a:spLocks noGrp="1" noChangeArrowheads="1"/>
          </p:cNvSpPr>
          <p:nvPr>
            <p:ph type="body" idx="1"/>
          </p:nvPr>
        </p:nvSpPr>
        <p:spPr bwMode="auto">
          <a:xfrm>
            <a:off x="1" y="950924"/>
            <a:ext cx="9144000" cy="544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30" name="Rectangle 6"/>
          <p:cNvSpPr>
            <a:spLocks noGrp="1" noChangeArrowheads="1"/>
          </p:cNvSpPr>
          <p:nvPr>
            <p:ph type="sldNum" sz="quarter" idx="4"/>
          </p:nvPr>
        </p:nvSpPr>
        <p:spPr bwMode="auto">
          <a:xfrm>
            <a:off x="0" y="6381750"/>
            <a:ext cx="1042988"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smtClean="0">
                <a:solidFill>
                  <a:schemeClr val="bg1"/>
                </a:solidFill>
                <a:latin typeface="Verdana" panose="020B0604030504040204" pitchFamily="34" charset="0"/>
                <a:ea typeface="Verdana" panose="020B060403050404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fld id="{036BD28B-EE39-4D9F-B68C-FCA00D5C770E}" type="slidenum">
              <a:rPr kumimoji="0" lang="en-US" altLang="en-US" sz="1400" b="0" i="0" u="none" strike="noStrike" kern="1200" cap="none" spc="0" normalizeH="0" baseline="0" noProof="0" smtClean="0">
                <a:ln>
                  <a:noFill/>
                </a:ln>
                <a:solidFill>
                  <a:srgbClr val="FFFFFF"/>
                </a:solidFill>
                <a:effectLst/>
                <a:uLnTx/>
                <a:uFillTx/>
                <a:latin typeface="Verdana" panose="020B0604030504040204" pitchFamily="34" charset="0"/>
                <a:ea typeface="Verdana" panose="020B0604030504040204" pitchFamily="34" charset="0"/>
                <a:cs typeface="Arial" panose="020B0604020202020204" pitchFamily="34" charset="0"/>
              </a:rPr>
              <a:pPr marL="0" marR="0" lvl="0" indent="0" algn="l" defTabSz="914400" rtl="0" eaLnBrk="1" fontAlgn="base" latinLnBrk="0" hangingPunct="1">
                <a:lnSpc>
                  <a:spcPct val="100000"/>
                </a:lnSpc>
                <a:spcBef>
                  <a:spcPct val="0"/>
                </a:spcBef>
                <a:spcAft>
                  <a:spcPct val="0"/>
                </a:spcAft>
                <a:buClrTx/>
                <a:buSzTx/>
                <a:buFontTx/>
                <a:buNone/>
                <a:tabLst/>
                <a:defRPr/>
              </a:pPr>
              <a:t>‹#›</a:t>
            </a:fld>
            <a:endParaRPr kumimoji="0" lang="en-US" altLang="en-US" sz="14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2593247827"/>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Lst>
  <p:txStyles>
    <p:titleStyle>
      <a:lvl1pPr marL="268288" indent="-268288" algn="l" rtl="0" eaLnBrk="0" fontAlgn="base" hangingPunct="0">
        <a:spcBef>
          <a:spcPct val="0"/>
        </a:spcBef>
        <a:spcAft>
          <a:spcPct val="0"/>
        </a:spcAft>
        <a:defRPr sz="4000">
          <a:solidFill>
            <a:schemeClr val="bg1"/>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mj-cs"/>
        </a:defRPr>
      </a:lvl1pPr>
      <a:lvl2pPr marL="268288" indent="-268288" algn="l" rtl="0" eaLnBrk="0" fontAlgn="base" hangingPunct="0">
        <a:spcBef>
          <a:spcPct val="0"/>
        </a:spcBef>
        <a:spcAft>
          <a:spcPct val="0"/>
        </a:spcAft>
        <a:defRPr sz="4000">
          <a:solidFill>
            <a:schemeClr val="bg1"/>
          </a:solidFill>
          <a:latin typeface="Trebuchet MS" panose="020B0603020202020204" pitchFamily="34" charset="0"/>
        </a:defRPr>
      </a:lvl2pPr>
      <a:lvl3pPr marL="268288" indent="-268288" algn="l" rtl="0" eaLnBrk="0" fontAlgn="base" hangingPunct="0">
        <a:spcBef>
          <a:spcPct val="0"/>
        </a:spcBef>
        <a:spcAft>
          <a:spcPct val="0"/>
        </a:spcAft>
        <a:defRPr sz="4000">
          <a:solidFill>
            <a:schemeClr val="bg1"/>
          </a:solidFill>
          <a:latin typeface="Trebuchet MS" panose="020B0603020202020204" pitchFamily="34" charset="0"/>
        </a:defRPr>
      </a:lvl3pPr>
      <a:lvl4pPr marL="268288" indent="-268288" algn="l" rtl="0" eaLnBrk="0" fontAlgn="base" hangingPunct="0">
        <a:spcBef>
          <a:spcPct val="0"/>
        </a:spcBef>
        <a:spcAft>
          <a:spcPct val="0"/>
        </a:spcAft>
        <a:defRPr sz="4000">
          <a:solidFill>
            <a:schemeClr val="bg1"/>
          </a:solidFill>
          <a:latin typeface="Trebuchet MS" panose="020B0603020202020204" pitchFamily="34" charset="0"/>
        </a:defRPr>
      </a:lvl4pPr>
      <a:lvl5pPr marL="268288" indent="-268288" algn="l" rtl="0" eaLnBrk="0" fontAlgn="base" hangingPunct="0">
        <a:spcBef>
          <a:spcPct val="0"/>
        </a:spcBef>
        <a:spcAft>
          <a:spcPct val="0"/>
        </a:spcAft>
        <a:defRPr sz="4000">
          <a:solidFill>
            <a:schemeClr val="bg1"/>
          </a:solidFill>
          <a:latin typeface="Trebuchet MS" panose="020B0603020202020204" pitchFamily="34"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0" fontAlgn="base" hangingPunct="0">
        <a:lnSpc>
          <a:spcPct val="120000"/>
        </a:lnSpc>
        <a:spcBef>
          <a:spcPts val="0"/>
        </a:spcBef>
        <a:spcAft>
          <a:spcPct val="0"/>
        </a:spcAft>
        <a:buChar char="•"/>
        <a:defRPr sz="2400">
          <a:solidFill>
            <a:srgbClr val="D57800"/>
          </a:solidFill>
          <a:latin typeface="Verdana" panose="020B0604030504040204" pitchFamily="34" charset="0"/>
          <a:ea typeface="Verdana" panose="020B0604030504040204" pitchFamily="34" charset="0"/>
          <a:cs typeface="+mn-cs"/>
        </a:defRPr>
      </a:lvl1pPr>
      <a:lvl2pPr marL="720725" indent="-360363" algn="l" rtl="0" eaLnBrk="0" fontAlgn="base" hangingPunct="0">
        <a:lnSpc>
          <a:spcPct val="120000"/>
        </a:lnSpc>
        <a:spcBef>
          <a:spcPts val="0"/>
        </a:spcBef>
        <a:spcAft>
          <a:spcPct val="0"/>
        </a:spcAft>
        <a:buChar char="–"/>
        <a:defRPr sz="2000">
          <a:solidFill>
            <a:srgbClr val="D57800"/>
          </a:solidFill>
          <a:latin typeface="Verdana" panose="020B0604030504040204" pitchFamily="34" charset="0"/>
          <a:ea typeface="Verdana" panose="020B0604030504040204" pitchFamily="34" charset="0"/>
        </a:defRPr>
      </a:lvl2pPr>
      <a:lvl3pPr marL="1073150" indent="-352425" algn="l" rtl="0" eaLnBrk="0" fontAlgn="base" hangingPunct="0">
        <a:lnSpc>
          <a:spcPct val="120000"/>
        </a:lnSpc>
        <a:spcBef>
          <a:spcPts val="0"/>
        </a:spcBef>
        <a:spcAft>
          <a:spcPct val="0"/>
        </a:spcAft>
        <a:buChar char="•"/>
        <a:defRPr>
          <a:solidFill>
            <a:srgbClr val="D57800"/>
          </a:solidFill>
          <a:latin typeface="Verdana" panose="020B0604030504040204" pitchFamily="34" charset="0"/>
          <a:ea typeface="Verdana" panose="020B0604030504040204" pitchFamily="34" charset="0"/>
        </a:defRPr>
      </a:lvl3pPr>
      <a:lvl4pPr marL="1435100" indent="-361950" algn="l" rtl="0" eaLnBrk="0" fontAlgn="base" hangingPunct="0">
        <a:lnSpc>
          <a:spcPct val="120000"/>
        </a:lnSpc>
        <a:spcBef>
          <a:spcPts val="0"/>
        </a:spcBef>
        <a:spcAft>
          <a:spcPct val="0"/>
        </a:spcAft>
        <a:buChar char="–"/>
        <a:defRPr sz="1600">
          <a:solidFill>
            <a:srgbClr val="D57800"/>
          </a:solidFill>
          <a:latin typeface="Verdana" panose="020B0604030504040204" pitchFamily="34" charset="0"/>
          <a:ea typeface="Verdana" panose="020B0604030504040204" pitchFamily="34" charset="0"/>
        </a:defRPr>
      </a:lvl4pPr>
      <a:lvl5pPr marL="1795463" indent="-360363" algn="l" rtl="0" eaLnBrk="0" fontAlgn="base" hangingPunct="0">
        <a:lnSpc>
          <a:spcPct val="120000"/>
        </a:lnSpc>
        <a:spcBef>
          <a:spcPts val="0"/>
        </a:spcBef>
        <a:spcAft>
          <a:spcPct val="0"/>
        </a:spcAft>
        <a:buChar char="»"/>
        <a:defRPr sz="1600">
          <a:solidFill>
            <a:srgbClr val="D57800"/>
          </a:solidFill>
          <a:latin typeface="Verdana" panose="020B0604030504040204" pitchFamily="34" charset="0"/>
          <a:ea typeface="Verdana" panose="020B0604030504040204" pitchFamily="34" charset="0"/>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fiscalpublications.com/"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9.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0.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3.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4.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5.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6.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8.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 name="Rectangle 41">
            <a:extLst>
              <a:ext uri="{FF2B5EF4-FFF2-40B4-BE49-F238E27FC236}">
                <a16:creationId xmlns:a16="http://schemas.microsoft.com/office/drawing/2014/main" id="{ACA75ADA-7332-94D9-AD95-62DBEEB16CAA}"/>
              </a:ext>
            </a:extLst>
          </p:cNvPr>
          <p:cNvSpPr txBox="1">
            <a:spLocks noChangeArrowheads="1"/>
          </p:cNvSpPr>
          <p:nvPr/>
        </p:nvSpPr>
        <p:spPr bwMode="auto">
          <a:xfrm>
            <a:off x="3862800" y="936624"/>
            <a:ext cx="5281200" cy="5383441"/>
          </a:xfrm>
          <a:prstGeom prst="rect">
            <a:avLst/>
          </a:prstGeom>
          <a:ln>
            <a:noFill/>
            <a:miter lim="800000"/>
            <a:headEnd/>
            <a:tailEnd/>
          </a:ln>
          <a:extLst>
            <a:ext uri="{909E8E84-426E-40DD-AFC4-6F175D3DCCD1}">
              <a14:hiddenFill xmlns:a14="http://schemas.microsoft.com/office/drawing/2010/main">
                <a:solidFill>
                  <a:srgbClr val="FFFFFF"/>
                </a:solidFill>
              </a14:hiddenFill>
            </a:ext>
          </a:extLst>
        </p:spPr>
        <p:txBody>
          <a:bodyPr/>
          <a:lstStyle>
            <a:lvl1pPr marL="342900" indent="-342900" algn="l" rtl="0" eaLnBrk="0" fontAlgn="base" hangingPunct="0">
              <a:spcBef>
                <a:spcPct val="20000"/>
              </a:spcBef>
              <a:spcAft>
                <a:spcPct val="0"/>
              </a:spcAft>
              <a:buClr>
                <a:srgbClr val="2858BB"/>
              </a:buClr>
              <a:buChar char="•"/>
              <a:defRPr sz="3200">
                <a:solidFill>
                  <a:srgbClr val="0000FF"/>
                </a:solidFill>
                <a:latin typeface="Trebuchet MS" panose="020B0603020202020204" pitchFamily="34" charset="0"/>
                <a:ea typeface="+mn-ea"/>
                <a:cs typeface="+mn-cs"/>
              </a:defRPr>
            </a:lvl1pPr>
            <a:lvl2pPr marL="742950" indent="-285750" algn="l" rtl="0" eaLnBrk="0" fontAlgn="base" hangingPunct="0">
              <a:spcBef>
                <a:spcPct val="20000"/>
              </a:spcBef>
              <a:spcAft>
                <a:spcPct val="0"/>
              </a:spcAft>
              <a:buClr>
                <a:srgbClr val="2858BB"/>
              </a:buClr>
              <a:buChar char="•"/>
              <a:defRPr sz="2800">
                <a:solidFill>
                  <a:srgbClr val="0000FF"/>
                </a:solidFill>
                <a:latin typeface="Trebuchet MS" panose="020B0603020202020204" pitchFamily="34" charset="0"/>
              </a:defRPr>
            </a:lvl2pPr>
            <a:lvl3pPr marL="1143000" indent="-228600" algn="l" rtl="0" eaLnBrk="0" fontAlgn="base" hangingPunct="0">
              <a:spcBef>
                <a:spcPct val="20000"/>
              </a:spcBef>
              <a:spcAft>
                <a:spcPct val="0"/>
              </a:spcAft>
              <a:buClr>
                <a:srgbClr val="2858BB"/>
              </a:buClr>
              <a:buChar char="•"/>
              <a:defRPr sz="2400">
                <a:solidFill>
                  <a:srgbClr val="0000FF"/>
                </a:solidFill>
                <a:latin typeface="Trebuchet MS" panose="020B0603020202020204" pitchFamily="34" charset="0"/>
              </a:defRPr>
            </a:lvl3pPr>
            <a:lvl4pPr marL="1600200" indent="-228600" algn="l" rtl="0" eaLnBrk="0" fontAlgn="base" hangingPunct="0">
              <a:spcBef>
                <a:spcPct val="20000"/>
              </a:spcBef>
              <a:spcAft>
                <a:spcPct val="0"/>
              </a:spcAft>
              <a:buChar char="–"/>
              <a:defRPr sz="2000">
                <a:solidFill>
                  <a:srgbClr val="0000FF"/>
                </a:solidFill>
                <a:latin typeface="Trebuchet MS" panose="020B0603020202020204" pitchFamily="34" charset="0"/>
              </a:defRPr>
            </a:lvl4pPr>
            <a:lvl5pPr marL="2057400" indent="-228600" algn="l" rtl="0" eaLnBrk="0" fontAlgn="base" hangingPunct="0">
              <a:spcBef>
                <a:spcPct val="20000"/>
              </a:spcBef>
              <a:spcAft>
                <a:spcPct val="0"/>
              </a:spcAft>
              <a:buChar char="»"/>
              <a:defRPr sz="2000">
                <a:solidFill>
                  <a:srgbClr val="0000FF"/>
                </a:solidFill>
                <a:latin typeface="Trebuchet MS" panose="020B060302020202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355600" indent="-355600">
              <a:tabLst>
                <a:tab pos="355600" algn="l"/>
              </a:tabLst>
              <a:defRPr/>
            </a:pPr>
            <a:endParaRPr lang="en-GB" altLang="en-US" sz="1800" b="1" i="1" kern="0" dirty="0">
              <a:solidFill>
                <a:srgbClr val="D57800"/>
              </a:solidFill>
              <a:latin typeface="Verdana" panose="020B0604030504040204" pitchFamily="34" charset="0"/>
              <a:ea typeface="Verdana" panose="020B0604030504040204" pitchFamily="34" charset="0"/>
            </a:endParaRPr>
          </a:p>
          <a:p>
            <a:pPr marL="0" indent="0">
              <a:buFontTx/>
              <a:buNone/>
              <a:tabLst>
                <a:tab pos="355600" algn="l"/>
              </a:tabLst>
              <a:defRPr/>
            </a:pPr>
            <a:r>
              <a:rPr lang="en-GB" altLang="en-US" sz="2800" b="1" kern="0" dirty="0">
                <a:solidFill>
                  <a:srgbClr val="D57800"/>
                </a:solidFill>
                <a:latin typeface="Verdana" panose="020B0604030504040204" pitchFamily="34" charset="0"/>
                <a:ea typeface="Verdana" panose="020B0604030504040204" pitchFamily="34" charset="0"/>
              </a:rPr>
              <a:t>Chapter 24</a:t>
            </a:r>
          </a:p>
          <a:p>
            <a:pPr marL="0" indent="0">
              <a:buNone/>
              <a:tabLst>
                <a:tab pos="355600" algn="l"/>
              </a:tabLst>
              <a:defRPr/>
            </a:pPr>
            <a:r>
              <a:rPr lang="en-GB" altLang="en-US" sz="2400" b="1" kern="0" dirty="0">
                <a:solidFill>
                  <a:srgbClr val="D57800"/>
                </a:solidFill>
                <a:latin typeface="Verdana" panose="020B0604030504040204" pitchFamily="34" charset="0"/>
                <a:ea typeface="Verdana" panose="020B0604030504040204" pitchFamily="34" charset="0"/>
              </a:rPr>
              <a:t>Capital Gains Tax computations</a:t>
            </a:r>
          </a:p>
          <a:p>
            <a:pPr marL="0" indent="0">
              <a:buFontTx/>
              <a:buNone/>
              <a:tabLst>
                <a:tab pos="355600" algn="l"/>
              </a:tabLst>
              <a:defRPr/>
            </a:pPr>
            <a:endParaRPr lang="en-GB" altLang="en-US" sz="1800" kern="0" dirty="0">
              <a:solidFill>
                <a:srgbClr val="D57800"/>
              </a:solidFill>
              <a:latin typeface="Verdana" panose="020B0604030504040204" pitchFamily="34" charset="0"/>
              <a:ea typeface="Verdana" panose="020B0604030504040204" pitchFamily="34" charset="0"/>
            </a:endParaRPr>
          </a:p>
          <a:p>
            <a:pPr marL="0" indent="0">
              <a:buFontTx/>
              <a:buNone/>
              <a:tabLst>
                <a:tab pos="355600" algn="l"/>
              </a:tabLst>
              <a:defRPr/>
            </a:pPr>
            <a:r>
              <a:rPr lang="en-GB" altLang="en-US" sz="1800" kern="0" dirty="0">
                <a:solidFill>
                  <a:srgbClr val="D57800"/>
                </a:solidFill>
                <a:latin typeface="Verdana" panose="020B0604030504040204" pitchFamily="34" charset="0"/>
                <a:ea typeface="Verdana" panose="020B0604030504040204" pitchFamily="34" charset="0"/>
              </a:rPr>
              <a:t>Ricky Tutin and Stephanie Tiller</a:t>
            </a:r>
          </a:p>
          <a:p>
            <a:pPr marL="0" indent="0">
              <a:buFontTx/>
              <a:buNone/>
              <a:tabLst>
                <a:tab pos="355600" algn="l"/>
              </a:tabLst>
              <a:defRPr/>
            </a:pPr>
            <a:r>
              <a:rPr lang="en-GB" altLang="en-US" sz="1600" kern="0" dirty="0">
                <a:solidFill>
                  <a:srgbClr val="D57800"/>
                </a:solidFill>
                <a:latin typeface="Verdana" panose="020B0604030504040204" pitchFamily="34" charset="0"/>
                <a:ea typeface="Verdana" panose="020B0604030504040204" pitchFamily="34" charset="0"/>
              </a:rPr>
              <a:t>‘Taxation: incorporating the 2026 Finance Act’</a:t>
            </a:r>
          </a:p>
          <a:p>
            <a:pPr marL="0" indent="0">
              <a:buFontTx/>
              <a:buNone/>
              <a:tabLst>
                <a:tab pos="355600" algn="l"/>
              </a:tabLst>
              <a:defRPr/>
            </a:pPr>
            <a:r>
              <a:rPr lang="en-GB" altLang="en-US" sz="1400" kern="0" dirty="0">
                <a:solidFill>
                  <a:srgbClr val="D57800"/>
                </a:solidFill>
                <a:latin typeface="Verdana" panose="020B0604030504040204" pitchFamily="34" charset="0"/>
                <a:ea typeface="Verdana" panose="020B0604030504040204" pitchFamily="34" charset="0"/>
              </a:rPr>
              <a:t>45</a:t>
            </a:r>
            <a:r>
              <a:rPr lang="en-GB" altLang="en-US" sz="1400" kern="0" baseline="30000" dirty="0">
                <a:solidFill>
                  <a:srgbClr val="D57800"/>
                </a:solidFill>
                <a:latin typeface="Verdana" panose="020B0604030504040204" pitchFamily="34" charset="0"/>
                <a:ea typeface="Verdana" panose="020B0604030504040204" pitchFamily="34" charset="0"/>
              </a:rPr>
              <a:t>th</a:t>
            </a:r>
            <a:r>
              <a:rPr lang="en-GB" altLang="en-US" sz="1400" kern="0" dirty="0">
                <a:solidFill>
                  <a:srgbClr val="D57800"/>
                </a:solidFill>
                <a:latin typeface="Verdana" panose="020B0604030504040204" pitchFamily="34" charset="0"/>
                <a:ea typeface="Verdana" panose="020B0604030504040204" pitchFamily="34" charset="0"/>
              </a:rPr>
              <a:t> edition 2026/27</a:t>
            </a:r>
          </a:p>
          <a:p>
            <a:pPr marL="0" indent="0">
              <a:buFontTx/>
              <a:buNone/>
              <a:tabLst>
                <a:tab pos="355600" algn="l"/>
              </a:tabLst>
              <a:defRPr/>
            </a:pPr>
            <a:endParaRPr lang="en-GB" altLang="en-US" sz="1400" kern="0" dirty="0">
              <a:solidFill>
                <a:srgbClr val="D57800"/>
              </a:solidFill>
              <a:latin typeface="Verdana" panose="020B0604030504040204" pitchFamily="34" charset="0"/>
              <a:ea typeface="Verdana" panose="020B0604030504040204" pitchFamily="34" charset="0"/>
            </a:endParaRPr>
          </a:p>
          <a:p>
            <a:pPr marL="0" indent="0">
              <a:buFontTx/>
              <a:buNone/>
              <a:tabLst>
                <a:tab pos="355600" algn="l"/>
              </a:tabLst>
              <a:defRPr/>
            </a:pPr>
            <a:r>
              <a:rPr lang="en-US" altLang="en-US" sz="1400" kern="0" dirty="0">
                <a:solidFill>
                  <a:srgbClr val="D57800"/>
                </a:solidFill>
                <a:latin typeface="Verdana" panose="020B0604030504040204" pitchFamily="34" charset="0"/>
                <a:ea typeface="Verdana" panose="020B0604030504040204" pitchFamily="34" charset="0"/>
                <a:hlinkClick r:id="rId3">
                  <a:extLst>
                    <a:ext uri="{A12FA001-AC4F-418D-AE19-62706E023703}">
                      <ahyp:hlinkClr xmlns:ahyp="http://schemas.microsoft.com/office/drawing/2018/hyperlinkcolor" val="tx"/>
                    </a:ext>
                  </a:extLst>
                </a:hlinkClick>
              </a:rPr>
              <a:t>http://www.fiscalpublications.com</a:t>
            </a:r>
            <a:endParaRPr lang="en-US" altLang="en-US" sz="1400" kern="0" dirty="0">
              <a:solidFill>
                <a:srgbClr val="D57800"/>
              </a:solidFill>
              <a:latin typeface="Verdana" panose="020B0604030504040204" pitchFamily="34" charset="0"/>
              <a:ea typeface="Verdana" panose="020B0604030504040204" pitchFamily="34" charset="0"/>
            </a:endParaRPr>
          </a:p>
        </p:txBody>
      </p:sp>
      <p:pic>
        <p:nvPicPr>
          <p:cNvPr id="3" name="Picture 2">
            <a:extLst>
              <a:ext uri="{FF2B5EF4-FFF2-40B4-BE49-F238E27FC236}">
                <a16:creationId xmlns:a16="http://schemas.microsoft.com/office/drawing/2014/main" id="{6518F479-B1D4-1571-7CE2-30A10129A316}"/>
              </a:ext>
            </a:extLst>
          </p:cNvPr>
          <p:cNvPicPr>
            <a:picLocks noChangeAspect="1"/>
          </p:cNvPicPr>
          <p:nvPr/>
        </p:nvPicPr>
        <p:blipFill>
          <a:blip r:embed="rId4"/>
          <a:stretch>
            <a:fillRect/>
          </a:stretch>
        </p:blipFill>
        <p:spPr>
          <a:xfrm>
            <a:off x="360000" y="1299600"/>
            <a:ext cx="3173705" cy="4554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638233331"/>
      </p:ext>
    </p:extLst>
  </p:cSld>
  <p:clrMapOvr>
    <a:masterClrMapping/>
  </p:clrMapOvr>
  <p:transition>
    <p:cut/>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solidFill>
                  <a:srgbClr val="FFFFFF"/>
                </a:solidFill>
              </a:rPr>
              <a:t>Joshua – continued</a:t>
            </a:r>
            <a:endParaRPr lang="en-GB" dirty="0"/>
          </a:p>
        </p:txBody>
      </p:sp>
      <p:sp>
        <p:nvSpPr>
          <p:cNvPr id="3" name="Content Placeholder 2"/>
          <p:cNvSpPr>
            <a:spLocks noGrp="1"/>
          </p:cNvSpPr>
          <p:nvPr>
            <p:ph idx="1"/>
          </p:nvPr>
        </p:nvSpPr>
        <p:spPr/>
        <p:txBody>
          <a:bodyPr/>
          <a:lstStyle/>
          <a:p>
            <a:pPr marL="0" lvl="0" indent="0" eaLnBrk="1" hangingPunct="1">
              <a:buNone/>
              <a:tabLst>
                <a:tab pos="7894638" algn="dec"/>
              </a:tabLst>
            </a:pPr>
            <a:r>
              <a:rPr lang="en-GB" altLang="en-US" dirty="0">
                <a:solidFill>
                  <a:schemeClr val="tx2"/>
                </a:solidFill>
              </a:rPr>
              <a:t>Chargeable gain	282,500</a:t>
            </a:r>
          </a:p>
          <a:p>
            <a:pPr marL="0" lvl="0" indent="0" eaLnBrk="1" hangingPunct="1">
              <a:buNone/>
              <a:tabLst>
                <a:tab pos="7894638" algn="dec"/>
              </a:tabLst>
            </a:pPr>
            <a:r>
              <a:rPr lang="en-GB" altLang="en-US" dirty="0">
                <a:solidFill>
                  <a:schemeClr val="tx2"/>
                </a:solidFill>
              </a:rPr>
              <a:t>Less annual exemption  2026/27	</a:t>
            </a:r>
            <a:r>
              <a:rPr lang="en-GB" altLang="en-US" u="sng" dirty="0">
                <a:solidFill>
                  <a:schemeClr val="tx2"/>
                </a:solidFill>
              </a:rPr>
              <a:t>(3,000)</a:t>
            </a:r>
          </a:p>
          <a:p>
            <a:pPr marL="0" lvl="0" indent="0" eaLnBrk="1" hangingPunct="1">
              <a:buNone/>
              <a:tabLst>
                <a:tab pos="7894638" algn="dec"/>
              </a:tabLst>
            </a:pPr>
            <a:r>
              <a:rPr lang="en-GB" altLang="en-US" dirty="0">
                <a:solidFill>
                  <a:schemeClr val="tx2"/>
                </a:solidFill>
              </a:rPr>
              <a:t>Gain subject  to CGT	</a:t>
            </a:r>
            <a:r>
              <a:rPr lang="en-GB" altLang="en-US" u="dbl" dirty="0">
                <a:solidFill>
                  <a:schemeClr val="tx2"/>
                </a:solidFill>
              </a:rPr>
              <a:t>279,500</a:t>
            </a:r>
          </a:p>
          <a:p>
            <a:pPr marL="0" lvl="0" indent="0" eaLnBrk="1" hangingPunct="1">
              <a:buNone/>
              <a:tabLst>
                <a:tab pos="7894638" algn="dec"/>
              </a:tabLst>
            </a:pPr>
            <a:endParaRPr lang="en-GB" altLang="en-US" u="sng" dirty="0">
              <a:solidFill>
                <a:schemeClr val="tx2"/>
              </a:solidFill>
            </a:endParaRPr>
          </a:p>
          <a:p>
            <a:pPr marL="0" lvl="0" indent="0" eaLnBrk="1" hangingPunct="1">
              <a:buNone/>
              <a:tabLst>
                <a:tab pos="7894638" algn="dec"/>
              </a:tabLst>
            </a:pPr>
            <a:r>
              <a:rPr lang="en-GB" altLang="en-US" u="sng" dirty="0">
                <a:solidFill>
                  <a:schemeClr val="tx2"/>
                </a:solidFill>
              </a:rPr>
              <a:t>Working for CGT rates:</a:t>
            </a:r>
            <a:r>
              <a:rPr lang="en-GB" altLang="en-US" dirty="0">
                <a:solidFill>
                  <a:schemeClr val="tx2"/>
                </a:solidFill>
              </a:rPr>
              <a:t>	£</a:t>
            </a:r>
            <a:endParaRPr lang="en-GB" altLang="en-US" u="sng" dirty="0">
              <a:solidFill>
                <a:schemeClr val="tx2"/>
              </a:solidFill>
            </a:endParaRPr>
          </a:p>
          <a:p>
            <a:pPr marL="0" lvl="0" indent="0" eaLnBrk="1" hangingPunct="1">
              <a:buNone/>
              <a:tabLst>
                <a:tab pos="7894638" algn="dec"/>
              </a:tabLst>
            </a:pPr>
            <a:r>
              <a:rPr lang="en-GB" altLang="en-US" dirty="0">
                <a:solidFill>
                  <a:schemeClr val="tx2"/>
                </a:solidFill>
              </a:rPr>
              <a:t>Income tax basic rate band 2026/27 	37,700</a:t>
            </a:r>
          </a:p>
          <a:p>
            <a:pPr marL="0" lvl="0" indent="0" eaLnBrk="1" hangingPunct="1">
              <a:buNone/>
              <a:tabLst>
                <a:tab pos="7894638" algn="dec"/>
              </a:tabLst>
            </a:pPr>
            <a:r>
              <a:rPr lang="en-GB" altLang="en-US" dirty="0">
                <a:solidFill>
                  <a:schemeClr val="tx2"/>
                </a:solidFill>
              </a:rPr>
              <a:t>Add personal pension contributions (grossed)	</a:t>
            </a:r>
            <a:r>
              <a:rPr lang="en-GB" altLang="en-US" u="sng" dirty="0">
                <a:solidFill>
                  <a:schemeClr val="tx2"/>
                </a:solidFill>
              </a:rPr>
              <a:t> 2,000</a:t>
            </a:r>
          </a:p>
          <a:p>
            <a:pPr marL="0" lvl="0" indent="0" eaLnBrk="1" hangingPunct="1">
              <a:buNone/>
              <a:tabLst>
                <a:tab pos="7894638" algn="dec"/>
              </a:tabLst>
            </a:pPr>
            <a:r>
              <a:rPr lang="en-GB" altLang="en-US" dirty="0">
                <a:solidFill>
                  <a:schemeClr val="tx2"/>
                </a:solidFill>
              </a:rPr>
              <a:t>Joshua’s basic rate band 2026/27 	39,700</a:t>
            </a:r>
          </a:p>
          <a:p>
            <a:pPr marL="0" lvl="0" indent="0" eaLnBrk="1" hangingPunct="1">
              <a:buNone/>
              <a:tabLst>
                <a:tab pos="7894638" algn="dec"/>
              </a:tabLst>
            </a:pPr>
            <a:r>
              <a:rPr lang="en-GB" altLang="en-US" dirty="0">
                <a:solidFill>
                  <a:schemeClr val="tx2"/>
                </a:solidFill>
              </a:rPr>
              <a:t>Less Joshua’s taxable income	</a:t>
            </a:r>
            <a:r>
              <a:rPr lang="en-GB" altLang="en-US" u="sng" dirty="0">
                <a:solidFill>
                  <a:schemeClr val="tx2"/>
                </a:solidFill>
              </a:rPr>
              <a:t> (30,000)</a:t>
            </a:r>
          </a:p>
          <a:p>
            <a:pPr marL="0" lvl="0" indent="0" eaLnBrk="1" hangingPunct="1">
              <a:buNone/>
              <a:tabLst>
                <a:tab pos="7894638" algn="dec"/>
              </a:tabLst>
            </a:pPr>
            <a:r>
              <a:rPr lang="en-GB" altLang="en-US" dirty="0">
                <a:solidFill>
                  <a:schemeClr val="tx2"/>
                </a:solidFill>
              </a:rPr>
              <a:t>BR band available for CGs @ 18%	</a:t>
            </a:r>
            <a:r>
              <a:rPr lang="en-GB" altLang="en-US" u="dbl" dirty="0">
                <a:solidFill>
                  <a:schemeClr val="tx2"/>
                </a:solidFill>
              </a:rPr>
              <a:t>    9,700</a:t>
            </a:r>
          </a:p>
          <a:p>
            <a:pPr marL="0" indent="0">
              <a:buNone/>
            </a:pPr>
            <a:endParaRPr lang="en-GB" dirty="0"/>
          </a:p>
        </p:txBody>
      </p:sp>
    </p:spTree>
    <p:extLst>
      <p:ext uri="{BB962C8B-B14F-4D97-AF65-F5344CB8AC3E}">
        <p14:creationId xmlns:p14="http://schemas.microsoft.com/office/powerpoint/2010/main" val="204529453"/>
      </p:ext>
    </p:extLst>
  </p:cSld>
  <p:clrMapOvr>
    <a:overrideClrMapping bg1="lt1" tx1="dk1" bg2="lt2" tx2="dk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solidFill>
                  <a:srgbClr val="FFFFFF"/>
                </a:solidFill>
              </a:rPr>
              <a:t>Joshua – CGT liability</a:t>
            </a:r>
            <a:endParaRPr lang="en-GB" dirty="0"/>
          </a:p>
        </p:txBody>
      </p:sp>
      <p:sp>
        <p:nvSpPr>
          <p:cNvPr id="3" name="Content Placeholder 2"/>
          <p:cNvSpPr>
            <a:spLocks noGrp="1"/>
          </p:cNvSpPr>
          <p:nvPr>
            <p:ph idx="1"/>
          </p:nvPr>
        </p:nvSpPr>
        <p:spPr/>
        <p:txBody>
          <a:bodyPr/>
          <a:lstStyle/>
          <a:p>
            <a:pPr marL="0" lvl="0" indent="0" eaLnBrk="1" hangingPunct="1">
              <a:buNone/>
              <a:tabLst>
                <a:tab pos="1435100" algn="l"/>
                <a:tab pos="7894638" algn="dec"/>
              </a:tabLst>
            </a:pPr>
            <a:r>
              <a:rPr lang="en-GB" altLang="en-US" sz="2800" dirty="0">
                <a:solidFill>
                  <a:schemeClr val="tx1"/>
                </a:solidFill>
              </a:rPr>
              <a:t>		£</a:t>
            </a:r>
          </a:p>
          <a:p>
            <a:pPr marL="0" lvl="0" indent="0" eaLnBrk="1" hangingPunct="1">
              <a:buNone/>
              <a:tabLst>
                <a:tab pos="1435100" algn="l"/>
                <a:tab pos="7894638" algn="dec"/>
              </a:tabLst>
            </a:pPr>
            <a:r>
              <a:rPr lang="en-GB" altLang="en-US" sz="2800" dirty="0">
                <a:solidFill>
                  <a:schemeClr val="tx1"/>
                </a:solidFill>
              </a:rPr>
              <a:t>Gain subject  to CGT	</a:t>
            </a:r>
            <a:r>
              <a:rPr lang="en-GB" altLang="en-US" sz="2800" u="sng" dirty="0">
                <a:solidFill>
                  <a:schemeClr val="tx1"/>
                </a:solidFill>
              </a:rPr>
              <a:t>279,500</a:t>
            </a:r>
          </a:p>
          <a:p>
            <a:pPr marL="0" lvl="0" indent="0" eaLnBrk="1" hangingPunct="1">
              <a:buNone/>
              <a:tabLst>
                <a:tab pos="1435100" algn="l"/>
                <a:tab pos="7894638" algn="dec"/>
              </a:tabLst>
            </a:pPr>
            <a:r>
              <a:rPr lang="en-GB" altLang="en-US" sz="2800" dirty="0">
                <a:solidFill>
                  <a:schemeClr val="tx1"/>
                </a:solidFill>
              </a:rPr>
              <a:t>		£</a:t>
            </a:r>
          </a:p>
          <a:p>
            <a:pPr marL="0" lvl="0" indent="0" eaLnBrk="1" hangingPunct="1">
              <a:buNone/>
              <a:tabLst>
                <a:tab pos="1435100" algn="l"/>
                <a:tab pos="7894638" algn="dec"/>
              </a:tabLst>
            </a:pPr>
            <a:r>
              <a:rPr lang="en-GB" altLang="en-US" sz="2800" dirty="0">
                <a:solidFill>
                  <a:schemeClr val="tx1"/>
                </a:solidFill>
              </a:rPr>
              <a:t>CGT on £9,700 at 18%	1,746</a:t>
            </a:r>
          </a:p>
          <a:p>
            <a:pPr marL="0" lvl="0" indent="0" eaLnBrk="1" hangingPunct="1">
              <a:buNone/>
              <a:tabLst>
                <a:tab pos="1435100" algn="l"/>
                <a:tab pos="7894638" algn="dec"/>
              </a:tabLst>
            </a:pPr>
            <a:r>
              <a:rPr lang="en-GB" altLang="en-US" sz="2800" dirty="0">
                <a:solidFill>
                  <a:schemeClr val="tx1"/>
                </a:solidFill>
              </a:rPr>
              <a:t>CGT on  £269,800 at 24%	</a:t>
            </a:r>
            <a:r>
              <a:rPr lang="en-GB" altLang="en-US" sz="2800" u="sng" dirty="0">
                <a:solidFill>
                  <a:schemeClr val="tx1"/>
                </a:solidFill>
              </a:rPr>
              <a:t>64,752</a:t>
            </a:r>
          </a:p>
          <a:p>
            <a:pPr marL="0" lvl="0" indent="0" eaLnBrk="1" hangingPunct="1">
              <a:buNone/>
              <a:tabLst>
                <a:tab pos="1435100" algn="l"/>
                <a:tab pos="7894638" algn="dec"/>
              </a:tabLst>
            </a:pPr>
            <a:r>
              <a:rPr lang="en-GB" altLang="en-US" sz="2800" dirty="0">
                <a:solidFill>
                  <a:schemeClr val="tx1"/>
                </a:solidFill>
              </a:rPr>
              <a:t>Joshua’s CGT liability 2026/27	£</a:t>
            </a:r>
            <a:r>
              <a:rPr lang="en-GB" altLang="en-US" sz="2800" u="dbl" dirty="0">
                <a:solidFill>
                  <a:schemeClr val="tx1"/>
                </a:solidFill>
              </a:rPr>
              <a:t>66,498</a:t>
            </a:r>
          </a:p>
          <a:p>
            <a:pPr marL="0" indent="0">
              <a:buNone/>
            </a:pPr>
            <a:endParaRPr lang="en-GB" dirty="0">
              <a:solidFill>
                <a:schemeClr val="tx1"/>
              </a:solidFill>
            </a:endParaRPr>
          </a:p>
        </p:txBody>
      </p:sp>
    </p:spTree>
    <p:extLst>
      <p:ext uri="{BB962C8B-B14F-4D97-AF65-F5344CB8AC3E}">
        <p14:creationId xmlns:p14="http://schemas.microsoft.com/office/powerpoint/2010/main" val="2696483175"/>
      </p:ext>
    </p:extLst>
  </p:cSld>
  <p:clrMapOvr>
    <a:overrideClrMapping bg1="lt1" tx1="dk1" bg2="lt2" tx2="dk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solidFill>
                  <a:srgbClr val="FFFFFF"/>
                </a:solidFill>
              </a:rPr>
              <a:t>Main principles</a:t>
            </a:r>
            <a:endParaRPr lang="en-GB" dirty="0"/>
          </a:p>
        </p:txBody>
      </p:sp>
      <p:sp>
        <p:nvSpPr>
          <p:cNvPr id="3" name="Content Placeholder 2"/>
          <p:cNvSpPr>
            <a:spLocks noGrp="1"/>
          </p:cNvSpPr>
          <p:nvPr>
            <p:ph idx="1"/>
          </p:nvPr>
        </p:nvSpPr>
        <p:spPr/>
        <p:txBody>
          <a:bodyPr/>
          <a:lstStyle/>
          <a:p>
            <a:pPr marL="354013" lvl="0" indent="-354013" eaLnBrk="1" hangingPunct="1">
              <a:tabLst>
                <a:tab pos="354013" algn="l"/>
              </a:tabLst>
            </a:pPr>
            <a:r>
              <a:rPr lang="en-GB" altLang="en-US" dirty="0">
                <a:solidFill>
                  <a:schemeClr val="tx2"/>
                </a:solidFill>
              </a:rPr>
              <a:t>Consideration/proceeds/deemed proceeds (market value);</a:t>
            </a:r>
          </a:p>
          <a:p>
            <a:pPr marL="354013" lvl="0" indent="-354013" eaLnBrk="1" hangingPunct="1">
              <a:tabLst>
                <a:tab pos="354013" algn="l"/>
              </a:tabLst>
            </a:pPr>
            <a:endParaRPr lang="en-US" altLang="en-US" dirty="0">
              <a:solidFill>
                <a:schemeClr val="tx2"/>
              </a:solidFill>
            </a:endParaRPr>
          </a:p>
          <a:p>
            <a:pPr marL="354013" lvl="0" indent="-354013" eaLnBrk="1" hangingPunct="1">
              <a:tabLst>
                <a:tab pos="354013" algn="l"/>
              </a:tabLst>
            </a:pPr>
            <a:r>
              <a:rPr lang="en-US" altLang="en-US" dirty="0">
                <a:solidFill>
                  <a:schemeClr val="tx2"/>
                </a:solidFill>
              </a:rPr>
              <a:t>Connected persons and non-arm’s-length transactions;</a:t>
            </a:r>
          </a:p>
          <a:p>
            <a:pPr marL="354013" lvl="0" indent="-354013" eaLnBrk="1" hangingPunct="1">
              <a:tabLst>
                <a:tab pos="354013" algn="l"/>
              </a:tabLst>
            </a:pPr>
            <a:endParaRPr lang="en-GB" altLang="en-US" dirty="0">
              <a:solidFill>
                <a:schemeClr val="tx2"/>
              </a:solidFill>
            </a:endParaRPr>
          </a:p>
          <a:p>
            <a:pPr marL="354013" lvl="0" indent="-354013" eaLnBrk="1" hangingPunct="1">
              <a:tabLst>
                <a:tab pos="354013" algn="l"/>
              </a:tabLst>
            </a:pPr>
            <a:r>
              <a:rPr lang="en-GB" altLang="en-US" dirty="0">
                <a:solidFill>
                  <a:schemeClr val="tx2"/>
                </a:solidFill>
              </a:rPr>
              <a:t>Spouses and civil partners;</a:t>
            </a:r>
          </a:p>
          <a:p>
            <a:pPr marL="354013" lvl="0" indent="-354013" eaLnBrk="1" hangingPunct="1">
              <a:tabLst>
                <a:tab pos="354013" algn="l"/>
              </a:tabLst>
            </a:pPr>
            <a:endParaRPr lang="en-GB" altLang="en-US" dirty="0">
              <a:solidFill>
                <a:schemeClr val="tx2"/>
              </a:solidFill>
            </a:endParaRPr>
          </a:p>
          <a:p>
            <a:pPr marL="354013" lvl="0" indent="-354013" eaLnBrk="1" hangingPunct="1">
              <a:tabLst>
                <a:tab pos="354013" algn="l"/>
              </a:tabLst>
            </a:pPr>
            <a:r>
              <a:rPr lang="en-GB" altLang="en-US" dirty="0">
                <a:solidFill>
                  <a:schemeClr val="tx2"/>
                </a:solidFill>
              </a:rPr>
              <a:t>Allowable deductions…</a:t>
            </a:r>
          </a:p>
          <a:p>
            <a:pPr marL="0" indent="0">
              <a:buNone/>
            </a:pPr>
            <a:endParaRPr lang="en-GB" dirty="0"/>
          </a:p>
        </p:txBody>
      </p:sp>
    </p:spTree>
    <p:extLst>
      <p:ext uri="{BB962C8B-B14F-4D97-AF65-F5344CB8AC3E}">
        <p14:creationId xmlns:p14="http://schemas.microsoft.com/office/powerpoint/2010/main" val="383413141"/>
      </p:ext>
    </p:extLst>
  </p:cSld>
  <p:clrMapOvr>
    <a:overrideClrMapping bg1="lt1" tx1="dk1" bg2="lt2" tx2="dk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400" dirty="0">
                <a:solidFill>
                  <a:srgbClr val="FFFFFF"/>
                </a:solidFill>
              </a:rPr>
              <a:t>Consideration/proceeds/deemed proceeds (market value)</a:t>
            </a:r>
            <a:endParaRPr lang="en-GB" dirty="0"/>
          </a:p>
        </p:txBody>
      </p:sp>
      <p:sp>
        <p:nvSpPr>
          <p:cNvPr id="3" name="Content Placeholder 2"/>
          <p:cNvSpPr>
            <a:spLocks noGrp="1"/>
          </p:cNvSpPr>
          <p:nvPr>
            <p:ph idx="1"/>
          </p:nvPr>
        </p:nvSpPr>
        <p:spPr/>
        <p:txBody>
          <a:bodyPr/>
          <a:lstStyle/>
          <a:p>
            <a:pPr marL="354013" lvl="0" indent="-354013" eaLnBrk="1" hangingPunct="1">
              <a:tabLst>
                <a:tab pos="354013" algn="l"/>
              </a:tabLst>
            </a:pPr>
            <a:r>
              <a:rPr lang="en-US" dirty="0">
                <a:solidFill>
                  <a:schemeClr val="tx2"/>
                </a:solidFill>
              </a:rPr>
              <a:t>In the case of a market sale to an unconnected buyer, the total consideration is the gross sale price obtained, before allowing for selling expenses such as agents’ fees, advertising </a:t>
            </a:r>
            <a:r>
              <a:rPr lang="en-US" dirty="0" err="1">
                <a:solidFill>
                  <a:schemeClr val="tx2"/>
                </a:solidFill>
              </a:rPr>
              <a:t>etc</a:t>
            </a:r>
            <a:r>
              <a:rPr lang="en-US" dirty="0">
                <a:solidFill>
                  <a:schemeClr val="tx2"/>
                </a:solidFill>
              </a:rPr>
              <a:t>;</a:t>
            </a:r>
          </a:p>
          <a:p>
            <a:pPr marL="354013" lvl="0" indent="-354013" eaLnBrk="1" hangingPunct="1">
              <a:tabLst>
                <a:tab pos="354013" algn="l"/>
              </a:tabLst>
            </a:pPr>
            <a:endParaRPr lang="en-US" sz="1200" dirty="0">
              <a:solidFill>
                <a:schemeClr val="tx2"/>
              </a:solidFill>
            </a:endParaRPr>
          </a:p>
          <a:p>
            <a:pPr marL="354013" lvl="0" indent="-354013" eaLnBrk="1" hangingPunct="1">
              <a:tabLst>
                <a:tab pos="354013" algn="l"/>
              </a:tabLst>
            </a:pPr>
            <a:r>
              <a:rPr lang="en-US" dirty="0">
                <a:solidFill>
                  <a:schemeClr val="tx2"/>
                </a:solidFill>
              </a:rPr>
              <a:t>If there is no actual market sale to determine the value obtained by the person making the disposal, then the ‘consideration’ (value obtained by the disposer) is  assumed (‘deemed’) to be the current </a:t>
            </a:r>
            <a:r>
              <a:rPr lang="en-US" b="1" dirty="0">
                <a:solidFill>
                  <a:schemeClr val="tx2"/>
                </a:solidFill>
              </a:rPr>
              <a:t>market value </a:t>
            </a:r>
            <a:r>
              <a:rPr lang="en-US" dirty="0">
                <a:solidFill>
                  <a:schemeClr val="tx2"/>
                </a:solidFill>
              </a:rPr>
              <a:t>of the asset.  This happens in the following situations: </a:t>
            </a:r>
          </a:p>
          <a:p>
            <a:pPr marL="717550" lvl="1" indent="-363538" eaLnBrk="1" hangingPunct="1">
              <a:buFont typeface="Wingdings" panose="05000000000000000000" pitchFamily="2" charset="2"/>
              <a:buChar char="§"/>
              <a:tabLst>
                <a:tab pos="354013" algn="l"/>
                <a:tab pos="717550" algn="l"/>
                <a:tab pos="1071563" algn="l"/>
              </a:tabLst>
            </a:pPr>
            <a:r>
              <a:rPr lang="en-US" dirty="0">
                <a:solidFill>
                  <a:schemeClr val="tx2"/>
                </a:solidFill>
              </a:rPr>
              <a:t>a disposal by gift;</a:t>
            </a:r>
          </a:p>
          <a:p>
            <a:pPr marL="717550" lvl="1" indent="-363538" eaLnBrk="1" hangingPunct="1">
              <a:buFont typeface="Wingdings" panose="05000000000000000000" pitchFamily="2" charset="2"/>
              <a:buChar char="§"/>
              <a:tabLst>
                <a:tab pos="354013" algn="l"/>
                <a:tab pos="717550" algn="l"/>
                <a:tab pos="1071563" algn="l"/>
              </a:tabLst>
            </a:pPr>
            <a:r>
              <a:rPr lang="en-US" dirty="0">
                <a:solidFill>
                  <a:schemeClr val="tx2"/>
                </a:solidFill>
              </a:rPr>
              <a:t>a disposal by part-gift (i.e. a sale at under-value);</a:t>
            </a:r>
          </a:p>
          <a:p>
            <a:pPr marL="717550" lvl="1" indent="-363538" eaLnBrk="1" hangingPunct="1">
              <a:buFont typeface="Wingdings" panose="05000000000000000000" pitchFamily="2" charset="2"/>
              <a:buChar char="§"/>
              <a:tabLst>
                <a:tab pos="354013" algn="l"/>
                <a:tab pos="717550" algn="l"/>
                <a:tab pos="1071563" algn="l"/>
              </a:tabLst>
            </a:pPr>
            <a:r>
              <a:rPr lang="en-US" dirty="0">
                <a:solidFill>
                  <a:schemeClr val="tx2"/>
                </a:solidFill>
              </a:rPr>
              <a:t>any other case where the transaction is ‘</a:t>
            </a:r>
            <a:r>
              <a:rPr lang="en-US" b="1" dirty="0">
                <a:solidFill>
                  <a:schemeClr val="tx2"/>
                </a:solidFill>
              </a:rPr>
              <a:t>not at arm’s length</a:t>
            </a:r>
            <a:r>
              <a:rPr lang="en-US" dirty="0">
                <a:solidFill>
                  <a:schemeClr val="tx2"/>
                </a:solidFill>
              </a:rPr>
              <a:t>’…</a:t>
            </a:r>
          </a:p>
          <a:p>
            <a:pPr marL="0" indent="0">
              <a:buNone/>
            </a:pPr>
            <a:endParaRPr lang="en-GB" dirty="0"/>
          </a:p>
        </p:txBody>
      </p:sp>
    </p:spTree>
    <p:extLst>
      <p:ext uri="{BB962C8B-B14F-4D97-AF65-F5344CB8AC3E}">
        <p14:creationId xmlns:p14="http://schemas.microsoft.com/office/powerpoint/2010/main" val="2190000442"/>
      </p:ext>
    </p:extLst>
  </p:cSld>
  <p:clrMapOvr>
    <a:overrideClrMapping bg1="lt1" tx1="dk1" bg2="lt2" tx2="dk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FFFFFF"/>
                </a:solidFill>
              </a:rPr>
              <a:t>Meaning of market value</a:t>
            </a:r>
            <a:endParaRPr lang="en-GB" dirty="0"/>
          </a:p>
        </p:txBody>
      </p:sp>
      <p:sp>
        <p:nvSpPr>
          <p:cNvPr id="3" name="Content Placeholder 2"/>
          <p:cNvSpPr>
            <a:spLocks noGrp="1"/>
          </p:cNvSpPr>
          <p:nvPr>
            <p:ph idx="1"/>
          </p:nvPr>
        </p:nvSpPr>
        <p:spPr/>
        <p:txBody>
          <a:bodyPr/>
          <a:lstStyle/>
          <a:p>
            <a:pPr marL="354013" lvl="0" indent="-354013" eaLnBrk="1" hangingPunct="1">
              <a:tabLst>
                <a:tab pos="354013" algn="l"/>
              </a:tabLst>
            </a:pPr>
            <a:r>
              <a:rPr lang="en-US" dirty="0">
                <a:solidFill>
                  <a:schemeClr val="tx2"/>
                </a:solidFill>
              </a:rPr>
              <a:t>Market value in the context of deemed proceeds for CGT, means the price which the asset in question might reasonably be expected to fetch in an </a:t>
            </a:r>
            <a:r>
              <a:rPr lang="en-US" b="1" dirty="0">
                <a:solidFill>
                  <a:schemeClr val="tx2"/>
                </a:solidFill>
              </a:rPr>
              <a:t>unforced  </a:t>
            </a:r>
            <a:r>
              <a:rPr lang="en-US" dirty="0">
                <a:solidFill>
                  <a:schemeClr val="tx2"/>
                </a:solidFill>
              </a:rPr>
              <a:t>sale on the </a:t>
            </a:r>
            <a:r>
              <a:rPr lang="en-US" b="1" dirty="0">
                <a:solidFill>
                  <a:schemeClr val="tx2"/>
                </a:solidFill>
              </a:rPr>
              <a:t>open market </a:t>
            </a:r>
            <a:r>
              <a:rPr lang="en-US" dirty="0">
                <a:solidFill>
                  <a:schemeClr val="tx2"/>
                </a:solidFill>
              </a:rPr>
              <a:t>between a willing buyer and a willing seller;</a:t>
            </a:r>
          </a:p>
          <a:p>
            <a:pPr marL="354013" lvl="0" indent="-354013" eaLnBrk="1" hangingPunct="1">
              <a:tabLst>
                <a:tab pos="354013" algn="l"/>
              </a:tabLst>
            </a:pPr>
            <a:endParaRPr lang="en-US" dirty="0">
              <a:solidFill>
                <a:schemeClr val="tx2"/>
              </a:solidFill>
            </a:endParaRPr>
          </a:p>
          <a:p>
            <a:pPr marL="354013" lvl="0" indent="-354013" eaLnBrk="1" hangingPunct="1">
              <a:tabLst>
                <a:tab pos="354013" algn="l"/>
              </a:tabLst>
            </a:pPr>
            <a:r>
              <a:rPr lang="en-US" dirty="0">
                <a:solidFill>
                  <a:schemeClr val="tx2"/>
                </a:solidFill>
              </a:rPr>
              <a:t>“For shares, the market value is determined as the </a:t>
            </a:r>
            <a:r>
              <a:rPr lang="en-US" b="1" dirty="0">
                <a:solidFill>
                  <a:schemeClr val="tx2"/>
                </a:solidFill>
              </a:rPr>
              <a:t>lower of the two prices</a:t>
            </a:r>
            <a:r>
              <a:rPr lang="en-US" dirty="0">
                <a:solidFill>
                  <a:schemeClr val="tx2"/>
                </a:solidFill>
              </a:rPr>
              <a:t> shown in the Stock Exchange Daily Official List for that day as the closing price for the shares </a:t>
            </a:r>
            <a:r>
              <a:rPr lang="en-US" b="1" dirty="0">
                <a:solidFill>
                  <a:schemeClr val="tx2"/>
                </a:solidFill>
              </a:rPr>
              <a:t>plus one-half of the difference </a:t>
            </a:r>
            <a:r>
              <a:rPr lang="en-US" dirty="0">
                <a:solidFill>
                  <a:schemeClr val="tx2"/>
                </a:solidFill>
              </a:rPr>
              <a:t>between those two figures.”  </a:t>
            </a:r>
            <a:r>
              <a:rPr lang="en-US" sz="1800" dirty="0">
                <a:solidFill>
                  <a:schemeClr val="tx2"/>
                </a:solidFill>
              </a:rPr>
              <a:t>(“The Market Value of Shares, Securities and Strips Regulations 2015”)</a:t>
            </a:r>
            <a:endParaRPr lang="en-US" dirty="0">
              <a:solidFill>
                <a:schemeClr val="tx2"/>
              </a:solidFill>
            </a:endParaRPr>
          </a:p>
          <a:p>
            <a:pPr marL="0" indent="0">
              <a:buNone/>
            </a:pPr>
            <a:endParaRPr lang="en-GB" dirty="0"/>
          </a:p>
        </p:txBody>
      </p:sp>
    </p:spTree>
    <p:extLst>
      <p:ext uri="{BB962C8B-B14F-4D97-AF65-F5344CB8AC3E}">
        <p14:creationId xmlns:p14="http://schemas.microsoft.com/office/powerpoint/2010/main" val="1686066875"/>
      </p:ext>
    </p:extLst>
  </p:cSld>
  <p:clrMapOvr>
    <a:overrideClrMapping bg1="lt1" tx1="dk1" bg2="lt2" tx2="dk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solidFill>
                  <a:srgbClr val="FFFFFF"/>
                </a:solidFill>
              </a:rPr>
              <a:t>Connected persons and non-arm’s length transactions</a:t>
            </a:r>
            <a:endParaRPr lang="en-GB" dirty="0"/>
          </a:p>
        </p:txBody>
      </p:sp>
      <p:sp>
        <p:nvSpPr>
          <p:cNvPr id="3" name="Content Placeholder 2"/>
          <p:cNvSpPr>
            <a:spLocks noGrp="1"/>
          </p:cNvSpPr>
          <p:nvPr>
            <p:ph idx="1"/>
          </p:nvPr>
        </p:nvSpPr>
        <p:spPr/>
        <p:txBody>
          <a:bodyPr/>
          <a:lstStyle/>
          <a:p>
            <a:pPr marL="354013" lvl="0" indent="-354013" eaLnBrk="1" hangingPunct="1">
              <a:tabLst>
                <a:tab pos="354013" algn="l"/>
              </a:tabLst>
            </a:pPr>
            <a:r>
              <a:rPr lang="en-US" sz="2000" dirty="0">
                <a:solidFill>
                  <a:schemeClr val="tx2"/>
                </a:solidFill>
              </a:rPr>
              <a:t>The term ‘not at arm’s length’ is defined by TCGA to include any disposal between ‘connected persons’;</a:t>
            </a:r>
          </a:p>
          <a:p>
            <a:pPr marL="354013" lvl="0" indent="-354013" eaLnBrk="1" hangingPunct="1">
              <a:tabLst>
                <a:tab pos="354013" algn="l"/>
              </a:tabLst>
            </a:pPr>
            <a:r>
              <a:rPr lang="en-US" sz="2000" dirty="0">
                <a:solidFill>
                  <a:schemeClr val="tx2"/>
                </a:solidFill>
              </a:rPr>
              <a:t>Connected persons for an individual are parents, children, siblings, grandparents, grandchildren, together with the parents, children, siblings, grandparents and grandchildren of spouse or civil partner;</a:t>
            </a:r>
          </a:p>
          <a:p>
            <a:pPr marL="354013" lvl="0" indent="-354013" eaLnBrk="1" hangingPunct="1">
              <a:tabLst>
                <a:tab pos="354013" algn="l"/>
              </a:tabLst>
            </a:pPr>
            <a:r>
              <a:rPr lang="en-US" sz="2000" dirty="0">
                <a:solidFill>
                  <a:schemeClr val="tx2"/>
                </a:solidFill>
              </a:rPr>
              <a:t>Connected persons also include business partners (in a commercial partnership) and fellow-shareholders in a close company;</a:t>
            </a:r>
          </a:p>
          <a:p>
            <a:pPr marL="354013" lvl="0" indent="-354013" eaLnBrk="1" hangingPunct="1">
              <a:tabLst>
                <a:tab pos="354013" algn="l"/>
              </a:tabLst>
            </a:pPr>
            <a:r>
              <a:rPr lang="en-US" sz="2000" dirty="0">
                <a:solidFill>
                  <a:schemeClr val="tx2"/>
                </a:solidFill>
              </a:rPr>
              <a:t>Note that the definition of ‘connected persons’ in TCGA excludes </a:t>
            </a:r>
            <a:r>
              <a:rPr lang="en-US" sz="2000" b="1" dirty="0">
                <a:solidFill>
                  <a:schemeClr val="tx2"/>
                </a:solidFill>
              </a:rPr>
              <a:t>spouses and civil partners</a:t>
            </a:r>
            <a:r>
              <a:rPr lang="en-US" sz="2000" dirty="0">
                <a:solidFill>
                  <a:schemeClr val="tx2"/>
                </a:solidFill>
              </a:rPr>
              <a:t>;</a:t>
            </a:r>
          </a:p>
          <a:p>
            <a:pPr marL="354013" lvl="0" indent="-354013" eaLnBrk="1" hangingPunct="1">
              <a:tabLst>
                <a:tab pos="354013" algn="l"/>
              </a:tabLst>
            </a:pPr>
            <a:r>
              <a:rPr lang="en-US" sz="2000" dirty="0">
                <a:solidFill>
                  <a:schemeClr val="tx2"/>
                </a:solidFill>
              </a:rPr>
              <a:t>Other chargeable disposals may also, on the facts, be ‘not at arm’s length’.   This could cover family or personal relationships not defined by TCGA as ‘connected persons’, for example uncle and nephew…</a:t>
            </a:r>
          </a:p>
        </p:txBody>
      </p:sp>
    </p:spTree>
    <p:extLst>
      <p:ext uri="{BB962C8B-B14F-4D97-AF65-F5344CB8AC3E}">
        <p14:creationId xmlns:p14="http://schemas.microsoft.com/office/powerpoint/2010/main" val="724709299"/>
      </p:ext>
    </p:extLst>
  </p:cSld>
  <p:clrMapOvr>
    <a:overrideClrMapping bg1="lt1" tx1="dk1" bg2="lt2" tx2="dk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FFFFFF"/>
                </a:solidFill>
              </a:rPr>
              <a:t>Spouses and civil partners</a:t>
            </a:r>
            <a:endParaRPr lang="en-GB" dirty="0"/>
          </a:p>
        </p:txBody>
      </p:sp>
      <p:sp>
        <p:nvSpPr>
          <p:cNvPr id="3" name="Content Placeholder 2"/>
          <p:cNvSpPr>
            <a:spLocks noGrp="1"/>
          </p:cNvSpPr>
          <p:nvPr>
            <p:ph idx="1"/>
          </p:nvPr>
        </p:nvSpPr>
        <p:spPr/>
        <p:txBody>
          <a:bodyPr/>
          <a:lstStyle/>
          <a:p>
            <a:pPr marL="0" lvl="0" indent="0" eaLnBrk="1" hangingPunct="1">
              <a:buNone/>
            </a:pPr>
            <a:r>
              <a:rPr lang="en-US" dirty="0">
                <a:solidFill>
                  <a:schemeClr val="tx2"/>
                </a:solidFill>
              </a:rPr>
              <a:t>When an asset is transferred between husband and wife or civil partners, the disposal is deemed to occur not at market value but for deemed consideration giving a</a:t>
            </a:r>
          </a:p>
          <a:p>
            <a:pPr marL="0" lvl="0" indent="0" eaLnBrk="1" hangingPunct="1">
              <a:buNone/>
            </a:pPr>
            <a:r>
              <a:rPr lang="en-US" dirty="0">
                <a:solidFill>
                  <a:schemeClr val="tx2"/>
                </a:solidFill>
              </a:rPr>
              <a:t>‘</a:t>
            </a:r>
            <a:r>
              <a:rPr lang="en-US" b="1" dirty="0">
                <a:solidFill>
                  <a:schemeClr val="tx2"/>
                </a:solidFill>
              </a:rPr>
              <a:t>no-gain-no-loss</a:t>
            </a:r>
            <a:r>
              <a:rPr lang="en-US" dirty="0">
                <a:solidFill>
                  <a:schemeClr val="tx2"/>
                </a:solidFill>
              </a:rPr>
              <a:t>’ result…</a:t>
            </a:r>
            <a:endParaRPr lang="en-GB" dirty="0">
              <a:solidFill>
                <a:schemeClr val="tx2"/>
              </a:solidFill>
            </a:endParaRPr>
          </a:p>
          <a:p>
            <a:pPr marL="0" indent="0">
              <a:buNone/>
            </a:pPr>
            <a:endParaRPr lang="en-GB" dirty="0"/>
          </a:p>
        </p:txBody>
      </p:sp>
    </p:spTree>
    <p:extLst>
      <p:ext uri="{BB962C8B-B14F-4D97-AF65-F5344CB8AC3E}">
        <p14:creationId xmlns:p14="http://schemas.microsoft.com/office/powerpoint/2010/main" val="3161266536"/>
      </p:ext>
    </p:extLst>
  </p:cSld>
  <p:clrMapOvr>
    <a:overrideClrMapping bg1="lt1" tx1="dk1" bg2="lt2" tx2="dk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FFFFFF"/>
                </a:solidFill>
              </a:rPr>
              <a:t>Allowable deductions</a:t>
            </a:r>
            <a:endParaRPr lang="en-GB" dirty="0"/>
          </a:p>
        </p:txBody>
      </p:sp>
      <p:sp>
        <p:nvSpPr>
          <p:cNvPr id="3" name="Content Placeholder 2"/>
          <p:cNvSpPr>
            <a:spLocks noGrp="1"/>
          </p:cNvSpPr>
          <p:nvPr>
            <p:ph idx="1"/>
          </p:nvPr>
        </p:nvSpPr>
        <p:spPr/>
        <p:txBody>
          <a:bodyPr/>
          <a:lstStyle/>
          <a:p>
            <a:pPr marL="0" lvl="0" indent="0" eaLnBrk="1" hangingPunct="1">
              <a:buNone/>
              <a:tabLst>
                <a:tab pos="354013" algn="l"/>
              </a:tabLst>
            </a:pPr>
            <a:r>
              <a:rPr lang="en-US" dirty="0">
                <a:solidFill>
                  <a:schemeClr val="tx2"/>
                </a:solidFill>
              </a:rPr>
              <a:t>The allowable deductions set out in TCGA are: </a:t>
            </a:r>
          </a:p>
          <a:p>
            <a:pPr marL="354013" lvl="0" indent="-354013" eaLnBrk="1" hangingPunct="1">
              <a:tabLst>
                <a:tab pos="354013" algn="l"/>
              </a:tabLst>
            </a:pPr>
            <a:r>
              <a:rPr lang="en-US" dirty="0">
                <a:solidFill>
                  <a:schemeClr val="tx2"/>
                </a:solidFill>
              </a:rPr>
              <a:t>the cost of acquisition, including incidental expenses;</a:t>
            </a:r>
          </a:p>
          <a:p>
            <a:pPr marL="354013" lvl="0" indent="-354013" eaLnBrk="1" hangingPunct="1">
              <a:tabLst>
                <a:tab pos="354013" algn="l"/>
              </a:tabLst>
            </a:pPr>
            <a:r>
              <a:rPr lang="en-US" dirty="0">
                <a:solidFill>
                  <a:schemeClr val="tx2"/>
                </a:solidFill>
              </a:rPr>
              <a:t>any enhancement expenditure, but not repairs or maintenance;</a:t>
            </a:r>
          </a:p>
          <a:p>
            <a:pPr marL="354013" lvl="0" indent="-354013" eaLnBrk="1" hangingPunct="1">
              <a:tabLst>
                <a:tab pos="354013" algn="l"/>
              </a:tabLst>
            </a:pPr>
            <a:r>
              <a:rPr lang="en-US" dirty="0">
                <a:solidFill>
                  <a:schemeClr val="tx2"/>
                </a:solidFill>
              </a:rPr>
              <a:t>expenditure incurred in establishing or protecting the title to an asset;</a:t>
            </a:r>
          </a:p>
          <a:p>
            <a:pPr marL="354013" lvl="0" indent="-354013" eaLnBrk="1" hangingPunct="1">
              <a:tabLst>
                <a:tab pos="354013" algn="l"/>
              </a:tabLst>
            </a:pPr>
            <a:r>
              <a:rPr lang="en-US" dirty="0">
                <a:solidFill>
                  <a:schemeClr val="tx2"/>
                </a:solidFill>
              </a:rPr>
              <a:t>incidental costs of disposal;</a:t>
            </a:r>
          </a:p>
          <a:p>
            <a:pPr marL="354013" lvl="0" indent="-354013" eaLnBrk="1" hangingPunct="1">
              <a:tabLst>
                <a:tab pos="354013" algn="l"/>
              </a:tabLst>
            </a:pPr>
            <a:endParaRPr lang="en-US" dirty="0">
              <a:solidFill>
                <a:schemeClr val="tx2"/>
              </a:solidFill>
            </a:endParaRPr>
          </a:p>
          <a:p>
            <a:pPr marL="0" lvl="0" indent="0" eaLnBrk="1" hangingPunct="1">
              <a:buNone/>
              <a:tabLst>
                <a:tab pos="354013" algn="l"/>
              </a:tabLst>
            </a:pPr>
            <a:r>
              <a:rPr lang="en-US" dirty="0">
                <a:solidFill>
                  <a:schemeClr val="tx2"/>
                </a:solidFill>
              </a:rPr>
              <a:t>and for corporate taxpayers </a:t>
            </a:r>
            <a:r>
              <a:rPr lang="en-US" b="1" dirty="0">
                <a:solidFill>
                  <a:schemeClr val="tx2"/>
                </a:solidFill>
              </a:rPr>
              <a:t>only</a:t>
            </a:r>
          </a:p>
          <a:p>
            <a:pPr marL="354013" lvl="0" indent="-354013" eaLnBrk="1" hangingPunct="1">
              <a:tabLst>
                <a:tab pos="354013" algn="l"/>
              </a:tabLst>
            </a:pPr>
            <a:r>
              <a:rPr lang="en-US" dirty="0">
                <a:solidFill>
                  <a:schemeClr val="tx2"/>
                </a:solidFill>
              </a:rPr>
              <a:t>the indexation allowance…</a:t>
            </a:r>
            <a:endParaRPr lang="en-GB" dirty="0">
              <a:solidFill>
                <a:schemeClr val="tx2"/>
              </a:solidFill>
            </a:endParaRPr>
          </a:p>
        </p:txBody>
      </p:sp>
    </p:spTree>
    <p:extLst>
      <p:ext uri="{BB962C8B-B14F-4D97-AF65-F5344CB8AC3E}">
        <p14:creationId xmlns:p14="http://schemas.microsoft.com/office/powerpoint/2010/main" val="3550424471"/>
      </p:ext>
    </p:extLst>
  </p:cSld>
  <p:clrMapOvr>
    <a:overrideClrMapping bg1="lt1" tx1="dk1" bg2="lt2" tx2="dk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sz="3600" dirty="0">
                <a:solidFill>
                  <a:srgbClr val="FFFFFF"/>
                </a:solidFill>
              </a:rPr>
              <a:t>Basic computation – 24.9 example 1</a:t>
            </a:r>
            <a:endParaRPr lang="en-GB" dirty="0"/>
          </a:p>
        </p:txBody>
      </p:sp>
      <p:sp>
        <p:nvSpPr>
          <p:cNvPr id="3" name="Content Placeholder 2"/>
          <p:cNvSpPr>
            <a:spLocks noGrp="1"/>
          </p:cNvSpPr>
          <p:nvPr>
            <p:ph idx="1"/>
          </p:nvPr>
        </p:nvSpPr>
        <p:spPr/>
        <p:txBody>
          <a:bodyPr/>
          <a:lstStyle/>
          <a:p>
            <a:pPr marL="0" lvl="0" indent="0" eaLnBrk="1" hangingPunct="1">
              <a:buNone/>
              <a:defRPr/>
            </a:pPr>
            <a:r>
              <a:rPr lang="en-GB" sz="2000" dirty="0">
                <a:solidFill>
                  <a:schemeClr val="tx2"/>
                </a:solidFill>
              </a:rPr>
              <a:t>Joshua purchased a house that was not his main residence, in January 1988, for £50,000. He incurred legal and survey fees of £500 on its acquisition. In September 1992 Joshua added an extension to the property at a cost of £15,000.  </a:t>
            </a:r>
          </a:p>
          <a:p>
            <a:pPr marL="0" lvl="0" indent="0" eaLnBrk="1" hangingPunct="1">
              <a:buNone/>
              <a:defRPr/>
            </a:pPr>
            <a:endParaRPr lang="en-GB" sz="2000" dirty="0">
              <a:solidFill>
                <a:schemeClr val="tx2"/>
              </a:solidFill>
            </a:endParaRPr>
          </a:p>
          <a:p>
            <a:pPr marL="0" lvl="0" indent="0" eaLnBrk="1" hangingPunct="1">
              <a:buNone/>
              <a:defRPr/>
            </a:pPr>
            <a:r>
              <a:rPr lang="en-GB" sz="2000" dirty="0">
                <a:solidFill>
                  <a:schemeClr val="tx2"/>
                </a:solidFill>
              </a:rPr>
              <a:t>He sold the house on 1</a:t>
            </a:r>
            <a:r>
              <a:rPr lang="en-GB" sz="2000" baseline="30000" dirty="0">
                <a:solidFill>
                  <a:schemeClr val="tx2"/>
                </a:solidFill>
              </a:rPr>
              <a:t>st</a:t>
            </a:r>
            <a:r>
              <a:rPr lang="en-GB" sz="2000" dirty="0">
                <a:solidFill>
                  <a:schemeClr val="tx2"/>
                </a:solidFill>
              </a:rPr>
              <a:t> May 2026 for £350,000, incurring legal fees and selling costs amounting to £2,000. Joshua has no other disposals for the tax year 2026/2027. </a:t>
            </a:r>
          </a:p>
          <a:p>
            <a:pPr marL="0" lvl="0" indent="0" eaLnBrk="1" hangingPunct="1">
              <a:buNone/>
              <a:defRPr/>
            </a:pPr>
            <a:endParaRPr lang="en-GB" sz="2000" dirty="0">
              <a:solidFill>
                <a:schemeClr val="tx2"/>
              </a:solidFill>
            </a:endParaRPr>
          </a:p>
          <a:p>
            <a:pPr marL="0" lvl="0" indent="0" eaLnBrk="1" hangingPunct="1">
              <a:buNone/>
              <a:defRPr/>
            </a:pPr>
            <a:r>
              <a:rPr lang="en-GB" sz="2000" dirty="0">
                <a:solidFill>
                  <a:schemeClr val="tx2"/>
                </a:solidFill>
              </a:rPr>
              <a:t>His taxable income for 2026/2027 is £30,000, and he made net contributions of £1,600 to a personal pension scheme in the tax year.  </a:t>
            </a:r>
          </a:p>
          <a:p>
            <a:pPr marL="0" lvl="0" indent="0" eaLnBrk="1" hangingPunct="1">
              <a:buNone/>
              <a:defRPr/>
            </a:pPr>
            <a:endParaRPr lang="en-GB" sz="2000" b="1" dirty="0">
              <a:solidFill>
                <a:schemeClr val="tx2"/>
              </a:solidFill>
            </a:endParaRPr>
          </a:p>
          <a:p>
            <a:pPr marL="0" lvl="0" indent="0" eaLnBrk="1" hangingPunct="1">
              <a:buNone/>
              <a:defRPr/>
            </a:pPr>
            <a:r>
              <a:rPr lang="en-GB" sz="2000" b="1" dirty="0">
                <a:solidFill>
                  <a:schemeClr val="tx2"/>
                </a:solidFill>
              </a:rPr>
              <a:t>Required: Compute the chargeable gain and Capital Gains Tax payable on the disposal…</a:t>
            </a:r>
          </a:p>
          <a:p>
            <a:pPr marL="0" indent="0">
              <a:buNone/>
            </a:pPr>
            <a:endParaRPr lang="en-GB" dirty="0"/>
          </a:p>
        </p:txBody>
      </p:sp>
    </p:spTree>
    <p:extLst>
      <p:ext uri="{BB962C8B-B14F-4D97-AF65-F5344CB8AC3E}">
        <p14:creationId xmlns:p14="http://schemas.microsoft.com/office/powerpoint/2010/main" val="3696698993"/>
      </p:ext>
    </p:extLst>
  </p:cSld>
  <p:clrMapOvr>
    <a:overrideClrMapping bg1="lt1" tx1="dk1" bg2="lt2" tx2="dk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solidFill>
                  <a:srgbClr val="FFFFFF"/>
                </a:solidFill>
              </a:rPr>
              <a:t>Suggested solution: Joshua</a:t>
            </a:r>
            <a:endParaRPr lang="en-GB" dirty="0"/>
          </a:p>
        </p:txBody>
      </p:sp>
      <p:sp>
        <p:nvSpPr>
          <p:cNvPr id="3" name="Content Placeholder 2"/>
          <p:cNvSpPr>
            <a:spLocks noGrp="1"/>
          </p:cNvSpPr>
          <p:nvPr>
            <p:ph idx="1"/>
          </p:nvPr>
        </p:nvSpPr>
        <p:spPr/>
        <p:txBody>
          <a:bodyPr/>
          <a:lstStyle/>
          <a:p>
            <a:pPr marL="0" indent="0">
              <a:buNone/>
            </a:pPr>
            <a:r>
              <a:rPr lang="en-GB" dirty="0">
                <a:solidFill>
                  <a:schemeClr val="tx2"/>
                </a:solidFill>
              </a:rPr>
              <a:t>Proceeds from sale					350,000</a:t>
            </a:r>
          </a:p>
          <a:p>
            <a:pPr marL="0" indent="0">
              <a:buNone/>
            </a:pPr>
            <a:r>
              <a:rPr lang="en-GB" dirty="0">
                <a:solidFill>
                  <a:schemeClr val="tx2"/>
                </a:solidFill>
              </a:rPr>
              <a:t>	Incidental costs of disposal			  (2,000)</a:t>
            </a:r>
          </a:p>
          <a:p>
            <a:pPr marL="0" indent="0">
              <a:buNone/>
            </a:pPr>
            <a:r>
              <a:rPr lang="en-GB" dirty="0">
                <a:solidFill>
                  <a:schemeClr val="tx2"/>
                </a:solidFill>
              </a:rPr>
              <a:t>	</a:t>
            </a:r>
          </a:p>
          <a:p>
            <a:pPr marL="0" indent="0">
              <a:buNone/>
            </a:pPr>
            <a:r>
              <a:rPr lang="en-GB" dirty="0">
                <a:solidFill>
                  <a:schemeClr val="tx2"/>
                </a:solidFill>
              </a:rPr>
              <a:t>	Other allowable deductions:</a:t>
            </a:r>
          </a:p>
          <a:p>
            <a:pPr marL="0" indent="0">
              <a:buNone/>
            </a:pPr>
            <a:r>
              <a:rPr lang="en-GB" dirty="0">
                <a:solidFill>
                  <a:schemeClr val="tx2"/>
                </a:solidFill>
              </a:rPr>
              <a:t>	Initial cost					50,000</a:t>
            </a:r>
          </a:p>
          <a:p>
            <a:pPr marL="0" indent="0">
              <a:buNone/>
            </a:pPr>
            <a:r>
              <a:rPr lang="en-GB" dirty="0">
                <a:solidFill>
                  <a:schemeClr val="tx2"/>
                </a:solidFill>
              </a:rPr>
              <a:t>	Costs of acquisition			     500</a:t>
            </a:r>
          </a:p>
          <a:p>
            <a:pPr marL="0" indent="0">
              <a:buNone/>
            </a:pPr>
            <a:r>
              <a:rPr lang="en-GB" dirty="0">
                <a:solidFill>
                  <a:schemeClr val="tx2"/>
                </a:solidFill>
              </a:rPr>
              <a:t>	Enhancement expenditure, </a:t>
            </a:r>
          </a:p>
          <a:p>
            <a:pPr marL="0" indent="0">
              <a:buNone/>
            </a:pPr>
            <a:r>
              <a:rPr lang="en-GB" dirty="0">
                <a:solidFill>
                  <a:schemeClr val="tx2"/>
                </a:solidFill>
              </a:rPr>
              <a:t>		September 1992			15,000</a:t>
            </a:r>
          </a:p>
          <a:p>
            <a:pPr marL="0" indent="0">
              <a:buNone/>
            </a:pPr>
            <a:r>
              <a:rPr lang="en-GB" dirty="0">
                <a:solidFill>
                  <a:schemeClr val="tx2"/>
                </a:solidFill>
              </a:rPr>
              <a:t>		  					</a:t>
            </a:r>
            <a:r>
              <a:rPr lang="en-GB" u="sng" dirty="0">
                <a:solidFill>
                  <a:schemeClr val="tx2"/>
                </a:solidFill>
              </a:rPr>
              <a:t>	(65,500)</a:t>
            </a:r>
          </a:p>
          <a:p>
            <a:pPr marL="0" indent="0">
              <a:buNone/>
            </a:pPr>
            <a:r>
              <a:rPr lang="en-GB" dirty="0">
                <a:solidFill>
                  <a:schemeClr val="tx2"/>
                </a:solidFill>
              </a:rPr>
              <a:t>	Chargeable gain					282,500</a:t>
            </a:r>
          </a:p>
          <a:p>
            <a:pPr marL="0" indent="0">
              <a:buNone/>
            </a:pPr>
            <a:r>
              <a:rPr lang="en-GB" dirty="0">
                <a:solidFill>
                  <a:schemeClr val="tx2"/>
                </a:solidFill>
              </a:rPr>
              <a:t>	Less Annual Exempt Amount 2026/27	</a:t>
            </a:r>
            <a:r>
              <a:rPr lang="en-GB" u="sng" dirty="0">
                <a:solidFill>
                  <a:schemeClr val="tx2"/>
                </a:solidFill>
              </a:rPr>
              <a:t>(3,000)</a:t>
            </a:r>
          </a:p>
          <a:p>
            <a:pPr marL="0" indent="0">
              <a:buNone/>
            </a:pPr>
            <a:r>
              <a:rPr lang="en-GB" dirty="0">
                <a:solidFill>
                  <a:schemeClr val="tx2"/>
                </a:solidFill>
              </a:rPr>
              <a:t>	Gain subject to capital gains tax		279,500…</a:t>
            </a:r>
          </a:p>
          <a:p>
            <a:pPr marL="0" indent="0">
              <a:buNone/>
            </a:pPr>
            <a:endParaRPr lang="en-GB" dirty="0"/>
          </a:p>
        </p:txBody>
      </p:sp>
    </p:spTree>
    <p:extLst>
      <p:ext uri="{BB962C8B-B14F-4D97-AF65-F5344CB8AC3E}">
        <p14:creationId xmlns:p14="http://schemas.microsoft.com/office/powerpoint/2010/main" val="1562726884"/>
      </p:ext>
    </p:extLst>
  </p:cSld>
  <p:clrMapOvr>
    <a:overrideClrMapping bg1="lt1" tx1="dk1" bg2="lt2" tx2="dk2" accent1="accent1" accent2="accent2" accent3="accent3" accent4="accent4" accent5="accent5" accent6="accent6" hlink="hlink" folHlink="folHlink"/>
  </p:clrMapOvr>
</p:sld>
</file>

<file path=ppt/theme/theme1.xml><?xml version="1.0" encoding="utf-8"?>
<a:theme xmlns:a="http://schemas.openxmlformats.org/drawingml/2006/main" name="1_Tax_blue_yellow">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10.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2.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3.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4.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5.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6.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7.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8.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9.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emplate/>
  <TotalTime>87</TotalTime>
  <Words>869</Words>
  <Application>Microsoft Office PowerPoint</Application>
  <PresentationFormat>On-screen Show (4:3)</PresentationFormat>
  <Paragraphs>86</Paragraphs>
  <Slides>11</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Arial</vt:lpstr>
      <vt:lpstr>Calibri</vt:lpstr>
      <vt:lpstr>Trebuchet MS</vt:lpstr>
      <vt:lpstr>Verdana</vt:lpstr>
      <vt:lpstr>Wingdings</vt:lpstr>
      <vt:lpstr>1_Tax_blue_yellow</vt:lpstr>
      <vt:lpstr>PowerPoint Presentation</vt:lpstr>
      <vt:lpstr>Main principles</vt:lpstr>
      <vt:lpstr>Consideration/proceeds/deemed proceeds (market value)</vt:lpstr>
      <vt:lpstr>Meaning of market value</vt:lpstr>
      <vt:lpstr>Connected persons and non-arm’s length transactions</vt:lpstr>
      <vt:lpstr>Spouses and civil partners</vt:lpstr>
      <vt:lpstr>Allowable deductions</vt:lpstr>
      <vt:lpstr>Basic computation – 24.9 example 1</vt:lpstr>
      <vt:lpstr>Suggested solution: Joshua</vt:lpstr>
      <vt:lpstr>Joshua – continued</vt:lpstr>
      <vt:lpstr>Joshua – CGT liability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combsalanm@yahoo.com</dc:creator>
  <cp:lastModifiedBy>Ricky Tutin</cp:lastModifiedBy>
  <cp:revision>23</cp:revision>
  <dcterms:created xsi:type="dcterms:W3CDTF">2021-07-12T21:22:52Z</dcterms:created>
  <dcterms:modified xsi:type="dcterms:W3CDTF">2026-08-03T10:23:24Z</dcterms:modified>
</cp:coreProperties>
</file>