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303" r:id="rId2"/>
    <p:sldId id="319" r:id="rId3"/>
    <p:sldId id="320" r:id="rId4"/>
    <p:sldId id="321" r:id="rId5"/>
    <p:sldId id="322" r:id="rId6"/>
    <p:sldId id="323" r:id="rId7"/>
    <p:sldId id="324" r:id="rId8"/>
    <p:sldId id="327" r:id="rId9"/>
    <p:sldId id="326" r:id="rId10"/>
    <p:sldId id="325" r:id="rId11"/>
    <p:sldId id="328" r:id="rId12"/>
    <p:sldId id="331" r:id="rId13"/>
    <p:sldId id="329" r:id="rId14"/>
    <p:sldId id="33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36082F-F4A7-6A2A-2FDE-706FEDACA2C1}" name="Ricky Tutin" initials="RT" userId="S::ecrpt@bristol.ac.uk::dd98c3f1-e76c-4dcf-8aff-a7016c9502d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A130"/>
    <a:srgbClr val="BAA130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25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94632-2AB7-4E23-8DED-08F4DDAC50C8}" type="datetimeFigureOut">
              <a:rPr lang="en-GB" smtClean="0"/>
              <a:t>07/08/2026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7CA7B-7B28-40E8-8CE8-D61C12C71B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96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1pPr>
            <a:lvl2pPr marL="737155" indent="-283521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34085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587718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41352" indent="-226817">
              <a:spcBef>
                <a:spcPct val="30000"/>
              </a:spcBef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494986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6pPr>
            <a:lvl7pPr marL="2948620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7pPr>
            <a:lvl8pPr marL="3402254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8pPr>
            <a:lvl9pPr marL="3855888" indent="-22681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00FF"/>
                </a:solidFill>
                <a:latin typeface="Trebuchet MS" panose="020B0603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B322C43-D4EB-4CC2-9E49-34B6987AC181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5208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B8AFD5F-49F0-43F3-BD87-6F17EA9C36A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517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9800"/>
            <a:ext cx="9143999" cy="5441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4A3059A-82D2-4FCB-AE90-82019F5D925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2659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0000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0000FF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B644A59-3CAD-4DE0-92A3-78EAC74F3AE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8811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6016" y="98072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A23E2EA-7700-40B7-BE46-8DB1B413F00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37249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796" y="99819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7796" y="163795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6016" y="99819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016" y="163795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0C9EC0D-2A88-42C8-9E86-B10C27E9164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8229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88"/>
            <a:ext cx="9144000" cy="93821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A4FC7C82-593C-41AF-9755-AE5D1EB21E9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35193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1042988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FB0F5C-9AF0-4CF1-899F-C3AEE4D4F9F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3999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3D18DA-2F63-13B2-CEBC-7C2EA9C7DDA1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-5400000">
            <a:off x="3677598" y="-4515478"/>
            <a:ext cx="1788801" cy="914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724494D-8CD7-02FF-8949-9F6CF320595A}"/>
              </a:ext>
            </a:extLst>
          </p:cNvPr>
          <p:cNvSpPr/>
          <p:nvPr userDrawn="1"/>
        </p:nvSpPr>
        <p:spPr>
          <a:xfrm>
            <a:off x="0" y="6213600"/>
            <a:ext cx="9144000" cy="644400"/>
          </a:xfrm>
          <a:prstGeom prst="rect">
            <a:avLst/>
          </a:prstGeom>
          <a:solidFill>
            <a:srgbClr val="F79D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26">
            <a:extLst>
              <a:ext uri="{FF2B5EF4-FFF2-40B4-BE49-F238E27FC236}">
                <a16:creationId xmlns:a16="http://schemas.microsoft.com/office/drawing/2014/main" id="{0B8AD43B-B328-10BA-53FD-793AA1724B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© Fiscal Publications – used with permission from Taxation, 45</a:t>
            </a:r>
            <a:r>
              <a:rPr lang="en-US" altLang="en-US" sz="1100" b="1" baseline="300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th</a:t>
            </a:r>
            <a:r>
              <a:rPr lang="en-US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 edition 2026/27 by Tutin and Tiller</a:t>
            </a:r>
          </a:p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rial" charset="0"/>
              </a:rPr>
              <a:t>https://www.fiscalpublications.com/tutinandtiller/2026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91590FBE-4FAD-D27D-1AB9-0BBC2C27CC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1588"/>
            <a:ext cx="9144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34FD083E-6E72-96D8-6636-01CF68D41B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" y="950924"/>
            <a:ext cx="9144000" cy="544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D10B7BF5-1B2F-C5DA-63A2-0299668432C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381750"/>
            <a:ext cx="10429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>
              <a:defRPr/>
            </a:pPr>
            <a:fld id="{036BD28B-EE39-4D9F-B68C-FCA00D5C770E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318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txStyles>
    <p:titleStyle>
      <a:lvl1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anose="020B0603020202020204" pitchFamily="34" charset="0"/>
          <a:ea typeface="+mj-ea"/>
          <a:cs typeface="+mj-cs"/>
        </a:defRPr>
      </a:lvl1pPr>
      <a:lvl2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2pPr>
      <a:lvl3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3pPr>
      <a:lvl4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4pPr>
      <a:lvl5pPr marL="268288" indent="-268288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rebuchet MS" panose="020B0603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FF"/>
          </a:solidFill>
          <a:latin typeface="Trebuchet MS" panose="020B0603020202020204" pitchFamily="34" charset="0"/>
          <a:ea typeface="+mn-ea"/>
          <a:cs typeface="+mn-cs"/>
        </a:defRPr>
      </a:lvl1pPr>
      <a:lvl2pPr marL="720725" indent="-36036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FF"/>
          </a:solidFill>
          <a:latin typeface="Trebuchet MS" panose="020B0603020202020204" pitchFamily="34" charset="0"/>
        </a:defRPr>
      </a:lvl2pPr>
      <a:lvl3pPr marL="1073150" indent="-35242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FF"/>
          </a:solidFill>
          <a:latin typeface="Trebuchet MS" panose="020B0603020202020204" pitchFamily="34" charset="0"/>
        </a:defRPr>
      </a:lvl3pPr>
      <a:lvl4pPr marL="1435100" indent="-3619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FF"/>
          </a:solidFill>
          <a:latin typeface="Trebuchet MS" panose="020B0603020202020204" pitchFamily="34" charset="0"/>
        </a:defRPr>
      </a:lvl4pPr>
      <a:lvl5pPr marL="1795463" indent="-36036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0000FF"/>
          </a:solidFill>
          <a:latin typeface="Trebuchet MS" panose="020B0603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calpublication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1"/>
          <p:cNvSpPr txBox="1">
            <a:spLocks noChangeArrowheads="1"/>
          </p:cNvSpPr>
          <p:nvPr/>
        </p:nvSpPr>
        <p:spPr bwMode="auto">
          <a:xfrm>
            <a:off x="3862800" y="936624"/>
            <a:ext cx="5281200" cy="5383441"/>
          </a:xfrm>
          <a:prstGeom prst="rect">
            <a:avLst/>
          </a:prstGeom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3200">
                <a:solidFill>
                  <a:srgbClr val="0000F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800">
                <a:solidFill>
                  <a:srgbClr val="0000FF"/>
                </a:solidFill>
                <a:latin typeface="Trebuchet MS" panose="020B0603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858BB"/>
              </a:buClr>
              <a:buChar char="•"/>
              <a:defRPr sz="2400">
                <a:solidFill>
                  <a:srgbClr val="0000FF"/>
                </a:solidFill>
                <a:latin typeface="Trebuchet MS" panose="020B0603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FF"/>
                </a:solidFill>
                <a:latin typeface="Trebuchet MS" panose="020B0603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indent="-355600">
              <a:tabLst>
                <a:tab pos="355600" algn="l"/>
              </a:tabLst>
              <a:defRPr/>
            </a:pPr>
            <a:endParaRPr lang="en-GB" altLang="en-US" sz="1800" b="1" i="1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8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Chapter 16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2400" b="1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General principles of corporation tax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8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8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Ricky Tutin and Stephanie Tiller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6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‘Taxation: incorporating the 2026 Finance Act’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45</a:t>
            </a:r>
            <a:r>
              <a:rPr lang="en-GB" altLang="en-US" sz="1400" kern="0" baseline="3000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</a:t>
            </a:r>
            <a:r>
              <a:rPr lang="en-GB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edition 2026/27</a:t>
            </a: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endParaRPr lang="en-GB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FontTx/>
              <a:buNone/>
              <a:tabLst>
                <a:tab pos="355600" algn="l"/>
              </a:tabLst>
              <a:defRPr/>
            </a:pPr>
            <a:r>
              <a:rPr lang="en-US" altLang="en-US" sz="1400" kern="0" dirty="0">
                <a:solidFill>
                  <a:srgbClr val="D578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http://www.fiscalpublications.com</a:t>
            </a:r>
            <a:endParaRPr lang="en-US" altLang="en-US" sz="1400" kern="0" dirty="0">
              <a:solidFill>
                <a:srgbClr val="D578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A4560D-D060-8646-D6F0-2ED67E2482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00" y="1299600"/>
            <a:ext cx="3173705" cy="45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337320"/>
      </p:ext>
    </p:extLst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‘Large’ profits &gt; £1.5m a year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sz="2400" dirty="0"/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1</a:t>
            </a:r>
            <a:r>
              <a:rPr lang="en-GB" sz="2400" baseline="30000" dirty="0">
                <a:solidFill>
                  <a:schemeClr val="tx1"/>
                </a:solidFill>
              </a:rPr>
              <a:t>st</a:t>
            </a:r>
            <a:r>
              <a:rPr lang="en-GB" sz="2400" dirty="0">
                <a:solidFill>
                  <a:schemeClr val="tx1"/>
                </a:solidFill>
              </a:rPr>
              <a:t> 	 6 months + 14 days after start of CTAP 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2</a:t>
            </a:r>
            <a:r>
              <a:rPr lang="en-GB" sz="2400" baseline="30000" dirty="0">
                <a:solidFill>
                  <a:schemeClr val="tx1"/>
                </a:solidFill>
              </a:rPr>
              <a:t>nd</a:t>
            </a:r>
            <a:r>
              <a:rPr lang="en-GB" sz="2400" dirty="0">
                <a:solidFill>
                  <a:schemeClr val="tx1"/>
                </a:solidFill>
              </a:rPr>
              <a:t> 	 9 months + 14 days after start of CTAP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3</a:t>
            </a:r>
            <a:r>
              <a:rPr lang="en-GB" sz="2400" baseline="30000" dirty="0">
                <a:solidFill>
                  <a:schemeClr val="tx1"/>
                </a:solidFill>
              </a:rPr>
              <a:t>rd</a:t>
            </a:r>
            <a:r>
              <a:rPr lang="en-GB" sz="2400" dirty="0">
                <a:solidFill>
                  <a:schemeClr val="tx1"/>
                </a:solidFill>
              </a:rPr>
              <a:t> 	14 days after end of CTAP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4</a:t>
            </a:r>
            <a:r>
              <a:rPr lang="en-GB" sz="2400" baseline="30000" dirty="0">
                <a:solidFill>
                  <a:schemeClr val="tx1"/>
                </a:solidFill>
              </a:rPr>
              <a:t>th</a:t>
            </a:r>
            <a:r>
              <a:rPr lang="en-GB" sz="2400" dirty="0">
                <a:solidFill>
                  <a:schemeClr val="tx1"/>
                </a:solidFill>
              </a:rPr>
              <a:t> 	 3 months + 14 days after end of CTAP…   </a:t>
            </a:r>
            <a:r>
              <a:rPr lang="en-GB" altLang="en-US" sz="2400" b="1" dirty="0"/>
              <a:t>	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4528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Tina Ltd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  <a:tabLst>
                <a:tab pos="5021263" algn="l"/>
              </a:tabLst>
            </a:pPr>
            <a:endParaRPr lang="en-GB" sz="2000" dirty="0"/>
          </a:p>
          <a:p>
            <a:pPr marL="0" lvl="0" indent="0">
              <a:buNone/>
              <a:tabLst>
                <a:tab pos="5024438" algn="l"/>
              </a:tabLst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st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6 months + 14 days after start of CTAP 	14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April 2026</a:t>
            </a:r>
          </a:p>
          <a:p>
            <a:pPr marL="0" lvl="0" indent="0">
              <a:buNone/>
              <a:tabLst>
                <a:tab pos="5021263" algn="l"/>
              </a:tabLst>
            </a:pPr>
            <a:endParaRPr lang="en-GB" sz="2000" dirty="0">
              <a:solidFill>
                <a:schemeClr val="bg2">
                  <a:lumMod val="50000"/>
                </a:schemeClr>
              </a:solidFill>
            </a:endParaRPr>
          </a:p>
          <a:p>
            <a:pPr marL="0" lvl="0" indent="0">
              <a:buNone/>
              <a:tabLst>
                <a:tab pos="5021263" algn="l"/>
              </a:tabLst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2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nd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9 months + 14 days after start of CTAP	14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July 2026</a:t>
            </a:r>
          </a:p>
          <a:p>
            <a:pPr marL="0" lvl="0" indent="0">
              <a:buNone/>
              <a:tabLst>
                <a:tab pos="5021263" algn="l"/>
              </a:tabLst>
            </a:pPr>
            <a:endParaRPr lang="en-GB" sz="2000" dirty="0">
              <a:solidFill>
                <a:schemeClr val="bg2">
                  <a:lumMod val="50000"/>
                </a:schemeClr>
              </a:solidFill>
            </a:endParaRPr>
          </a:p>
          <a:p>
            <a:pPr marL="0" lvl="0" indent="0">
              <a:buNone/>
              <a:tabLst>
                <a:tab pos="5021263" algn="l"/>
              </a:tabLst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rd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14 days after end of CTAP	14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October 2026</a:t>
            </a:r>
          </a:p>
          <a:p>
            <a:pPr marL="0" lvl="0" indent="0">
              <a:buNone/>
              <a:tabLst>
                <a:tab pos="5021263" algn="l"/>
              </a:tabLst>
            </a:pPr>
            <a:endParaRPr lang="en-GB" sz="2000" dirty="0">
              <a:solidFill>
                <a:schemeClr val="bg2">
                  <a:lumMod val="50000"/>
                </a:schemeClr>
              </a:solidFill>
            </a:endParaRPr>
          </a:p>
          <a:p>
            <a:pPr marL="0" lvl="0" indent="0">
              <a:buNone/>
              <a:tabLst>
                <a:tab pos="5021263" algn="l"/>
              </a:tabLst>
            </a:pP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3 months + 14 days after end of CTAP	14</a:t>
            </a:r>
            <a:r>
              <a:rPr lang="en-GB" sz="2000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dirty="0">
                <a:solidFill>
                  <a:schemeClr val="bg2">
                    <a:lumMod val="50000"/>
                  </a:schemeClr>
                </a:solidFill>
              </a:rPr>
              <a:t> January 2027</a:t>
            </a:r>
          </a:p>
        </p:txBody>
      </p:sp>
    </p:spTree>
    <p:extLst>
      <p:ext uri="{BB962C8B-B14F-4D97-AF65-F5344CB8AC3E}">
        <p14:creationId xmlns:p14="http://schemas.microsoft.com/office/powerpoint/2010/main" val="3198591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‘Very Large’ profits &gt; £20m a year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sz="2400" dirty="0"/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1</a:t>
            </a:r>
            <a:r>
              <a:rPr lang="en-GB" sz="2400" baseline="30000" dirty="0">
                <a:solidFill>
                  <a:schemeClr val="tx1"/>
                </a:solidFill>
              </a:rPr>
              <a:t>st</a:t>
            </a:r>
            <a:r>
              <a:rPr lang="en-GB" sz="2400" dirty="0">
                <a:solidFill>
                  <a:schemeClr val="tx1"/>
                </a:solidFill>
              </a:rPr>
              <a:t> 	 3 months + 14 days after start of CTAP 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2</a:t>
            </a:r>
            <a:r>
              <a:rPr lang="en-GB" sz="2400" baseline="30000" dirty="0">
                <a:solidFill>
                  <a:schemeClr val="tx1"/>
                </a:solidFill>
              </a:rPr>
              <a:t>nd</a:t>
            </a:r>
            <a:r>
              <a:rPr lang="en-GB" sz="2400" dirty="0">
                <a:solidFill>
                  <a:schemeClr val="tx1"/>
                </a:solidFill>
              </a:rPr>
              <a:t> 	 6 months + 14 days after start of CTAP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3</a:t>
            </a:r>
            <a:r>
              <a:rPr lang="en-GB" sz="2400" baseline="30000" dirty="0">
                <a:solidFill>
                  <a:schemeClr val="tx1"/>
                </a:solidFill>
              </a:rPr>
              <a:t>rd</a:t>
            </a:r>
            <a:r>
              <a:rPr lang="en-GB" sz="2400" dirty="0">
                <a:solidFill>
                  <a:schemeClr val="tx1"/>
                </a:solidFill>
              </a:rPr>
              <a:t> 	 9 months + 14 days after start of CTAP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	</a:t>
            </a:r>
          </a:p>
          <a:p>
            <a:pPr marL="0" lv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4</a:t>
            </a:r>
            <a:r>
              <a:rPr lang="en-GB" sz="2400" baseline="30000" dirty="0">
                <a:solidFill>
                  <a:schemeClr val="tx1"/>
                </a:solidFill>
              </a:rPr>
              <a:t>th</a:t>
            </a:r>
            <a:r>
              <a:rPr lang="en-GB" sz="2400" dirty="0">
                <a:solidFill>
                  <a:schemeClr val="tx1"/>
                </a:solidFill>
              </a:rPr>
              <a:t> 	 14 days after end of CTAP	 </a:t>
            </a:r>
            <a:r>
              <a:rPr lang="en-GB" altLang="en-US" sz="2400" b="1" dirty="0"/>
              <a:t>	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87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Corporation Tax computations (simplified)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1600" b="1" dirty="0">
                <a:solidFill>
                  <a:schemeClr val="tx2"/>
                </a:solidFill>
              </a:rPr>
              <a:t>Tax-adjusted trading profits</a:t>
            </a:r>
            <a:r>
              <a:rPr lang="en-GB" altLang="en-US" sz="1600" dirty="0">
                <a:solidFill>
                  <a:schemeClr val="tx2"/>
                </a:solidFill>
              </a:rPr>
              <a:t>					 x</a:t>
            </a:r>
          </a:p>
          <a:p>
            <a:pPr mar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LESS: Capital allowances					(x)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LESS: Trade losses brought forward against trading profits		(x)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Subtotal: Net trading profits					 x</a:t>
            </a:r>
          </a:p>
          <a:p>
            <a:pPr marL="0" lvl="0" indent="0" eaLnBrk="1" hangingPunct="1">
              <a:buNone/>
            </a:pPr>
            <a:endParaRPr lang="en-GB" altLang="en-US" sz="16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ADD: Net non-trade loan relationship surplus  			 x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        </a:t>
            </a:r>
            <a:r>
              <a:rPr lang="en-GB" altLang="en-US" sz="1600" i="1" dirty="0">
                <a:solidFill>
                  <a:schemeClr val="tx2"/>
                </a:solidFill>
              </a:rPr>
              <a:t>(typically </a:t>
            </a:r>
            <a:r>
              <a:rPr lang="en-GB" altLang="en-US" sz="1600" b="1" i="1" dirty="0">
                <a:solidFill>
                  <a:schemeClr val="tx2"/>
                </a:solidFill>
              </a:rPr>
              <a:t>interest receivable </a:t>
            </a:r>
            <a:r>
              <a:rPr lang="en-GB" altLang="en-US" sz="1600" i="1" dirty="0">
                <a:solidFill>
                  <a:schemeClr val="tx2"/>
                </a:solidFill>
              </a:rPr>
              <a:t>and similar income)</a:t>
            </a:r>
            <a:r>
              <a:rPr lang="en-GB" altLang="en-US" sz="1600" dirty="0">
                <a:solidFill>
                  <a:schemeClr val="tx2"/>
                </a:solidFill>
              </a:rPr>
              <a:t>		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ADD: </a:t>
            </a:r>
            <a:r>
              <a:rPr lang="en-GB" altLang="en-US" sz="1600" b="1" dirty="0">
                <a:solidFill>
                  <a:schemeClr val="tx2"/>
                </a:solidFill>
              </a:rPr>
              <a:t>Income from UK land and buildings</a:t>
            </a:r>
            <a:r>
              <a:rPr lang="en-GB" altLang="en-US" sz="1600" dirty="0">
                <a:solidFill>
                  <a:schemeClr val="tx2"/>
                </a:solidFill>
              </a:rPr>
              <a:t>			 x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ADD: </a:t>
            </a:r>
            <a:r>
              <a:rPr lang="en-GB" altLang="en-US" sz="1600" b="1" dirty="0">
                <a:solidFill>
                  <a:schemeClr val="tx2"/>
                </a:solidFill>
              </a:rPr>
              <a:t>Chargeable gains</a:t>
            </a:r>
            <a:r>
              <a:rPr lang="en-GB" altLang="en-US" sz="1600" dirty="0">
                <a:solidFill>
                  <a:schemeClr val="tx2"/>
                </a:solidFill>
              </a:rPr>
              <a:t>, net of allowable capital losses	 	 x  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SUBTITAL: TOTAL PROFITS 					 x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LESS: DEDUCTIONS AND RELIEFS FROM TOTAL PROFITS: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         Losses set against total profits				(x)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         Profit before qualifying charitable donations and group relief	 x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LESS: </a:t>
            </a:r>
            <a:r>
              <a:rPr lang="en-GB" altLang="en-US" sz="1600" b="1" dirty="0">
                <a:solidFill>
                  <a:schemeClr val="tx2"/>
                </a:solidFill>
              </a:rPr>
              <a:t>Qualifying charitable donations </a:t>
            </a:r>
            <a:r>
              <a:rPr lang="en-GB" altLang="en-US" sz="1600" dirty="0">
                <a:solidFill>
                  <a:schemeClr val="tx2"/>
                </a:solidFill>
              </a:rPr>
              <a:t>paid			(x)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LESS: Group relief claimed 					(x)</a:t>
            </a:r>
          </a:p>
          <a:p>
            <a:pPr marL="0" lvl="0" indent="0" eaLnBrk="1" hangingPunct="1">
              <a:buNone/>
            </a:pPr>
            <a:r>
              <a:rPr lang="en-GB" altLang="en-US" sz="1600" dirty="0">
                <a:solidFill>
                  <a:schemeClr val="tx2"/>
                </a:solidFill>
              </a:rPr>
              <a:t> = TAXABLE TOTAL PROFITS 					 x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02156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Groups of companies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2"/>
                </a:solidFill>
              </a:rPr>
              <a:t>Tax liabilities are calculated for single companies, but</a:t>
            </a:r>
          </a:p>
          <a:p>
            <a:pPr marL="0" lvl="0" indent="0" eaLnBrk="1" hangingPunct="1">
              <a:buNone/>
            </a:pPr>
            <a:endParaRPr lang="en-GB" altLang="en-US" sz="24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2"/>
                </a:solidFill>
              </a:rPr>
              <a:t>If companies </a:t>
            </a:r>
            <a:r>
              <a:rPr lang="en-GB" altLang="en-US" sz="2400">
                <a:solidFill>
                  <a:schemeClr val="tx2"/>
                </a:solidFill>
              </a:rPr>
              <a:t>are associated </a:t>
            </a:r>
            <a:r>
              <a:rPr lang="en-GB" altLang="en-US" sz="2400" dirty="0">
                <a:solidFill>
                  <a:schemeClr val="tx2"/>
                </a:solidFill>
              </a:rPr>
              <a:t>through shareholdings of &gt;</a:t>
            </a:r>
            <a:r>
              <a:rPr lang="en-GB" altLang="en-US" sz="2400">
                <a:solidFill>
                  <a:schemeClr val="tx2"/>
                </a:solidFill>
              </a:rPr>
              <a:t>50%, £</a:t>
            </a:r>
            <a:r>
              <a:rPr lang="en-GB" altLang="en-US" sz="2400" dirty="0">
                <a:solidFill>
                  <a:schemeClr val="tx2"/>
                </a:solidFill>
              </a:rPr>
              <a:t>1.5m ‘large’ profits limit is shared across the companies of the group</a:t>
            </a:r>
          </a:p>
          <a:p>
            <a:pPr marL="0" lvl="0" indent="0" eaLnBrk="1" hangingPunct="1">
              <a:buNone/>
            </a:pPr>
            <a:endParaRPr lang="en-GB" altLang="en-US" sz="2400" dirty="0">
              <a:solidFill>
                <a:schemeClr val="tx2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2"/>
                </a:solidFill>
              </a:rPr>
              <a:t>If companies form a group with shareholdings of &gt;75%, </a:t>
            </a: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2"/>
                </a:solidFill>
              </a:rPr>
              <a:t>there are some special tax rules e.g. loss relief…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948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/>
              <a:t>Basic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Period of account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Corporation Tax Accounting Period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Financial year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Total Profits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Deductions and reliefs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Taxable Total Profit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Associated companies</a:t>
            </a:r>
          </a:p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Group relief 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8218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Periods of account and Corporation Tax Accounting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Companies produce accounts for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“periods of account”. 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Usually 12 months, but they can be longer or shorter, for example if the company changes the accounting date</a:t>
            </a:r>
          </a:p>
          <a:p>
            <a:pPr marL="0" indent="0">
              <a:buNone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Corporation Tax is calculated for a “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Corporation Tax Accounting Period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” based on the periods of account, except that it can never be longer than 12 months</a:t>
            </a:r>
          </a:p>
          <a:p>
            <a:pPr marL="0" indent="0">
              <a:buNone/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So, if the company has a longer period of account, it is split into 2 Corporation Tax accounting periods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	(12 months + a short period)…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9209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dirty="0">
                <a:solidFill>
                  <a:srgbClr val="FFFFFF"/>
                </a:solidFill>
              </a:rPr>
              <a:t>Financial years and accounting periods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endParaRPr lang="en-GB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Tax is charged on the “taxable total profit” (TTP) of a Corporation Tax Accounting Period, </a:t>
            </a: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rates set for </a:t>
            </a:r>
            <a:r>
              <a:rPr lang="en-GB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financial years </a:t>
            </a: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which run from the 1st April to the following 31st March. </a:t>
            </a: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Each financial year is known by reference to the calendar year in which the 1st April occurs, </a:t>
            </a:r>
            <a:r>
              <a:rPr lang="en-GB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e.g</a:t>
            </a: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0" lvl="0" indent="0" eaLnBrk="1" hangingPunct="1">
              <a:buNone/>
            </a:pPr>
            <a:endParaRPr lang="en-GB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Financial year 		</a:t>
            </a:r>
            <a:endParaRPr lang="en-GB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 2025	1st April 2025 – 31st March 2026</a:t>
            </a: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 2026	1st April 2026 – 31st March 2027…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2314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Corporation tax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Financial Year</a:t>
            </a:r>
            <a:endParaRPr lang="en-GB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		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FY21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FY22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FY23	FY24	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FY25	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FY26 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 Ending 31</a:t>
            </a:r>
            <a:r>
              <a:rPr lang="en-GB" altLang="en-US" sz="1800" baseline="30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March		2022	2023	2024	2025	 2026 	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2027</a:t>
            </a: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Main rate		19%	19%	25%	25%	 25%	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25%</a:t>
            </a:r>
          </a:p>
          <a:p>
            <a:pPr mar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Small profits rate		n/a	n/a	19%	19%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19%	</a:t>
            </a: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19%</a:t>
            </a:r>
          </a:p>
          <a:p>
            <a:pPr marL="0" lvl="0" indent="0" eaLnBrk="1" hangingPunct="1">
              <a:buNone/>
            </a:pPr>
            <a:endParaRPr lang="en-GB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Upper Profits Limit *			£250,000</a:t>
            </a: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Lower Profits Limit *			£50,000</a:t>
            </a:r>
          </a:p>
          <a:p>
            <a:pPr marL="0" lvl="0" indent="0" eaLnBrk="1" hangingPunct="1">
              <a:buNone/>
            </a:pPr>
            <a:endParaRPr lang="en-GB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FY26</a:t>
            </a: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Profits &gt; UPL ... Main rate</a:t>
            </a: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Profits &lt; LPL ... Small profits rate</a:t>
            </a: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Between limits … Main rate – Marginal relief </a:t>
            </a:r>
          </a:p>
          <a:p>
            <a:pPr marL="0" lvl="0" indent="0" eaLnBrk="1" hangingPunct="1">
              <a:buNone/>
            </a:pP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anose="02020603050405020304" pitchFamily="18" charset="0"/>
                <a:cs typeface="Century Schoolbook" panose="02040604050505020304" pitchFamily="18" charset="0"/>
              </a:rPr>
              <a:t>Marginal Relief </a:t>
            </a:r>
            <a:r>
              <a:rPr lang="en-GB" sz="1800" b="1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(U – A) x (N÷A) x F </a:t>
            </a:r>
            <a:endParaRPr lang="en-GB" altLang="en-US" sz="1800" b="1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* Need to pro-rate for associated companies                                                   and accounting periods &lt; 12 months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B169DC-7E52-4A3B-1693-D3F2D8652708}"/>
              </a:ext>
            </a:extLst>
          </p:cNvPr>
          <p:cNvSpPr txBox="1"/>
          <p:nvPr/>
        </p:nvSpPr>
        <p:spPr>
          <a:xfrm>
            <a:off x="5640977" y="4125306"/>
            <a:ext cx="3381103" cy="17817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n-GB" sz="1600" b="1" dirty="0">
                <a:latin typeface="Verdana" panose="020B0604030504040204" pitchFamily="34" charset="0"/>
              </a:rPr>
              <a:t>U</a:t>
            </a:r>
            <a:r>
              <a:rPr lang="en-GB" sz="1600" dirty="0">
                <a:latin typeface="Verdana" panose="020B0604030504040204" pitchFamily="34" charset="0"/>
              </a:rPr>
              <a:t> Upper limit; </a:t>
            </a: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n-GB" sz="1600" b="1" dirty="0">
                <a:latin typeface="Verdana" panose="020B0604030504040204" pitchFamily="34" charset="0"/>
              </a:rPr>
              <a:t>A</a:t>
            </a:r>
            <a:r>
              <a:rPr lang="en-GB" sz="1600" dirty="0">
                <a:latin typeface="Verdana" panose="020B0604030504040204" pitchFamily="34" charset="0"/>
              </a:rPr>
              <a:t> Augmented profits;</a:t>
            </a:r>
          </a:p>
          <a:p>
            <a:pPr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n-GB" sz="1600" b="1" dirty="0">
                <a:latin typeface="Verdana" panose="020B0604030504040204" pitchFamily="34" charset="0"/>
              </a:rPr>
              <a:t>N</a:t>
            </a:r>
            <a:r>
              <a:rPr lang="en-GB" sz="1600" dirty="0">
                <a:latin typeface="Verdana" panose="020B0604030504040204" pitchFamily="34" charset="0"/>
              </a:rPr>
              <a:t> Taxable total profits; </a:t>
            </a:r>
          </a:p>
          <a:p>
            <a:pPr marL="182563" indent="-182563">
              <a:lnSpc>
                <a:spcPct val="115000"/>
              </a:lnSpc>
              <a:spcAft>
                <a:spcPts val="600"/>
              </a:spcAft>
              <a:tabLst>
                <a:tab pos="180340" algn="l"/>
              </a:tabLst>
            </a:pPr>
            <a:r>
              <a:rPr lang="en-GB" sz="1600" b="1" dirty="0">
                <a:latin typeface="Verdana" panose="020B0604030504040204" pitchFamily="34" charset="0"/>
              </a:rPr>
              <a:t>F</a:t>
            </a:r>
            <a:r>
              <a:rPr lang="en-GB" sz="1600" dirty="0">
                <a:latin typeface="Verdana" panose="020B0604030504040204" pitchFamily="34" charset="0"/>
              </a:rPr>
              <a:t> Standard marginal relief fraction </a:t>
            </a:r>
            <a:r>
              <a:rPr lang="en-GB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(set at </a:t>
            </a:r>
            <a:r>
              <a:rPr lang="en-GB" sz="1600" baseline="300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3</a:t>
            </a:r>
            <a:r>
              <a:rPr lang="en-GB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/</a:t>
            </a:r>
            <a:r>
              <a:rPr lang="en-GB" sz="1600" baseline="-250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200</a:t>
            </a:r>
            <a:r>
              <a:rPr lang="en-GB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Century Schoolbook" panose="02040604050505020304" pitchFamily="18" charset="0"/>
              </a:rPr>
              <a:t>).</a:t>
            </a:r>
            <a:endParaRPr lang="en-GB" alt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63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Tina Ltd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endParaRPr lang="en-GB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Tina Limited has TTP of £3,200,000 for the year ended 30 September 2026. In the year to 30 September 2025 the TTP were £3,500,000. </a:t>
            </a:r>
          </a:p>
          <a:p>
            <a:pPr marL="0" lvl="0" indent="0" eaLnBrk="1" hangingPunct="1">
              <a:buNone/>
            </a:pPr>
            <a:endParaRPr lang="en-GB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Required: Calculate the corporation tax liability for the year ended 30 September 2026, and state when the tax should be paid.</a:t>
            </a:r>
          </a:p>
          <a:p>
            <a:pPr marL="0" lvl="0" indent="0" eaLnBrk="1" hangingPunct="1">
              <a:buNone/>
            </a:pPr>
            <a:r>
              <a:rPr lang="en-GB" altLang="en-US" sz="2400" b="1" dirty="0"/>
              <a:t>	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3689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Tina Ltd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endParaRPr lang="en-GB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Tina Limited has TTP of £3,200,000 for the year ended 30 September 2026. In the year to 30 September 2025 the TTP were £3,500,000. </a:t>
            </a:r>
          </a:p>
          <a:p>
            <a:pPr marL="0" lvl="0" indent="0" eaLnBrk="1" hangingPunct="1">
              <a:buNone/>
            </a:pPr>
            <a:endParaRPr lang="en-GB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Required: Calculate the corporation tax liability for the year ended 30 September 2026, and state when the tax should be paid.</a:t>
            </a:r>
          </a:p>
          <a:p>
            <a:pPr marL="0" lvl="0" indent="0" eaLnBrk="1" hangingPunct="1">
              <a:buNone/>
            </a:pPr>
            <a:endParaRPr lang="en-GB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Period of account?			    	Y/E 30 September 2026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Corporation tax accounting period?     		Y/E 30 September 2026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Financial year(s)?				FY 25 and FY 26</a:t>
            </a:r>
            <a:r>
              <a:rPr lang="en-GB" altLang="en-US" sz="2000" b="1" dirty="0">
                <a:solidFill>
                  <a:schemeClr val="bg2">
                    <a:lumMod val="50000"/>
                  </a:schemeClr>
                </a:solidFill>
              </a:rPr>
              <a:t>	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Rate of tax on £3.2m profit?			25%	    25%...</a:t>
            </a:r>
            <a:r>
              <a:rPr lang="en-GB" altLang="en-US" sz="2400" b="1" dirty="0">
                <a:solidFill>
                  <a:schemeClr val="bg2">
                    <a:lumMod val="50000"/>
                  </a:schemeClr>
                </a:solidFill>
              </a:rPr>
              <a:t>	</a:t>
            </a:r>
            <a:endParaRPr lang="en-GB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221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Tina Ltd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Tina Limited has TTP of £3,200,000 for the year ended 30 September 2026. In the year to 30 September 2025 the TTP were £3,500,000. </a:t>
            </a:r>
          </a:p>
          <a:p>
            <a:pPr marL="0" lvl="0" indent="0" eaLnBrk="1" hangingPunct="1">
              <a:buNone/>
            </a:pPr>
            <a:endParaRPr lang="en-GB" altLang="en-US" sz="2000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b="1" dirty="0">
                <a:solidFill>
                  <a:schemeClr val="tx1"/>
                </a:solidFill>
              </a:rPr>
              <a:t>Required: Calculate the corporation tax liability for the year ended 30 September 2026, and state when the tax should be paid.</a:t>
            </a:r>
          </a:p>
          <a:p>
            <a:pPr marL="0" lvl="0" indent="0" eaLnBrk="1" hangingPunct="1">
              <a:buNone/>
            </a:pPr>
            <a:endParaRPr lang="en-GB" altLang="en-US" sz="2000" b="1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Period of account?			    	Y/E 30 September 2026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Corporation tax accounting period?   		Y/E 30 September 2025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Financial year(s)?				FY 25 and FY 26</a:t>
            </a:r>
            <a:r>
              <a:rPr lang="en-GB" altLang="en-US" sz="2000" b="1" dirty="0">
                <a:solidFill>
                  <a:schemeClr val="bg2">
                    <a:lumMod val="50000"/>
                  </a:schemeClr>
                </a:solidFill>
              </a:rPr>
              <a:t>	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Rate of tax on £3.2m profit?		 	25%	    25%</a:t>
            </a:r>
          </a:p>
          <a:p>
            <a:pPr marL="0" lvl="0" indent="0" eaLnBrk="1" hangingPunct="1">
              <a:buNone/>
            </a:pPr>
            <a:endParaRPr lang="en-GB" altLang="en-US" sz="1200" dirty="0">
              <a:solidFill>
                <a:schemeClr val="bg2">
                  <a:lumMod val="50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Corporation Tax Liability:</a:t>
            </a:r>
          </a:p>
          <a:p>
            <a:pPr marL="0" lvl="0" indent="0" eaLnBrk="1" hangingPunct="1">
              <a:buNone/>
            </a:pPr>
            <a:r>
              <a:rPr lang="en-GB" altLang="en-US" sz="2000" b="1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FY 2024 	3,200,000 x 6/12 x 25%	= 400,000</a:t>
            </a: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	FY 2025 	3,200,000 x 6/12 x 25%	= </a:t>
            </a:r>
            <a:r>
              <a:rPr lang="en-GB" altLang="en-US" sz="2000" u="sng" dirty="0">
                <a:solidFill>
                  <a:schemeClr val="bg2">
                    <a:lumMod val="50000"/>
                  </a:schemeClr>
                </a:solidFill>
              </a:rPr>
              <a:t>400,000</a:t>
            </a:r>
            <a:endParaRPr lang="en-GB" alt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						  </a:t>
            </a:r>
            <a:r>
              <a:rPr lang="en-GB" altLang="en-US" sz="2000" u="sng" dirty="0">
                <a:solidFill>
                  <a:schemeClr val="bg2">
                    <a:lumMod val="50000"/>
                  </a:schemeClr>
                </a:solidFill>
              </a:rPr>
              <a:t>£800,000</a:t>
            </a:r>
            <a:r>
              <a:rPr lang="en-GB" altLang="en-US" sz="2000" dirty="0">
                <a:solidFill>
                  <a:schemeClr val="bg2">
                    <a:lumMod val="50000"/>
                  </a:schemeClr>
                </a:solidFill>
              </a:rPr>
              <a:t>…</a:t>
            </a:r>
          </a:p>
          <a:p>
            <a:pPr marL="0" lvl="0" indent="0" eaLnBrk="1" hangingPunct="1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4698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dirty="0">
                <a:solidFill>
                  <a:srgbClr val="FFFFFF"/>
                </a:solidFill>
              </a:rPr>
              <a:t>Payments when profits are &lt; £1.5m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Profits &lt; £1.5m a year</a:t>
            </a:r>
          </a:p>
          <a:p>
            <a:pPr marL="0" lvl="0" indent="0" eaLnBrk="1" hangingPunct="1">
              <a:buNone/>
            </a:pPr>
            <a:endParaRPr lang="en-GB" altLang="en-US" sz="2400" dirty="0">
              <a:solidFill>
                <a:schemeClr val="tx1"/>
              </a:solidFill>
            </a:endParaRP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A single payment 9 months and one day after the end of </a:t>
            </a:r>
          </a:p>
          <a:p>
            <a:pPr marL="0" lvl="0" indent="0" eaLnBrk="1" hangingPunct="1"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the Corporation Tax Accounting Period…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29395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1_Tax_blue_yellow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1200</Words>
  <Application>Microsoft Office PowerPoint</Application>
  <PresentationFormat>On-screen Show (4:3)</PresentationFormat>
  <Paragraphs>143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Verdana</vt:lpstr>
      <vt:lpstr>1_Tax_blue_yellow</vt:lpstr>
      <vt:lpstr>PowerPoint Presentation</vt:lpstr>
      <vt:lpstr>Basic expressions</vt:lpstr>
      <vt:lpstr>Periods of account and Corporation Tax Accounting Periods</vt:lpstr>
      <vt:lpstr>Financial years and accounting periods</vt:lpstr>
      <vt:lpstr>Corporation tax rates</vt:lpstr>
      <vt:lpstr>Tina Ltd</vt:lpstr>
      <vt:lpstr>Tina Ltd</vt:lpstr>
      <vt:lpstr>Tina Ltd</vt:lpstr>
      <vt:lpstr>Payments when profits are &lt; £1.5m</vt:lpstr>
      <vt:lpstr>‘Large’ profits &gt; £1.5m a year</vt:lpstr>
      <vt:lpstr>Tina Ltd</vt:lpstr>
      <vt:lpstr>‘Very Large’ profits &gt; £20m a year</vt:lpstr>
      <vt:lpstr>Corporation Tax computations (simplified)</vt:lpstr>
      <vt:lpstr>Groups of companies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combsalanm@yahoo.com</dc:creator>
  <cp:lastModifiedBy>Ricky Tutin</cp:lastModifiedBy>
  <cp:revision>34</cp:revision>
  <dcterms:created xsi:type="dcterms:W3CDTF">2021-07-11T20:00:51Z</dcterms:created>
  <dcterms:modified xsi:type="dcterms:W3CDTF">2026-08-07T14:31:19Z</dcterms:modified>
</cp:coreProperties>
</file>