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notesSlides/notesSlide2.xml" ContentType="application/vnd.openxmlformats-officedocument.presentationml.notesSl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37"/>
  </p:notesMasterIdLst>
  <p:sldIdLst>
    <p:sldId id="379" r:id="rId2"/>
    <p:sldId id="341" r:id="rId3"/>
    <p:sldId id="342" r:id="rId4"/>
    <p:sldId id="343" r:id="rId5"/>
    <p:sldId id="344" r:id="rId6"/>
    <p:sldId id="345" r:id="rId7"/>
    <p:sldId id="346" r:id="rId8"/>
    <p:sldId id="347" r:id="rId9"/>
    <p:sldId id="348" r:id="rId10"/>
    <p:sldId id="349" r:id="rId11"/>
    <p:sldId id="350" r:id="rId12"/>
    <p:sldId id="351" r:id="rId13"/>
    <p:sldId id="380"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76" r:id="rId30"/>
    <p:sldId id="368" r:id="rId31"/>
    <p:sldId id="369" r:id="rId32"/>
    <p:sldId id="370" r:id="rId33"/>
    <p:sldId id="371" r:id="rId34"/>
    <p:sldId id="372" r:id="rId35"/>
    <p:sldId id="373"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36082F-F4A7-6A2A-2FDE-706FEDACA2C1}" name="Ricky Tutin" initials="RT" userId="S::ecrpt@bristol.ac.uk::dd98c3f1-e76c-4dcf-8aff-a7016c9502dd" providerId="AD"/>
  <p188:author id="{5D6A8761-CAC6-BBA2-65DD-5DE5BB0DE0AD}" name="combsalanm@yahoo.com" initials="c" userId="3d8225f013933f72" providerId="Windows Live"/>
  <p188:author id="{DC89C598-6653-978F-AF69-C348EDFD18A8}" name="Thomas, Nicky" initials="TN" userId="S::Nicky.Thomas@exeter.ac.uk::3baa1e1a-3bb4-4fbc-a934-c2c91b50b84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720"/>
    <a:srgbClr val="BAA13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9" autoAdjust="0"/>
    <p:restoredTop sz="94660"/>
  </p:normalViewPr>
  <p:slideViewPr>
    <p:cSldViewPr snapToGrid="0">
      <p:cViewPr varScale="1">
        <p:scale>
          <a:sx n="107" d="100"/>
          <a:sy n="107" d="100"/>
        </p:scale>
        <p:origin x="1404" y="126"/>
      </p:cViewPr>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75103-5984-40C9-9559-43040E15555E}" type="datetimeFigureOut">
              <a:rPr lang="en-GB" smtClean="0"/>
              <a:t>31/07/2026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222CBD-53E5-49C1-8C0B-131EC8B5455F}" type="slidenum">
              <a:rPr lang="en-GB" smtClean="0"/>
              <a:t>‹#›</a:t>
            </a:fld>
            <a:endParaRPr lang="en-GB"/>
          </a:p>
        </p:txBody>
      </p:sp>
    </p:spTree>
    <p:extLst>
      <p:ext uri="{BB962C8B-B14F-4D97-AF65-F5344CB8AC3E}">
        <p14:creationId xmlns:p14="http://schemas.microsoft.com/office/powerpoint/2010/main" val="790775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3473067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13</a:t>
            </a:fld>
            <a:endParaRPr lang="en-GB" altLang="en-US" dirty="0"/>
          </a:p>
        </p:txBody>
      </p:sp>
    </p:spTree>
    <p:extLst>
      <p:ext uri="{BB962C8B-B14F-4D97-AF65-F5344CB8AC3E}">
        <p14:creationId xmlns:p14="http://schemas.microsoft.com/office/powerpoint/2010/main" val="1383121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FF8000"/>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89F1EB1A-0B30-49F1-A44A-C0AD1FF5B470}" type="slidenum">
              <a:rPr lang="en-US" altLang="en-US"/>
              <a:pPr>
                <a:defRPr/>
              </a:pPr>
              <a:t>‹#›</a:t>
            </a:fld>
            <a:endParaRPr lang="en-US" altLang="en-US" dirty="0"/>
          </a:p>
        </p:txBody>
      </p:sp>
    </p:spTree>
    <p:extLst>
      <p:ext uri="{BB962C8B-B14F-4D97-AF65-F5344CB8AC3E}">
        <p14:creationId xmlns:p14="http://schemas.microsoft.com/office/powerpoint/2010/main" val="9272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 y="950924"/>
            <a:ext cx="9144000" cy="544195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40679F0A-45DF-49CC-9709-648BC9AAC9B3}" type="slidenum">
              <a:rPr lang="en-US" altLang="en-US"/>
              <a:pPr>
                <a:defRPr/>
              </a:pPr>
              <a:t>‹#›</a:t>
            </a:fld>
            <a:endParaRPr lang="en-US" altLang="en-US" dirty="0"/>
          </a:p>
        </p:txBody>
      </p:sp>
    </p:spTree>
    <p:extLst>
      <p:ext uri="{BB962C8B-B14F-4D97-AF65-F5344CB8AC3E}">
        <p14:creationId xmlns:p14="http://schemas.microsoft.com/office/powerpoint/2010/main" val="3027578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FF8000"/>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FF800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EC3A0F63-1C69-471A-8820-F87B4B650738}" type="slidenum">
              <a:rPr lang="en-US" altLang="en-US"/>
              <a:pPr>
                <a:defRPr/>
              </a:pPr>
              <a:t>‹#›</a:t>
            </a:fld>
            <a:endParaRPr lang="en-US" altLang="en-US" dirty="0"/>
          </a:p>
        </p:txBody>
      </p:sp>
    </p:spTree>
    <p:extLst>
      <p:ext uri="{BB962C8B-B14F-4D97-AF65-F5344CB8AC3E}">
        <p14:creationId xmlns:p14="http://schemas.microsoft.com/office/powerpoint/2010/main" val="3848084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B918C7F3-F7D5-4AE0-B18A-D867B470642A}" type="slidenum">
              <a:rPr lang="en-US" altLang="en-US"/>
              <a:pPr>
                <a:defRPr/>
              </a:pPr>
              <a:t>‹#›</a:t>
            </a:fld>
            <a:endParaRPr lang="en-US" altLang="en-US" dirty="0"/>
          </a:p>
        </p:txBody>
      </p:sp>
    </p:spTree>
    <p:extLst>
      <p:ext uri="{BB962C8B-B14F-4D97-AF65-F5344CB8AC3E}">
        <p14:creationId xmlns:p14="http://schemas.microsoft.com/office/powerpoint/2010/main" val="2399013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376F337A-0055-49DC-894C-398129A85306}" type="slidenum">
              <a:rPr lang="en-US" altLang="en-US"/>
              <a:pPr>
                <a:defRPr/>
              </a:pPr>
              <a:t>‹#›</a:t>
            </a:fld>
            <a:endParaRPr lang="en-US" altLang="en-US" dirty="0"/>
          </a:p>
        </p:txBody>
      </p:sp>
    </p:spTree>
    <p:extLst>
      <p:ext uri="{BB962C8B-B14F-4D97-AF65-F5344CB8AC3E}">
        <p14:creationId xmlns:p14="http://schemas.microsoft.com/office/powerpoint/2010/main" val="531286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39047B65-3F1E-4097-AD42-14D0BFE41D9E}" type="slidenum">
              <a:rPr lang="en-US" altLang="en-US"/>
              <a:pPr>
                <a:defRPr/>
              </a:pPr>
              <a:t>‹#›</a:t>
            </a:fld>
            <a:endParaRPr lang="en-US" altLang="en-US" dirty="0"/>
          </a:p>
        </p:txBody>
      </p:sp>
    </p:spTree>
    <p:extLst>
      <p:ext uri="{BB962C8B-B14F-4D97-AF65-F5344CB8AC3E}">
        <p14:creationId xmlns:p14="http://schemas.microsoft.com/office/powerpoint/2010/main" val="1886405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pPr>
              <a:defRPr/>
            </a:pPr>
            <a:fld id="{F4B8556C-62CE-4192-9CCE-726350C81056}" type="slidenum">
              <a:rPr lang="en-US" altLang="en-US"/>
              <a:pPr>
                <a:defRPr/>
              </a:pPr>
              <a:t>‹#›</a:t>
            </a:fld>
            <a:endParaRPr lang="en-US" altLang="en-US" dirty="0"/>
          </a:p>
        </p:txBody>
      </p:sp>
    </p:spTree>
    <p:extLst>
      <p:ext uri="{BB962C8B-B14F-4D97-AF65-F5344CB8AC3E}">
        <p14:creationId xmlns:p14="http://schemas.microsoft.com/office/powerpoint/2010/main" val="136440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370A291-8B77-E191-E866-1FAADB432229}"/>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12" name="Rectangle 11">
            <a:extLst>
              <a:ext uri="{FF2B5EF4-FFF2-40B4-BE49-F238E27FC236}">
                <a16:creationId xmlns:a16="http://schemas.microsoft.com/office/drawing/2014/main" id="{C15B2F17-2AD6-43B9-CD7F-E9833EF53072}"/>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26">
            <a:extLst>
              <a:ext uri="{FF2B5EF4-FFF2-40B4-BE49-F238E27FC236}">
                <a16:creationId xmlns:a16="http://schemas.microsoft.com/office/drawing/2014/main" id="{58B41160-08C1-7217-85D1-71B8A4644DE4}"/>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14" name="Rectangle 2">
            <a:extLst>
              <a:ext uri="{FF2B5EF4-FFF2-40B4-BE49-F238E27FC236}">
                <a16:creationId xmlns:a16="http://schemas.microsoft.com/office/drawing/2014/main" id="{DCE7F90A-4449-C7A3-FF99-7FBE18F79B52}"/>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5" name="Rectangle 3">
            <a:extLst>
              <a:ext uri="{FF2B5EF4-FFF2-40B4-BE49-F238E27FC236}">
                <a16:creationId xmlns:a16="http://schemas.microsoft.com/office/drawing/2014/main" id="{DC7818B1-2911-A39A-02EC-9B65FB971C87}"/>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6" name="Rectangle 6">
            <a:extLst>
              <a:ext uri="{FF2B5EF4-FFF2-40B4-BE49-F238E27FC236}">
                <a16:creationId xmlns:a16="http://schemas.microsoft.com/office/drawing/2014/main" id="{4C313B30-653D-EADD-4483-E5162CB3576D}"/>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extLst>
      <p:ext uri="{BB962C8B-B14F-4D97-AF65-F5344CB8AC3E}">
        <p14:creationId xmlns:p14="http://schemas.microsoft.com/office/powerpoint/2010/main" val="332010072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rgbClr val="0000FF"/>
          </a:solidFill>
          <a:latin typeface="Verdana" panose="020B0604030504040204" pitchFamily="34" charset="0"/>
          <a:ea typeface="Verdana" panose="020B0604030504040204" pitchFamily="34" charset="0"/>
          <a:cs typeface="+mn-cs"/>
        </a:defRPr>
      </a:lvl1pPr>
      <a:lvl2pPr marL="720725" indent="-360363" algn="l" rtl="0" eaLnBrk="0" fontAlgn="base" hangingPunct="0">
        <a:spcBef>
          <a:spcPct val="20000"/>
        </a:spcBef>
        <a:spcAft>
          <a:spcPct val="0"/>
        </a:spcAft>
        <a:buChar char="–"/>
        <a:defRPr sz="2000">
          <a:solidFill>
            <a:srgbClr val="0000FF"/>
          </a:solidFill>
          <a:latin typeface="Verdana" panose="020B0604030504040204" pitchFamily="34" charset="0"/>
          <a:ea typeface="Verdana" panose="020B0604030504040204" pitchFamily="34" charset="0"/>
        </a:defRPr>
      </a:lvl2pPr>
      <a:lvl3pPr marL="1073150" indent="-352425" algn="l" rtl="0" eaLnBrk="0" fontAlgn="base" hangingPunct="0">
        <a:spcBef>
          <a:spcPct val="20000"/>
        </a:spcBef>
        <a:spcAft>
          <a:spcPct val="0"/>
        </a:spcAft>
        <a:buChar char="•"/>
        <a:defRPr>
          <a:solidFill>
            <a:srgbClr val="0000FF"/>
          </a:solidFill>
          <a:latin typeface="Verdana" panose="020B0604030504040204" pitchFamily="34" charset="0"/>
          <a:ea typeface="Verdana" panose="020B0604030504040204" pitchFamily="34" charset="0"/>
        </a:defRPr>
      </a:lvl3pPr>
      <a:lvl4pPr marL="1435100" indent="-361950"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4pPr>
      <a:lvl5pPr marL="1795463" indent="-360363"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3.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9.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33</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General principles of</a:t>
            </a:r>
          </a:p>
          <a:p>
            <a:pPr marL="0" indent="0">
              <a:spcBef>
                <a:spcPts val="0"/>
              </a:spcBef>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Value Added Tax</a:t>
            </a:r>
          </a:p>
          <a:p>
            <a:pPr marL="0" indent="0">
              <a:buNone/>
              <a:tabLst>
                <a:tab pos="355600" algn="l"/>
              </a:tabLst>
              <a:defRPr/>
            </a:pPr>
            <a:endParaRPr lang="en-GB" altLang="en-US" sz="24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F3F093E7-4118-54BA-B6AE-4B88B87B0BD2}"/>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95184516"/>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FFFFFF"/>
                </a:solidFill>
              </a:rPr>
              <a:t>Value Added Tax (VAT)</a:t>
            </a:r>
            <a:endParaRPr lang="en-GB" dirty="0"/>
          </a:p>
        </p:txBody>
      </p:sp>
      <p:sp>
        <p:nvSpPr>
          <p:cNvPr id="3" name="Content Placeholder 2"/>
          <p:cNvSpPr>
            <a:spLocks noGrp="1"/>
          </p:cNvSpPr>
          <p:nvPr>
            <p:ph idx="1"/>
          </p:nvPr>
        </p:nvSpPr>
        <p:spPr/>
        <p:txBody>
          <a:bodyPr/>
          <a:lstStyle/>
          <a:p>
            <a:pPr marL="355600" lvl="0" indent="-355600" eaLnBrk="1" hangingPunct="1">
              <a:lnSpc>
                <a:spcPct val="90000"/>
              </a:lnSpc>
              <a:tabLst>
                <a:tab pos="355600" algn="l"/>
              </a:tabLst>
            </a:pPr>
            <a:r>
              <a:rPr lang="en-US" altLang="en-US" sz="2800" dirty="0">
                <a:solidFill>
                  <a:schemeClr val="tx2"/>
                </a:solidFill>
              </a:rPr>
              <a:t>Impact of VAT on traders and customers</a:t>
            </a:r>
          </a:p>
          <a:p>
            <a:pPr marL="719138" lvl="1" indent="-363538" eaLnBrk="1" hangingPunct="1">
              <a:lnSpc>
                <a:spcPct val="90000"/>
              </a:lnSpc>
              <a:tabLst>
                <a:tab pos="355600" algn="l"/>
              </a:tabLst>
            </a:pPr>
            <a:endParaRPr lang="en-US" altLang="en-US" sz="2400" dirty="0">
              <a:solidFill>
                <a:schemeClr val="tx2"/>
              </a:solidFill>
            </a:endParaRPr>
          </a:p>
          <a:p>
            <a:pPr marL="719138" lvl="1" indent="-363538" eaLnBrk="1" hangingPunct="1">
              <a:lnSpc>
                <a:spcPct val="90000"/>
              </a:lnSpc>
              <a:tabLst>
                <a:tab pos="355600" algn="l"/>
              </a:tabLst>
            </a:pPr>
            <a:r>
              <a:rPr lang="en-US" altLang="en-US" sz="2400" dirty="0">
                <a:solidFill>
                  <a:schemeClr val="tx2"/>
                </a:solidFill>
              </a:rPr>
              <a:t>cascade effect</a:t>
            </a:r>
          </a:p>
          <a:p>
            <a:pPr marL="719138" lvl="1" indent="-363538" eaLnBrk="1" hangingPunct="1">
              <a:lnSpc>
                <a:spcPct val="90000"/>
              </a:lnSpc>
              <a:tabLst>
                <a:tab pos="355600" algn="l"/>
              </a:tabLst>
            </a:pPr>
            <a:endParaRPr lang="en-US" altLang="en-US" sz="2400" dirty="0">
              <a:solidFill>
                <a:schemeClr val="tx2"/>
              </a:solidFill>
            </a:endParaRPr>
          </a:p>
          <a:p>
            <a:pPr marL="719138" lvl="1" indent="-363538" eaLnBrk="1" hangingPunct="1">
              <a:lnSpc>
                <a:spcPct val="90000"/>
              </a:lnSpc>
              <a:tabLst>
                <a:tab pos="355600" algn="l"/>
              </a:tabLst>
            </a:pPr>
            <a:r>
              <a:rPr lang="en-US" altLang="en-US" sz="2400" dirty="0">
                <a:solidFill>
                  <a:schemeClr val="tx2"/>
                </a:solidFill>
              </a:rPr>
              <a:t>each business in chain receives and charges tax</a:t>
            </a:r>
          </a:p>
          <a:p>
            <a:pPr marL="719138" lvl="1" indent="-363538" eaLnBrk="1" hangingPunct="1">
              <a:lnSpc>
                <a:spcPct val="90000"/>
              </a:lnSpc>
              <a:tabLst>
                <a:tab pos="355600" algn="l"/>
              </a:tabLst>
            </a:pPr>
            <a:endParaRPr lang="en-US" altLang="en-US" sz="2400" dirty="0">
              <a:solidFill>
                <a:schemeClr val="tx2"/>
              </a:solidFill>
            </a:endParaRPr>
          </a:p>
          <a:p>
            <a:pPr marL="719138" lvl="1" indent="-363538" eaLnBrk="1" hangingPunct="1">
              <a:lnSpc>
                <a:spcPct val="90000"/>
              </a:lnSpc>
              <a:tabLst>
                <a:tab pos="355600" algn="l"/>
              </a:tabLst>
            </a:pPr>
            <a:r>
              <a:rPr lang="en-US" altLang="en-US" sz="2400" dirty="0">
                <a:solidFill>
                  <a:schemeClr val="tx2"/>
                </a:solidFill>
              </a:rPr>
              <a:t>excess paid over to/reclaimed from HM Revenue and Customs</a:t>
            </a:r>
          </a:p>
          <a:p>
            <a:pPr marL="719138" lvl="1" indent="-363538" eaLnBrk="1" hangingPunct="1">
              <a:lnSpc>
                <a:spcPct val="90000"/>
              </a:lnSpc>
              <a:tabLst>
                <a:tab pos="355600" algn="l"/>
              </a:tabLst>
            </a:pPr>
            <a:endParaRPr lang="en-US" altLang="en-US" sz="2400" dirty="0">
              <a:solidFill>
                <a:schemeClr val="tx2"/>
              </a:solidFill>
            </a:endParaRPr>
          </a:p>
          <a:p>
            <a:pPr marL="719138" lvl="1" indent="-363538" eaLnBrk="1" hangingPunct="1">
              <a:lnSpc>
                <a:spcPct val="90000"/>
              </a:lnSpc>
              <a:tabLst>
                <a:tab pos="355600" algn="l"/>
              </a:tabLst>
            </a:pPr>
            <a:r>
              <a:rPr lang="en-US" altLang="en-US" sz="2400" dirty="0">
                <a:solidFill>
                  <a:schemeClr val="tx2"/>
                </a:solidFill>
              </a:rPr>
              <a:t>in theory a taxable business is not affected by VAT (only needs to keep records and make/reclaim payments)</a:t>
            </a:r>
          </a:p>
          <a:p>
            <a:pPr marL="0" indent="0">
              <a:buNone/>
            </a:pPr>
            <a:endParaRPr lang="en-GB" dirty="0"/>
          </a:p>
        </p:txBody>
      </p:sp>
    </p:spTree>
    <p:extLst>
      <p:ext uri="{BB962C8B-B14F-4D97-AF65-F5344CB8AC3E}">
        <p14:creationId xmlns:p14="http://schemas.microsoft.com/office/powerpoint/2010/main" val="3623809009"/>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b="1" dirty="0">
                <a:solidFill>
                  <a:srgbClr val="FFFFFF"/>
                </a:solidFill>
              </a:rPr>
              <a:t>Zero rated and exempt supplies</a:t>
            </a:r>
            <a:endParaRPr lang="en-GB" sz="3600" dirty="0"/>
          </a:p>
        </p:txBody>
      </p:sp>
      <p:sp>
        <p:nvSpPr>
          <p:cNvPr id="3" name="Content Placeholder 2"/>
          <p:cNvSpPr>
            <a:spLocks noGrp="1"/>
          </p:cNvSpPr>
          <p:nvPr>
            <p:ph idx="1"/>
          </p:nvPr>
        </p:nvSpPr>
        <p:spPr/>
        <p:txBody>
          <a:bodyPr/>
          <a:lstStyle/>
          <a:p>
            <a:pPr marL="355600" lvl="0" indent="-355600" eaLnBrk="1" hangingPunct="1">
              <a:lnSpc>
                <a:spcPct val="80000"/>
              </a:lnSpc>
              <a:buNone/>
              <a:tabLst>
                <a:tab pos="355600" algn="l"/>
              </a:tabLst>
            </a:pPr>
            <a:r>
              <a:rPr lang="en-GB" altLang="en-US" dirty="0">
                <a:solidFill>
                  <a:schemeClr val="tx2"/>
                </a:solidFill>
              </a:rPr>
              <a:t>a)	Zero rated goods or services are taxable at a nil rate of output tax. Any input tax incurred in providing those outputs can be reclaimed.</a:t>
            </a:r>
          </a:p>
          <a:p>
            <a:pPr marL="355600" lvl="0" indent="-355600" eaLnBrk="1" hangingPunct="1">
              <a:lnSpc>
                <a:spcPct val="80000"/>
              </a:lnSpc>
              <a:buNone/>
              <a:tabLst>
                <a:tab pos="355600" algn="l"/>
              </a:tabLst>
            </a:pPr>
            <a:endParaRPr lang="en-GB" altLang="en-US" dirty="0">
              <a:solidFill>
                <a:schemeClr val="tx2"/>
              </a:solidFill>
            </a:endParaRPr>
          </a:p>
          <a:p>
            <a:pPr marL="355600" lvl="0" indent="-355600" eaLnBrk="1" hangingPunct="1">
              <a:lnSpc>
                <a:spcPct val="80000"/>
              </a:lnSpc>
              <a:buNone/>
              <a:tabLst>
                <a:tab pos="355600" algn="l"/>
              </a:tabLst>
            </a:pPr>
            <a:r>
              <a:rPr lang="en-GB" altLang="en-US" dirty="0">
                <a:solidFill>
                  <a:schemeClr val="tx2"/>
                </a:solidFill>
              </a:rPr>
              <a:t>b)	Supplies of exempt goods and services do not carry output VAT and therefore any input tax incurred cannot be reclaimed, and there is no available set-off. However, such input tax would in effect be an allowable expense for business taxation purposes in most circumstances.</a:t>
            </a:r>
          </a:p>
          <a:p>
            <a:pPr marL="355600" lvl="0" indent="-355600" eaLnBrk="1" hangingPunct="1">
              <a:lnSpc>
                <a:spcPct val="80000"/>
              </a:lnSpc>
              <a:buNone/>
              <a:tabLst>
                <a:tab pos="355600" algn="l"/>
              </a:tabLst>
            </a:pPr>
            <a:endParaRPr lang="en-GB" altLang="en-US" dirty="0">
              <a:solidFill>
                <a:schemeClr val="tx2"/>
              </a:solidFill>
            </a:endParaRPr>
          </a:p>
          <a:p>
            <a:pPr marL="355600" lvl="0" indent="-355600" eaLnBrk="1" hangingPunct="1">
              <a:lnSpc>
                <a:spcPct val="80000"/>
              </a:lnSpc>
              <a:buNone/>
              <a:tabLst>
                <a:tab pos="355600" algn="l"/>
              </a:tabLst>
            </a:pPr>
            <a:r>
              <a:rPr lang="en-GB" altLang="en-US" dirty="0">
                <a:solidFill>
                  <a:schemeClr val="tx2"/>
                </a:solidFill>
              </a:rPr>
              <a:t>c)	A business which makes only exempt supplies cannot normally register for VAT</a:t>
            </a:r>
            <a:endParaRPr lang="en-US" altLang="en-US" sz="2800" dirty="0">
              <a:solidFill>
                <a:schemeClr val="tx2"/>
              </a:solidFill>
            </a:endParaRPr>
          </a:p>
          <a:p>
            <a:pPr marL="0" indent="0">
              <a:buNone/>
            </a:pPr>
            <a:endParaRPr lang="en-GB" dirty="0"/>
          </a:p>
        </p:txBody>
      </p:sp>
    </p:spTree>
    <p:extLst>
      <p:ext uri="{BB962C8B-B14F-4D97-AF65-F5344CB8AC3E}">
        <p14:creationId xmlns:p14="http://schemas.microsoft.com/office/powerpoint/2010/main" val="563900650"/>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Input tax</a:t>
            </a:r>
            <a:endParaRPr lang="en-GB" dirty="0"/>
          </a:p>
        </p:txBody>
      </p:sp>
      <p:sp>
        <p:nvSpPr>
          <p:cNvPr id="3" name="Content Placeholder 2"/>
          <p:cNvSpPr>
            <a:spLocks noGrp="1"/>
          </p:cNvSpPr>
          <p:nvPr>
            <p:ph idx="1"/>
          </p:nvPr>
        </p:nvSpPr>
        <p:spPr/>
        <p:txBody>
          <a:bodyPr/>
          <a:lstStyle/>
          <a:p>
            <a:pPr marL="355600" lvl="0" indent="-355600" eaLnBrk="1" hangingPunct="1">
              <a:tabLst>
                <a:tab pos="355600" algn="l"/>
              </a:tabLst>
            </a:pPr>
            <a:r>
              <a:rPr lang="en-GB" altLang="en-US" sz="2800" dirty="0">
                <a:solidFill>
                  <a:schemeClr val="tx2"/>
                </a:solidFill>
              </a:rPr>
              <a:t>Related to taxable (including ZR) outputs</a:t>
            </a:r>
          </a:p>
          <a:p>
            <a:pPr marL="708025" lvl="2" indent="-355600" eaLnBrk="1" hangingPunct="1">
              <a:buFont typeface="Wingdings" panose="05000000000000000000" pitchFamily="2" charset="2"/>
              <a:buChar char="Ø"/>
              <a:tabLst>
                <a:tab pos="355600" algn="l"/>
              </a:tabLst>
            </a:pPr>
            <a:r>
              <a:rPr lang="en-GB" altLang="en-US" sz="2200" dirty="0">
                <a:solidFill>
                  <a:schemeClr val="tx2"/>
                </a:solidFill>
              </a:rPr>
              <a:t>May be </a:t>
            </a:r>
            <a:r>
              <a:rPr lang="en-GB" altLang="en-US" sz="2200" b="1" dirty="0">
                <a:solidFill>
                  <a:schemeClr val="tx2"/>
                </a:solidFill>
              </a:rPr>
              <a:t>reclaimed</a:t>
            </a:r>
          </a:p>
          <a:p>
            <a:pPr marL="355600" lvl="0" indent="-355600" eaLnBrk="1" hangingPunct="1">
              <a:tabLst>
                <a:tab pos="355600" algn="l"/>
              </a:tabLst>
            </a:pPr>
            <a:r>
              <a:rPr lang="en-GB" altLang="en-US" sz="2800" dirty="0">
                <a:solidFill>
                  <a:schemeClr val="tx2"/>
                </a:solidFill>
              </a:rPr>
              <a:t>Related to exempt outputs</a:t>
            </a:r>
          </a:p>
          <a:p>
            <a:pPr marL="708025" lvl="2" indent="-355600" eaLnBrk="1" hangingPunct="1">
              <a:buFont typeface="Wingdings" panose="05000000000000000000" pitchFamily="2" charset="2"/>
              <a:buChar char="Ø"/>
              <a:tabLst>
                <a:tab pos="355600" algn="l"/>
              </a:tabLst>
            </a:pPr>
            <a:r>
              <a:rPr lang="en-GB" altLang="en-US" sz="2200" dirty="0">
                <a:solidFill>
                  <a:schemeClr val="tx2"/>
                </a:solidFill>
              </a:rPr>
              <a:t>May </a:t>
            </a:r>
            <a:r>
              <a:rPr lang="en-GB" altLang="en-US" sz="2200" b="1" dirty="0">
                <a:solidFill>
                  <a:schemeClr val="tx2"/>
                </a:solidFill>
              </a:rPr>
              <a:t>not</a:t>
            </a:r>
            <a:r>
              <a:rPr lang="en-GB" altLang="en-US" sz="2200" dirty="0">
                <a:solidFill>
                  <a:schemeClr val="tx2"/>
                </a:solidFill>
              </a:rPr>
              <a:t> be reclaimed</a:t>
            </a:r>
          </a:p>
          <a:p>
            <a:pPr marL="355600" lvl="0" indent="-355600" eaLnBrk="1" hangingPunct="1">
              <a:tabLst>
                <a:tab pos="355600" algn="l"/>
              </a:tabLst>
            </a:pPr>
            <a:r>
              <a:rPr lang="en-GB" altLang="en-US" sz="2800" dirty="0">
                <a:solidFill>
                  <a:schemeClr val="tx2"/>
                </a:solidFill>
              </a:rPr>
              <a:t>Non attributable overheads</a:t>
            </a:r>
          </a:p>
          <a:p>
            <a:pPr marL="708025" lvl="2" indent="-355600" eaLnBrk="1" hangingPunct="1">
              <a:buFont typeface="Wingdings" panose="05000000000000000000" pitchFamily="2" charset="2"/>
              <a:buChar char="Ø"/>
              <a:tabLst>
                <a:tab pos="355600" algn="l"/>
              </a:tabLst>
            </a:pPr>
            <a:r>
              <a:rPr lang="en-GB" altLang="en-US" sz="2200" dirty="0">
                <a:solidFill>
                  <a:schemeClr val="tx2"/>
                </a:solidFill>
              </a:rPr>
              <a:t>A </a:t>
            </a:r>
            <a:r>
              <a:rPr lang="en-GB" altLang="en-US" sz="2200" b="1" dirty="0">
                <a:solidFill>
                  <a:schemeClr val="tx2"/>
                </a:solidFill>
              </a:rPr>
              <a:t>proportion</a:t>
            </a:r>
            <a:r>
              <a:rPr lang="en-GB" altLang="en-US" sz="2200" dirty="0">
                <a:solidFill>
                  <a:schemeClr val="tx2"/>
                </a:solidFill>
              </a:rPr>
              <a:t> may be reclaimed to the extent they relate to taxable outputs</a:t>
            </a:r>
          </a:p>
          <a:p>
            <a:pPr marL="355600" lvl="0" indent="-355600" eaLnBrk="1" hangingPunct="1">
              <a:tabLst>
                <a:tab pos="355600" algn="l"/>
              </a:tabLst>
            </a:pPr>
            <a:r>
              <a:rPr lang="en-GB" altLang="en-US" sz="2800" dirty="0">
                <a:solidFill>
                  <a:schemeClr val="tx2"/>
                </a:solidFill>
              </a:rPr>
              <a:t>Cars (usually)</a:t>
            </a:r>
          </a:p>
          <a:p>
            <a:pPr marL="708025" lvl="2" indent="-355600" eaLnBrk="1" hangingPunct="1">
              <a:buFont typeface="Wingdings" panose="05000000000000000000" pitchFamily="2" charset="2"/>
              <a:buChar char="Ø"/>
              <a:tabLst>
                <a:tab pos="355600" algn="l"/>
              </a:tabLst>
            </a:pPr>
            <a:r>
              <a:rPr lang="en-GB" altLang="en-US" sz="2200" dirty="0">
                <a:solidFill>
                  <a:schemeClr val="tx2"/>
                </a:solidFill>
              </a:rPr>
              <a:t>May </a:t>
            </a:r>
            <a:r>
              <a:rPr lang="en-GB" altLang="en-US" sz="2200" b="1" dirty="0">
                <a:solidFill>
                  <a:schemeClr val="tx2"/>
                </a:solidFill>
              </a:rPr>
              <a:t>not</a:t>
            </a:r>
            <a:r>
              <a:rPr lang="en-GB" altLang="en-US" sz="2200" dirty="0">
                <a:solidFill>
                  <a:schemeClr val="tx2"/>
                </a:solidFill>
              </a:rPr>
              <a:t> be reclaimed </a:t>
            </a:r>
            <a:endParaRPr lang="en-US" altLang="en-US" sz="2200" dirty="0">
              <a:solidFill>
                <a:schemeClr val="tx2"/>
              </a:solidFill>
            </a:endParaRPr>
          </a:p>
          <a:p>
            <a:pPr marL="0" indent="0">
              <a:buNone/>
            </a:pPr>
            <a:endParaRPr lang="en-GB" dirty="0"/>
          </a:p>
        </p:txBody>
      </p:sp>
    </p:spTree>
    <p:extLst>
      <p:ext uri="{BB962C8B-B14F-4D97-AF65-F5344CB8AC3E}">
        <p14:creationId xmlns:p14="http://schemas.microsoft.com/office/powerpoint/2010/main" val="4097192648"/>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34</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The VAT system in more detail</a:t>
            </a:r>
          </a:p>
          <a:p>
            <a:pPr marL="0" indent="0">
              <a:buNone/>
              <a:tabLst>
                <a:tab pos="355600" algn="l"/>
              </a:tabLst>
              <a:defRPr/>
            </a:pPr>
            <a:endParaRPr lang="en-GB" altLang="en-US" sz="24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533E0864-D48D-0E08-F30B-7CD955B27C89}"/>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08812619"/>
      </p:ext>
    </p:ext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VAT Further information</a:t>
            </a:r>
            <a:endParaRPr lang="en-GB" dirty="0"/>
          </a:p>
        </p:txBody>
      </p:sp>
      <p:sp>
        <p:nvSpPr>
          <p:cNvPr id="3" name="Content Placeholder 2"/>
          <p:cNvSpPr>
            <a:spLocks noGrp="1"/>
          </p:cNvSpPr>
          <p:nvPr>
            <p:ph idx="1"/>
          </p:nvPr>
        </p:nvSpPr>
        <p:spPr/>
        <p:txBody>
          <a:bodyPr/>
          <a:lstStyle/>
          <a:p>
            <a:pPr marL="355600" lvl="0" indent="-355600" eaLnBrk="1" hangingPunct="1">
              <a:tabLst>
                <a:tab pos="355600" algn="l"/>
              </a:tabLst>
            </a:pPr>
            <a:r>
              <a:rPr lang="en-GB" altLang="en-US" dirty="0">
                <a:solidFill>
                  <a:schemeClr val="tx2"/>
                </a:solidFill>
              </a:rPr>
              <a:t>Value of goods and services</a:t>
            </a:r>
          </a:p>
          <a:p>
            <a:pPr marL="355600" lvl="0" indent="-355600" eaLnBrk="1" hangingPunct="1">
              <a:tabLst>
                <a:tab pos="355600" algn="l"/>
              </a:tabLst>
            </a:pPr>
            <a:r>
              <a:rPr lang="en-GB" altLang="en-US" dirty="0">
                <a:solidFill>
                  <a:schemeClr val="tx2"/>
                </a:solidFill>
              </a:rPr>
              <a:t>Partial exemption</a:t>
            </a:r>
          </a:p>
          <a:p>
            <a:pPr marL="355600" lvl="0" indent="-355600" eaLnBrk="1" hangingPunct="1">
              <a:tabLst>
                <a:tab pos="355600" algn="l"/>
              </a:tabLst>
            </a:pPr>
            <a:r>
              <a:rPr lang="en-GB" altLang="en-US" dirty="0">
                <a:solidFill>
                  <a:schemeClr val="tx2"/>
                </a:solidFill>
              </a:rPr>
              <a:t>Private motoring</a:t>
            </a:r>
          </a:p>
          <a:p>
            <a:pPr marL="355600" lvl="0" indent="-355600" eaLnBrk="1" hangingPunct="1">
              <a:tabLst>
                <a:tab pos="355600" algn="l"/>
              </a:tabLst>
            </a:pPr>
            <a:r>
              <a:rPr lang="en-GB" altLang="en-US" dirty="0">
                <a:solidFill>
                  <a:schemeClr val="tx2"/>
                </a:solidFill>
              </a:rPr>
              <a:t>Imports and exports</a:t>
            </a:r>
          </a:p>
          <a:p>
            <a:pPr marL="355600" lvl="0" indent="-355600" eaLnBrk="1" hangingPunct="1">
              <a:tabLst>
                <a:tab pos="355600" algn="l"/>
              </a:tabLst>
            </a:pPr>
            <a:r>
              <a:rPr lang="en-GB" altLang="en-US" dirty="0">
                <a:solidFill>
                  <a:schemeClr val="tx2"/>
                </a:solidFill>
              </a:rPr>
              <a:t>Bad debts</a:t>
            </a:r>
          </a:p>
          <a:p>
            <a:pPr marL="355600" lvl="0" indent="-355600" eaLnBrk="1" hangingPunct="1">
              <a:tabLst>
                <a:tab pos="355600" algn="l"/>
              </a:tabLst>
            </a:pPr>
            <a:r>
              <a:rPr lang="en-GB" altLang="en-US" dirty="0">
                <a:solidFill>
                  <a:schemeClr val="tx2"/>
                </a:solidFill>
              </a:rPr>
              <a:t>Cash accounting scheme</a:t>
            </a:r>
          </a:p>
          <a:p>
            <a:pPr marL="355600" lvl="0" indent="-355600" eaLnBrk="1" hangingPunct="1">
              <a:tabLst>
                <a:tab pos="355600" algn="l"/>
              </a:tabLst>
            </a:pPr>
            <a:r>
              <a:rPr lang="en-GB" altLang="en-US" dirty="0">
                <a:solidFill>
                  <a:schemeClr val="tx2"/>
                </a:solidFill>
              </a:rPr>
              <a:t>Annual accounting scheme</a:t>
            </a:r>
          </a:p>
          <a:p>
            <a:pPr marL="355600" lvl="0" indent="-355600" eaLnBrk="1" hangingPunct="1">
              <a:tabLst>
                <a:tab pos="355600" algn="l"/>
              </a:tabLst>
            </a:pPr>
            <a:r>
              <a:rPr lang="en-GB" altLang="en-US" dirty="0">
                <a:solidFill>
                  <a:schemeClr val="tx2"/>
                </a:solidFill>
              </a:rPr>
              <a:t>Flat rate scheme</a:t>
            </a:r>
          </a:p>
          <a:p>
            <a:pPr marL="0" indent="0">
              <a:buNone/>
            </a:pPr>
            <a:endParaRPr lang="en-GB" dirty="0"/>
          </a:p>
        </p:txBody>
      </p:sp>
    </p:spTree>
    <p:extLst>
      <p:ext uri="{BB962C8B-B14F-4D97-AF65-F5344CB8AC3E}">
        <p14:creationId xmlns:p14="http://schemas.microsoft.com/office/powerpoint/2010/main" val="1534072695"/>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FFFFFF"/>
                </a:solidFill>
              </a:rPr>
              <a:t>Value of goods and services</a:t>
            </a:r>
            <a:endParaRPr lang="en-GB" dirty="0"/>
          </a:p>
        </p:txBody>
      </p:sp>
      <p:sp>
        <p:nvSpPr>
          <p:cNvPr id="3" name="Content Placeholder 2"/>
          <p:cNvSpPr>
            <a:spLocks noGrp="1"/>
          </p:cNvSpPr>
          <p:nvPr>
            <p:ph idx="1"/>
          </p:nvPr>
        </p:nvSpPr>
        <p:spPr/>
        <p:txBody>
          <a:bodyPr/>
          <a:lstStyle/>
          <a:p>
            <a:pPr marL="0" lvl="0" indent="0" eaLnBrk="1" hangingPunct="1">
              <a:buNone/>
              <a:tabLst>
                <a:tab pos="355600" algn="l"/>
              </a:tabLst>
              <a:defRPr/>
            </a:pPr>
            <a:r>
              <a:rPr lang="en-US" sz="1600" dirty="0">
                <a:solidFill>
                  <a:schemeClr val="tx2"/>
                </a:solidFill>
              </a:rPr>
              <a:t>The general rule is that the value on which VAT is chargeable is the amount of money (excluding VAT) which a customer has to pay for the goods or services supplied. This is known in VAT law as the “consideration”.</a:t>
            </a:r>
          </a:p>
          <a:p>
            <a:pPr marL="0" lvl="0" indent="0" eaLnBrk="1" hangingPunct="1">
              <a:buNone/>
              <a:tabLst>
                <a:tab pos="355600" algn="l"/>
              </a:tabLst>
              <a:defRPr/>
            </a:pPr>
            <a:endParaRPr lang="en-US" sz="1600" dirty="0">
              <a:solidFill>
                <a:schemeClr val="tx2"/>
              </a:solidFill>
            </a:endParaRPr>
          </a:p>
          <a:p>
            <a:pPr marL="355600" lvl="0" indent="-355600" eaLnBrk="1" hangingPunct="1">
              <a:tabLst>
                <a:tab pos="355600" algn="l"/>
              </a:tabLst>
              <a:defRPr/>
            </a:pPr>
            <a:r>
              <a:rPr lang="en-US" sz="1600" b="1" dirty="0">
                <a:solidFill>
                  <a:schemeClr val="tx2"/>
                </a:solidFill>
              </a:rPr>
              <a:t>price discounts </a:t>
            </a:r>
            <a:r>
              <a:rPr lang="en-US" sz="1600" dirty="0">
                <a:solidFill>
                  <a:schemeClr val="tx2"/>
                </a:solidFill>
              </a:rPr>
              <a:t>(eg for customer loyalty) must be deducted from the invoiced amount to determine the VAT value;</a:t>
            </a:r>
          </a:p>
          <a:p>
            <a:pPr marL="355600" lvl="0" indent="-355600" eaLnBrk="1" hangingPunct="1">
              <a:tabLst>
                <a:tab pos="355600" algn="l"/>
              </a:tabLst>
              <a:defRPr/>
            </a:pPr>
            <a:endParaRPr lang="en-US" sz="1600" dirty="0">
              <a:solidFill>
                <a:schemeClr val="tx2"/>
              </a:solidFill>
            </a:endParaRPr>
          </a:p>
          <a:p>
            <a:pPr marL="355600" lvl="0" indent="-355600" eaLnBrk="1" hangingPunct="1">
              <a:tabLst>
                <a:tab pos="355600" algn="l"/>
              </a:tabLst>
              <a:defRPr/>
            </a:pPr>
            <a:r>
              <a:rPr lang="en-US" sz="1600" dirty="0">
                <a:solidFill>
                  <a:schemeClr val="tx2"/>
                </a:solidFill>
              </a:rPr>
              <a:t>in the case of </a:t>
            </a:r>
            <a:r>
              <a:rPr lang="en-US" sz="1600" b="1" dirty="0">
                <a:solidFill>
                  <a:schemeClr val="tx2"/>
                </a:solidFill>
              </a:rPr>
              <a:t>prompt payment discounts </a:t>
            </a:r>
            <a:r>
              <a:rPr lang="en-US" sz="1600" dirty="0">
                <a:solidFill>
                  <a:schemeClr val="tx2"/>
                </a:solidFill>
              </a:rPr>
              <a:t>or conditional discounts, VAT must be charged on the </a:t>
            </a:r>
            <a:r>
              <a:rPr lang="en-US" sz="1600" b="1" dirty="0">
                <a:solidFill>
                  <a:schemeClr val="tx2"/>
                </a:solidFill>
              </a:rPr>
              <a:t>full price at invoice date</a:t>
            </a:r>
            <a:r>
              <a:rPr lang="en-US" sz="1600" dirty="0">
                <a:solidFill>
                  <a:schemeClr val="tx2"/>
                </a:solidFill>
              </a:rPr>
              <a:t> (</a:t>
            </a:r>
            <a:r>
              <a:rPr lang="en-US" sz="1600" i="1" dirty="0">
                <a:solidFill>
                  <a:schemeClr val="tx2"/>
                </a:solidFill>
              </a:rPr>
              <a:t>but see the next slide for what happens if the customer earns the discount</a:t>
            </a:r>
            <a:r>
              <a:rPr lang="en-US" sz="1600" dirty="0">
                <a:solidFill>
                  <a:schemeClr val="tx2"/>
                </a:solidFill>
              </a:rPr>
              <a:t>);</a:t>
            </a:r>
          </a:p>
          <a:p>
            <a:pPr marL="355600" lvl="0" indent="-355600" eaLnBrk="1" hangingPunct="1">
              <a:tabLst>
                <a:tab pos="355600" algn="l"/>
              </a:tabLst>
              <a:defRPr/>
            </a:pPr>
            <a:endParaRPr lang="en-US" sz="1600" dirty="0">
              <a:solidFill>
                <a:schemeClr val="tx2"/>
              </a:solidFill>
            </a:endParaRPr>
          </a:p>
          <a:p>
            <a:pPr marL="355600" lvl="0" indent="-355600" eaLnBrk="1" hangingPunct="1">
              <a:tabLst>
                <a:tab pos="355600" algn="l"/>
              </a:tabLst>
              <a:defRPr/>
            </a:pPr>
            <a:r>
              <a:rPr lang="en-US" sz="1600" dirty="0">
                <a:solidFill>
                  <a:schemeClr val="tx2"/>
                </a:solidFill>
              </a:rPr>
              <a:t>if a supply is not made for money consideration, then the open </a:t>
            </a:r>
            <a:r>
              <a:rPr lang="en-US" sz="1600" b="1" dirty="0">
                <a:solidFill>
                  <a:schemeClr val="tx2"/>
                </a:solidFill>
              </a:rPr>
              <a:t>market value </a:t>
            </a:r>
            <a:r>
              <a:rPr lang="en-US" sz="1600" dirty="0">
                <a:solidFill>
                  <a:schemeClr val="tx2"/>
                </a:solidFill>
              </a:rPr>
              <a:t>of the supply, less any VAT included in that value, should be taken as the value of the supply, and VAT computed on it. This would apply for example on a </a:t>
            </a:r>
            <a:r>
              <a:rPr lang="en-US" sz="1600" b="1" dirty="0">
                <a:solidFill>
                  <a:schemeClr val="tx2"/>
                </a:solidFill>
              </a:rPr>
              <a:t>part-exchange</a:t>
            </a:r>
            <a:r>
              <a:rPr lang="en-US" sz="1600" dirty="0">
                <a:solidFill>
                  <a:schemeClr val="tx2"/>
                </a:solidFill>
              </a:rPr>
              <a:t> transaction;</a:t>
            </a:r>
          </a:p>
          <a:p>
            <a:pPr marL="355600" lvl="0" indent="-355600" eaLnBrk="1" hangingPunct="1">
              <a:tabLst>
                <a:tab pos="355600" algn="l"/>
              </a:tabLst>
              <a:defRPr/>
            </a:pPr>
            <a:endParaRPr lang="en-US" sz="1600" dirty="0">
              <a:solidFill>
                <a:schemeClr val="tx2"/>
              </a:solidFill>
            </a:endParaRPr>
          </a:p>
          <a:p>
            <a:pPr marL="355600" lvl="0" indent="-355600" eaLnBrk="1" hangingPunct="1">
              <a:tabLst>
                <a:tab pos="355600" algn="l"/>
              </a:tabLst>
              <a:defRPr/>
            </a:pPr>
            <a:r>
              <a:rPr lang="en-US" sz="1600" dirty="0">
                <a:solidFill>
                  <a:schemeClr val="tx2"/>
                </a:solidFill>
              </a:rPr>
              <a:t>the </a:t>
            </a:r>
            <a:r>
              <a:rPr lang="en-US" sz="1600" b="1" dirty="0">
                <a:solidFill>
                  <a:schemeClr val="tx2"/>
                </a:solidFill>
              </a:rPr>
              <a:t>cost</a:t>
            </a:r>
            <a:r>
              <a:rPr lang="en-US" sz="1600" dirty="0">
                <a:solidFill>
                  <a:schemeClr val="tx2"/>
                </a:solidFill>
              </a:rPr>
              <a:t> of the goods to the supplier may be used to determine the value of a taxable supply (eg. goods taken from the business for </a:t>
            </a:r>
            <a:r>
              <a:rPr lang="en-US" sz="1600" b="1" dirty="0">
                <a:solidFill>
                  <a:schemeClr val="tx2"/>
                </a:solidFill>
              </a:rPr>
              <a:t>personal use</a:t>
            </a:r>
            <a:r>
              <a:rPr lang="en-US" sz="1600" dirty="0">
                <a:solidFill>
                  <a:schemeClr val="tx2"/>
                </a:solidFill>
              </a:rPr>
              <a:t>)</a:t>
            </a:r>
          </a:p>
          <a:p>
            <a:pPr marL="0" indent="0">
              <a:buNone/>
            </a:pPr>
            <a:endParaRPr lang="en-GB" dirty="0"/>
          </a:p>
        </p:txBody>
      </p:sp>
    </p:spTree>
    <p:extLst>
      <p:ext uri="{BB962C8B-B14F-4D97-AF65-F5344CB8AC3E}">
        <p14:creationId xmlns:p14="http://schemas.microsoft.com/office/powerpoint/2010/main" val="840986327"/>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Prompt payment discounts</a:t>
            </a:r>
            <a:endParaRPr lang="en-GB" dirty="0"/>
          </a:p>
        </p:txBody>
      </p:sp>
      <p:sp>
        <p:nvSpPr>
          <p:cNvPr id="3" name="Content Placeholder 2"/>
          <p:cNvSpPr>
            <a:spLocks noGrp="1"/>
          </p:cNvSpPr>
          <p:nvPr>
            <p:ph idx="1"/>
          </p:nvPr>
        </p:nvSpPr>
        <p:spPr/>
        <p:txBody>
          <a:bodyPr/>
          <a:lstStyle/>
          <a:p>
            <a:pPr marL="0" indent="0">
              <a:buNone/>
            </a:pPr>
            <a:r>
              <a:rPr lang="en-GB" sz="1800" dirty="0">
                <a:solidFill>
                  <a:schemeClr val="tx1"/>
                </a:solidFill>
              </a:rPr>
              <a:t>In the case of prompt payment discounts, VAT must be charged on the amount the customer actually pays. This can be achieved in either of two ways:</a:t>
            </a:r>
          </a:p>
          <a:p>
            <a:pPr marL="0" indent="0">
              <a:buNone/>
            </a:pPr>
            <a:endParaRPr lang="en-GB" sz="1200" dirty="0">
              <a:solidFill>
                <a:schemeClr val="tx1"/>
              </a:solidFill>
            </a:endParaRPr>
          </a:p>
          <a:p>
            <a:pPr marL="806450" indent="-334963">
              <a:buFont typeface="+mj-lt"/>
              <a:buAutoNum type="romanLcPeriod"/>
            </a:pPr>
            <a:r>
              <a:rPr lang="en-GB" sz="1800" dirty="0">
                <a:solidFill>
                  <a:schemeClr val="tx1"/>
                </a:solidFill>
              </a:rPr>
              <a:t>By issuing an invoice for the full (undiscounted) amount, then if the customer earns the discount issuing a credit note for the amount of the discount. In both cases (invoice and credit note), the price/discount should be split between the net and VAT components; or</a:t>
            </a:r>
          </a:p>
          <a:p>
            <a:pPr marL="806450" indent="-334963">
              <a:buFont typeface="+mj-lt"/>
              <a:buAutoNum type="romanLcPeriod"/>
            </a:pPr>
            <a:endParaRPr lang="en-GB" sz="1200" dirty="0">
              <a:solidFill>
                <a:schemeClr val="tx1"/>
              </a:solidFill>
            </a:endParaRPr>
          </a:p>
          <a:p>
            <a:pPr marL="806450" indent="-334963">
              <a:buFont typeface="+mj-lt"/>
              <a:buAutoNum type="romanLcPeriod"/>
            </a:pPr>
            <a:r>
              <a:rPr lang="en-GB" sz="1800" dirty="0">
                <a:solidFill>
                  <a:schemeClr val="tx1"/>
                </a:solidFill>
              </a:rPr>
              <a:t>By issuing an invoice which includes the terms of the prompt payment discount plus a statement that the customer can only recover as input tax the VAT paid to the supplier.</a:t>
            </a:r>
          </a:p>
          <a:p>
            <a:pPr marL="806450" indent="-334963">
              <a:buFont typeface="+mj-lt"/>
              <a:buAutoNum type="romanLcPeriod"/>
            </a:pPr>
            <a:endParaRPr lang="en-GB" sz="1200" dirty="0">
              <a:solidFill>
                <a:schemeClr val="tx1"/>
              </a:solidFill>
            </a:endParaRPr>
          </a:p>
          <a:p>
            <a:pPr marL="808038" indent="0">
              <a:buNone/>
            </a:pPr>
            <a:r>
              <a:rPr lang="en-GB" sz="1800" dirty="0">
                <a:solidFill>
                  <a:schemeClr val="tx1"/>
                </a:solidFill>
              </a:rPr>
              <a:t>HMRC has recommended the use of wording along the lines of ‘A discount of X% of the full price applies if payment is made within Y days of the invoice date. No credit note will be issued. </a:t>
            </a:r>
            <a:r>
              <a:rPr lang="en-GB" sz="1800">
                <a:solidFill>
                  <a:schemeClr val="tx1"/>
                </a:solidFill>
              </a:rPr>
              <a:t>Following payment</a:t>
            </a:r>
            <a:r>
              <a:rPr lang="en-GB" sz="1800" dirty="0">
                <a:solidFill>
                  <a:schemeClr val="tx1"/>
                </a:solidFill>
              </a:rPr>
              <a:t>, you must ensure you have only recovered the VAT actually paid.’</a:t>
            </a:r>
          </a:p>
          <a:p>
            <a:pPr marL="447675" indent="0">
              <a:buNone/>
            </a:pPr>
            <a:endParaRPr lang="en-GB" sz="1800" dirty="0">
              <a:solidFill>
                <a:schemeClr val="tx1"/>
              </a:solidFill>
            </a:endParaRPr>
          </a:p>
        </p:txBody>
      </p:sp>
    </p:spTree>
    <p:extLst>
      <p:ext uri="{BB962C8B-B14F-4D97-AF65-F5344CB8AC3E}">
        <p14:creationId xmlns:p14="http://schemas.microsoft.com/office/powerpoint/2010/main" val="785463697"/>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Partial exemption</a:t>
            </a:r>
            <a:endParaRPr lang="en-GB" dirty="0"/>
          </a:p>
        </p:txBody>
      </p:sp>
      <p:sp>
        <p:nvSpPr>
          <p:cNvPr id="3" name="Content Placeholder 2"/>
          <p:cNvSpPr>
            <a:spLocks noGrp="1"/>
          </p:cNvSpPr>
          <p:nvPr>
            <p:ph idx="1"/>
          </p:nvPr>
        </p:nvSpPr>
        <p:spPr/>
        <p:txBody>
          <a:bodyPr/>
          <a:lstStyle/>
          <a:p>
            <a:pPr marL="355600" lvl="0" indent="-355600" eaLnBrk="1" hangingPunct="1">
              <a:tabLst>
                <a:tab pos="355600" algn="l"/>
              </a:tabLst>
            </a:pPr>
            <a:r>
              <a:rPr lang="en-GB" altLang="en-US" dirty="0">
                <a:solidFill>
                  <a:schemeClr val="tx2"/>
                </a:solidFill>
              </a:rPr>
              <a:t>A business can be treated as fully taxable providing its exempt input tax is not more than £625 per month on average.</a:t>
            </a:r>
          </a:p>
          <a:p>
            <a:pPr marL="355600" lvl="0" indent="-355600" eaLnBrk="1" hangingPunct="1">
              <a:tabLst>
                <a:tab pos="355600" algn="l"/>
              </a:tabLst>
            </a:pPr>
            <a:endParaRPr lang="en-GB" altLang="en-US" dirty="0">
              <a:solidFill>
                <a:schemeClr val="tx2"/>
              </a:solidFill>
            </a:endParaRPr>
          </a:p>
          <a:p>
            <a:pPr marL="355600" lvl="0" indent="-355600" eaLnBrk="1" hangingPunct="1">
              <a:tabLst>
                <a:tab pos="355600" algn="l"/>
              </a:tabLst>
            </a:pPr>
            <a:r>
              <a:rPr lang="en-GB" altLang="en-US" dirty="0">
                <a:solidFill>
                  <a:schemeClr val="tx2"/>
                </a:solidFill>
              </a:rPr>
              <a:t>In addition, businesses must also satisfy the additional condition that exempt input tax is no more than 50% of the VAT on all purchases</a:t>
            </a:r>
          </a:p>
          <a:p>
            <a:pPr marL="0" indent="0">
              <a:buNone/>
            </a:pPr>
            <a:endParaRPr lang="en-GB" dirty="0"/>
          </a:p>
        </p:txBody>
      </p:sp>
    </p:spTree>
    <p:extLst>
      <p:ext uri="{BB962C8B-B14F-4D97-AF65-F5344CB8AC3E}">
        <p14:creationId xmlns:p14="http://schemas.microsoft.com/office/powerpoint/2010/main" val="2933851334"/>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Partial exemption</a:t>
            </a:r>
            <a:endParaRPr lang="en-GB" dirty="0"/>
          </a:p>
        </p:txBody>
      </p:sp>
      <p:sp>
        <p:nvSpPr>
          <p:cNvPr id="3" name="Content Placeholder 2"/>
          <p:cNvSpPr>
            <a:spLocks noGrp="1"/>
          </p:cNvSpPr>
          <p:nvPr>
            <p:ph idx="1"/>
          </p:nvPr>
        </p:nvSpPr>
        <p:spPr/>
        <p:txBody>
          <a:bodyPr/>
          <a:lstStyle/>
          <a:p>
            <a:pPr marL="355600" lvl="0" indent="-355600" eaLnBrk="1" hangingPunct="1">
              <a:tabLst>
                <a:tab pos="355600" algn="l"/>
              </a:tabLst>
            </a:pPr>
            <a:r>
              <a:rPr lang="en-GB" altLang="en-US" sz="2000" dirty="0">
                <a:solidFill>
                  <a:schemeClr val="tx2"/>
                </a:solidFill>
              </a:rPr>
              <a:t>A business which make only exempt supplies cannot register for VAT, but a business which makes both taxable (including zero-rate) and exempt supplies must register, if taxable supplies exceed the threshold. </a:t>
            </a:r>
          </a:p>
          <a:p>
            <a:pPr marL="355600" lvl="0" indent="-355600" eaLnBrk="1" hangingPunct="1">
              <a:tabLst>
                <a:tab pos="355600" algn="l"/>
              </a:tabLst>
            </a:pPr>
            <a:r>
              <a:rPr lang="en-GB" altLang="en-US" sz="2000" dirty="0">
                <a:solidFill>
                  <a:schemeClr val="tx2"/>
                </a:solidFill>
              </a:rPr>
              <a:t>In principle the input VAT relating to costs used to make exempt supplies is not recoverable on the VAT return</a:t>
            </a:r>
          </a:p>
          <a:p>
            <a:pPr marL="355600" lvl="0" indent="-355600" eaLnBrk="1" hangingPunct="1">
              <a:tabLst>
                <a:tab pos="355600" algn="l"/>
              </a:tabLst>
            </a:pPr>
            <a:r>
              <a:rPr lang="en-GB" altLang="en-US" sz="2000" dirty="0">
                <a:solidFill>
                  <a:schemeClr val="tx2"/>
                </a:solidFill>
              </a:rPr>
              <a:t>However, a partially-exempt business can recover small input VAT relating to exempt supplies, so long as total “exempt input tax” is not more than £625 per month on average, and is also no more than 50% of all input VAT. </a:t>
            </a:r>
          </a:p>
          <a:p>
            <a:pPr marL="355600" lvl="0" indent="-355600" eaLnBrk="1" hangingPunct="1">
              <a:tabLst>
                <a:tab pos="355600" algn="l"/>
              </a:tabLst>
            </a:pPr>
            <a:r>
              <a:rPr lang="en-GB" altLang="en-US" sz="2000" dirty="0">
                <a:solidFill>
                  <a:schemeClr val="tx2"/>
                </a:solidFill>
              </a:rPr>
              <a:t>All input VAT must either be logically attributed to either taxable or exempt outputs, or (if non-attributable), must be apportioned, using either the statutory method or any other suitable method agreed with HMRC</a:t>
            </a:r>
            <a:endParaRPr lang="en-GB" altLang="en-US" sz="2800" dirty="0">
              <a:solidFill>
                <a:schemeClr val="tx2"/>
              </a:solidFill>
            </a:endParaRPr>
          </a:p>
          <a:p>
            <a:pPr marL="0" indent="0">
              <a:buNone/>
            </a:pPr>
            <a:endParaRPr lang="en-GB" dirty="0"/>
          </a:p>
        </p:txBody>
      </p:sp>
    </p:spTree>
    <p:extLst>
      <p:ext uri="{BB962C8B-B14F-4D97-AF65-F5344CB8AC3E}">
        <p14:creationId xmlns:p14="http://schemas.microsoft.com/office/powerpoint/2010/main" val="2820887904"/>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400" dirty="0">
                <a:solidFill>
                  <a:srgbClr val="FFFFFF"/>
                </a:solidFill>
              </a:rPr>
              <a:t>Example: Small Mart Ltd (not in book):</a:t>
            </a:r>
            <a:br>
              <a:rPr lang="en-GB" altLang="en-US" sz="2400" dirty="0">
                <a:solidFill>
                  <a:srgbClr val="FFFFFF"/>
                </a:solidFill>
              </a:rPr>
            </a:br>
            <a:r>
              <a:rPr lang="en-GB" altLang="en-US" sz="2400" dirty="0">
                <a:solidFill>
                  <a:srgbClr val="FFFFFF"/>
                </a:solidFill>
              </a:rPr>
              <a:t>figures for quarter ended 30 September 2026</a:t>
            </a:r>
            <a:endParaRPr lang="en-GB" dirty="0"/>
          </a:p>
        </p:txBody>
      </p:sp>
      <p:sp>
        <p:nvSpPr>
          <p:cNvPr id="3" name="Content Placeholder 2"/>
          <p:cNvSpPr>
            <a:spLocks noGrp="1"/>
          </p:cNvSpPr>
          <p:nvPr>
            <p:ph idx="1"/>
          </p:nvPr>
        </p:nvSpPr>
        <p:spPr/>
        <p:txBody>
          <a:bodyPr/>
          <a:lstStyle/>
          <a:p>
            <a:pPr marL="0" lvl="0" indent="0" eaLnBrk="1" hangingPunct="1">
              <a:buNone/>
              <a:tabLst>
                <a:tab pos="355600" algn="l"/>
                <a:tab pos="719138" algn="l"/>
                <a:tab pos="1074738" algn="l"/>
                <a:tab pos="2513013" algn="dec"/>
                <a:tab pos="4305300" algn="dec"/>
                <a:tab pos="6099175" algn="dec"/>
                <a:tab pos="7891463" algn="dec"/>
              </a:tabLst>
            </a:pPr>
            <a:r>
              <a:rPr lang="en-GB" altLang="en-US" sz="2000" dirty="0"/>
              <a:t>		</a:t>
            </a:r>
            <a:r>
              <a:rPr lang="en-GB" altLang="en-US" sz="2000" dirty="0">
                <a:solidFill>
                  <a:schemeClr val="tx2"/>
                </a:solidFill>
              </a:rPr>
              <a:t>		Standard	Zero</a:t>
            </a:r>
          </a:p>
          <a:p>
            <a:pPr marL="0" lvl="0" indent="0" eaLnBrk="1" hangingPunct="1">
              <a:buNone/>
              <a:tabLst>
                <a:tab pos="355600" algn="l"/>
                <a:tab pos="719138" algn="l"/>
                <a:tab pos="1074738" algn="l"/>
                <a:tab pos="2513013" algn="dec"/>
                <a:tab pos="4305300" algn="dec"/>
                <a:tab pos="6099175" algn="dec"/>
                <a:tab pos="7891463" algn="dec"/>
              </a:tabLst>
            </a:pPr>
            <a:r>
              <a:rPr lang="en-GB" altLang="en-US" sz="2000" u="sng" dirty="0">
                <a:solidFill>
                  <a:schemeClr val="tx2"/>
                </a:solidFill>
              </a:rPr>
              <a:t>				rate	rate	Exempt</a:t>
            </a:r>
          </a:p>
          <a:p>
            <a:pPr marL="0" lvl="0" indent="0" eaLnBrk="1" hangingPunct="1">
              <a:buNone/>
              <a:tabLst>
                <a:tab pos="355600" algn="l"/>
                <a:tab pos="719138" algn="l"/>
                <a:tab pos="1074738" algn="l"/>
                <a:tab pos="2513013" algn="dec"/>
                <a:tab pos="4305300" algn="dec"/>
                <a:tab pos="6099175" algn="dec"/>
                <a:tab pos="7891463" algn="dec"/>
              </a:tabLst>
            </a:pPr>
            <a:r>
              <a:rPr lang="en-GB" altLang="en-US" sz="2000" dirty="0">
                <a:solidFill>
                  <a:schemeClr val="tx2"/>
                </a:solidFill>
              </a:rPr>
              <a:t>Outputs		120,000	100,000	30,000</a:t>
            </a:r>
          </a:p>
          <a:p>
            <a:pPr marL="0" lvl="0" indent="0" eaLnBrk="1" hangingPunct="1">
              <a:buNone/>
              <a:tabLst>
                <a:tab pos="355600" algn="l"/>
                <a:tab pos="719138" algn="l"/>
                <a:tab pos="1074738" algn="l"/>
                <a:tab pos="2513013" algn="dec"/>
                <a:tab pos="4305300" algn="dec"/>
                <a:tab pos="6099175" algn="dec"/>
                <a:tab pos="7891463" algn="dec"/>
              </a:tabLst>
            </a:pPr>
            <a:r>
              <a:rPr lang="en-GB" altLang="en-US" sz="2000" dirty="0">
                <a:solidFill>
                  <a:schemeClr val="tx2"/>
                </a:solidFill>
              </a:rPr>
              <a:t>Output VAT	24,000	           0	     n/a</a:t>
            </a:r>
          </a:p>
          <a:p>
            <a:pPr marL="0" lvl="0" indent="0" eaLnBrk="1" hangingPunct="1">
              <a:buNone/>
              <a:tabLst>
                <a:tab pos="355600" algn="l"/>
                <a:tab pos="719138" algn="l"/>
                <a:tab pos="1074738" algn="l"/>
                <a:tab pos="2513013" algn="dec"/>
                <a:tab pos="4305300" algn="dec"/>
                <a:tab pos="6099175" algn="dec"/>
                <a:tab pos="7891463" algn="dec"/>
              </a:tabLst>
            </a:pPr>
            <a:endParaRPr lang="en-GB" altLang="en-US" sz="2000" dirty="0">
              <a:solidFill>
                <a:schemeClr val="tx2"/>
              </a:solidFill>
            </a:endParaRPr>
          </a:p>
          <a:p>
            <a:pPr marL="0" lvl="0" indent="0" eaLnBrk="1" hangingPunct="1">
              <a:buNone/>
              <a:tabLst>
                <a:tab pos="355600" algn="l"/>
                <a:tab pos="719138" algn="l"/>
                <a:tab pos="1074738" algn="l"/>
                <a:tab pos="2513013" algn="dec"/>
                <a:tab pos="4305300" algn="dec"/>
                <a:tab pos="6099175" algn="dec"/>
                <a:tab pos="7891463" algn="dec"/>
              </a:tabLst>
            </a:pPr>
            <a:r>
              <a:rPr lang="en-GB" altLang="en-US" sz="2000" dirty="0">
                <a:solidFill>
                  <a:schemeClr val="tx2"/>
                </a:solidFill>
              </a:rPr>
              <a:t>Related inputs:	60,000	50,000	14,000</a:t>
            </a:r>
          </a:p>
          <a:p>
            <a:pPr marL="0" lvl="0" indent="0" eaLnBrk="1" hangingPunct="1">
              <a:buNone/>
              <a:tabLst>
                <a:tab pos="355600" algn="l"/>
                <a:tab pos="719138" algn="l"/>
                <a:tab pos="1074738" algn="l"/>
                <a:tab pos="2513013" algn="dec"/>
                <a:tab pos="4305300" algn="dec"/>
                <a:tab pos="6099175" algn="dec"/>
                <a:tab pos="7891463" algn="dec"/>
              </a:tabLst>
            </a:pPr>
            <a:r>
              <a:rPr lang="en-GB" altLang="en-US" sz="2000" dirty="0">
                <a:solidFill>
                  <a:schemeClr val="tx2"/>
                </a:solidFill>
              </a:rPr>
              <a:t>Input VAT :	   </a:t>
            </a:r>
            <a:r>
              <a:rPr lang="en-GB" altLang="en-US" sz="2000" b="1" dirty="0">
                <a:solidFill>
                  <a:schemeClr val="tx2"/>
                </a:solidFill>
              </a:rPr>
              <a:t>7,000	   2,900	  2,225</a:t>
            </a:r>
          </a:p>
          <a:p>
            <a:pPr marL="0" lvl="0" indent="0" eaLnBrk="1" hangingPunct="1">
              <a:buNone/>
              <a:tabLst>
                <a:tab pos="355600" algn="l"/>
                <a:tab pos="719138" algn="l"/>
                <a:tab pos="1074738" algn="l"/>
                <a:tab pos="2513013" algn="dec"/>
                <a:tab pos="4305300" algn="dec"/>
                <a:tab pos="6099175" algn="dec"/>
                <a:tab pos="7891463" algn="dec"/>
              </a:tabLst>
            </a:pPr>
            <a:endParaRPr lang="en-GB" altLang="en-US" sz="2000" dirty="0">
              <a:solidFill>
                <a:schemeClr val="tx2"/>
              </a:solidFill>
            </a:endParaRPr>
          </a:p>
          <a:p>
            <a:pPr marL="0" lvl="0" indent="0" eaLnBrk="1" hangingPunct="1">
              <a:buNone/>
              <a:tabLst>
                <a:tab pos="355600" algn="l"/>
                <a:tab pos="719138" algn="l"/>
                <a:tab pos="1074738" algn="l"/>
                <a:tab pos="2513013" algn="dec"/>
                <a:tab pos="4305300" algn="dec"/>
                <a:tab pos="6099175" algn="dec"/>
                <a:tab pos="7891463" algn="dec"/>
              </a:tabLst>
            </a:pPr>
            <a:r>
              <a:rPr lang="en-GB" altLang="en-US" sz="2000" dirty="0">
                <a:solidFill>
                  <a:schemeClr val="tx2"/>
                </a:solidFill>
              </a:rPr>
              <a:t>General overheads costs in the period 	(not attributable to particular sales)  = 	 £16,000, plus VAT of </a:t>
            </a:r>
            <a:r>
              <a:rPr lang="en-GB" altLang="en-US" sz="2000" b="1" dirty="0">
                <a:solidFill>
                  <a:schemeClr val="tx2"/>
                </a:solidFill>
              </a:rPr>
              <a:t>£3,200</a:t>
            </a:r>
          </a:p>
          <a:p>
            <a:pPr marL="0" lvl="0" indent="0" eaLnBrk="1" hangingPunct="1">
              <a:buNone/>
              <a:tabLst>
                <a:tab pos="355600" algn="l"/>
                <a:tab pos="719138" algn="l"/>
                <a:tab pos="1074738" algn="l"/>
                <a:tab pos="2513013" algn="dec"/>
                <a:tab pos="4305300" algn="dec"/>
                <a:tab pos="6099175" algn="dec"/>
                <a:tab pos="7891463" algn="dec"/>
              </a:tabLst>
            </a:pPr>
            <a:r>
              <a:rPr lang="en-GB" altLang="en-US" sz="2000" b="1" dirty="0">
                <a:solidFill>
                  <a:schemeClr val="tx2"/>
                </a:solidFill>
              </a:rPr>
              <a:t>How much input VAT is reclaimable for the quarter?</a:t>
            </a:r>
            <a:endParaRPr lang="en-GB" dirty="0">
              <a:solidFill>
                <a:schemeClr val="tx2"/>
              </a:solidFill>
            </a:endParaRPr>
          </a:p>
        </p:txBody>
      </p:sp>
    </p:spTree>
    <p:extLst>
      <p:ext uri="{BB962C8B-B14F-4D97-AF65-F5344CB8AC3E}">
        <p14:creationId xmlns:p14="http://schemas.microsoft.com/office/powerpoint/2010/main" val="46547985"/>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Value Added Tax</a:t>
            </a:r>
            <a:endParaRPr lang="en-GB" dirty="0"/>
          </a:p>
        </p:txBody>
      </p:sp>
      <p:sp>
        <p:nvSpPr>
          <p:cNvPr id="3" name="Content Placeholder 2"/>
          <p:cNvSpPr>
            <a:spLocks noGrp="1"/>
          </p:cNvSpPr>
          <p:nvPr>
            <p:ph idx="1"/>
          </p:nvPr>
        </p:nvSpPr>
        <p:spPr/>
        <p:txBody>
          <a:bodyPr/>
          <a:lstStyle/>
          <a:p>
            <a:pPr marL="609600" lvl="0" indent="-609600" eaLnBrk="1" hangingPunct="1">
              <a:lnSpc>
                <a:spcPct val="90000"/>
              </a:lnSpc>
              <a:buNone/>
              <a:defRPr/>
            </a:pPr>
            <a:r>
              <a:rPr lang="en-GB" altLang="en-US" dirty="0">
                <a:solidFill>
                  <a:schemeClr val="tx2"/>
                </a:solidFill>
              </a:rPr>
              <a:t>VAT is an </a:t>
            </a:r>
            <a:r>
              <a:rPr lang="en-GB" altLang="en-US" b="1" dirty="0">
                <a:solidFill>
                  <a:schemeClr val="tx2"/>
                </a:solidFill>
              </a:rPr>
              <a:t>indirect</a:t>
            </a:r>
            <a:r>
              <a:rPr lang="en-GB" altLang="en-US" dirty="0">
                <a:solidFill>
                  <a:schemeClr val="tx2"/>
                </a:solidFill>
              </a:rPr>
              <a:t> tax on expenditure</a:t>
            </a:r>
          </a:p>
          <a:p>
            <a:pPr marL="609600" lvl="0" indent="-609600" eaLnBrk="1" hangingPunct="1">
              <a:lnSpc>
                <a:spcPct val="90000"/>
              </a:lnSpc>
              <a:buFontTx/>
              <a:buAutoNum type="arabicPeriod"/>
              <a:defRPr/>
            </a:pPr>
            <a:r>
              <a:rPr lang="en-GB" altLang="en-US" dirty="0">
                <a:solidFill>
                  <a:schemeClr val="tx2"/>
                </a:solidFill>
              </a:rPr>
              <a:t>Taxpayer is retailer, but tax is passed on and the burden is on the consumer</a:t>
            </a:r>
          </a:p>
          <a:p>
            <a:pPr marL="609600" lvl="0" indent="-609600" eaLnBrk="1" hangingPunct="1">
              <a:lnSpc>
                <a:spcPct val="90000"/>
              </a:lnSpc>
              <a:buFontTx/>
              <a:buAutoNum type="arabicPeriod"/>
              <a:defRPr/>
            </a:pPr>
            <a:r>
              <a:rPr lang="en-GB" altLang="en-US" dirty="0">
                <a:solidFill>
                  <a:schemeClr val="tx2"/>
                </a:solidFill>
              </a:rPr>
              <a:t>VAT is not based on income or personal ability to pay</a:t>
            </a:r>
          </a:p>
          <a:p>
            <a:pPr marL="609600" lvl="0" indent="-609600" eaLnBrk="1" hangingPunct="1">
              <a:lnSpc>
                <a:spcPct val="90000"/>
              </a:lnSpc>
              <a:buNone/>
              <a:defRPr/>
            </a:pPr>
            <a:endParaRPr lang="en-GB" altLang="en-US" dirty="0">
              <a:solidFill>
                <a:schemeClr val="tx2"/>
              </a:solidFill>
            </a:endParaRPr>
          </a:p>
          <a:p>
            <a:pPr marL="0" lvl="0" indent="0" eaLnBrk="1" hangingPunct="1">
              <a:lnSpc>
                <a:spcPct val="90000"/>
              </a:lnSpc>
              <a:buNone/>
              <a:defRPr/>
            </a:pPr>
            <a:r>
              <a:rPr lang="en-GB" altLang="en-US" b="1" dirty="0">
                <a:solidFill>
                  <a:schemeClr val="tx2"/>
                </a:solidFill>
              </a:rPr>
              <a:t>Regressive?</a:t>
            </a:r>
            <a:r>
              <a:rPr lang="en-GB" altLang="en-US" dirty="0">
                <a:solidFill>
                  <a:schemeClr val="tx2"/>
                </a:solidFill>
              </a:rPr>
              <a:t> Wealthy people spend a smaller proportion of their income</a:t>
            </a:r>
          </a:p>
          <a:p>
            <a:pPr marL="609600" lvl="0" indent="-609600" eaLnBrk="1" hangingPunct="1">
              <a:lnSpc>
                <a:spcPct val="90000"/>
              </a:lnSpc>
              <a:buNone/>
              <a:defRPr/>
            </a:pPr>
            <a:r>
              <a:rPr lang="en-GB" altLang="en-US" b="1" dirty="0">
                <a:solidFill>
                  <a:schemeClr val="tx2"/>
                </a:solidFill>
              </a:rPr>
              <a:t>Recessionary?</a:t>
            </a:r>
            <a:r>
              <a:rPr lang="en-GB" altLang="en-US" dirty="0">
                <a:solidFill>
                  <a:schemeClr val="tx2"/>
                </a:solidFill>
              </a:rPr>
              <a:t> Disincentive to spend…</a:t>
            </a:r>
            <a:endParaRPr lang="en-US" altLang="en-US" dirty="0">
              <a:solidFill>
                <a:schemeClr val="tx2"/>
              </a:solidFill>
            </a:endParaRPr>
          </a:p>
          <a:p>
            <a:pPr marL="0" indent="0">
              <a:buNone/>
            </a:pPr>
            <a:endParaRPr lang="en-GB" dirty="0"/>
          </a:p>
        </p:txBody>
      </p:sp>
    </p:spTree>
    <p:extLst>
      <p:ext uri="{BB962C8B-B14F-4D97-AF65-F5344CB8AC3E}">
        <p14:creationId xmlns:p14="http://schemas.microsoft.com/office/powerpoint/2010/main" val="2390847900"/>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Answer: Small Mart Ltd</a:t>
            </a:r>
            <a:endParaRPr lang="en-GB" dirty="0"/>
          </a:p>
        </p:txBody>
      </p:sp>
      <p:sp>
        <p:nvSpPr>
          <p:cNvPr id="3" name="Content Placeholder 2"/>
          <p:cNvSpPr>
            <a:spLocks noGrp="1"/>
          </p:cNvSpPr>
          <p:nvPr>
            <p:ph idx="1"/>
          </p:nvPr>
        </p:nvSpPr>
        <p:spPr/>
        <p:txBody>
          <a:bodyPr/>
          <a:lstStyle/>
          <a:p>
            <a:pPr marL="0" lvl="0" indent="0" eaLnBrk="1" hangingPunct="1">
              <a:buNone/>
              <a:tabLst>
                <a:tab pos="355600" algn="l"/>
                <a:tab pos="719138" algn="l"/>
                <a:tab pos="1074738" algn="l"/>
                <a:tab pos="2513013" algn="dec"/>
                <a:tab pos="4305300" algn="dec"/>
                <a:tab pos="6099175" algn="dec"/>
                <a:tab pos="7891463" algn="dec"/>
              </a:tabLst>
            </a:pPr>
            <a:r>
              <a:rPr lang="en-GB" altLang="en-US" sz="2000" dirty="0"/>
              <a:t>	</a:t>
            </a:r>
            <a:r>
              <a:rPr lang="en-GB" altLang="en-US" sz="2000" dirty="0">
                <a:solidFill>
                  <a:schemeClr val="tx2"/>
                </a:solidFill>
              </a:rPr>
              <a:t>		</a:t>
            </a:r>
            <a:r>
              <a:rPr lang="en-GB" altLang="en-US" sz="1800" dirty="0">
                <a:solidFill>
                  <a:schemeClr val="tx2"/>
                </a:solidFill>
              </a:rPr>
              <a:t>	Standard 	Zero</a:t>
            </a:r>
          </a:p>
          <a:p>
            <a:pPr marL="0" lvl="0" indent="0" eaLnBrk="1" hangingPunct="1">
              <a:buNone/>
              <a:tabLst>
                <a:tab pos="355600" algn="l"/>
                <a:tab pos="719138" algn="l"/>
                <a:tab pos="1074738" algn="l"/>
                <a:tab pos="2513013" algn="dec"/>
                <a:tab pos="4305300" algn="dec"/>
                <a:tab pos="6099175" algn="dec"/>
                <a:tab pos="7891463" algn="dec"/>
              </a:tabLst>
            </a:pPr>
            <a:r>
              <a:rPr lang="en-GB" altLang="en-US" sz="1800" u="sng" dirty="0">
                <a:solidFill>
                  <a:schemeClr val="tx2"/>
                </a:solidFill>
              </a:rPr>
              <a:t>				rate	rate	Exempt</a:t>
            </a:r>
          </a:p>
          <a:p>
            <a:pPr marL="0" lvl="0" indent="0" eaLnBrk="1" hangingPunct="1">
              <a:buNone/>
              <a:tabLst>
                <a:tab pos="355600" algn="l"/>
                <a:tab pos="719138" algn="l"/>
                <a:tab pos="1074738" algn="l"/>
                <a:tab pos="2513013" algn="dec"/>
                <a:tab pos="4305300" algn="dec"/>
                <a:tab pos="6099175" algn="dec"/>
                <a:tab pos="7891463" algn="dec"/>
              </a:tabLst>
            </a:pPr>
            <a:endParaRPr lang="en-GB" altLang="en-US" sz="1800" b="1" dirty="0">
              <a:solidFill>
                <a:schemeClr val="tx2"/>
              </a:solidFill>
            </a:endParaRPr>
          </a:p>
          <a:p>
            <a:pPr marL="0" lvl="0" indent="0" eaLnBrk="1" hangingPunct="1">
              <a:buNone/>
              <a:tabLst>
                <a:tab pos="355600" algn="l"/>
                <a:tab pos="719138" algn="l"/>
                <a:tab pos="1074738" algn="l"/>
                <a:tab pos="2513013" algn="dec"/>
                <a:tab pos="4305300" algn="dec"/>
                <a:tab pos="6099175" algn="dec"/>
                <a:tab pos="7891463" algn="dec"/>
              </a:tabLst>
            </a:pPr>
            <a:r>
              <a:rPr lang="en-GB" altLang="en-US" sz="1800" b="1" dirty="0">
                <a:solidFill>
                  <a:schemeClr val="tx2"/>
                </a:solidFill>
              </a:rPr>
              <a:t>Outputs</a:t>
            </a:r>
            <a:r>
              <a:rPr lang="en-GB" altLang="en-US" sz="1800" dirty="0">
                <a:solidFill>
                  <a:schemeClr val="tx2"/>
                </a:solidFill>
              </a:rPr>
              <a:t>		120,000	100,000	30,000</a:t>
            </a:r>
          </a:p>
          <a:p>
            <a:pPr marL="0" lvl="0" indent="0" eaLnBrk="1" hangingPunct="1">
              <a:buNone/>
              <a:tabLst>
                <a:tab pos="355600" algn="l"/>
                <a:tab pos="719138" algn="l"/>
                <a:tab pos="1074738" algn="l"/>
                <a:tab pos="2513013" algn="dec"/>
                <a:tab pos="4305300" algn="dec"/>
                <a:tab pos="6099175" algn="dec"/>
                <a:tab pos="7891463" algn="dec"/>
              </a:tabLst>
            </a:pPr>
            <a:endParaRPr lang="en-GB" altLang="en-US" sz="1800" dirty="0">
              <a:solidFill>
                <a:schemeClr val="tx2"/>
              </a:solidFill>
            </a:endParaRPr>
          </a:p>
          <a:p>
            <a:pPr marL="0" lvl="0" indent="0" eaLnBrk="1" hangingPunct="1">
              <a:buNone/>
              <a:tabLst>
                <a:tab pos="355600" algn="l"/>
                <a:tab pos="719138" algn="l"/>
                <a:tab pos="1074738" algn="l"/>
                <a:tab pos="2513013" algn="dec"/>
                <a:tab pos="4305300" algn="dec"/>
                <a:tab pos="6099175" algn="dec"/>
                <a:tab pos="7891463" algn="dec"/>
              </a:tabLst>
            </a:pPr>
            <a:r>
              <a:rPr lang="en-GB" altLang="en-US" sz="1800" b="1" dirty="0">
                <a:solidFill>
                  <a:schemeClr val="tx2"/>
                </a:solidFill>
              </a:rPr>
              <a:t>Output VAT</a:t>
            </a:r>
            <a:r>
              <a:rPr lang="en-GB" altLang="en-US" sz="1800" dirty="0">
                <a:solidFill>
                  <a:schemeClr val="tx2"/>
                </a:solidFill>
              </a:rPr>
              <a:t>	  24,000	           0	     n/a</a:t>
            </a:r>
          </a:p>
          <a:p>
            <a:pPr marL="0" lvl="0" indent="0" eaLnBrk="1" hangingPunct="1">
              <a:buNone/>
              <a:tabLst>
                <a:tab pos="355600" algn="l"/>
                <a:tab pos="719138" algn="l"/>
                <a:tab pos="1074738" algn="l"/>
                <a:tab pos="2513013" algn="dec"/>
                <a:tab pos="4305300" algn="dec"/>
                <a:tab pos="6099175" algn="dec"/>
                <a:tab pos="7891463" algn="dec"/>
              </a:tabLst>
            </a:pPr>
            <a:endParaRPr lang="en-GB" altLang="en-US" sz="1800" dirty="0">
              <a:solidFill>
                <a:schemeClr val="tx2"/>
              </a:solidFill>
            </a:endParaRPr>
          </a:p>
          <a:p>
            <a:pPr marL="0" lvl="0" indent="0" eaLnBrk="1" hangingPunct="1">
              <a:buNone/>
              <a:tabLst>
                <a:tab pos="355600" algn="l"/>
                <a:tab pos="719138" algn="l"/>
                <a:tab pos="1074738" algn="l"/>
                <a:tab pos="2513013" algn="dec"/>
                <a:tab pos="4305300" algn="dec"/>
                <a:tab pos="6099175" algn="dec"/>
                <a:tab pos="7891463" algn="dec"/>
              </a:tabLst>
            </a:pPr>
            <a:r>
              <a:rPr lang="en-GB" altLang="en-US" sz="1800" b="1" dirty="0">
                <a:solidFill>
                  <a:schemeClr val="tx2"/>
                </a:solidFill>
              </a:rPr>
              <a:t>Related inputs</a:t>
            </a:r>
            <a:r>
              <a:rPr lang="en-GB" altLang="en-US" sz="1800" dirty="0">
                <a:solidFill>
                  <a:schemeClr val="tx2"/>
                </a:solidFill>
              </a:rPr>
              <a:t>			 	</a:t>
            </a:r>
            <a:r>
              <a:rPr lang="en-GB" altLang="en-US" sz="1800" u="sng" dirty="0">
                <a:solidFill>
                  <a:schemeClr val="tx2"/>
                </a:solidFill>
              </a:rPr>
              <a:t>Overheads</a:t>
            </a:r>
          </a:p>
          <a:p>
            <a:pPr marL="0" lvl="0" indent="0" eaLnBrk="1" hangingPunct="1">
              <a:buNone/>
              <a:tabLst>
                <a:tab pos="355600" algn="l"/>
                <a:tab pos="719138" algn="l"/>
                <a:tab pos="1074738" algn="l"/>
                <a:tab pos="2513013" algn="dec"/>
                <a:tab pos="4305300" algn="dec"/>
                <a:tab pos="6099175" algn="dec"/>
                <a:tab pos="7891463" algn="dec"/>
              </a:tabLst>
            </a:pPr>
            <a:r>
              <a:rPr lang="en-GB" altLang="en-US" sz="1800" dirty="0">
                <a:solidFill>
                  <a:schemeClr val="tx2"/>
                </a:solidFill>
              </a:rPr>
              <a:t>				  60,000	  50,000	14,000     	16,000</a:t>
            </a:r>
          </a:p>
          <a:p>
            <a:pPr marL="0" lvl="0" indent="0" eaLnBrk="1" hangingPunct="1">
              <a:buNone/>
              <a:tabLst>
                <a:tab pos="355600" algn="l"/>
                <a:tab pos="719138" algn="l"/>
                <a:tab pos="1074738" algn="l"/>
                <a:tab pos="2513013" algn="dec"/>
                <a:tab pos="4305300" algn="dec"/>
                <a:tab pos="6099175" algn="dec"/>
                <a:tab pos="7891463" algn="dec"/>
              </a:tabLst>
            </a:pPr>
            <a:endParaRPr lang="en-GB" altLang="en-US" sz="1800" dirty="0">
              <a:solidFill>
                <a:schemeClr val="tx2"/>
              </a:solidFill>
            </a:endParaRPr>
          </a:p>
          <a:p>
            <a:pPr marL="0" lvl="0" indent="0" eaLnBrk="1" hangingPunct="1">
              <a:buNone/>
              <a:tabLst>
                <a:tab pos="355600" algn="l"/>
                <a:tab pos="719138" algn="l"/>
                <a:tab pos="1074738" algn="l"/>
                <a:tab pos="2513013" algn="dec"/>
                <a:tab pos="4305300" algn="dec"/>
                <a:tab pos="6099175" algn="dec"/>
                <a:tab pos="7891463" algn="dec"/>
              </a:tabLst>
            </a:pPr>
            <a:r>
              <a:rPr lang="en-GB" altLang="en-US" sz="1800" b="1" dirty="0">
                <a:solidFill>
                  <a:schemeClr val="tx2"/>
                </a:solidFill>
              </a:rPr>
              <a:t>Input VAT</a:t>
            </a:r>
            <a:r>
              <a:rPr lang="en-GB" altLang="en-US" sz="1800" dirty="0">
                <a:solidFill>
                  <a:schemeClr val="tx2"/>
                </a:solidFill>
              </a:rPr>
              <a:t>	   7,000	   2,900	  2,225	       3,200</a:t>
            </a:r>
          </a:p>
          <a:p>
            <a:pPr marL="0" lvl="0" indent="0" eaLnBrk="1" hangingPunct="1">
              <a:buNone/>
              <a:tabLst>
                <a:tab pos="355600" algn="l"/>
                <a:tab pos="719138" algn="l"/>
                <a:tab pos="1074738" algn="l"/>
                <a:tab pos="2513013" algn="dec"/>
                <a:tab pos="4305300" algn="dec"/>
                <a:tab pos="6099175" algn="dec"/>
                <a:tab pos="7891463" algn="dec"/>
              </a:tabLst>
            </a:pPr>
            <a:r>
              <a:rPr lang="en-GB" altLang="en-US" sz="1800" dirty="0">
                <a:solidFill>
                  <a:schemeClr val="tx2"/>
                </a:solidFill>
              </a:rPr>
              <a:t>Reclaimable?	</a:t>
            </a:r>
            <a:r>
              <a:rPr lang="en-GB" altLang="en-US" sz="1800" b="1" dirty="0">
                <a:solidFill>
                  <a:schemeClr val="tx2"/>
                </a:solidFill>
              </a:rPr>
              <a:t>     yes	    yes	    no  	        part</a:t>
            </a:r>
          </a:p>
          <a:p>
            <a:pPr marL="0" indent="0">
              <a:buNone/>
            </a:pPr>
            <a:endParaRPr lang="en-GB" b="1" dirty="0"/>
          </a:p>
        </p:txBody>
      </p:sp>
    </p:spTree>
    <p:extLst>
      <p:ext uri="{BB962C8B-B14F-4D97-AF65-F5344CB8AC3E}">
        <p14:creationId xmlns:p14="http://schemas.microsoft.com/office/powerpoint/2010/main" val="3837867851"/>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Input VAT general overheads: </a:t>
            </a:r>
            <a:br>
              <a:rPr lang="en-GB" altLang="en-US" sz="3200" dirty="0">
                <a:solidFill>
                  <a:srgbClr val="FFFFFF"/>
                </a:solidFill>
              </a:rPr>
            </a:br>
            <a:r>
              <a:rPr lang="en-GB" altLang="en-US" sz="3200" dirty="0">
                <a:solidFill>
                  <a:srgbClr val="FFFFFF"/>
                </a:solidFill>
              </a:rPr>
              <a:t>Small Mart Ltd </a:t>
            </a:r>
            <a:endParaRPr lang="en-GB" dirty="0"/>
          </a:p>
        </p:txBody>
      </p:sp>
      <p:sp>
        <p:nvSpPr>
          <p:cNvPr id="3" name="Content Placeholder 2"/>
          <p:cNvSpPr>
            <a:spLocks noGrp="1"/>
          </p:cNvSpPr>
          <p:nvPr>
            <p:ph idx="1"/>
          </p:nvPr>
        </p:nvSpPr>
        <p:spPr/>
        <p:txBody>
          <a:bodyPr/>
          <a:lstStyle/>
          <a:p>
            <a:pPr marL="0" lvl="0" indent="0" eaLnBrk="1" hangingPunct="1">
              <a:buNone/>
            </a:pPr>
            <a:endParaRPr lang="en-GB" altLang="en-US" sz="2000" dirty="0">
              <a:solidFill>
                <a:schemeClr val="tx2"/>
              </a:solidFill>
            </a:endParaRPr>
          </a:p>
          <a:p>
            <a:pPr marL="0" lvl="0" indent="0" eaLnBrk="1" hangingPunct="1">
              <a:buNone/>
            </a:pPr>
            <a:r>
              <a:rPr lang="en-GB" altLang="en-US" sz="1800" dirty="0">
                <a:solidFill>
                  <a:schemeClr val="tx2"/>
                </a:solidFill>
              </a:rPr>
              <a:t>Reclaimable portion (standard method, based on outputs)</a:t>
            </a:r>
          </a:p>
          <a:p>
            <a:pPr marL="0" lvl="0" indent="0" eaLnBrk="1" hangingPunct="1">
              <a:buNone/>
            </a:pPr>
            <a:r>
              <a:rPr lang="en-GB" altLang="en-US" sz="1800" u="sng" dirty="0">
                <a:solidFill>
                  <a:schemeClr val="tx2"/>
                </a:solidFill>
              </a:rPr>
              <a:t>Taxable outputs</a:t>
            </a:r>
            <a:r>
              <a:rPr lang="en-GB" altLang="en-US" sz="1800" dirty="0">
                <a:solidFill>
                  <a:schemeClr val="tx2"/>
                </a:solidFill>
              </a:rPr>
              <a:t>  =   	</a:t>
            </a:r>
            <a:r>
              <a:rPr lang="en-GB" altLang="en-US" sz="1800" u="sng" dirty="0">
                <a:solidFill>
                  <a:schemeClr val="tx2"/>
                </a:solidFill>
              </a:rPr>
              <a:t>        (120,000 + 100,000)     </a:t>
            </a:r>
            <a:r>
              <a:rPr lang="en-GB" altLang="en-US" sz="1800" dirty="0">
                <a:solidFill>
                  <a:schemeClr val="tx2"/>
                </a:solidFill>
              </a:rPr>
              <a:t>  = 	</a:t>
            </a:r>
            <a:r>
              <a:rPr lang="en-GB" altLang="en-US" sz="1800" u="sng" dirty="0">
                <a:solidFill>
                  <a:schemeClr val="tx2"/>
                </a:solidFill>
              </a:rPr>
              <a:t>220</a:t>
            </a:r>
            <a:r>
              <a:rPr lang="en-GB" altLang="en-US" sz="1800" dirty="0">
                <a:solidFill>
                  <a:schemeClr val="tx2"/>
                </a:solidFill>
              </a:rPr>
              <a:t>   =  88%</a:t>
            </a:r>
            <a:endParaRPr lang="en-GB" altLang="en-US" sz="1800" u="sng" dirty="0">
              <a:solidFill>
                <a:schemeClr val="tx2"/>
              </a:solidFill>
            </a:endParaRPr>
          </a:p>
          <a:p>
            <a:pPr marL="0" lvl="0" indent="0" eaLnBrk="1" hangingPunct="1">
              <a:buNone/>
            </a:pPr>
            <a:r>
              <a:rPr lang="en-GB" altLang="en-US" sz="1800" dirty="0">
                <a:solidFill>
                  <a:schemeClr val="tx2"/>
                </a:solidFill>
              </a:rPr>
              <a:t>Total outputs		(120,000 + 100,000 + 30,000)    	250</a:t>
            </a:r>
          </a:p>
          <a:p>
            <a:pPr marL="0" lvl="0" indent="0" eaLnBrk="1" hangingPunct="1">
              <a:buNone/>
            </a:pPr>
            <a:r>
              <a:rPr lang="en-GB" altLang="en-US" sz="1800" b="1" dirty="0">
                <a:solidFill>
                  <a:schemeClr val="tx2"/>
                </a:solidFill>
              </a:rPr>
              <a:t>Overheads VAT:</a:t>
            </a:r>
            <a:r>
              <a:rPr lang="en-GB" altLang="en-US" sz="1800" dirty="0">
                <a:solidFill>
                  <a:schemeClr val="tx2"/>
                </a:solidFill>
              </a:rPr>
              <a:t> 				£</a:t>
            </a:r>
          </a:p>
          <a:p>
            <a:pPr marL="0" lvl="0" indent="0" eaLnBrk="1" hangingPunct="1">
              <a:buNone/>
            </a:pPr>
            <a:r>
              <a:rPr lang="en-GB" altLang="en-US" sz="1800" dirty="0">
                <a:solidFill>
                  <a:schemeClr val="tx2"/>
                </a:solidFill>
              </a:rPr>
              <a:t>Taxable outputs	3,200 × 88% 	=	2,816</a:t>
            </a:r>
          </a:p>
          <a:p>
            <a:pPr marL="0" lvl="0" indent="0" eaLnBrk="1" hangingPunct="1">
              <a:buNone/>
            </a:pPr>
            <a:r>
              <a:rPr lang="en-GB" altLang="en-US" sz="1800" dirty="0">
                <a:solidFill>
                  <a:schemeClr val="tx2"/>
                </a:solidFill>
              </a:rPr>
              <a:t>Exempt outputs		3,200 × 12%	=	</a:t>
            </a:r>
            <a:r>
              <a:rPr lang="en-GB" altLang="en-US" sz="1800" u="sng" dirty="0">
                <a:solidFill>
                  <a:schemeClr val="tx2"/>
                </a:solidFill>
              </a:rPr>
              <a:t>   384</a:t>
            </a:r>
            <a:r>
              <a:rPr lang="en-GB" altLang="en-US" sz="1800" dirty="0">
                <a:solidFill>
                  <a:schemeClr val="tx2"/>
                </a:solidFill>
              </a:rPr>
              <a:t>		</a:t>
            </a:r>
            <a:endParaRPr lang="en-GB" altLang="en-US" sz="1800" u="sng" dirty="0">
              <a:solidFill>
                <a:schemeClr val="tx2"/>
              </a:solidFill>
            </a:endParaRPr>
          </a:p>
          <a:p>
            <a:pPr marL="0" lvl="0" indent="0" eaLnBrk="1" hangingPunct="1">
              <a:buNone/>
            </a:pPr>
            <a:r>
              <a:rPr lang="en-GB" altLang="en-US" sz="1800" dirty="0">
                <a:solidFill>
                  <a:schemeClr val="tx2"/>
                </a:solidFill>
              </a:rPr>
              <a:t>						</a:t>
            </a:r>
            <a:r>
              <a:rPr lang="en-GB" altLang="en-US" sz="1800" u="sng" dirty="0">
                <a:solidFill>
                  <a:schemeClr val="tx2"/>
                </a:solidFill>
              </a:rPr>
              <a:t>3,200</a:t>
            </a:r>
            <a:endParaRPr lang="en-GB" altLang="en-US" sz="1800" dirty="0">
              <a:solidFill>
                <a:schemeClr val="tx2"/>
              </a:solidFill>
            </a:endParaRPr>
          </a:p>
          <a:p>
            <a:pPr marL="0" lvl="0" indent="0" eaLnBrk="1" hangingPunct="1">
              <a:buNone/>
            </a:pPr>
            <a:endParaRPr lang="en-US" altLang="en-US" sz="1800" dirty="0">
              <a:solidFill>
                <a:schemeClr val="tx2"/>
              </a:solidFill>
            </a:endParaRPr>
          </a:p>
          <a:p>
            <a:pPr marL="0" lvl="0" indent="0" eaLnBrk="1" hangingPunct="1">
              <a:buNone/>
            </a:pPr>
            <a:r>
              <a:rPr lang="en-US" altLang="en-US" sz="1800" dirty="0">
                <a:solidFill>
                  <a:schemeClr val="tx2"/>
                </a:solidFill>
              </a:rPr>
              <a:t>The £384 of input VAT re exempt outputs (allocated out of input VAT on overheads) must be added to the £2,225 exempt input VAT directly attributed to exempt outputs :</a:t>
            </a:r>
          </a:p>
          <a:p>
            <a:pPr marL="0" lvl="0" indent="0" eaLnBrk="1" hangingPunct="1">
              <a:buNone/>
            </a:pPr>
            <a:r>
              <a:rPr lang="en-US" altLang="en-US" sz="1800" dirty="0">
                <a:solidFill>
                  <a:schemeClr val="tx2"/>
                </a:solidFill>
              </a:rPr>
              <a:t>Giving </a:t>
            </a:r>
            <a:r>
              <a:rPr lang="en-US" altLang="en-US" sz="1800" b="1" dirty="0">
                <a:solidFill>
                  <a:schemeClr val="tx2"/>
                </a:solidFill>
              </a:rPr>
              <a:t>total exempt input VAT</a:t>
            </a:r>
            <a:r>
              <a:rPr lang="en-US" altLang="en-US" sz="1800" dirty="0">
                <a:solidFill>
                  <a:schemeClr val="tx2"/>
                </a:solidFill>
              </a:rPr>
              <a:t> = (2225 + 384) = £2,609</a:t>
            </a:r>
          </a:p>
          <a:p>
            <a:pPr marL="0" lvl="0" indent="0" eaLnBrk="1" hangingPunct="1">
              <a:buNone/>
            </a:pPr>
            <a:r>
              <a:rPr lang="en-US" altLang="en-US" sz="1800" dirty="0">
                <a:solidFill>
                  <a:schemeClr val="tx2"/>
                </a:solidFill>
              </a:rPr>
              <a:t>This is irrecoverable – unless “de minimis” (too small to matter)</a:t>
            </a:r>
          </a:p>
          <a:p>
            <a:pPr marL="0" indent="0">
              <a:buNone/>
            </a:pPr>
            <a:endParaRPr lang="en-GB" dirty="0"/>
          </a:p>
        </p:txBody>
      </p:sp>
    </p:spTree>
    <p:extLst>
      <p:ext uri="{BB962C8B-B14F-4D97-AF65-F5344CB8AC3E}">
        <p14:creationId xmlns:p14="http://schemas.microsoft.com/office/powerpoint/2010/main" val="250550009"/>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Small Mart Ltd VAT return</a:t>
            </a:r>
            <a:endParaRPr lang="en-GB" dirty="0"/>
          </a:p>
        </p:txBody>
      </p:sp>
      <p:sp>
        <p:nvSpPr>
          <p:cNvPr id="3" name="Content Placeholder 2"/>
          <p:cNvSpPr>
            <a:spLocks noGrp="1"/>
          </p:cNvSpPr>
          <p:nvPr>
            <p:ph idx="1"/>
          </p:nvPr>
        </p:nvSpPr>
        <p:spPr/>
        <p:txBody>
          <a:bodyPr/>
          <a:lstStyle/>
          <a:p>
            <a:pPr marL="0" indent="0" eaLnBrk="1" hangingPunct="1">
              <a:buFontTx/>
              <a:buNone/>
              <a:tabLst>
                <a:tab pos="355600" algn="l"/>
                <a:tab pos="719138" algn="l"/>
                <a:tab pos="1074738" algn="l"/>
                <a:tab pos="2513013" algn="dec"/>
                <a:tab pos="4305300" algn="dec"/>
                <a:tab pos="6099175" algn="dec"/>
                <a:tab pos="7891463" algn="dec"/>
              </a:tabLst>
              <a:defRPr/>
            </a:pPr>
            <a:r>
              <a:rPr lang="en-GB" altLang="en-US" dirty="0"/>
              <a:t>		</a:t>
            </a:r>
            <a:r>
              <a:rPr lang="en-GB" altLang="en-US" dirty="0">
                <a:solidFill>
                  <a:schemeClr val="tx2"/>
                </a:solidFill>
              </a:rPr>
              <a:t>			£	     £</a:t>
            </a:r>
          </a:p>
          <a:p>
            <a:pPr marL="0" indent="0" eaLnBrk="1" hangingPunct="1">
              <a:buFontTx/>
              <a:buNone/>
              <a:tabLst>
                <a:tab pos="355600" algn="l"/>
                <a:tab pos="719138" algn="l"/>
                <a:tab pos="1074738" algn="l"/>
                <a:tab pos="2513013" algn="dec"/>
                <a:tab pos="4305300" algn="dec"/>
                <a:tab pos="6099175" algn="dec"/>
                <a:tab pos="7891463" algn="dec"/>
              </a:tabLst>
              <a:defRPr/>
            </a:pPr>
            <a:r>
              <a:rPr lang="en-GB" altLang="en-US" dirty="0">
                <a:solidFill>
                  <a:schemeClr val="tx2"/>
                </a:solidFill>
              </a:rPr>
              <a:t>Output VAT	  		24,000</a:t>
            </a:r>
          </a:p>
          <a:p>
            <a:pPr marL="0" indent="0" eaLnBrk="1" hangingPunct="1">
              <a:buFontTx/>
              <a:buNone/>
              <a:tabLst>
                <a:tab pos="355600" algn="l"/>
                <a:tab pos="719138" algn="l"/>
                <a:tab pos="1074738" algn="l"/>
                <a:tab pos="2513013" algn="dec"/>
                <a:tab pos="4305300" algn="dec"/>
                <a:tab pos="6099175" algn="dec"/>
                <a:tab pos="7891463" algn="dec"/>
              </a:tabLst>
              <a:defRPr/>
            </a:pPr>
            <a:r>
              <a:rPr lang="en-GB" altLang="en-US" dirty="0">
                <a:solidFill>
                  <a:schemeClr val="tx2"/>
                </a:solidFill>
              </a:rPr>
              <a:t>Input VAT		7,000	   </a:t>
            </a:r>
          </a:p>
          <a:p>
            <a:pPr marL="0" indent="0" eaLnBrk="1" hangingPunct="1">
              <a:buFontTx/>
              <a:buNone/>
              <a:tabLst>
                <a:tab pos="355600" algn="l"/>
                <a:tab pos="719138" algn="l"/>
                <a:tab pos="1074738" algn="l"/>
                <a:tab pos="2513013" algn="dec"/>
                <a:tab pos="4305300" algn="dec"/>
                <a:tab pos="6099175" algn="dec"/>
                <a:tab pos="7891463" algn="dec"/>
              </a:tabLst>
              <a:defRPr/>
            </a:pPr>
            <a:r>
              <a:rPr lang="en-GB" altLang="en-US" dirty="0">
                <a:solidFill>
                  <a:schemeClr val="tx2"/>
                </a:solidFill>
              </a:rPr>
              <a:t>					2,900</a:t>
            </a:r>
          </a:p>
          <a:p>
            <a:pPr marL="0" indent="0" eaLnBrk="1" hangingPunct="1">
              <a:buFontTx/>
              <a:buNone/>
              <a:tabLst>
                <a:tab pos="355600" algn="l"/>
                <a:tab pos="719138" algn="l"/>
                <a:tab pos="1074738" algn="l"/>
                <a:tab pos="2513013" algn="dec"/>
                <a:tab pos="4305300" algn="dec"/>
                <a:tab pos="6099175" algn="dec"/>
                <a:tab pos="7891463" algn="dec"/>
              </a:tabLst>
              <a:defRPr/>
            </a:pPr>
            <a:r>
              <a:rPr lang="en-GB" altLang="en-US" dirty="0">
                <a:solidFill>
                  <a:schemeClr val="tx2"/>
                </a:solidFill>
              </a:rPr>
              <a:t>					</a:t>
            </a:r>
            <a:r>
              <a:rPr lang="en-GB" altLang="en-US" u="sng" dirty="0">
                <a:solidFill>
                  <a:schemeClr val="tx2"/>
                </a:solidFill>
              </a:rPr>
              <a:t>2,816	(12,716)</a:t>
            </a:r>
          </a:p>
          <a:p>
            <a:pPr marL="0" indent="0" eaLnBrk="1" hangingPunct="1">
              <a:buFontTx/>
              <a:buNone/>
              <a:tabLst>
                <a:tab pos="355600" algn="l"/>
                <a:tab pos="719138" algn="l"/>
                <a:tab pos="1074738" algn="l"/>
                <a:tab pos="2513013" algn="dec"/>
                <a:tab pos="4305300" algn="dec"/>
                <a:tab pos="6099175" algn="dec"/>
                <a:tab pos="7891463" algn="dec"/>
              </a:tabLst>
              <a:defRPr/>
            </a:pPr>
            <a:r>
              <a:rPr lang="en-GB" altLang="en-US" dirty="0">
                <a:solidFill>
                  <a:schemeClr val="tx2"/>
                </a:solidFill>
              </a:rPr>
              <a:t>Payable to HMRC		 </a:t>
            </a:r>
            <a:r>
              <a:rPr lang="en-GB" altLang="en-US" u="sng" dirty="0">
                <a:solidFill>
                  <a:schemeClr val="tx2"/>
                </a:solidFill>
              </a:rPr>
              <a:t>11,284</a:t>
            </a:r>
          </a:p>
          <a:p>
            <a:pPr marL="0" indent="0" eaLnBrk="1" hangingPunct="1">
              <a:buFontTx/>
              <a:buNone/>
              <a:tabLst>
                <a:tab pos="355600" algn="l"/>
                <a:tab pos="719138" algn="l"/>
                <a:tab pos="1074738" algn="l"/>
                <a:tab pos="2513013" algn="dec"/>
                <a:tab pos="4305300" algn="dec"/>
                <a:tab pos="6099175" algn="dec"/>
                <a:tab pos="7891463" algn="dec"/>
              </a:tabLst>
              <a:defRPr/>
            </a:pPr>
            <a:r>
              <a:rPr lang="en-GB" altLang="en-US" dirty="0">
                <a:solidFill>
                  <a:schemeClr val="tx2"/>
                </a:solidFill>
              </a:rPr>
              <a:t>Irrecoverable input VAT (part of overheads expense in income statement) £2,609</a:t>
            </a:r>
          </a:p>
          <a:p>
            <a:pPr marL="0" indent="0">
              <a:buNone/>
            </a:pPr>
            <a:endParaRPr lang="en-GB" dirty="0"/>
          </a:p>
        </p:txBody>
      </p:sp>
    </p:spTree>
    <p:extLst>
      <p:ext uri="{BB962C8B-B14F-4D97-AF65-F5344CB8AC3E}">
        <p14:creationId xmlns:p14="http://schemas.microsoft.com/office/powerpoint/2010/main" val="3493037594"/>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De minimis rules for PE </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b="1" dirty="0">
                <a:solidFill>
                  <a:schemeClr val="tx2"/>
                </a:solidFill>
              </a:rPr>
              <a:t>If</a:t>
            </a:r>
            <a:r>
              <a:rPr lang="en-GB" altLang="en-US" dirty="0">
                <a:solidFill>
                  <a:schemeClr val="tx2"/>
                </a:solidFill>
              </a:rPr>
              <a:t> exempt input VAT is less than £625 a month (on average)  and less than 50% of all input VAT, </a:t>
            </a:r>
          </a:p>
          <a:p>
            <a:pPr marL="0" lvl="0" indent="0" eaLnBrk="1" hangingPunct="1">
              <a:buNone/>
            </a:pPr>
            <a:r>
              <a:rPr lang="en-GB" altLang="en-US" b="1" dirty="0">
                <a:solidFill>
                  <a:schemeClr val="tx2"/>
                </a:solidFill>
              </a:rPr>
              <a:t>then</a:t>
            </a:r>
            <a:r>
              <a:rPr lang="en-GB" altLang="en-US" dirty="0">
                <a:solidFill>
                  <a:schemeClr val="tx2"/>
                </a:solidFill>
              </a:rPr>
              <a:t> it can be recovered as it is de minimis</a:t>
            </a:r>
            <a:r>
              <a:rPr lang="en-GB" altLang="en-US" i="1" dirty="0">
                <a:solidFill>
                  <a:schemeClr val="tx2"/>
                </a:solidFill>
              </a:rPr>
              <a:t>.</a:t>
            </a:r>
          </a:p>
          <a:p>
            <a:pPr marL="0" lvl="0" indent="0" eaLnBrk="1" hangingPunct="1">
              <a:buNone/>
            </a:pPr>
            <a:endParaRPr lang="en-GB" altLang="en-US" dirty="0">
              <a:solidFill>
                <a:schemeClr val="tx2"/>
              </a:solidFill>
            </a:endParaRPr>
          </a:p>
          <a:p>
            <a:pPr marL="0" lvl="0" indent="0" eaLnBrk="1" hangingPunct="1">
              <a:buNone/>
            </a:pPr>
            <a:r>
              <a:rPr lang="en-GB" altLang="en-US" dirty="0">
                <a:solidFill>
                  <a:schemeClr val="tx2"/>
                </a:solidFill>
              </a:rPr>
              <a:t>Many Partially Exempt businesses now use the average PE recovery percentage for last year on the first 3 quarterly VAT returns in a year, and only do the detailed calculations on the last return at the end of the VAT year</a:t>
            </a:r>
          </a:p>
          <a:p>
            <a:pPr marL="0" indent="0">
              <a:buNone/>
            </a:pPr>
            <a:endParaRPr lang="en-GB" dirty="0"/>
          </a:p>
        </p:txBody>
      </p:sp>
    </p:spTree>
    <p:extLst>
      <p:ext uri="{BB962C8B-B14F-4D97-AF65-F5344CB8AC3E}">
        <p14:creationId xmlns:p14="http://schemas.microsoft.com/office/powerpoint/2010/main" val="737346464"/>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Private motoring</a:t>
            </a:r>
            <a:endParaRPr lang="en-GB" dirty="0"/>
          </a:p>
        </p:txBody>
      </p:sp>
      <p:sp>
        <p:nvSpPr>
          <p:cNvPr id="3" name="Content Placeholder 2"/>
          <p:cNvSpPr>
            <a:spLocks noGrp="1"/>
          </p:cNvSpPr>
          <p:nvPr>
            <p:ph idx="1"/>
          </p:nvPr>
        </p:nvSpPr>
        <p:spPr/>
        <p:txBody>
          <a:bodyPr/>
          <a:lstStyle/>
          <a:p>
            <a:pPr marL="355600" lvl="0" indent="-355600" eaLnBrk="1" hangingPunct="1">
              <a:lnSpc>
                <a:spcPct val="90000"/>
              </a:lnSpc>
              <a:tabLst>
                <a:tab pos="355600" algn="l"/>
              </a:tabLst>
            </a:pPr>
            <a:r>
              <a:rPr lang="en-GB" altLang="en-US" sz="2800" dirty="0">
                <a:solidFill>
                  <a:schemeClr val="tx2"/>
                </a:solidFill>
              </a:rPr>
              <a:t>CO</a:t>
            </a:r>
            <a:r>
              <a:rPr lang="en-GB" altLang="en-US" sz="2800" baseline="-25000" dirty="0">
                <a:solidFill>
                  <a:schemeClr val="tx2"/>
                </a:solidFill>
              </a:rPr>
              <a:t>2</a:t>
            </a:r>
            <a:r>
              <a:rPr lang="en-GB" altLang="en-US" sz="2800" dirty="0">
                <a:solidFill>
                  <a:schemeClr val="tx2"/>
                </a:solidFill>
              </a:rPr>
              <a:t> emissions</a:t>
            </a:r>
          </a:p>
          <a:p>
            <a:pPr marL="355600" lvl="0" indent="-355600" eaLnBrk="1" hangingPunct="1">
              <a:lnSpc>
                <a:spcPct val="90000"/>
              </a:lnSpc>
              <a:tabLst>
                <a:tab pos="355600" algn="l"/>
              </a:tabLst>
            </a:pPr>
            <a:endParaRPr lang="en-GB" altLang="en-US" sz="2800" dirty="0">
              <a:solidFill>
                <a:schemeClr val="tx2"/>
              </a:solidFill>
            </a:endParaRPr>
          </a:p>
          <a:p>
            <a:pPr marL="355600" lvl="0" indent="-355600" eaLnBrk="1" hangingPunct="1">
              <a:lnSpc>
                <a:spcPct val="90000"/>
              </a:lnSpc>
              <a:tabLst>
                <a:tab pos="355600" algn="l"/>
              </a:tabLst>
            </a:pPr>
            <a:r>
              <a:rPr lang="en-GB" altLang="en-US" sz="2800" dirty="0">
                <a:solidFill>
                  <a:schemeClr val="tx2"/>
                </a:solidFill>
              </a:rPr>
              <a:t>See tables from Chapter 34</a:t>
            </a:r>
          </a:p>
          <a:p>
            <a:pPr marL="355600" lvl="0" indent="-355600" eaLnBrk="1" hangingPunct="1">
              <a:lnSpc>
                <a:spcPct val="90000"/>
              </a:lnSpc>
              <a:tabLst>
                <a:tab pos="355600" algn="l"/>
              </a:tabLst>
            </a:pPr>
            <a:endParaRPr lang="en-GB" altLang="en-US" sz="2800" dirty="0">
              <a:solidFill>
                <a:schemeClr val="tx2"/>
              </a:solidFill>
            </a:endParaRPr>
          </a:p>
          <a:p>
            <a:pPr marL="355600" lvl="0" indent="-355600" eaLnBrk="1" hangingPunct="1">
              <a:lnSpc>
                <a:spcPct val="90000"/>
              </a:lnSpc>
              <a:tabLst>
                <a:tab pos="355600" algn="l"/>
              </a:tabLst>
            </a:pPr>
            <a:r>
              <a:rPr lang="en-GB" altLang="en-US" sz="2800" dirty="0">
                <a:solidFill>
                  <a:schemeClr val="tx2"/>
                </a:solidFill>
              </a:rPr>
              <a:t>210 g/km is valued at a VAT inclusive “price” of £524 including VAT for a 3-month period</a:t>
            </a:r>
          </a:p>
          <a:p>
            <a:pPr marL="355600" lvl="0" indent="-355600" eaLnBrk="1" hangingPunct="1">
              <a:lnSpc>
                <a:spcPct val="90000"/>
              </a:lnSpc>
              <a:tabLst>
                <a:tab pos="355600" algn="l"/>
              </a:tabLst>
            </a:pPr>
            <a:endParaRPr lang="en-GB" altLang="en-US" sz="2800" dirty="0">
              <a:solidFill>
                <a:schemeClr val="tx2"/>
              </a:solidFill>
            </a:endParaRPr>
          </a:p>
          <a:p>
            <a:pPr marL="355600" lvl="0" indent="-355600" eaLnBrk="1" hangingPunct="1">
              <a:lnSpc>
                <a:spcPct val="90000"/>
              </a:lnSpc>
              <a:tabLst>
                <a:tab pos="355600" algn="l"/>
              </a:tabLst>
            </a:pPr>
            <a:r>
              <a:rPr lang="en-GB" altLang="en-US" sz="2800" dirty="0">
                <a:solidFill>
                  <a:schemeClr val="tx2"/>
                </a:solidFill>
              </a:rPr>
              <a:t>VAT at 20% rate = 524 × </a:t>
            </a:r>
            <a:r>
              <a:rPr lang="en-GB" altLang="en-US" sz="2800" baseline="30000" dirty="0">
                <a:solidFill>
                  <a:schemeClr val="tx2"/>
                </a:solidFill>
              </a:rPr>
              <a:t>1</a:t>
            </a:r>
            <a:r>
              <a:rPr lang="en-GB" altLang="en-US" sz="2800" dirty="0">
                <a:solidFill>
                  <a:schemeClr val="tx2"/>
                </a:solidFill>
              </a:rPr>
              <a:t>/</a:t>
            </a:r>
            <a:r>
              <a:rPr lang="en-GB" altLang="en-US" sz="2800" baseline="-25000" dirty="0">
                <a:solidFill>
                  <a:schemeClr val="tx2"/>
                </a:solidFill>
              </a:rPr>
              <a:t>6</a:t>
            </a:r>
            <a:r>
              <a:rPr lang="en-GB" altLang="en-US" sz="2800" dirty="0">
                <a:solidFill>
                  <a:schemeClr val="tx2"/>
                </a:solidFill>
              </a:rPr>
              <a:t> = £87.33</a:t>
            </a:r>
          </a:p>
          <a:p>
            <a:pPr marL="0" indent="0">
              <a:buNone/>
            </a:pPr>
            <a:endParaRPr lang="en-GB" dirty="0"/>
          </a:p>
        </p:txBody>
      </p:sp>
    </p:spTree>
    <p:extLst>
      <p:ext uri="{BB962C8B-B14F-4D97-AF65-F5344CB8AC3E}">
        <p14:creationId xmlns:p14="http://schemas.microsoft.com/office/powerpoint/2010/main" val="496762432"/>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Imports and exports</a:t>
            </a:r>
            <a:endParaRPr lang="en-GB" dirty="0"/>
          </a:p>
        </p:txBody>
      </p:sp>
      <p:sp>
        <p:nvSpPr>
          <p:cNvPr id="3" name="Content Placeholder 2"/>
          <p:cNvSpPr>
            <a:spLocks noGrp="1"/>
          </p:cNvSpPr>
          <p:nvPr>
            <p:ph idx="1"/>
          </p:nvPr>
        </p:nvSpPr>
        <p:spPr/>
        <p:txBody>
          <a:bodyPr/>
          <a:lstStyle/>
          <a:p>
            <a:pPr marL="0" lvl="0" indent="0" eaLnBrk="1" hangingPunct="1">
              <a:buNone/>
              <a:defRPr/>
            </a:pPr>
            <a:r>
              <a:rPr lang="en-GB" dirty="0">
                <a:solidFill>
                  <a:schemeClr val="tx2"/>
                </a:solidFill>
              </a:rPr>
              <a:t>The UK VAT treatment of imports and exports depends upon:</a:t>
            </a:r>
          </a:p>
          <a:p>
            <a:pPr marL="0" lvl="0" indent="0" eaLnBrk="1" hangingPunct="1">
              <a:buNone/>
              <a:defRPr/>
            </a:pPr>
            <a:endParaRPr lang="en-GB" dirty="0">
              <a:solidFill>
                <a:schemeClr val="tx2"/>
              </a:solidFill>
            </a:endParaRPr>
          </a:p>
          <a:p>
            <a:pPr lvl="0" eaLnBrk="1" hangingPunct="1">
              <a:defRPr/>
            </a:pPr>
            <a:r>
              <a:rPr lang="en-GB" dirty="0">
                <a:solidFill>
                  <a:schemeClr val="tx2"/>
                </a:solidFill>
              </a:rPr>
              <a:t>whether the supply is a </a:t>
            </a:r>
            <a:r>
              <a:rPr lang="en-GB" b="1" dirty="0">
                <a:solidFill>
                  <a:schemeClr val="tx2"/>
                </a:solidFill>
              </a:rPr>
              <a:t>good</a:t>
            </a:r>
            <a:r>
              <a:rPr lang="en-GB" dirty="0">
                <a:solidFill>
                  <a:schemeClr val="tx2"/>
                </a:solidFill>
              </a:rPr>
              <a:t> or a </a:t>
            </a:r>
            <a:r>
              <a:rPr lang="en-GB" b="1" dirty="0">
                <a:solidFill>
                  <a:schemeClr val="tx2"/>
                </a:solidFill>
              </a:rPr>
              <a:t>service</a:t>
            </a:r>
            <a:r>
              <a:rPr lang="en-GB" dirty="0">
                <a:solidFill>
                  <a:schemeClr val="tx2"/>
                </a:solidFill>
              </a:rPr>
              <a:t> (or a </a:t>
            </a:r>
            <a:r>
              <a:rPr lang="en-GB" b="1" dirty="0">
                <a:solidFill>
                  <a:schemeClr val="tx2"/>
                </a:solidFill>
              </a:rPr>
              <a:t>digital</a:t>
            </a:r>
            <a:r>
              <a:rPr lang="en-GB" dirty="0">
                <a:solidFill>
                  <a:schemeClr val="tx2"/>
                </a:solidFill>
              </a:rPr>
              <a:t> service);</a:t>
            </a:r>
          </a:p>
          <a:p>
            <a:pPr lvl="0" eaLnBrk="1" hangingPunct="1">
              <a:defRPr/>
            </a:pPr>
            <a:r>
              <a:rPr lang="en-GB" dirty="0">
                <a:solidFill>
                  <a:schemeClr val="tx2"/>
                </a:solidFill>
              </a:rPr>
              <a:t>whether the customer is a </a:t>
            </a:r>
            <a:r>
              <a:rPr lang="en-GB" b="1" dirty="0">
                <a:solidFill>
                  <a:schemeClr val="tx2"/>
                </a:solidFill>
              </a:rPr>
              <a:t>business</a:t>
            </a:r>
            <a:r>
              <a:rPr lang="en-GB" dirty="0">
                <a:solidFill>
                  <a:schemeClr val="tx2"/>
                </a:solidFill>
              </a:rPr>
              <a:t> customer or a non-business customer (i.e. the end </a:t>
            </a:r>
            <a:r>
              <a:rPr lang="en-GB" b="1" dirty="0">
                <a:solidFill>
                  <a:schemeClr val="tx2"/>
                </a:solidFill>
              </a:rPr>
              <a:t>consumer</a:t>
            </a:r>
            <a:r>
              <a:rPr lang="en-GB" dirty="0">
                <a:solidFill>
                  <a:schemeClr val="tx2"/>
                </a:solidFill>
              </a:rPr>
              <a:t>).</a:t>
            </a:r>
          </a:p>
          <a:p>
            <a:pPr lvl="0" eaLnBrk="1" hangingPunct="1">
              <a:defRPr/>
            </a:pPr>
            <a:endParaRPr lang="en-GB" dirty="0">
              <a:solidFill>
                <a:schemeClr val="tx2"/>
              </a:solidFill>
            </a:endParaRPr>
          </a:p>
          <a:p>
            <a:pPr marL="0" lvl="0" indent="0" eaLnBrk="1" hangingPunct="1">
              <a:buNone/>
              <a:defRPr/>
            </a:pPr>
            <a:r>
              <a:rPr lang="en-GB" dirty="0">
                <a:solidFill>
                  <a:schemeClr val="tx2"/>
                </a:solidFill>
              </a:rPr>
              <a:t>First, we will consider imports; then exports; then digital services</a:t>
            </a:r>
          </a:p>
          <a:p>
            <a:pPr marL="0" indent="0">
              <a:buNone/>
            </a:pPr>
            <a:endParaRPr lang="en-GB" dirty="0"/>
          </a:p>
        </p:txBody>
      </p:sp>
    </p:spTree>
    <p:extLst>
      <p:ext uri="{BB962C8B-B14F-4D97-AF65-F5344CB8AC3E}">
        <p14:creationId xmlns:p14="http://schemas.microsoft.com/office/powerpoint/2010/main" val="1659707513"/>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Imports of goods</a:t>
            </a:r>
            <a:endParaRPr lang="en-GB" dirty="0"/>
          </a:p>
        </p:txBody>
      </p:sp>
      <p:sp>
        <p:nvSpPr>
          <p:cNvPr id="3" name="Content Placeholder 2"/>
          <p:cNvSpPr>
            <a:spLocks noGrp="1"/>
          </p:cNvSpPr>
          <p:nvPr>
            <p:ph idx="1"/>
          </p:nvPr>
        </p:nvSpPr>
        <p:spPr/>
        <p:txBody>
          <a:bodyPr/>
          <a:lstStyle/>
          <a:p>
            <a:pPr marL="0" lvl="0" indent="0" eaLnBrk="1" hangingPunct="1">
              <a:buNone/>
              <a:tabLst>
                <a:tab pos="355600" algn="l"/>
              </a:tabLst>
            </a:pPr>
            <a:endParaRPr lang="en-GB" altLang="en-US" sz="1400" dirty="0"/>
          </a:p>
          <a:p>
            <a:pPr eaLnBrk="1" hangingPunct="1">
              <a:tabLst>
                <a:tab pos="355600" algn="l"/>
              </a:tabLst>
            </a:pPr>
            <a:r>
              <a:rPr lang="en-GB" altLang="en-US" dirty="0">
                <a:solidFill>
                  <a:schemeClr val="tx2"/>
                </a:solidFill>
              </a:rPr>
              <a:t>VAT is charged at the appropriate rate (zero, reduced or standard) on goods imported into the UK.</a:t>
            </a:r>
          </a:p>
          <a:p>
            <a:pPr eaLnBrk="1" hangingPunct="1">
              <a:tabLst>
                <a:tab pos="355600" algn="l"/>
              </a:tabLst>
            </a:pPr>
            <a:r>
              <a:rPr lang="en-GB" dirty="0">
                <a:solidFill>
                  <a:schemeClr val="tx1"/>
                </a:solidFill>
              </a:rPr>
              <a:t>Under </a:t>
            </a:r>
            <a:r>
              <a:rPr lang="en-GB" b="1" dirty="0">
                <a:solidFill>
                  <a:schemeClr val="tx1"/>
                </a:solidFill>
              </a:rPr>
              <a:t>postponed VAT accounting (PVA)</a:t>
            </a:r>
            <a:r>
              <a:rPr lang="en-GB" dirty="0">
                <a:solidFill>
                  <a:schemeClr val="tx1"/>
                </a:solidFill>
              </a:rPr>
              <a:t>, import VAT is </a:t>
            </a:r>
            <a:r>
              <a:rPr lang="en-GB" b="1" dirty="0">
                <a:solidFill>
                  <a:schemeClr val="tx1"/>
                </a:solidFill>
              </a:rPr>
              <a:t>accounted for on the VAT return</a:t>
            </a:r>
            <a:r>
              <a:rPr lang="en-GB" dirty="0">
                <a:solidFill>
                  <a:schemeClr val="tx1"/>
                </a:solidFill>
              </a:rPr>
              <a:t>, rather than being paid at the border.</a:t>
            </a:r>
          </a:p>
          <a:p>
            <a:r>
              <a:rPr lang="en-GB" dirty="0">
                <a:solidFill>
                  <a:schemeClr val="tx1"/>
                </a:solidFill>
              </a:rPr>
              <a:t>The VAT is:</a:t>
            </a:r>
          </a:p>
          <a:p>
            <a:pPr lvl="1"/>
            <a:r>
              <a:rPr lang="en-GB" dirty="0">
                <a:solidFill>
                  <a:schemeClr val="tx1"/>
                </a:solidFill>
              </a:rPr>
              <a:t>included as </a:t>
            </a:r>
            <a:r>
              <a:rPr lang="en-GB" b="1" dirty="0">
                <a:solidFill>
                  <a:schemeClr val="tx1"/>
                </a:solidFill>
              </a:rPr>
              <a:t>output VAT in Box 1</a:t>
            </a:r>
            <a:r>
              <a:rPr lang="en-GB" dirty="0">
                <a:solidFill>
                  <a:schemeClr val="tx1"/>
                </a:solidFill>
              </a:rPr>
              <a:t>, and </a:t>
            </a:r>
          </a:p>
          <a:p>
            <a:pPr lvl="1"/>
            <a:r>
              <a:rPr lang="en-GB" dirty="0">
                <a:solidFill>
                  <a:schemeClr val="tx1"/>
                </a:solidFill>
              </a:rPr>
              <a:t>reclaimed as </a:t>
            </a:r>
            <a:r>
              <a:rPr lang="en-GB" b="1" dirty="0">
                <a:solidFill>
                  <a:schemeClr val="tx1"/>
                </a:solidFill>
              </a:rPr>
              <a:t>input VAT in Box 4</a:t>
            </a:r>
            <a:r>
              <a:rPr lang="en-GB" dirty="0">
                <a:solidFill>
                  <a:schemeClr val="tx1"/>
                </a:solidFill>
              </a:rPr>
              <a:t>, </a:t>
            </a:r>
            <a:r>
              <a:rPr lang="en-GB" b="1" dirty="0">
                <a:solidFill>
                  <a:schemeClr val="tx1"/>
                </a:solidFill>
              </a:rPr>
              <a:t>subject to normal recovery rules</a:t>
            </a:r>
            <a:r>
              <a:rPr lang="en-GB" dirty="0">
                <a:solidFill>
                  <a:schemeClr val="tx1"/>
                </a:solidFill>
              </a:rPr>
              <a:t>.</a:t>
            </a:r>
          </a:p>
          <a:p>
            <a:pPr eaLnBrk="1" hangingPunct="1">
              <a:tabLst>
                <a:tab pos="355600" algn="l"/>
              </a:tabLst>
            </a:pPr>
            <a:r>
              <a:rPr lang="en-GB" dirty="0">
                <a:solidFill>
                  <a:schemeClr val="tx1"/>
                </a:solidFill>
              </a:rPr>
              <a:t>This results in a </a:t>
            </a:r>
            <a:r>
              <a:rPr lang="en-GB" b="1" dirty="0">
                <a:solidFill>
                  <a:schemeClr val="tx1"/>
                </a:solidFill>
              </a:rPr>
              <a:t>cash </a:t>
            </a:r>
            <a:r>
              <a:rPr lang="en-GB" b="1" dirty="0">
                <a:solidFill>
                  <a:schemeClr val="tx2"/>
                </a:solidFill>
              </a:rPr>
              <a:t>flow advantage</a:t>
            </a:r>
            <a:r>
              <a:rPr lang="en-GB" dirty="0">
                <a:solidFill>
                  <a:schemeClr val="tx2"/>
                </a:solidFill>
              </a:rPr>
              <a:t>, as no VAT is physically paid upfront.</a:t>
            </a:r>
            <a:r>
              <a:rPr lang="en-GB" dirty="0"/>
              <a:t>	</a:t>
            </a:r>
            <a:endParaRPr lang="en-GB" altLang="en-US" dirty="0">
              <a:solidFill>
                <a:schemeClr val="tx2"/>
              </a:solidFill>
            </a:endParaRPr>
          </a:p>
          <a:p>
            <a:pPr marL="0" indent="0">
              <a:buNone/>
            </a:pPr>
            <a:endParaRPr lang="en-GB" dirty="0"/>
          </a:p>
        </p:txBody>
      </p:sp>
    </p:spTree>
    <p:extLst>
      <p:ext uri="{BB962C8B-B14F-4D97-AF65-F5344CB8AC3E}">
        <p14:creationId xmlns:p14="http://schemas.microsoft.com/office/powerpoint/2010/main" val="152803238"/>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Imports of services</a:t>
            </a:r>
            <a:endParaRPr lang="en-GB" dirty="0"/>
          </a:p>
        </p:txBody>
      </p:sp>
      <p:sp>
        <p:nvSpPr>
          <p:cNvPr id="3" name="Content Placeholder 2"/>
          <p:cNvSpPr>
            <a:spLocks noGrp="1"/>
          </p:cNvSpPr>
          <p:nvPr>
            <p:ph idx="1"/>
          </p:nvPr>
        </p:nvSpPr>
        <p:spPr/>
        <p:txBody>
          <a:bodyPr/>
          <a:lstStyle/>
          <a:p>
            <a:endParaRPr lang="en-GB" dirty="0">
              <a:solidFill>
                <a:schemeClr val="tx1"/>
              </a:solidFill>
            </a:endParaRPr>
          </a:p>
          <a:p>
            <a:r>
              <a:rPr lang="en-GB" dirty="0">
                <a:solidFill>
                  <a:schemeClr val="tx1"/>
                </a:solidFill>
              </a:rPr>
              <a:t>Where a UK business receives services from an </a:t>
            </a:r>
            <a:r>
              <a:rPr lang="en-GB" b="1" dirty="0">
                <a:solidFill>
                  <a:schemeClr val="tx1"/>
                </a:solidFill>
              </a:rPr>
              <a:t>overseas supplier</a:t>
            </a:r>
            <a:r>
              <a:rPr lang="en-GB" dirty="0">
                <a:solidFill>
                  <a:schemeClr val="tx1"/>
                </a:solidFill>
              </a:rPr>
              <a:t>, the </a:t>
            </a:r>
            <a:r>
              <a:rPr lang="en-GB" b="1" dirty="0">
                <a:solidFill>
                  <a:schemeClr val="tx1"/>
                </a:solidFill>
              </a:rPr>
              <a:t>reverse charge</a:t>
            </a:r>
            <a:r>
              <a:rPr lang="en-GB" dirty="0">
                <a:solidFill>
                  <a:schemeClr val="tx1"/>
                </a:solidFill>
              </a:rPr>
              <a:t> applies.</a:t>
            </a:r>
          </a:p>
          <a:p>
            <a:endParaRPr lang="en-GB" dirty="0">
              <a:solidFill>
                <a:schemeClr val="tx1"/>
              </a:solidFill>
            </a:endParaRPr>
          </a:p>
          <a:p>
            <a:r>
              <a:rPr lang="en-GB" dirty="0">
                <a:solidFill>
                  <a:schemeClr val="tx1"/>
                </a:solidFill>
              </a:rPr>
              <a:t>The UK business must:</a:t>
            </a:r>
          </a:p>
          <a:p>
            <a:pPr lvl="1"/>
            <a:r>
              <a:rPr lang="en-GB" dirty="0">
                <a:solidFill>
                  <a:schemeClr val="tx1"/>
                </a:solidFill>
              </a:rPr>
              <a:t>account for </a:t>
            </a:r>
            <a:r>
              <a:rPr lang="en-GB" b="1" dirty="0">
                <a:solidFill>
                  <a:schemeClr val="tx1"/>
                </a:solidFill>
              </a:rPr>
              <a:t>output VAT</a:t>
            </a:r>
            <a:r>
              <a:rPr lang="en-GB" dirty="0">
                <a:solidFill>
                  <a:schemeClr val="tx1"/>
                </a:solidFill>
              </a:rPr>
              <a:t> as if it made the supply itself; and </a:t>
            </a:r>
          </a:p>
          <a:p>
            <a:pPr lvl="1"/>
            <a:r>
              <a:rPr lang="en-GB" dirty="0">
                <a:solidFill>
                  <a:schemeClr val="tx1"/>
                </a:solidFill>
              </a:rPr>
              <a:t>reclaim </a:t>
            </a:r>
            <a:r>
              <a:rPr lang="en-GB" b="1" dirty="0">
                <a:solidFill>
                  <a:schemeClr val="tx1"/>
                </a:solidFill>
              </a:rPr>
              <a:t>input VAT</a:t>
            </a:r>
            <a:r>
              <a:rPr lang="en-GB" dirty="0">
                <a:solidFill>
                  <a:schemeClr val="tx1"/>
                </a:solidFill>
              </a:rPr>
              <a:t> on the same amount (subject to normal recovery rules). </a:t>
            </a:r>
          </a:p>
          <a:p>
            <a:endParaRPr lang="en-GB" dirty="0">
              <a:solidFill>
                <a:schemeClr val="tx1"/>
              </a:solidFill>
            </a:endParaRPr>
          </a:p>
          <a:p>
            <a:r>
              <a:rPr lang="en-GB" dirty="0">
                <a:solidFill>
                  <a:schemeClr val="tx1"/>
                </a:solidFill>
              </a:rPr>
              <a:t>For fully taxable businesses, this has </a:t>
            </a:r>
            <a:r>
              <a:rPr lang="en-GB" b="1" dirty="0">
                <a:solidFill>
                  <a:schemeClr val="tx1"/>
                </a:solidFill>
              </a:rPr>
              <a:t>no net VAT cost</a:t>
            </a:r>
            <a:r>
              <a:rPr lang="en-GB" dirty="0">
                <a:solidFill>
                  <a:schemeClr val="tx1"/>
                </a:solidFill>
              </a:rPr>
              <a:t>.</a:t>
            </a:r>
            <a:br>
              <a:rPr lang="en-GB" dirty="0">
                <a:solidFill>
                  <a:schemeClr val="tx1"/>
                </a:solidFill>
              </a:rPr>
            </a:br>
            <a:r>
              <a:rPr lang="en-GB" dirty="0">
                <a:solidFill>
                  <a:schemeClr val="tx1"/>
                </a:solidFill>
              </a:rPr>
              <a:t>For exempt or partially exempt businesses, some input VAT may be </a:t>
            </a:r>
            <a:r>
              <a:rPr lang="en-GB" b="1" dirty="0">
                <a:solidFill>
                  <a:schemeClr val="tx1"/>
                </a:solidFill>
              </a:rPr>
              <a:t>irrecoverable</a:t>
            </a:r>
            <a:r>
              <a:rPr lang="en-GB" dirty="0">
                <a:solidFill>
                  <a:schemeClr val="tx1"/>
                </a:solidFill>
              </a:rPr>
              <a:t>.</a:t>
            </a:r>
          </a:p>
          <a:p>
            <a:pPr marL="0" indent="0">
              <a:buNone/>
            </a:pPr>
            <a:endParaRPr lang="en-GB" dirty="0"/>
          </a:p>
        </p:txBody>
      </p:sp>
    </p:spTree>
    <p:extLst>
      <p:ext uri="{BB962C8B-B14F-4D97-AF65-F5344CB8AC3E}">
        <p14:creationId xmlns:p14="http://schemas.microsoft.com/office/powerpoint/2010/main" val="1505986395"/>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Exports of goods from the UK</a:t>
            </a:r>
            <a:endParaRPr lang="en-GB" dirty="0"/>
          </a:p>
        </p:txBody>
      </p:sp>
      <p:sp>
        <p:nvSpPr>
          <p:cNvPr id="3" name="Content Placeholder 2"/>
          <p:cNvSpPr>
            <a:spLocks noGrp="1"/>
          </p:cNvSpPr>
          <p:nvPr>
            <p:ph idx="1"/>
          </p:nvPr>
        </p:nvSpPr>
        <p:spPr/>
        <p:txBody>
          <a:bodyPr/>
          <a:lstStyle/>
          <a:p>
            <a:pPr marL="355600" lvl="0" indent="-355600" eaLnBrk="1" hangingPunct="1"/>
            <a:endParaRPr lang="en-GB" altLang="en-US" dirty="0">
              <a:solidFill>
                <a:schemeClr val="tx2"/>
              </a:solidFill>
            </a:endParaRPr>
          </a:p>
          <a:p>
            <a:pPr marL="355600" lvl="0" indent="-355600" eaLnBrk="1" hangingPunct="1"/>
            <a:r>
              <a:rPr lang="en-GB" b="0" i="0" u="none" strike="noStrike" baseline="0" dirty="0">
                <a:solidFill>
                  <a:schemeClr val="tx2"/>
                </a:solidFill>
                <a:latin typeface="Verdana" panose="020B0604030504040204" pitchFamily="34" charset="0"/>
              </a:rPr>
              <a:t>In summary, exports of home produced </a:t>
            </a:r>
            <a:r>
              <a:rPr lang="en-GB" b="1" i="0" u="none" strike="noStrike" baseline="0" dirty="0">
                <a:solidFill>
                  <a:schemeClr val="tx2"/>
                </a:solidFill>
                <a:latin typeface="Verdana" panose="020B0604030504040204" pitchFamily="34" charset="0"/>
              </a:rPr>
              <a:t>goods</a:t>
            </a:r>
            <a:r>
              <a:rPr lang="en-GB" b="0" i="0" u="none" strike="noStrike" baseline="0" dirty="0">
                <a:solidFill>
                  <a:schemeClr val="tx2"/>
                </a:solidFill>
                <a:latin typeface="Verdana" panose="020B0604030504040204" pitchFamily="34" charset="0"/>
              </a:rPr>
              <a:t> from the UK are </a:t>
            </a:r>
            <a:r>
              <a:rPr lang="en-GB" b="1" i="0" u="none" strike="noStrike" baseline="0" dirty="0">
                <a:solidFill>
                  <a:schemeClr val="tx2"/>
                </a:solidFill>
                <a:latin typeface="Verdana" panose="020B0604030504040204" pitchFamily="34" charset="0"/>
              </a:rPr>
              <a:t>zero rated</a:t>
            </a:r>
            <a:r>
              <a:rPr lang="en-GB" b="0" i="0" u="none" strike="noStrike" baseline="0" dirty="0">
                <a:solidFill>
                  <a:schemeClr val="tx2"/>
                </a:solidFill>
                <a:latin typeface="Verdana" panose="020B0604030504040204" pitchFamily="34" charset="0"/>
              </a:rPr>
              <a:t>. </a:t>
            </a:r>
          </a:p>
          <a:p>
            <a:pPr marL="355600" lvl="0" indent="-355600" eaLnBrk="1" hangingPunct="1"/>
            <a:endParaRPr lang="en-GB" altLang="en-US" dirty="0">
              <a:solidFill>
                <a:schemeClr val="tx2"/>
              </a:solidFill>
            </a:endParaRPr>
          </a:p>
          <a:p>
            <a:pPr marL="355600" lvl="0" indent="-355600" eaLnBrk="1" hangingPunct="1"/>
            <a:r>
              <a:rPr lang="en-GB" altLang="en-US" dirty="0">
                <a:solidFill>
                  <a:schemeClr val="tx2"/>
                </a:solidFill>
              </a:rPr>
              <a:t>Where goods are sent to a final exporter in the UK then they will not be zero-rated by the UK supplier, as there is a supply in the UK being made; </a:t>
            </a:r>
          </a:p>
          <a:p>
            <a:pPr marL="355600" lvl="0" indent="-355600" eaLnBrk="1" hangingPunct="1"/>
            <a:r>
              <a:rPr lang="en-GB" altLang="en-US" dirty="0">
                <a:solidFill>
                  <a:schemeClr val="tx2"/>
                </a:solidFill>
              </a:rPr>
              <a:t>but they can be if there is delivery to a port or a central clearance depot for shipment…</a:t>
            </a:r>
          </a:p>
          <a:p>
            <a:pPr marL="0" indent="0">
              <a:buNone/>
            </a:pPr>
            <a:endParaRPr lang="en-GB" dirty="0"/>
          </a:p>
        </p:txBody>
      </p:sp>
    </p:spTree>
    <p:extLst>
      <p:ext uri="{BB962C8B-B14F-4D97-AF65-F5344CB8AC3E}">
        <p14:creationId xmlns:p14="http://schemas.microsoft.com/office/powerpoint/2010/main" val="2262458982"/>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indent="0" eaLnBrk="1" hangingPunct="1"/>
            <a:r>
              <a:rPr lang="en-GB" altLang="en-US" dirty="0"/>
              <a:t>Exports of services from the UK</a:t>
            </a:r>
          </a:p>
        </p:txBody>
      </p:sp>
      <p:sp>
        <p:nvSpPr>
          <p:cNvPr id="3" name="Content Placeholder 2"/>
          <p:cNvSpPr>
            <a:spLocks noGrp="1"/>
          </p:cNvSpPr>
          <p:nvPr>
            <p:ph idx="1"/>
          </p:nvPr>
        </p:nvSpPr>
        <p:spPr/>
        <p:txBody>
          <a:bodyPr/>
          <a:lstStyle/>
          <a:p>
            <a:pPr marL="355600" indent="-355600" eaLnBrk="1" hangingPunct="1">
              <a:tabLst>
                <a:tab pos="355600" algn="l"/>
              </a:tabLst>
            </a:pPr>
            <a:endParaRPr lang="en-GB" altLang="en-US" dirty="0">
              <a:solidFill>
                <a:schemeClr val="tx2"/>
              </a:solidFill>
            </a:endParaRPr>
          </a:p>
          <a:p>
            <a:pPr marL="355600" indent="-355600" eaLnBrk="1" hangingPunct="1">
              <a:tabLst>
                <a:tab pos="355600" algn="l"/>
              </a:tabLst>
            </a:pPr>
            <a:r>
              <a:rPr lang="en-GB" altLang="en-US" dirty="0">
                <a:solidFill>
                  <a:schemeClr val="tx2"/>
                </a:solidFill>
              </a:rPr>
              <a:t>Exports of services to </a:t>
            </a:r>
            <a:r>
              <a:rPr lang="en-GB" altLang="en-US" b="1" dirty="0">
                <a:solidFill>
                  <a:schemeClr val="tx2"/>
                </a:solidFill>
              </a:rPr>
              <a:t>non-business</a:t>
            </a:r>
            <a:r>
              <a:rPr lang="en-GB" altLang="en-US" dirty="0">
                <a:solidFill>
                  <a:schemeClr val="tx2"/>
                </a:solidFill>
              </a:rPr>
              <a:t> customers are treated as having their place of supply where the </a:t>
            </a:r>
            <a:r>
              <a:rPr lang="en-GB" altLang="en-US" b="1" dirty="0">
                <a:solidFill>
                  <a:schemeClr val="tx2"/>
                </a:solidFill>
              </a:rPr>
              <a:t>supplier</a:t>
            </a:r>
            <a:r>
              <a:rPr lang="en-GB" altLang="en-US" dirty="0">
                <a:solidFill>
                  <a:schemeClr val="tx2"/>
                </a:solidFill>
              </a:rPr>
              <a:t> is based; so exports from the UK are liable to </a:t>
            </a:r>
            <a:r>
              <a:rPr lang="en-GB" altLang="en-US" b="1" dirty="0">
                <a:solidFill>
                  <a:schemeClr val="tx2"/>
                </a:solidFill>
              </a:rPr>
              <a:t>UK VAT </a:t>
            </a:r>
            <a:r>
              <a:rPr lang="en-GB" altLang="en-US" dirty="0">
                <a:solidFill>
                  <a:schemeClr val="tx2"/>
                </a:solidFill>
              </a:rPr>
              <a:t>at the normal rate;</a:t>
            </a:r>
          </a:p>
          <a:p>
            <a:pPr marL="355600" indent="-355600" eaLnBrk="1" hangingPunct="1">
              <a:tabLst>
                <a:tab pos="355600" algn="l"/>
              </a:tabLst>
            </a:pPr>
            <a:endParaRPr lang="en-GB" altLang="en-US" dirty="0">
              <a:solidFill>
                <a:schemeClr val="tx2"/>
              </a:solidFill>
            </a:endParaRPr>
          </a:p>
          <a:p>
            <a:pPr marL="355600" indent="-355600" eaLnBrk="1" hangingPunct="1">
              <a:tabLst>
                <a:tab pos="355600" algn="l"/>
              </a:tabLst>
            </a:pPr>
            <a:r>
              <a:rPr lang="en-GB" altLang="en-US" dirty="0">
                <a:solidFill>
                  <a:schemeClr val="tx2"/>
                </a:solidFill>
              </a:rPr>
              <a:t>Exports to </a:t>
            </a:r>
            <a:r>
              <a:rPr lang="en-GB" altLang="en-US" b="1" dirty="0">
                <a:solidFill>
                  <a:schemeClr val="tx2"/>
                </a:solidFill>
              </a:rPr>
              <a:t>business</a:t>
            </a:r>
            <a:r>
              <a:rPr lang="en-GB" altLang="en-US" dirty="0">
                <a:solidFill>
                  <a:schemeClr val="tx2"/>
                </a:solidFill>
              </a:rPr>
              <a:t> customers are treated as having their place of supply where the </a:t>
            </a:r>
            <a:r>
              <a:rPr lang="en-GB" altLang="en-US" b="1" dirty="0">
                <a:solidFill>
                  <a:schemeClr val="tx2"/>
                </a:solidFill>
              </a:rPr>
              <a:t>customer</a:t>
            </a:r>
            <a:r>
              <a:rPr lang="en-GB" altLang="en-US" dirty="0">
                <a:solidFill>
                  <a:schemeClr val="tx2"/>
                </a:solidFill>
              </a:rPr>
              <a:t> is based; so exports from the UK are </a:t>
            </a:r>
            <a:r>
              <a:rPr lang="en-GB" altLang="en-US" b="1" dirty="0">
                <a:solidFill>
                  <a:schemeClr val="tx2"/>
                </a:solidFill>
              </a:rPr>
              <a:t>outside the scope </a:t>
            </a:r>
            <a:r>
              <a:rPr lang="en-GB" altLang="en-US" dirty="0">
                <a:solidFill>
                  <a:schemeClr val="tx2"/>
                </a:solidFill>
              </a:rPr>
              <a:t>of UK VAT…</a:t>
            </a:r>
          </a:p>
        </p:txBody>
      </p:sp>
      <p:sp>
        <p:nvSpPr>
          <p:cNvPr id="4" name="Up Arrow Callout 3"/>
          <p:cNvSpPr/>
          <p:nvPr/>
        </p:nvSpPr>
        <p:spPr>
          <a:xfrm>
            <a:off x="201649" y="2734422"/>
            <a:ext cx="5339308" cy="3738608"/>
          </a:xfrm>
          <a:prstGeom prst="upArrowCallout">
            <a:avLst>
              <a:gd name="adj1" fmla="val 4327"/>
              <a:gd name="adj2" fmla="val 9963"/>
              <a:gd name="adj3" fmla="val 10356"/>
              <a:gd name="adj4" fmla="val 86259"/>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Except the following </a:t>
            </a:r>
            <a:r>
              <a:rPr kumimoji="0" lang="en-GB" sz="1400" b="1"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digital</a:t>
            </a:r>
            <a:r>
              <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 </a:t>
            </a:r>
            <a:r>
              <a:rPr kumimoji="0" lang="en-GB" sz="1400" b="1"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services</a:t>
            </a:r>
            <a:r>
              <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 treated as having a place of supply where the </a:t>
            </a:r>
            <a:r>
              <a:rPr kumimoji="0" lang="en-GB" sz="1400" b="1" i="0" u="none" strike="noStrike" kern="1200" cap="none" spc="0" normalizeH="0" baseline="0" noProof="0" dirty="0">
                <a:ln>
                  <a:noFill/>
                </a:ln>
                <a:solidFill>
                  <a:srgbClr val="FFFF00"/>
                </a:solidFill>
                <a:effectLst/>
                <a:uLnTx/>
                <a:uFillTx/>
                <a:latin typeface="Trebuchet MS" panose="020B0603020202020204" pitchFamily="34" charset="0"/>
                <a:ea typeface="+mn-ea"/>
                <a:cs typeface="+mn-cs"/>
              </a:rPr>
              <a:t>customer</a:t>
            </a:r>
            <a:r>
              <a:rPr kumimoji="0" lang="en-GB" sz="1400" b="0" i="0" u="none" strike="noStrike" kern="1200" cap="none" spc="0" normalizeH="0" baseline="0" noProof="0" dirty="0">
                <a:ln>
                  <a:noFill/>
                </a:ln>
                <a:solidFill>
                  <a:srgbClr val="FFFF00"/>
                </a:solidFill>
                <a:effectLst/>
                <a:uLnTx/>
                <a:uFillTx/>
                <a:latin typeface="Trebuchet MS" panose="020B0603020202020204" pitchFamily="34" charset="0"/>
                <a:ea typeface="+mn-ea"/>
                <a:cs typeface="+mn-cs"/>
              </a:rPr>
              <a:t> </a:t>
            </a:r>
            <a:r>
              <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is located.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A UK supplier must account for VAT at the overseas rate in each country. This may be most </a:t>
            </a:r>
            <a:r>
              <a:rPr lang="en-GB" sz="1400" dirty="0">
                <a:solidFill>
                  <a:srgbClr val="FFFFFF"/>
                </a:solidFill>
                <a:latin typeface="Trebuchet MS" panose="020B0603020202020204" pitchFamily="34" charset="0"/>
              </a:rPr>
              <a:t>simply</a:t>
            </a:r>
            <a:r>
              <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 done by establishing a registration in an EU country and using the One Stop Shop (OSS).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endParaRPr>
          </a:p>
          <a:p>
            <a:pPr marL="177800" marR="0" lvl="0" indent="-177800" algn="l" defTabSz="914400" rtl="0" eaLnBrk="1" fontAlgn="base" latinLnBrk="0" hangingPunct="1">
              <a:lnSpc>
                <a:spcPct val="100000"/>
              </a:lnSpc>
              <a:spcBef>
                <a:spcPct val="0"/>
              </a:spcBef>
              <a:spcAft>
                <a:spcPct val="0"/>
              </a:spcAft>
              <a:buClrTx/>
              <a:buSzTx/>
              <a:buFont typeface="Arial" panose="020B0604020202020204" pitchFamily="34" charset="0"/>
              <a:buChar char="•"/>
              <a:tabLst>
                <a:tab pos="177800" algn="l"/>
              </a:tabLst>
              <a:defRPr/>
            </a:pPr>
            <a:r>
              <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Broadcasting;</a:t>
            </a:r>
          </a:p>
          <a:p>
            <a:pPr marL="177800" marR="0" lvl="0" indent="-177800" algn="l" defTabSz="914400" rtl="0" eaLnBrk="1" fontAlgn="base" latinLnBrk="0" hangingPunct="1">
              <a:lnSpc>
                <a:spcPct val="100000"/>
              </a:lnSpc>
              <a:spcBef>
                <a:spcPct val="0"/>
              </a:spcBef>
              <a:spcAft>
                <a:spcPct val="0"/>
              </a:spcAft>
              <a:buClrTx/>
              <a:buSzTx/>
              <a:buFont typeface="Arial" panose="020B0604020202020204" pitchFamily="34" charset="0"/>
              <a:buChar char="•"/>
              <a:tabLst>
                <a:tab pos="177800" algn="l"/>
              </a:tabLst>
              <a:defRPr/>
            </a:pPr>
            <a:r>
              <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Telecommunications;</a:t>
            </a:r>
          </a:p>
          <a:p>
            <a:pPr marL="177800" marR="0" lvl="0" indent="-177800" algn="l" defTabSz="914400" rtl="0" eaLnBrk="1" fontAlgn="base" latinLnBrk="0" hangingPunct="1">
              <a:lnSpc>
                <a:spcPct val="100000"/>
              </a:lnSpc>
              <a:spcBef>
                <a:spcPct val="0"/>
              </a:spcBef>
              <a:spcAft>
                <a:spcPct val="0"/>
              </a:spcAft>
              <a:buClrTx/>
              <a:buSzTx/>
              <a:buFont typeface="Arial" panose="020B0604020202020204" pitchFamily="34" charset="0"/>
              <a:buChar char="•"/>
              <a:tabLst>
                <a:tab pos="177800" algn="l"/>
              </a:tabLst>
              <a:defRPr/>
            </a:pPr>
            <a:r>
              <a:rPr kumimoji="0" lang="en-GB" sz="14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rPr>
              <a:t>e-services (minimal human intervention – downloads of music and apps)</a:t>
            </a:r>
          </a:p>
        </p:txBody>
      </p:sp>
    </p:spTree>
    <p:extLst>
      <p:ext uri="{BB962C8B-B14F-4D97-AF65-F5344CB8AC3E}">
        <p14:creationId xmlns:p14="http://schemas.microsoft.com/office/powerpoint/2010/main" val="20676598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left)">
                                      <p:cBhvr>
                                        <p:cTn id="12" dur="500"/>
                                        <p:tgtEl>
                                          <p:spTgt spid="3">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VAT rates</a:t>
            </a:r>
            <a:endParaRPr lang="en-GB" dirty="0"/>
          </a:p>
        </p:txBody>
      </p:sp>
      <p:sp>
        <p:nvSpPr>
          <p:cNvPr id="3" name="Content Placeholder 2"/>
          <p:cNvSpPr>
            <a:spLocks noGrp="1"/>
          </p:cNvSpPr>
          <p:nvPr>
            <p:ph idx="1"/>
          </p:nvPr>
        </p:nvSpPr>
        <p:spPr/>
        <p:txBody>
          <a:bodyPr/>
          <a:lstStyle/>
          <a:p>
            <a:pPr marL="0" lvl="0" indent="0" eaLnBrk="1" hangingPunct="1">
              <a:buNone/>
              <a:tabLst>
                <a:tab pos="2513013" algn="dec"/>
                <a:tab pos="6099175" algn="dec"/>
                <a:tab pos="7891463" algn="dec"/>
              </a:tabLst>
            </a:pPr>
            <a:r>
              <a:rPr lang="en-GB" altLang="en-US" dirty="0">
                <a:solidFill>
                  <a:schemeClr val="tx2"/>
                </a:solidFill>
              </a:rPr>
              <a:t>Standard rate 			20.0%</a:t>
            </a:r>
          </a:p>
          <a:p>
            <a:pPr marL="0" lvl="0" indent="0" eaLnBrk="1" hangingPunct="1">
              <a:buNone/>
              <a:tabLst>
                <a:tab pos="2513013" algn="dec"/>
                <a:tab pos="6099175" algn="dec"/>
                <a:tab pos="7891463" algn="dec"/>
              </a:tabLst>
            </a:pPr>
            <a:r>
              <a:rPr lang="en-GB" altLang="en-US" dirty="0">
                <a:solidFill>
                  <a:schemeClr val="tx2"/>
                </a:solidFill>
              </a:rPr>
              <a:t>Reduced rate	 		5.0%</a:t>
            </a:r>
          </a:p>
          <a:p>
            <a:pPr marL="0" lvl="0" indent="0" eaLnBrk="1" hangingPunct="1">
              <a:buNone/>
              <a:tabLst>
                <a:tab pos="2513013" algn="dec"/>
                <a:tab pos="6099175" algn="dec"/>
                <a:tab pos="7891463" algn="dec"/>
              </a:tabLst>
            </a:pPr>
            <a:r>
              <a:rPr lang="en-GB" altLang="en-US" dirty="0">
                <a:solidFill>
                  <a:schemeClr val="tx2"/>
                </a:solidFill>
              </a:rPr>
              <a:t>Zero rate	 		0.0%</a:t>
            </a:r>
          </a:p>
          <a:p>
            <a:pPr marL="0" lvl="0" indent="0" eaLnBrk="1" hangingPunct="1">
              <a:buNone/>
              <a:tabLst>
                <a:tab pos="2513013" algn="dec"/>
                <a:tab pos="6099175" algn="dec"/>
                <a:tab pos="7891463" algn="dec"/>
              </a:tabLst>
            </a:pPr>
            <a:endParaRPr lang="en-GB" altLang="en-US" dirty="0">
              <a:solidFill>
                <a:schemeClr val="tx2"/>
              </a:solidFill>
            </a:endParaRPr>
          </a:p>
          <a:p>
            <a:pPr marL="0" lvl="0" indent="0" eaLnBrk="1" hangingPunct="1">
              <a:buNone/>
              <a:tabLst>
                <a:tab pos="2513013" algn="dec"/>
                <a:tab pos="6099175" algn="dec"/>
                <a:tab pos="7891463" algn="dec"/>
              </a:tabLst>
            </a:pPr>
            <a:r>
              <a:rPr lang="en-GB" altLang="en-US" dirty="0">
                <a:solidFill>
                  <a:schemeClr val="tx2"/>
                </a:solidFill>
              </a:rPr>
              <a:t>The VAT fraction is the fraction applied to a VAT inclusive price to find the amount of VAT included in it;</a:t>
            </a:r>
          </a:p>
          <a:p>
            <a:pPr marL="0" lvl="0" indent="0" eaLnBrk="1" hangingPunct="1">
              <a:buNone/>
              <a:tabLst>
                <a:tab pos="2513013" algn="dec"/>
                <a:tab pos="6099175" algn="dec"/>
                <a:tab pos="7891463" algn="dec"/>
              </a:tabLst>
            </a:pPr>
            <a:r>
              <a:rPr lang="en-GB" altLang="en-US" dirty="0">
                <a:solidFill>
                  <a:schemeClr val="tx2"/>
                </a:solidFill>
              </a:rPr>
              <a:t>With a standard rate of 20% </a:t>
            </a:r>
          </a:p>
          <a:p>
            <a:pPr marL="0" lvl="0" indent="0" eaLnBrk="1" hangingPunct="1">
              <a:buNone/>
              <a:tabLst>
                <a:tab pos="2513013" algn="dec"/>
                <a:tab pos="6099175" algn="dec"/>
                <a:tab pos="7891463" algn="dec"/>
              </a:tabLst>
            </a:pPr>
            <a:r>
              <a:rPr lang="en-GB" altLang="en-US" dirty="0">
                <a:solidFill>
                  <a:schemeClr val="tx2"/>
                </a:solidFill>
              </a:rPr>
              <a:t>the “VAT fraction” is </a:t>
            </a:r>
            <a:r>
              <a:rPr lang="en-GB" altLang="en-US" baseline="30000" dirty="0">
                <a:solidFill>
                  <a:schemeClr val="tx2"/>
                </a:solidFill>
              </a:rPr>
              <a:t>20</a:t>
            </a:r>
            <a:r>
              <a:rPr lang="en-GB" altLang="en-US" dirty="0">
                <a:solidFill>
                  <a:schemeClr val="tx2"/>
                </a:solidFill>
              </a:rPr>
              <a:t>/</a:t>
            </a:r>
            <a:r>
              <a:rPr lang="en-GB" altLang="en-US" baseline="-25000" dirty="0">
                <a:solidFill>
                  <a:schemeClr val="tx2"/>
                </a:solidFill>
              </a:rPr>
              <a:t>120</a:t>
            </a:r>
            <a:r>
              <a:rPr lang="en-GB" altLang="en-US" dirty="0">
                <a:solidFill>
                  <a:schemeClr val="tx2"/>
                </a:solidFill>
              </a:rPr>
              <a:t>,   or </a:t>
            </a:r>
            <a:r>
              <a:rPr lang="en-GB" altLang="en-US" baseline="30000" dirty="0">
                <a:solidFill>
                  <a:schemeClr val="tx2"/>
                </a:solidFill>
              </a:rPr>
              <a:t>1</a:t>
            </a:r>
            <a:r>
              <a:rPr lang="en-GB" altLang="en-US" dirty="0">
                <a:solidFill>
                  <a:schemeClr val="tx2"/>
                </a:solidFill>
              </a:rPr>
              <a:t>/</a:t>
            </a:r>
            <a:r>
              <a:rPr lang="en-GB" altLang="en-US" baseline="-25000" dirty="0">
                <a:solidFill>
                  <a:schemeClr val="tx2"/>
                </a:solidFill>
              </a:rPr>
              <a:t>6</a:t>
            </a:r>
            <a:endParaRPr lang="en-GB" altLang="en-US" dirty="0">
              <a:solidFill>
                <a:schemeClr val="tx2"/>
              </a:solidFill>
            </a:endParaRPr>
          </a:p>
          <a:p>
            <a:pPr marL="0" indent="0">
              <a:buNone/>
            </a:pPr>
            <a:endParaRPr lang="en-GB" dirty="0"/>
          </a:p>
        </p:txBody>
      </p:sp>
    </p:spTree>
    <p:extLst>
      <p:ext uri="{BB962C8B-B14F-4D97-AF65-F5344CB8AC3E}">
        <p14:creationId xmlns:p14="http://schemas.microsoft.com/office/powerpoint/2010/main" val="3391828028"/>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Bad debts</a:t>
            </a:r>
            <a:endParaRPr lang="en-GB" dirty="0"/>
          </a:p>
        </p:txBody>
      </p:sp>
      <p:sp>
        <p:nvSpPr>
          <p:cNvPr id="3" name="Content Placeholder 2"/>
          <p:cNvSpPr>
            <a:spLocks noGrp="1"/>
          </p:cNvSpPr>
          <p:nvPr>
            <p:ph idx="1"/>
          </p:nvPr>
        </p:nvSpPr>
        <p:spPr/>
        <p:txBody>
          <a:bodyPr/>
          <a:lstStyle/>
          <a:p>
            <a:pPr marL="355600" lvl="0" indent="-355600" eaLnBrk="1" hangingPunct="1">
              <a:tabLst>
                <a:tab pos="355600" algn="l"/>
              </a:tabLst>
              <a:defRPr/>
            </a:pPr>
            <a:endParaRPr lang="en-GB" dirty="0">
              <a:solidFill>
                <a:schemeClr val="tx2"/>
              </a:solidFill>
            </a:endParaRPr>
          </a:p>
          <a:p>
            <a:pPr marL="355600" lvl="0" indent="-355600" eaLnBrk="1" hangingPunct="1">
              <a:tabLst>
                <a:tab pos="355600" algn="l"/>
              </a:tabLst>
              <a:defRPr/>
            </a:pPr>
            <a:r>
              <a:rPr lang="en-GB" dirty="0">
                <a:solidFill>
                  <a:schemeClr val="tx2"/>
                </a:solidFill>
              </a:rPr>
              <a:t>Output VAT can be reclaimed</a:t>
            </a:r>
          </a:p>
          <a:p>
            <a:pPr marL="355600" lvl="0" indent="-355600" eaLnBrk="1" hangingPunct="1">
              <a:tabLst>
                <a:tab pos="355600" algn="l"/>
              </a:tabLst>
              <a:defRPr/>
            </a:pPr>
            <a:endParaRPr lang="en-GB" dirty="0">
              <a:solidFill>
                <a:schemeClr val="tx2"/>
              </a:solidFill>
            </a:endParaRPr>
          </a:p>
          <a:p>
            <a:pPr marL="355600" lvl="0" indent="-355600" eaLnBrk="1" hangingPunct="1">
              <a:tabLst>
                <a:tab pos="355600" algn="l"/>
              </a:tabLst>
              <a:defRPr/>
            </a:pPr>
            <a:r>
              <a:rPr lang="en-GB" dirty="0">
                <a:solidFill>
                  <a:schemeClr val="tx2"/>
                </a:solidFill>
              </a:rPr>
              <a:t>On bad debts outstanding for 6 months+</a:t>
            </a:r>
          </a:p>
          <a:p>
            <a:pPr marL="355600" lvl="0" indent="-355600" eaLnBrk="1" hangingPunct="1">
              <a:tabLst>
                <a:tab pos="355600" algn="l"/>
              </a:tabLst>
              <a:defRPr/>
            </a:pPr>
            <a:endParaRPr lang="en-GB" dirty="0">
              <a:solidFill>
                <a:schemeClr val="tx2"/>
              </a:solidFill>
            </a:endParaRPr>
          </a:p>
          <a:p>
            <a:pPr marL="355600" lvl="0" indent="-355600" eaLnBrk="1" hangingPunct="1">
              <a:tabLst>
                <a:tab pos="355600" algn="l"/>
              </a:tabLst>
              <a:defRPr/>
            </a:pPr>
            <a:r>
              <a:rPr lang="en-GB" dirty="0">
                <a:solidFill>
                  <a:schemeClr val="tx2"/>
                </a:solidFill>
              </a:rPr>
              <a:t>By treating the VAT amount lost as if it were input VAT suffered by the trader</a:t>
            </a:r>
          </a:p>
          <a:p>
            <a:pPr marL="0" lvl="0" indent="0" eaLnBrk="1" hangingPunct="1">
              <a:buNone/>
              <a:defRPr/>
            </a:pPr>
            <a:endParaRPr lang="en-GB" dirty="0">
              <a:solidFill>
                <a:schemeClr val="tx2"/>
              </a:solidFill>
            </a:endParaRPr>
          </a:p>
          <a:p>
            <a:pPr marL="0" lvl="0" indent="0" eaLnBrk="1" hangingPunct="1">
              <a:buNone/>
              <a:defRPr/>
            </a:pPr>
            <a:r>
              <a:rPr lang="en-GB" dirty="0">
                <a:solidFill>
                  <a:schemeClr val="tx2"/>
                </a:solidFill>
              </a:rPr>
              <a:t>The debt must have been written off fully in the business’s accounts.</a:t>
            </a:r>
            <a:endParaRPr lang="en-US" dirty="0">
              <a:solidFill>
                <a:schemeClr val="tx2"/>
              </a:solidFill>
            </a:endParaRPr>
          </a:p>
          <a:p>
            <a:pPr marL="0" indent="0">
              <a:buNone/>
            </a:pPr>
            <a:endParaRPr lang="en-GB" dirty="0"/>
          </a:p>
        </p:txBody>
      </p:sp>
    </p:spTree>
    <p:extLst>
      <p:ext uri="{BB962C8B-B14F-4D97-AF65-F5344CB8AC3E}">
        <p14:creationId xmlns:p14="http://schemas.microsoft.com/office/powerpoint/2010/main" val="2310521703"/>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Cash accounting scheme</a:t>
            </a:r>
            <a:endParaRPr lang="en-GB" dirty="0"/>
          </a:p>
        </p:txBody>
      </p:sp>
      <p:sp>
        <p:nvSpPr>
          <p:cNvPr id="3" name="Content Placeholder 2"/>
          <p:cNvSpPr>
            <a:spLocks noGrp="1"/>
          </p:cNvSpPr>
          <p:nvPr>
            <p:ph idx="1"/>
          </p:nvPr>
        </p:nvSpPr>
        <p:spPr/>
        <p:txBody>
          <a:bodyPr/>
          <a:lstStyle/>
          <a:p>
            <a:pPr marL="0" lvl="0" indent="0" eaLnBrk="1" hangingPunct="1">
              <a:buNone/>
              <a:tabLst>
                <a:tab pos="355600" algn="l"/>
              </a:tabLst>
              <a:defRPr/>
            </a:pPr>
            <a:r>
              <a:rPr lang="en-US" sz="2000" dirty="0">
                <a:solidFill>
                  <a:schemeClr val="tx2"/>
                </a:solidFill>
              </a:rPr>
              <a:t>The cash accounting scheme is optional for all businesses with a taxable turnover not exceeding £1,350,000. It achieves a cash flow benefit for businesses whose customers take longer credit periods than the business takes against its own trade creditors.  The main features of the scheme are:</a:t>
            </a:r>
          </a:p>
          <a:p>
            <a:pPr marL="355600" lvl="0" indent="-355600" eaLnBrk="1" hangingPunct="1">
              <a:tabLst>
                <a:tab pos="355600" algn="l"/>
              </a:tabLst>
              <a:defRPr/>
            </a:pPr>
            <a:endParaRPr lang="en-US" sz="800" dirty="0">
              <a:solidFill>
                <a:schemeClr val="tx2"/>
              </a:solidFill>
            </a:endParaRPr>
          </a:p>
          <a:p>
            <a:pPr marL="355600" lvl="0" indent="-355600" eaLnBrk="1" hangingPunct="1">
              <a:tabLst>
                <a:tab pos="355600" algn="l"/>
              </a:tabLst>
              <a:defRPr/>
            </a:pPr>
            <a:r>
              <a:rPr lang="en-US" sz="2000" dirty="0">
                <a:solidFill>
                  <a:schemeClr val="tx2"/>
                </a:solidFill>
              </a:rPr>
              <a:t>VAT on inputs and outputs is included in the VAT return for the period when cash was received or paid to settle the invoice, rather than on the basis of the usual  tax point;</a:t>
            </a:r>
          </a:p>
          <a:p>
            <a:pPr marL="355600" lvl="0" indent="-355600" eaLnBrk="1" hangingPunct="1">
              <a:tabLst>
                <a:tab pos="355600" algn="l"/>
              </a:tabLst>
              <a:defRPr/>
            </a:pPr>
            <a:endParaRPr lang="en-US" sz="800" dirty="0">
              <a:solidFill>
                <a:schemeClr val="tx2"/>
              </a:solidFill>
            </a:endParaRPr>
          </a:p>
          <a:p>
            <a:pPr marL="355600" lvl="0" indent="-355600" eaLnBrk="1" hangingPunct="1">
              <a:tabLst>
                <a:tab pos="355600" algn="l"/>
              </a:tabLst>
              <a:defRPr/>
            </a:pPr>
            <a:r>
              <a:rPr lang="en-US" sz="2000" dirty="0">
                <a:solidFill>
                  <a:schemeClr val="tx2"/>
                </a:solidFill>
              </a:rPr>
              <a:t>The problem of obtaining relief for VAT on bad debts does not arise since output VAT is not paid before the customers have paid.  However, the business will not be able to reclaim input VAT until it has actually paid the relevant business cost.</a:t>
            </a:r>
          </a:p>
          <a:p>
            <a:pPr marL="355600" lvl="0" indent="-355600" eaLnBrk="1" hangingPunct="1">
              <a:tabLst>
                <a:tab pos="355600" algn="l"/>
              </a:tabLst>
              <a:defRPr/>
            </a:pPr>
            <a:endParaRPr lang="en-US" sz="800" dirty="0">
              <a:solidFill>
                <a:schemeClr val="tx2"/>
              </a:solidFill>
            </a:endParaRPr>
          </a:p>
          <a:p>
            <a:pPr marL="355600" lvl="0" indent="-355600" eaLnBrk="1" hangingPunct="1">
              <a:tabLst>
                <a:tab pos="355600" algn="l"/>
              </a:tabLst>
              <a:defRPr/>
            </a:pPr>
            <a:r>
              <a:rPr lang="en-US" sz="2000" dirty="0">
                <a:solidFill>
                  <a:schemeClr val="tx2"/>
                </a:solidFill>
              </a:rPr>
              <a:t>Businesses remain in the scheme until:</a:t>
            </a:r>
          </a:p>
          <a:p>
            <a:pPr marL="733425" lvl="1" indent="-355600" eaLnBrk="1" hangingPunct="1">
              <a:tabLst>
                <a:tab pos="355600" algn="l"/>
              </a:tabLst>
              <a:defRPr/>
            </a:pPr>
            <a:r>
              <a:rPr lang="en-US" sz="1600" dirty="0">
                <a:solidFill>
                  <a:schemeClr val="tx2"/>
                </a:solidFill>
              </a:rPr>
              <a:t>They leave voluntarily, or</a:t>
            </a:r>
          </a:p>
          <a:p>
            <a:pPr marL="733425" lvl="1" indent="-355600" eaLnBrk="1" hangingPunct="1">
              <a:tabLst>
                <a:tab pos="355600" algn="l"/>
              </a:tabLst>
              <a:defRPr/>
            </a:pPr>
            <a:r>
              <a:rPr lang="en-US" sz="1600" dirty="0">
                <a:solidFill>
                  <a:schemeClr val="tx2"/>
                </a:solidFill>
              </a:rPr>
              <a:t>Their turnover exceeds £1,600,000.</a:t>
            </a:r>
          </a:p>
          <a:p>
            <a:pPr marL="0" indent="0">
              <a:buNone/>
            </a:pPr>
            <a:endParaRPr lang="en-GB" dirty="0">
              <a:solidFill>
                <a:schemeClr val="tx2"/>
              </a:solidFill>
            </a:endParaRPr>
          </a:p>
        </p:txBody>
      </p:sp>
    </p:spTree>
    <p:extLst>
      <p:ext uri="{BB962C8B-B14F-4D97-AF65-F5344CB8AC3E}">
        <p14:creationId xmlns:p14="http://schemas.microsoft.com/office/powerpoint/2010/main" val="3119768679"/>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Annual accounting scheme</a:t>
            </a:r>
            <a:endParaRPr lang="en-GB" dirty="0"/>
          </a:p>
        </p:txBody>
      </p:sp>
      <p:sp>
        <p:nvSpPr>
          <p:cNvPr id="3" name="Content Placeholder 2"/>
          <p:cNvSpPr>
            <a:spLocks noGrp="1"/>
          </p:cNvSpPr>
          <p:nvPr>
            <p:ph idx="1"/>
          </p:nvPr>
        </p:nvSpPr>
        <p:spPr/>
        <p:txBody>
          <a:bodyPr/>
          <a:lstStyle/>
          <a:p>
            <a:pPr marL="0" lvl="0" indent="0" eaLnBrk="1" hangingPunct="1">
              <a:buNone/>
              <a:defRPr/>
            </a:pPr>
            <a:r>
              <a:rPr lang="en-US" sz="2000" dirty="0">
                <a:solidFill>
                  <a:schemeClr val="tx2"/>
                </a:solidFill>
              </a:rPr>
              <a:t>This scheme is available to traders who have been VAT-registered for at least one year, and whose estimated VAT taxable turnover in the next 12 months is less than £1,350,000:</a:t>
            </a:r>
          </a:p>
          <a:p>
            <a:pPr marL="0" lvl="0" indent="0" eaLnBrk="1" hangingPunct="1">
              <a:buNone/>
              <a:defRPr/>
            </a:pPr>
            <a:endParaRPr lang="en-US" sz="1000" dirty="0">
              <a:solidFill>
                <a:schemeClr val="tx2"/>
              </a:solidFill>
            </a:endParaRPr>
          </a:p>
          <a:p>
            <a:pPr marL="355600" lvl="0" indent="-355600" eaLnBrk="1" hangingPunct="1">
              <a:tabLst>
                <a:tab pos="355600" algn="l"/>
              </a:tabLst>
              <a:defRPr/>
            </a:pPr>
            <a:r>
              <a:rPr lang="en-US" sz="2000" dirty="0">
                <a:solidFill>
                  <a:schemeClr val="tx2"/>
                </a:solidFill>
              </a:rPr>
              <a:t>Businesses choosing annual accounting make only one VAT return a year instead of the usual four. It is submitted two months after the VAT year-end;</a:t>
            </a:r>
          </a:p>
          <a:p>
            <a:pPr marL="355600" lvl="0" indent="-355600" eaLnBrk="1" hangingPunct="1">
              <a:tabLst>
                <a:tab pos="355600" algn="l"/>
              </a:tabLst>
              <a:defRPr/>
            </a:pPr>
            <a:endParaRPr lang="en-US" sz="1000" dirty="0">
              <a:solidFill>
                <a:schemeClr val="tx2"/>
              </a:solidFill>
            </a:endParaRPr>
          </a:p>
          <a:p>
            <a:pPr marL="355600" lvl="0" indent="-355600" eaLnBrk="1" hangingPunct="1">
              <a:tabLst>
                <a:tab pos="355600" algn="l"/>
              </a:tabLst>
              <a:defRPr/>
            </a:pPr>
            <a:r>
              <a:rPr lang="en-US" sz="2000" dirty="0">
                <a:solidFill>
                  <a:schemeClr val="tx2"/>
                </a:solidFill>
              </a:rPr>
              <a:t>They make either</a:t>
            </a:r>
          </a:p>
          <a:p>
            <a:pPr marL="733425" lvl="1" indent="-355600" eaLnBrk="1" hangingPunct="1">
              <a:tabLst>
                <a:tab pos="355600" algn="l"/>
              </a:tabLst>
              <a:defRPr/>
            </a:pPr>
            <a:r>
              <a:rPr lang="en-US" sz="1600" dirty="0">
                <a:solidFill>
                  <a:schemeClr val="tx2"/>
                </a:solidFill>
              </a:rPr>
              <a:t>nine equal payments of 10% of the total VAT paid for the previous year, or</a:t>
            </a:r>
          </a:p>
          <a:p>
            <a:pPr marL="733425" lvl="1" indent="-355600" eaLnBrk="1" hangingPunct="1">
              <a:tabLst>
                <a:tab pos="355600" algn="l"/>
              </a:tabLst>
              <a:defRPr/>
            </a:pPr>
            <a:r>
              <a:rPr lang="en-US" sz="1600" dirty="0">
                <a:solidFill>
                  <a:schemeClr val="tx2"/>
                </a:solidFill>
              </a:rPr>
              <a:t>three equal payments of 25% of the total VAT paid for the previous year  </a:t>
            </a:r>
          </a:p>
          <a:p>
            <a:pPr marL="733425" lvl="1" indent="-355600" eaLnBrk="1" hangingPunct="1">
              <a:tabLst>
                <a:tab pos="355600" algn="l"/>
              </a:tabLst>
              <a:defRPr/>
            </a:pPr>
            <a:r>
              <a:rPr lang="en-US" sz="1600" dirty="0">
                <a:solidFill>
                  <a:schemeClr val="tx2"/>
                </a:solidFill>
              </a:rPr>
              <a:t>a final balancing, payment is made with the annual return to make up the correct amount of VAT actually due;</a:t>
            </a:r>
          </a:p>
          <a:p>
            <a:pPr marL="355600" lvl="0" indent="-355600" eaLnBrk="1" hangingPunct="1">
              <a:tabLst>
                <a:tab pos="355600" algn="l"/>
              </a:tabLst>
              <a:defRPr/>
            </a:pPr>
            <a:endParaRPr lang="en-US" sz="1000" dirty="0">
              <a:solidFill>
                <a:schemeClr val="tx2"/>
              </a:solidFill>
            </a:endParaRPr>
          </a:p>
          <a:p>
            <a:pPr marL="355600" lvl="0" indent="-355600" eaLnBrk="1" hangingPunct="1">
              <a:tabLst>
                <a:tab pos="355600" algn="l"/>
              </a:tabLst>
              <a:defRPr/>
            </a:pPr>
            <a:r>
              <a:rPr lang="en-US" sz="2000" dirty="0">
                <a:solidFill>
                  <a:schemeClr val="tx2"/>
                </a:solidFill>
              </a:rPr>
              <a:t>Businesses already using the scheme will be able to continue until their turnover reaches £1,600,000.</a:t>
            </a:r>
          </a:p>
          <a:p>
            <a:pPr marL="0" indent="0">
              <a:buNone/>
            </a:pPr>
            <a:endParaRPr lang="en-GB" dirty="0">
              <a:solidFill>
                <a:schemeClr val="tx2"/>
              </a:solidFill>
            </a:endParaRPr>
          </a:p>
        </p:txBody>
      </p:sp>
    </p:spTree>
    <p:extLst>
      <p:ext uri="{BB962C8B-B14F-4D97-AF65-F5344CB8AC3E}">
        <p14:creationId xmlns:p14="http://schemas.microsoft.com/office/powerpoint/2010/main" val="3528905358"/>
      </p:ext>
    </p:extLst>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600" dirty="0">
                <a:solidFill>
                  <a:srgbClr val="FFFFFF"/>
                </a:solidFill>
              </a:rPr>
              <a:t>Flat rate scheme – small firms only</a:t>
            </a:r>
            <a:endParaRPr lang="en-GB" sz="3600" dirty="0"/>
          </a:p>
        </p:txBody>
      </p:sp>
      <p:sp>
        <p:nvSpPr>
          <p:cNvPr id="3" name="Content Placeholder 2"/>
          <p:cNvSpPr>
            <a:spLocks noGrp="1"/>
          </p:cNvSpPr>
          <p:nvPr>
            <p:ph idx="1"/>
          </p:nvPr>
        </p:nvSpPr>
        <p:spPr/>
        <p:txBody>
          <a:bodyPr/>
          <a:lstStyle/>
          <a:p>
            <a:pPr marL="0" lvl="0" indent="0" eaLnBrk="1" hangingPunct="1">
              <a:buNone/>
              <a:tabLst>
                <a:tab pos="355600" algn="l"/>
              </a:tabLst>
              <a:defRPr/>
            </a:pPr>
            <a:r>
              <a:rPr lang="en-US" dirty="0">
                <a:solidFill>
                  <a:schemeClr val="tx2"/>
                </a:solidFill>
              </a:rPr>
              <a:t>The scheme is available to traders whose annual taxable turnover, including reduced and zero-rated supplies, does not exceed £150,000 in the year of entry to the scheme:</a:t>
            </a:r>
          </a:p>
          <a:p>
            <a:pPr marL="0" lvl="0" indent="0" eaLnBrk="1" hangingPunct="1">
              <a:buNone/>
              <a:tabLst>
                <a:tab pos="355600" algn="l"/>
              </a:tabLst>
              <a:defRPr/>
            </a:pPr>
            <a:endParaRPr lang="en-US" dirty="0">
              <a:solidFill>
                <a:schemeClr val="tx2"/>
              </a:solidFill>
            </a:endParaRPr>
          </a:p>
          <a:p>
            <a:pPr marL="355600" lvl="0" indent="-355600" eaLnBrk="1" hangingPunct="1">
              <a:tabLst>
                <a:tab pos="355600" algn="l"/>
              </a:tabLst>
              <a:defRPr/>
            </a:pPr>
            <a:r>
              <a:rPr lang="en-US" dirty="0">
                <a:solidFill>
                  <a:schemeClr val="tx2"/>
                </a:solidFill>
              </a:rPr>
              <a:t>calculate VAT liability as a fixed percentage of total </a:t>
            </a:r>
            <a:r>
              <a:rPr lang="en-US" b="1" dirty="0">
                <a:solidFill>
                  <a:schemeClr val="tx1"/>
                </a:solidFill>
              </a:rPr>
              <a:t>VAT-inclusive</a:t>
            </a:r>
            <a:r>
              <a:rPr lang="en-US" dirty="0">
                <a:solidFill>
                  <a:schemeClr val="tx2"/>
                </a:solidFill>
              </a:rPr>
              <a:t> turnover;</a:t>
            </a:r>
          </a:p>
          <a:p>
            <a:pPr marL="355600" lvl="0" indent="-355600" eaLnBrk="1" hangingPunct="1">
              <a:tabLst>
                <a:tab pos="355600" algn="l"/>
              </a:tabLst>
              <a:defRPr/>
            </a:pPr>
            <a:endParaRPr lang="en-US" dirty="0">
              <a:solidFill>
                <a:schemeClr val="tx2"/>
              </a:solidFill>
            </a:endParaRPr>
          </a:p>
          <a:p>
            <a:pPr marL="355600" lvl="0" indent="-355600" eaLnBrk="1" hangingPunct="1">
              <a:tabLst>
                <a:tab pos="355600" algn="l"/>
              </a:tabLst>
              <a:defRPr/>
            </a:pPr>
            <a:r>
              <a:rPr lang="en-US" dirty="0">
                <a:solidFill>
                  <a:schemeClr val="tx2"/>
                </a:solidFill>
              </a:rPr>
              <a:t>invoices show normal VAT details i.e. at the standard, reduced or zero rates, or that the sale is VAT-exempt (so no difference to customers);</a:t>
            </a:r>
          </a:p>
          <a:p>
            <a:pPr marL="355600" lvl="0" indent="-355600" eaLnBrk="1" hangingPunct="1">
              <a:tabLst>
                <a:tab pos="355600" algn="l"/>
              </a:tabLst>
              <a:defRPr/>
            </a:pPr>
            <a:endParaRPr lang="en-US" dirty="0">
              <a:solidFill>
                <a:schemeClr val="tx2"/>
              </a:solidFill>
            </a:endParaRPr>
          </a:p>
          <a:p>
            <a:pPr marL="355600" lvl="0" indent="-355600" eaLnBrk="1" hangingPunct="1">
              <a:tabLst>
                <a:tab pos="355600" algn="l"/>
              </a:tabLst>
              <a:defRPr/>
            </a:pPr>
            <a:r>
              <a:rPr lang="en-US" dirty="0">
                <a:solidFill>
                  <a:schemeClr val="tx2"/>
                </a:solidFill>
              </a:rPr>
              <a:t>The flat rate percentage applied to turnover depends on the trade classification set by HMRC.</a:t>
            </a:r>
            <a:endParaRPr lang="en-GB" dirty="0">
              <a:solidFill>
                <a:schemeClr val="tx2"/>
              </a:solidFill>
            </a:endParaRPr>
          </a:p>
        </p:txBody>
      </p:sp>
    </p:spTree>
    <p:extLst>
      <p:ext uri="{BB962C8B-B14F-4D97-AF65-F5344CB8AC3E}">
        <p14:creationId xmlns:p14="http://schemas.microsoft.com/office/powerpoint/2010/main" val="335302309"/>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FFFFFF"/>
                </a:solidFill>
              </a:rPr>
              <a:t>Flat rate scheme - rates</a:t>
            </a:r>
            <a:endParaRPr lang="en-GB" dirty="0"/>
          </a:p>
        </p:txBody>
      </p:sp>
      <p:sp>
        <p:nvSpPr>
          <p:cNvPr id="3" name="Content Placeholder 2"/>
          <p:cNvSpPr>
            <a:spLocks noGrp="1"/>
          </p:cNvSpPr>
          <p:nvPr>
            <p:ph idx="1"/>
          </p:nvPr>
        </p:nvSpPr>
        <p:spPr/>
        <p:txBody>
          <a:bodyPr/>
          <a:lstStyle/>
          <a:p>
            <a:pPr marL="355600" lvl="0" indent="-355600" eaLnBrk="1" hangingPunct="1">
              <a:tabLst>
                <a:tab pos="355600" algn="l"/>
              </a:tabLst>
              <a:defRPr/>
            </a:pPr>
            <a:r>
              <a:rPr lang="en-US" sz="2000" dirty="0">
                <a:solidFill>
                  <a:schemeClr val="tx2"/>
                </a:solidFill>
              </a:rPr>
              <a:t>The flat rate percentage applied to turnover depends on the trade classification set by HMRC, for example:</a:t>
            </a:r>
          </a:p>
          <a:p>
            <a:pPr marL="719138" lvl="1" indent="-363538" eaLnBrk="1" hangingPunct="1">
              <a:spcBef>
                <a:spcPts val="0"/>
              </a:spcBef>
              <a:buFont typeface="Wingdings" panose="05000000000000000000" pitchFamily="2" charset="2"/>
              <a:buChar char="§"/>
              <a:tabLst>
                <a:tab pos="355600" algn="l"/>
                <a:tab pos="719138" algn="l"/>
                <a:tab pos="6818313" algn="dec"/>
              </a:tabLst>
              <a:defRPr/>
            </a:pPr>
            <a:r>
              <a:rPr lang="en-US" sz="1600" dirty="0">
                <a:solidFill>
                  <a:schemeClr val="tx2"/>
                </a:solidFill>
              </a:rPr>
              <a:t>Retailing food, confectionery, tobacco, newspapers or children’s clothing	4%</a:t>
            </a:r>
          </a:p>
          <a:p>
            <a:pPr marL="719138" lvl="1" indent="-363538" eaLnBrk="1" hangingPunct="1">
              <a:spcBef>
                <a:spcPts val="0"/>
              </a:spcBef>
              <a:buFont typeface="Wingdings" panose="05000000000000000000" pitchFamily="2" charset="2"/>
              <a:buChar char="§"/>
              <a:tabLst>
                <a:tab pos="355600" algn="l"/>
                <a:tab pos="719138" algn="l"/>
                <a:tab pos="6818313" algn="dec"/>
              </a:tabLst>
              <a:defRPr/>
            </a:pPr>
            <a:r>
              <a:rPr lang="en-US" sz="1600" dirty="0">
                <a:solidFill>
                  <a:schemeClr val="tx2"/>
                </a:solidFill>
              </a:rPr>
              <a:t>Membership organisation			8%</a:t>
            </a:r>
          </a:p>
          <a:p>
            <a:pPr marL="719138" lvl="1" indent="-363538" eaLnBrk="1" hangingPunct="1">
              <a:spcBef>
                <a:spcPts val="0"/>
              </a:spcBef>
              <a:buFont typeface="Wingdings" panose="05000000000000000000" pitchFamily="2" charset="2"/>
              <a:buChar char="§"/>
              <a:tabLst>
                <a:tab pos="355600" algn="l"/>
                <a:tab pos="719138" algn="l"/>
                <a:tab pos="6818313" algn="dec"/>
              </a:tabLst>
              <a:defRPr/>
            </a:pPr>
            <a:r>
              <a:rPr lang="en-US" sz="1600" b="1" dirty="0">
                <a:solidFill>
                  <a:schemeClr val="tx2"/>
                </a:solidFill>
              </a:rPr>
              <a:t>General</a:t>
            </a:r>
            <a:r>
              <a:rPr lang="en-US" sz="1600" dirty="0">
                <a:solidFill>
                  <a:schemeClr val="tx2"/>
                </a:solidFill>
              </a:rPr>
              <a:t> building or construction services			9.5%</a:t>
            </a:r>
          </a:p>
          <a:p>
            <a:pPr marL="719138" lvl="1" indent="-363538" eaLnBrk="1" hangingPunct="1">
              <a:spcBef>
                <a:spcPts val="0"/>
              </a:spcBef>
              <a:buFont typeface="Wingdings" panose="05000000000000000000" pitchFamily="2" charset="2"/>
              <a:buChar char="§"/>
              <a:tabLst>
                <a:tab pos="355600" algn="l"/>
                <a:tab pos="719138" algn="l"/>
                <a:tab pos="6818313" algn="dec"/>
              </a:tabLst>
              <a:defRPr/>
            </a:pPr>
            <a:r>
              <a:rPr lang="en-US" sz="1600" dirty="0">
                <a:solidFill>
                  <a:schemeClr val="tx2"/>
                </a:solidFill>
              </a:rPr>
              <a:t>Mining or quarrying			10%</a:t>
            </a:r>
          </a:p>
          <a:p>
            <a:pPr marL="719138" lvl="1" indent="-363538" eaLnBrk="1" hangingPunct="1">
              <a:spcBef>
                <a:spcPts val="0"/>
              </a:spcBef>
              <a:buFont typeface="Wingdings" panose="05000000000000000000" pitchFamily="2" charset="2"/>
              <a:buChar char="§"/>
              <a:tabLst>
                <a:tab pos="355600" algn="l"/>
                <a:tab pos="719138" algn="l"/>
                <a:tab pos="6818313" algn="dec"/>
              </a:tabLst>
              <a:defRPr/>
            </a:pPr>
            <a:r>
              <a:rPr lang="en-US" sz="1600" dirty="0">
                <a:solidFill>
                  <a:schemeClr val="tx2"/>
                </a:solidFill>
              </a:rPr>
              <a:t>Advertising			11%</a:t>
            </a:r>
          </a:p>
          <a:p>
            <a:pPr marL="719138" lvl="1" indent="-363538" eaLnBrk="1" hangingPunct="1">
              <a:spcBef>
                <a:spcPts val="0"/>
              </a:spcBef>
              <a:buFont typeface="Wingdings" panose="05000000000000000000" pitchFamily="2" charset="2"/>
              <a:buChar char="§"/>
              <a:tabLst>
                <a:tab pos="355600" algn="l"/>
                <a:tab pos="719138" algn="l"/>
                <a:tab pos="6818313" algn="dec"/>
              </a:tabLst>
              <a:defRPr/>
            </a:pPr>
            <a:r>
              <a:rPr lang="en-US" sz="1600" dirty="0">
                <a:solidFill>
                  <a:schemeClr val="tx2"/>
                </a:solidFill>
              </a:rPr>
              <a:t>Boarding or care of animals			12%</a:t>
            </a:r>
          </a:p>
          <a:p>
            <a:pPr marL="719138" lvl="1" indent="-363538" eaLnBrk="1" hangingPunct="1">
              <a:spcBef>
                <a:spcPts val="0"/>
              </a:spcBef>
              <a:buFont typeface="Wingdings" panose="05000000000000000000" pitchFamily="2" charset="2"/>
              <a:buChar char="§"/>
              <a:tabLst>
                <a:tab pos="355600" algn="l"/>
                <a:tab pos="719138" algn="l"/>
                <a:tab pos="6818313" algn="dec"/>
              </a:tabLst>
              <a:defRPr/>
            </a:pPr>
            <a:r>
              <a:rPr lang="en-US" sz="1600" dirty="0">
                <a:solidFill>
                  <a:schemeClr val="tx2"/>
                </a:solidFill>
              </a:rPr>
              <a:t>Film, radio, television or video production			13%</a:t>
            </a:r>
          </a:p>
          <a:p>
            <a:pPr marL="719138" lvl="1" indent="-363538" eaLnBrk="1" hangingPunct="1">
              <a:spcBef>
                <a:spcPts val="0"/>
              </a:spcBef>
              <a:buFont typeface="Wingdings" panose="05000000000000000000" pitchFamily="2" charset="2"/>
              <a:buChar char="§"/>
              <a:tabLst>
                <a:tab pos="355600" algn="l"/>
                <a:tab pos="719138" algn="l"/>
                <a:tab pos="6818313" algn="dec"/>
              </a:tabLst>
              <a:defRPr/>
            </a:pPr>
            <a:r>
              <a:rPr lang="en-US" sz="1600" b="1" dirty="0">
                <a:solidFill>
                  <a:schemeClr val="tx2"/>
                </a:solidFill>
              </a:rPr>
              <a:t>Labour-only</a:t>
            </a:r>
            <a:r>
              <a:rPr lang="en-US" sz="1600" dirty="0">
                <a:solidFill>
                  <a:schemeClr val="tx2"/>
                </a:solidFill>
              </a:rPr>
              <a:t> building or construction services			14.5%</a:t>
            </a:r>
          </a:p>
          <a:p>
            <a:pPr marL="0" indent="0">
              <a:buNone/>
            </a:pPr>
            <a:endParaRPr lang="en-GB" sz="800" dirty="0">
              <a:solidFill>
                <a:schemeClr val="tx2"/>
              </a:solidFill>
            </a:endParaRPr>
          </a:p>
          <a:p>
            <a:pPr lvl="0"/>
            <a:r>
              <a:rPr lang="en-GB" sz="2000" dirty="0">
                <a:solidFill>
                  <a:schemeClr val="tx2"/>
                </a:solidFill>
              </a:rPr>
              <a:t>A flat rate of 16.5% applies, regardless of sector, to “limited cost businesses” – those which only spend a small amount on goods (as distinct from services). A limited cost business is one whose goods cost less than</a:t>
            </a:r>
          </a:p>
          <a:p>
            <a:pPr lvl="1"/>
            <a:r>
              <a:rPr lang="en-GB" dirty="0">
                <a:solidFill>
                  <a:schemeClr val="tx2"/>
                </a:solidFill>
              </a:rPr>
              <a:t>2% of turnover; or</a:t>
            </a:r>
          </a:p>
          <a:p>
            <a:pPr lvl="1"/>
            <a:r>
              <a:rPr lang="en-GB" dirty="0">
                <a:solidFill>
                  <a:schemeClr val="tx2"/>
                </a:solidFill>
              </a:rPr>
              <a:t>£1,000 per year, if more than 2% of turnover.</a:t>
            </a:r>
          </a:p>
          <a:p>
            <a:pPr marL="0" indent="0">
              <a:buNone/>
            </a:pPr>
            <a:endParaRPr lang="en-GB" dirty="0">
              <a:solidFill>
                <a:schemeClr val="tx2"/>
              </a:solidFill>
            </a:endParaRPr>
          </a:p>
        </p:txBody>
      </p:sp>
    </p:spTree>
    <p:extLst>
      <p:ext uri="{BB962C8B-B14F-4D97-AF65-F5344CB8AC3E}">
        <p14:creationId xmlns:p14="http://schemas.microsoft.com/office/powerpoint/2010/main" val="1505342267"/>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Student questions</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sz="2800" dirty="0">
                <a:solidFill>
                  <a:schemeClr val="tx2"/>
                </a:solidFill>
              </a:rPr>
              <a:t>Chapter 34 questions without answers</a:t>
            </a:r>
          </a:p>
          <a:p>
            <a:pPr marL="0" lvl="0" indent="0" eaLnBrk="1" hangingPunct="1">
              <a:buNone/>
            </a:pPr>
            <a:endParaRPr lang="en-GB" altLang="en-US" sz="2800" dirty="0">
              <a:solidFill>
                <a:schemeClr val="tx2"/>
              </a:solidFill>
            </a:endParaRPr>
          </a:p>
          <a:p>
            <a:pPr marL="0" lvl="0" indent="0" eaLnBrk="1" hangingPunct="1">
              <a:buNone/>
            </a:pPr>
            <a:r>
              <a:rPr lang="en-GB" altLang="en-US" sz="2800" dirty="0">
                <a:solidFill>
                  <a:schemeClr val="tx2"/>
                </a:solidFill>
              </a:rPr>
              <a:t>Q2 Portia Ltd – VAT account / VAT return</a:t>
            </a:r>
          </a:p>
          <a:p>
            <a:pPr marL="0" lvl="0" indent="0" eaLnBrk="1" hangingPunct="1">
              <a:buNone/>
            </a:pPr>
            <a:endParaRPr lang="en-GB" altLang="en-US" sz="2800" dirty="0">
              <a:solidFill>
                <a:schemeClr val="tx2"/>
              </a:solidFill>
            </a:endParaRPr>
          </a:p>
          <a:p>
            <a:pPr marL="0" lvl="0" indent="0" eaLnBrk="1" hangingPunct="1">
              <a:buNone/>
            </a:pPr>
            <a:r>
              <a:rPr lang="en-GB" altLang="en-US" sz="2800" dirty="0">
                <a:solidFill>
                  <a:schemeClr val="tx2"/>
                </a:solidFill>
              </a:rPr>
              <a:t>Q3 Antrobus Ltd – VAT return and record keeping</a:t>
            </a:r>
          </a:p>
          <a:p>
            <a:pPr marL="0" indent="0">
              <a:buNone/>
            </a:pPr>
            <a:endParaRPr lang="en-GB" dirty="0">
              <a:solidFill>
                <a:schemeClr val="tx2"/>
              </a:solidFill>
            </a:endParaRPr>
          </a:p>
        </p:txBody>
      </p:sp>
    </p:spTree>
    <p:extLst>
      <p:ext uri="{BB962C8B-B14F-4D97-AF65-F5344CB8AC3E}">
        <p14:creationId xmlns:p14="http://schemas.microsoft.com/office/powerpoint/2010/main" val="2738206624"/>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Classification of goods and services</a:t>
            </a:r>
            <a:endParaRPr lang="en-GB" dirty="0"/>
          </a:p>
        </p:txBody>
      </p:sp>
      <p:sp>
        <p:nvSpPr>
          <p:cNvPr id="3" name="Content Placeholder 2"/>
          <p:cNvSpPr>
            <a:spLocks noGrp="1"/>
          </p:cNvSpPr>
          <p:nvPr>
            <p:ph idx="1"/>
          </p:nvPr>
        </p:nvSpPr>
        <p:spPr/>
        <p:txBody>
          <a:bodyPr/>
          <a:lstStyle/>
          <a:p>
            <a:pPr marL="355600" lvl="0" indent="-355600" eaLnBrk="1" hangingPunct="1">
              <a:tabLst>
                <a:tab pos="355600" algn="l"/>
              </a:tabLst>
            </a:pPr>
            <a:r>
              <a:rPr lang="en-GB" altLang="en-US" sz="2000" b="1" dirty="0">
                <a:solidFill>
                  <a:schemeClr val="tx2"/>
                </a:solidFill>
              </a:rPr>
              <a:t>Standard-rated supplies </a:t>
            </a:r>
            <a:r>
              <a:rPr lang="en-GB" altLang="en-US" sz="2000" dirty="0">
                <a:solidFill>
                  <a:schemeClr val="tx2"/>
                </a:solidFill>
              </a:rPr>
              <a:t>– These are all goods and services not zero-rated, reduced rate or exempt</a:t>
            </a:r>
          </a:p>
          <a:p>
            <a:pPr marL="355600" lvl="0" indent="-355600" eaLnBrk="1" hangingPunct="1">
              <a:tabLst>
                <a:tab pos="355600" algn="l"/>
              </a:tabLst>
            </a:pPr>
            <a:r>
              <a:rPr lang="en-GB" altLang="en-US" sz="2000" b="1" dirty="0">
                <a:solidFill>
                  <a:schemeClr val="tx2"/>
                </a:solidFill>
              </a:rPr>
              <a:t>Exempt supplies </a:t>
            </a:r>
            <a:r>
              <a:rPr lang="en-GB" altLang="en-US" sz="2000" dirty="0">
                <a:solidFill>
                  <a:schemeClr val="tx2"/>
                </a:solidFill>
              </a:rPr>
              <a:t>– These are goods and services which are not subject to VAT at all, such as healthcare, education, banking and insurance.</a:t>
            </a:r>
          </a:p>
          <a:p>
            <a:pPr marL="355600" lvl="0" indent="-355600" eaLnBrk="1" hangingPunct="1">
              <a:tabLst>
                <a:tab pos="355600" algn="l"/>
              </a:tabLst>
            </a:pPr>
            <a:r>
              <a:rPr lang="en-GB" altLang="en-US" sz="2000" b="1" dirty="0">
                <a:solidFill>
                  <a:schemeClr val="tx2"/>
                </a:solidFill>
              </a:rPr>
              <a:t>Zero-rated supplies</a:t>
            </a:r>
            <a:r>
              <a:rPr lang="en-GB" altLang="en-US" sz="2000" dirty="0">
                <a:solidFill>
                  <a:schemeClr val="tx2"/>
                </a:solidFill>
              </a:rPr>
              <a:t> – These are goods and services which are subject to a zero rate of VAT , e.g. printed matter, public transport.</a:t>
            </a:r>
          </a:p>
          <a:p>
            <a:pPr marL="355600" lvl="0" indent="-355600" eaLnBrk="1" hangingPunct="1">
              <a:tabLst>
                <a:tab pos="355600" algn="l"/>
              </a:tabLst>
            </a:pPr>
            <a:r>
              <a:rPr lang="en-GB" altLang="en-US" sz="2000" b="1" dirty="0">
                <a:solidFill>
                  <a:schemeClr val="tx2"/>
                </a:solidFill>
              </a:rPr>
              <a:t>Reduced rate supplies </a:t>
            </a:r>
            <a:r>
              <a:rPr lang="en-GB" altLang="en-US" sz="2000" dirty="0">
                <a:solidFill>
                  <a:schemeClr val="tx2"/>
                </a:solidFill>
              </a:rPr>
              <a:t>– These are goods and services which are subject to the reduced (currently 5%) rate of VAT.  These are mainly items which were formerly standard-rated (or in the case of domestic fuel and power, half-standard rated) but for social or welfare reasons have been reduced.</a:t>
            </a:r>
          </a:p>
          <a:p>
            <a:pPr marL="0" indent="0">
              <a:buNone/>
            </a:pPr>
            <a:endParaRPr lang="en-GB" dirty="0"/>
          </a:p>
        </p:txBody>
      </p:sp>
    </p:spTree>
    <p:extLst>
      <p:ext uri="{BB962C8B-B14F-4D97-AF65-F5344CB8AC3E}">
        <p14:creationId xmlns:p14="http://schemas.microsoft.com/office/powerpoint/2010/main" val="1529870206"/>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Registration limits</a:t>
            </a:r>
            <a:endParaRPr lang="en-GB" dirty="0"/>
          </a:p>
        </p:txBody>
      </p:sp>
      <p:sp>
        <p:nvSpPr>
          <p:cNvPr id="3" name="Content Placeholder 2"/>
          <p:cNvSpPr>
            <a:spLocks noGrp="1"/>
          </p:cNvSpPr>
          <p:nvPr>
            <p:ph idx="1"/>
          </p:nvPr>
        </p:nvSpPr>
        <p:spPr/>
        <p:txBody>
          <a:bodyPr/>
          <a:lstStyle/>
          <a:p>
            <a:pPr marL="0" lvl="0" indent="0" eaLnBrk="1" hangingPunct="1">
              <a:buNone/>
              <a:tabLst>
                <a:tab pos="355600" algn="l"/>
                <a:tab pos="719138" algn="l"/>
                <a:tab pos="3951288" algn="dec"/>
                <a:tab pos="5743575" algn="dec"/>
                <a:tab pos="6099175" algn="dec"/>
                <a:tab pos="7891463" algn="dec"/>
              </a:tabLst>
              <a:defRPr/>
            </a:pPr>
            <a:r>
              <a:rPr lang="en-GB" sz="2000" dirty="0">
                <a:solidFill>
                  <a:schemeClr val="tx2"/>
                </a:solidFill>
              </a:rPr>
              <a:t>VAT registration is compulsory once a business’s turnover of taxable supplies (all non-exempt supplies, including those which are zero-rated) exceeds:</a:t>
            </a:r>
          </a:p>
          <a:p>
            <a:pPr marL="0" lvl="0" indent="0" eaLnBrk="1" hangingPunct="1">
              <a:buNone/>
              <a:tabLst>
                <a:tab pos="355600" algn="l"/>
                <a:tab pos="719138" algn="l"/>
                <a:tab pos="3951288" algn="dec"/>
                <a:tab pos="5743575" algn="dec"/>
                <a:tab pos="6099175" algn="dec"/>
                <a:tab pos="7891463" algn="dec"/>
              </a:tabLst>
              <a:defRPr/>
            </a:pPr>
            <a:r>
              <a:rPr lang="en-GB" sz="2000" dirty="0">
                <a:solidFill>
                  <a:schemeClr val="tx2"/>
                </a:solidFill>
              </a:rPr>
              <a:t>				£</a:t>
            </a:r>
          </a:p>
          <a:p>
            <a:pPr marL="0" lvl="0" indent="0" eaLnBrk="1" hangingPunct="1">
              <a:buNone/>
              <a:tabLst>
                <a:tab pos="355600" algn="l"/>
                <a:tab pos="719138" algn="l"/>
                <a:tab pos="3951288" algn="dec"/>
                <a:tab pos="5743575" algn="dec"/>
                <a:tab pos="6099175" algn="dec"/>
                <a:tab pos="7891463" algn="dec"/>
              </a:tabLst>
              <a:defRPr/>
            </a:pPr>
            <a:r>
              <a:rPr lang="en-GB" sz="2000" dirty="0">
                <a:solidFill>
                  <a:schemeClr val="tx2"/>
                </a:solidFill>
              </a:rPr>
              <a:t>VAT registration threshold		90,000		</a:t>
            </a:r>
          </a:p>
          <a:p>
            <a:pPr marL="0" lvl="0" indent="0" eaLnBrk="1" hangingPunct="1">
              <a:buNone/>
              <a:tabLst>
                <a:tab pos="355600" algn="l"/>
                <a:tab pos="719138" algn="l"/>
                <a:tab pos="3951288" algn="dec"/>
                <a:tab pos="5743575" algn="dec"/>
                <a:tab pos="6099175" algn="dec"/>
                <a:tab pos="7891463" algn="dec"/>
              </a:tabLst>
              <a:defRPr/>
            </a:pPr>
            <a:r>
              <a:rPr lang="en-GB" sz="2000" dirty="0">
                <a:solidFill>
                  <a:schemeClr val="tx2"/>
                </a:solidFill>
              </a:rPr>
              <a:t>VAT deregistration threshold		88,000		</a:t>
            </a:r>
          </a:p>
          <a:p>
            <a:pPr marL="0" lvl="0" indent="0" eaLnBrk="1" hangingPunct="1">
              <a:buNone/>
              <a:tabLst>
                <a:tab pos="355600" algn="l"/>
                <a:tab pos="719138" algn="l"/>
                <a:tab pos="3951288" algn="dec"/>
                <a:tab pos="5743575" algn="dec"/>
                <a:tab pos="6099175" algn="dec"/>
                <a:tab pos="7891463" algn="dec"/>
              </a:tabLst>
              <a:defRPr/>
            </a:pPr>
            <a:endParaRPr lang="en-GB" sz="2000" dirty="0">
              <a:solidFill>
                <a:schemeClr val="tx2"/>
              </a:solidFill>
            </a:endParaRPr>
          </a:p>
          <a:p>
            <a:pPr marL="0" lvl="0" indent="0" eaLnBrk="1" hangingPunct="1">
              <a:buNone/>
              <a:tabLst>
                <a:tab pos="355600" algn="l"/>
                <a:tab pos="719138" algn="l"/>
                <a:tab pos="3951288" algn="dec"/>
                <a:tab pos="5743575" algn="dec"/>
                <a:tab pos="6099175" algn="dec"/>
                <a:tab pos="7891463" algn="dec"/>
              </a:tabLst>
              <a:defRPr/>
            </a:pPr>
            <a:r>
              <a:rPr lang="en-GB" sz="2000" dirty="0">
                <a:solidFill>
                  <a:schemeClr val="tx2"/>
                </a:solidFill>
              </a:rPr>
              <a:t>Registration is mandatory if:</a:t>
            </a:r>
          </a:p>
          <a:p>
            <a:pPr marL="719138" lvl="0" indent="-719138" eaLnBrk="1" hangingPunct="1">
              <a:buFontTx/>
              <a:buAutoNum type="alphaLcParenBoth"/>
              <a:tabLst>
                <a:tab pos="355600" algn="l"/>
                <a:tab pos="719138" algn="l"/>
                <a:tab pos="3951288" algn="dec"/>
                <a:tab pos="5743575" algn="dec"/>
                <a:tab pos="6099175" algn="dec"/>
                <a:tab pos="7891463" algn="dec"/>
              </a:tabLst>
              <a:defRPr/>
            </a:pPr>
            <a:r>
              <a:rPr lang="en-GB" sz="2000" dirty="0">
                <a:solidFill>
                  <a:schemeClr val="tx2"/>
                </a:solidFill>
              </a:rPr>
              <a:t>at the end of any month, the value of the taxable supplies in the past year has exceeded the turnover limits; or</a:t>
            </a:r>
          </a:p>
          <a:p>
            <a:pPr marL="719138" lvl="0" indent="-719138" eaLnBrk="1" hangingPunct="1">
              <a:buFontTx/>
              <a:buAutoNum type="alphaLcParenBoth"/>
              <a:tabLst>
                <a:tab pos="355600" algn="l"/>
                <a:tab pos="719138" algn="l"/>
                <a:tab pos="3951288" algn="dec"/>
                <a:tab pos="5743575" algn="dec"/>
                <a:tab pos="6099175" algn="dec"/>
                <a:tab pos="7891463" algn="dec"/>
              </a:tabLst>
              <a:defRPr/>
            </a:pPr>
            <a:r>
              <a:rPr lang="en-GB" sz="2000" dirty="0">
                <a:solidFill>
                  <a:schemeClr val="tx2"/>
                </a:solidFill>
              </a:rPr>
              <a:t>at any time, if there are reasonable grounds for believing that the value of taxable supplies in the next 30 days will exceed the turnover limit</a:t>
            </a:r>
          </a:p>
          <a:p>
            <a:pPr marL="719138" lvl="0" indent="-719138" eaLnBrk="1" hangingPunct="1">
              <a:buFontTx/>
              <a:buAutoNum type="alphaLcParenBoth"/>
              <a:tabLst>
                <a:tab pos="355600" algn="l"/>
                <a:tab pos="719138" algn="l"/>
                <a:tab pos="3951288" algn="dec"/>
                <a:tab pos="5743575" algn="dec"/>
                <a:tab pos="6099175" algn="dec"/>
                <a:tab pos="7891463" algn="dec"/>
              </a:tabLst>
              <a:defRPr/>
            </a:pPr>
            <a:endParaRPr lang="en-GB" sz="2000" dirty="0">
              <a:solidFill>
                <a:schemeClr val="tx2"/>
              </a:solidFill>
            </a:endParaRPr>
          </a:p>
          <a:p>
            <a:pPr marL="0" lvl="0" indent="0" eaLnBrk="1" hangingPunct="1">
              <a:buNone/>
              <a:tabLst>
                <a:tab pos="355600" algn="l"/>
                <a:tab pos="719138" algn="l"/>
                <a:tab pos="3951288" algn="dec"/>
                <a:tab pos="5743575" algn="dec"/>
                <a:tab pos="6099175" algn="dec"/>
                <a:tab pos="7891463" algn="dec"/>
              </a:tabLst>
              <a:defRPr/>
            </a:pPr>
            <a:r>
              <a:rPr lang="en-GB" sz="2000" dirty="0">
                <a:solidFill>
                  <a:schemeClr val="tx2"/>
                </a:solidFill>
              </a:rPr>
              <a:t>Voluntary registration is also possible.</a:t>
            </a:r>
          </a:p>
          <a:p>
            <a:pPr marL="0" indent="0">
              <a:buNone/>
            </a:pPr>
            <a:endParaRPr lang="en-GB" dirty="0"/>
          </a:p>
        </p:txBody>
      </p:sp>
    </p:spTree>
    <p:extLst>
      <p:ext uri="{BB962C8B-B14F-4D97-AF65-F5344CB8AC3E}">
        <p14:creationId xmlns:p14="http://schemas.microsoft.com/office/powerpoint/2010/main" val="3595593504"/>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Example: Farm Crafts Ltd </a:t>
            </a:r>
            <a:endParaRPr lang="en-GB" dirty="0"/>
          </a:p>
        </p:txBody>
      </p:sp>
      <p:sp>
        <p:nvSpPr>
          <p:cNvPr id="3" name="Content Placeholder 2"/>
          <p:cNvSpPr>
            <a:spLocks noGrp="1"/>
          </p:cNvSpPr>
          <p:nvPr>
            <p:ph idx="1"/>
          </p:nvPr>
        </p:nvSpPr>
        <p:spPr/>
        <p:txBody>
          <a:bodyPr/>
          <a:lstStyle/>
          <a:p>
            <a:pPr marL="0" lvl="0" indent="0" eaLnBrk="1" hangingPunct="1">
              <a:buNone/>
              <a:tabLst>
                <a:tab pos="2513013" algn="dec"/>
                <a:tab pos="4305300" algn="dec"/>
                <a:tab pos="6099175" algn="dec"/>
                <a:tab pos="7891463" algn="dec"/>
              </a:tabLst>
            </a:pPr>
            <a:r>
              <a:rPr lang="en-GB" altLang="en-US" dirty="0"/>
              <a:t>	</a:t>
            </a:r>
            <a:r>
              <a:rPr lang="en-GB" altLang="en-US" dirty="0">
                <a:solidFill>
                  <a:schemeClr val="tx2"/>
                </a:solidFill>
              </a:rPr>
              <a:t>	Exempt	Standard	Zero</a:t>
            </a:r>
          </a:p>
          <a:p>
            <a:pPr marL="0" lvl="0" indent="0" eaLnBrk="1" hangingPunct="1">
              <a:buNone/>
              <a:tabLst>
                <a:tab pos="2513013" algn="dec"/>
                <a:tab pos="4305300" algn="dec"/>
                <a:tab pos="6099175" algn="dec"/>
                <a:tab pos="7891463" algn="dec"/>
              </a:tabLst>
            </a:pPr>
            <a:r>
              <a:rPr lang="en-GB" altLang="en-US" u="sng" dirty="0">
                <a:solidFill>
                  <a:schemeClr val="tx2"/>
                </a:solidFill>
              </a:rPr>
              <a:t>			rate	rate</a:t>
            </a:r>
          </a:p>
          <a:p>
            <a:pPr marL="0" lvl="0" indent="0" eaLnBrk="1" hangingPunct="1">
              <a:buNone/>
              <a:tabLst>
                <a:tab pos="2513013" algn="dec"/>
                <a:tab pos="4305300" algn="dec"/>
                <a:tab pos="6099175" algn="dec"/>
                <a:tab pos="7891463" algn="dec"/>
              </a:tabLst>
            </a:pPr>
            <a:r>
              <a:rPr lang="en-GB" altLang="en-US" u="sng" dirty="0">
                <a:solidFill>
                  <a:schemeClr val="tx2"/>
                </a:solidFill>
              </a:rPr>
              <a:t>		rent	furniture	food</a:t>
            </a:r>
          </a:p>
          <a:p>
            <a:pPr marL="0" lvl="0" indent="0" eaLnBrk="1" hangingPunct="1">
              <a:buNone/>
              <a:tabLst>
                <a:tab pos="2513013" algn="dec"/>
                <a:tab pos="4305300" algn="dec"/>
                <a:tab pos="6099175" algn="dec"/>
                <a:tab pos="7891463" algn="dec"/>
              </a:tabLst>
            </a:pPr>
            <a:r>
              <a:rPr lang="en-GB" altLang="en-US" dirty="0">
                <a:solidFill>
                  <a:schemeClr val="tx2"/>
                </a:solidFill>
              </a:rPr>
              <a:t>July		7,500	14,000	18,000</a:t>
            </a:r>
          </a:p>
          <a:p>
            <a:pPr marL="0" lvl="0" indent="0" eaLnBrk="1" hangingPunct="1">
              <a:buNone/>
              <a:tabLst>
                <a:tab pos="2513013" algn="dec"/>
                <a:tab pos="4305300" algn="dec"/>
                <a:tab pos="6099175" algn="dec"/>
                <a:tab pos="7891463" algn="dec"/>
              </a:tabLst>
            </a:pPr>
            <a:r>
              <a:rPr lang="en-GB" altLang="en-US" dirty="0">
                <a:solidFill>
                  <a:schemeClr val="tx2"/>
                </a:solidFill>
              </a:rPr>
              <a:t>August		7,500	14,000	18,000</a:t>
            </a:r>
          </a:p>
          <a:p>
            <a:pPr marL="0" lvl="0" indent="0" eaLnBrk="1" hangingPunct="1">
              <a:buNone/>
              <a:tabLst>
                <a:tab pos="2513013" algn="dec"/>
                <a:tab pos="4305300" algn="dec"/>
                <a:tab pos="6099175" algn="dec"/>
                <a:tab pos="7891463" algn="dec"/>
              </a:tabLst>
            </a:pPr>
            <a:r>
              <a:rPr lang="en-GB" altLang="en-US" dirty="0">
                <a:solidFill>
                  <a:schemeClr val="tx2"/>
                </a:solidFill>
              </a:rPr>
              <a:t>September		7,500	14,000	18,000</a:t>
            </a:r>
          </a:p>
          <a:p>
            <a:pPr marL="0" lvl="0" indent="0" eaLnBrk="1" hangingPunct="1">
              <a:buNone/>
              <a:tabLst>
                <a:tab pos="2513013" algn="dec"/>
                <a:tab pos="4305300" algn="dec"/>
                <a:tab pos="6099175" algn="dec"/>
                <a:tab pos="7891463" algn="dec"/>
              </a:tabLst>
            </a:pPr>
            <a:r>
              <a:rPr lang="en-GB" altLang="en-US" dirty="0">
                <a:solidFill>
                  <a:schemeClr val="tx2"/>
                </a:solidFill>
              </a:rPr>
              <a:t>October		7,500	14,000	18,000</a:t>
            </a:r>
          </a:p>
          <a:p>
            <a:pPr marL="0" lvl="0" indent="0" eaLnBrk="1" hangingPunct="1">
              <a:buNone/>
              <a:tabLst>
                <a:tab pos="2513013" algn="dec"/>
                <a:tab pos="4305300" algn="dec"/>
                <a:tab pos="6099175" algn="dec"/>
                <a:tab pos="7891463" algn="dec"/>
              </a:tabLst>
            </a:pPr>
            <a:endParaRPr lang="en-GB" altLang="en-US" dirty="0">
              <a:solidFill>
                <a:schemeClr val="tx2"/>
              </a:solidFill>
            </a:endParaRPr>
          </a:p>
          <a:p>
            <a:pPr marL="0" lvl="0" indent="0" eaLnBrk="1" hangingPunct="1">
              <a:buNone/>
              <a:tabLst>
                <a:tab pos="2513013" algn="dec"/>
                <a:tab pos="4305300" algn="dec"/>
                <a:tab pos="6099175" algn="dec"/>
                <a:tab pos="7891463" algn="dec"/>
              </a:tabLst>
            </a:pPr>
            <a:r>
              <a:rPr lang="en-GB" altLang="en-US" b="1" dirty="0">
                <a:solidFill>
                  <a:schemeClr val="tx2"/>
                </a:solidFill>
              </a:rPr>
              <a:t>When should the company register for VAT?</a:t>
            </a:r>
          </a:p>
          <a:p>
            <a:pPr marL="0" indent="0">
              <a:buNone/>
            </a:pPr>
            <a:endParaRPr lang="en-GB" dirty="0"/>
          </a:p>
        </p:txBody>
      </p:sp>
    </p:spTree>
    <p:extLst>
      <p:ext uri="{BB962C8B-B14F-4D97-AF65-F5344CB8AC3E}">
        <p14:creationId xmlns:p14="http://schemas.microsoft.com/office/powerpoint/2010/main" val="746191423"/>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Answer: Farm Crafts Ltd </a:t>
            </a:r>
            <a:endParaRPr lang="en-GB" dirty="0"/>
          </a:p>
        </p:txBody>
      </p:sp>
      <p:sp>
        <p:nvSpPr>
          <p:cNvPr id="3" name="Content Placeholder 2"/>
          <p:cNvSpPr>
            <a:spLocks noGrp="1"/>
          </p:cNvSpPr>
          <p:nvPr>
            <p:ph idx="1"/>
          </p:nvPr>
        </p:nvSpPr>
        <p:spPr/>
        <p:txBody>
          <a:bodyPr/>
          <a:lstStyle/>
          <a:p>
            <a:pPr marL="0" lvl="0" indent="0" eaLnBrk="1" hangingPunct="1">
              <a:buNone/>
              <a:tabLst>
                <a:tab pos="2513013" algn="dec"/>
                <a:tab pos="4305300" algn="dec"/>
                <a:tab pos="6099175" algn="dec"/>
                <a:tab pos="7891463" algn="dec"/>
              </a:tabLst>
            </a:pPr>
            <a:r>
              <a:rPr lang="en-GB" altLang="en-US" dirty="0"/>
              <a:t>	</a:t>
            </a:r>
            <a:r>
              <a:rPr lang="en-GB" altLang="en-US" dirty="0">
                <a:solidFill>
                  <a:schemeClr val="tx2"/>
                </a:solidFill>
              </a:rPr>
              <a:t>	Exempt	Standard	Zero</a:t>
            </a:r>
          </a:p>
          <a:p>
            <a:pPr marL="0" lvl="0" indent="0" eaLnBrk="1" hangingPunct="1">
              <a:buNone/>
              <a:tabLst>
                <a:tab pos="2513013" algn="dec"/>
                <a:tab pos="4305300" algn="dec"/>
                <a:tab pos="6099175" algn="dec"/>
                <a:tab pos="7891463" algn="dec"/>
              </a:tabLst>
            </a:pPr>
            <a:r>
              <a:rPr lang="en-GB" altLang="en-US" u="sng" dirty="0">
                <a:solidFill>
                  <a:schemeClr val="tx2"/>
                </a:solidFill>
              </a:rPr>
              <a:t>			rate	rate</a:t>
            </a:r>
          </a:p>
          <a:p>
            <a:pPr marL="0" lvl="0" indent="0" eaLnBrk="1" hangingPunct="1">
              <a:buNone/>
              <a:tabLst>
                <a:tab pos="2513013" algn="dec"/>
                <a:tab pos="4305300" algn="dec"/>
                <a:tab pos="6099175" algn="dec"/>
                <a:tab pos="7891463" algn="dec"/>
              </a:tabLst>
            </a:pPr>
            <a:r>
              <a:rPr lang="en-GB" altLang="en-US" u="sng" dirty="0">
                <a:solidFill>
                  <a:schemeClr val="tx2"/>
                </a:solidFill>
              </a:rPr>
              <a:t>		rent	furniture	food</a:t>
            </a:r>
          </a:p>
          <a:p>
            <a:pPr marL="0" lvl="0" indent="0" eaLnBrk="1" hangingPunct="1">
              <a:buNone/>
              <a:tabLst>
                <a:tab pos="2513013" algn="dec"/>
                <a:tab pos="4305300" algn="dec"/>
                <a:tab pos="6099175" algn="dec"/>
                <a:tab pos="7891463" algn="dec"/>
              </a:tabLst>
            </a:pPr>
            <a:r>
              <a:rPr lang="en-GB" altLang="en-US" dirty="0">
                <a:solidFill>
                  <a:schemeClr val="tx2"/>
                </a:solidFill>
              </a:rPr>
              <a:t>July		7,500	14,000	18,000</a:t>
            </a:r>
          </a:p>
          <a:p>
            <a:pPr marL="0" lvl="0" indent="0" eaLnBrk="1" hangingPunct="1">
              <a:buNone/>
              <a:tabLst>
                <a:tab pos="2513013" algn="dec"/>
                <a:tab pos="4305300" algn="dec"/>
                <a:tab pos="6099175" algn="dec"/>
                <a:tab pos="7891463" algn="dec"/>
              </a:tabLst>
            </a:pPr>
            <a:r>
              <a:rPr lang="en-GB" altLang="en-US" dirty="0">
                <a:solidFill>
                  <a:schemeClr val="tx2"/>
                </a:solidFill>
              </a:rPr>
              <a:t>August		7,500	14,000	18,000</a:t>
            </a:r>
          </a:p>
          <a:p>
            <a:pPr marL="0" lvl="0" indent="0" eaLnBrk="1" hangingPunct="1">
              <a:buNone/>
              <a:tabLst>
                <a:tab pos="2513013" algn="dec"/>
                <a:tab pos="4305300" algn="dec"/>
                <a:tab pos="6099175" algn="dec"/>
                <a:tab pos="7891463" algn="dec"/>
              </a:tabLst>
            </a:pPr>
            <a:r>
              <a:rPr lang="en-GB" altLang="en-US" dirty="0">
                <a:solidFill>
                  <a:schemeClr val="tx2"/>
                </a:solidFill>
              </a:rPr>
              <a:t>September		7,500	14,000	18,000</a:t>
            </a:r>
          </a:p>
          <a:p>
            <a:pPr marL="0" lvl="0" indent="0" eaLnBrk="1" hangingPunct="1">
              <a:buNone/>
              <a:tabLst>
                <a:tab pos="2513013" algn="dec"/>
                <a:tab pos="4305300" algn="dec"/>
                <a:tab pos="6099175" algn="dec"/>
                <a:tab pos="7891463" algn="dec"/>
              </a:tabLst>
            </a:pPr>
            <a:r>
              <a:rPr lang="en-GB" altLang="en-US" dirty="0">
                <a:solidFill>
                  <a:schemeClr val="tx2"/>
                </a:solidFill>
              </a:rPr>
              <a:t>October		7,500	14,000	18,000</a:t>
            </a:r>
          </a:p>
          <a:p>
            <a:pPr marL="0" lvl="0" indent="0" eaLnBrk="1" hangingPunct="1">
              <a:buNone/>
              <a:tabLst>
                <a:tab pos="2513013" algn="dec"/>
                <a:tab pos="4305300" algn="dec"/>
                <a:tab pos="6099175" algn="dec"/>
                <a:tab pos="7891463" algn="dec"/>
              </a:tabLst>
            </a:pPr>
            <a:endParaRPr lang="en-GB" altLang="en-US" dirty="0">
              <a:solidFill>
                <a:schemeClr val="tx2"/>
              </a:solidFill>
            </a:endParaRPr>
          </a:p>
          <a:p>
            <a:pPr marL="0" lvl="0" indent="0" eaLnBrk="1" hangingPunct="1">
              <a:buNone/>
              <a:tabLst>
                <a:tab pos="2513013" algn="dec"/>
                <a:tab pos="2867025" algn="l"/>
                <a:tab pos="4305300" algn="dec"/>
                <a:tab pos="6099175" algn="dec"/>
                <a:tab pos="7891463" algn="dec"/>
              </a:tabLst>
            </a:pPr>
            <a:r>
              <a:rPr lang="en-GB" altLang="en-US" dirty="0">
                <a:solidFill>
                  <a:schemeClr val="tx2"/>
                </a:solidFill>
              </a:rPr>
              <a:t>End September £96,000		= notify 31 October </a:t>
            </a:r>
          </a:p>
          <a:p>
            <a:pPr marL="0" lvl="0" indent="0" eaLnBrk="1" hangingPunct="1">
              <a:buNone/>
              <a:tabLst>
                <a:tab pos="2513013" algn="dec"/>
                <a:tab pos="2867025" algn="l"/>
                <a:tab pos="4305300" algn="dec"/>
                <a:tab pos="6099175" algn="dec"/>
                <a:tab pos="7891463" algn="dec"/>
              </a:tabLst>
            </a:pPr>
            <a:r>
              <a:rPr lang="en-GB" altLang="en-US" dirty="0">
                <a:solidFill>
                  <a:schemeClr val="tx2"/>
                </a:solidFill>
              </a:rPr>
              <a:t>							= registered 1 November</a:t>
            </a:r>
          </a:p>
          <a:p>
            <a:pPr marL="0" indent="0">
              <a:buNone/>
            </a:pPr>
            <a:endParaRPr lang="en-GB" dirty="0"/>
          </a:p>
        </p:txBody>
      </p:sp>
    </p:spTree>
    <p:extLst>
      <p:ext uri="{BB962C8B-B14F-4D97-AF65-F5344CB8AC3E}">
        <p14:creationId xmlns:p14="http://schemas.microsoft.com/office/powerpoint/2010/main" val="4060380647"/>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Effect of registration</a:t>
            </a:r>
            <a:endParaRPr lang="en-GB" dirty="0"/>
          </a:p>
        </p:txBody>
      </p:sp>
      <p:sp>
        <p:nvSpPr>
          <p:cNvPr id="3" name="Content Placeholder 2"/>
          <p:cNvSpPr>
            <a:spLocks noGrp="1"/>
          </p:cNvSpPr>
          <p:nvPr>
            <p:ph idx="1"/>
          </p:nvPr>
        </p:nvSpPr>
        <p:spPr/>
        <p:txBody>
          <a:bodyPr/>
          <a:lstStyle/>
          <a:p>
            <a:pPr marL="355600" lvl="0" indent="-355600" eaLnBrk="1" hangingPunct="1">
              <a:tabLst>
                <a:tab pos="355600" algn="l"/>
              </a:tabLst>
            </a:pPr>
            <a:r>
              <a:rPr lang="en-GB" altLang="en-US" dirty="0">
                <a:solidFill>
                  <a:schemeClr val="tx2"/>
                </a:solidFill>
              </a:rPr>
              <a:t>VAT registered?</a:t>
            </a:r>
          </a:p>
          <a:p>
            <a:pPr marL="355600" lvl="0" indent="-355600" eaLnBrk="1" hangingPunct="1">
              <a:tabLst>
                <a:tab pos="355600" algn="l"/>
              </a:tabLst>
            </a:pPr>
            <a:endParaRPr lang="en-GB" altLang="en-US" dirty="0">
              <a:solidFill>
                <a:schemeClr val="tx2"/>
              </a:solidFill>
            </a:endParaRPr>
          </a:p>
          <a:p>
            <a:pPr marL="355600" lvl="0" indent="-355600" eaLnBrk="1" hangingPunct="1">
              <a:tabLst>
                <a:tab pos="355600" algn="l"/>
              </a:tabLst>
            </a:pPr>
            <a:r>
              <a:rPr lang="en-GB" altLang="en-US" dirty="0">
                <a:solidFill>
                  <a:schemeClr val="tx2"/>
                </a:solidFill>
              </a:rPr>
              <a:t>Trader can claim back their input tax</a:t>
            </a:r>
          </a:p>
          <a:p>
            <a:pPr marL="355600" lvl="0" indent="-355600" eaLnBrk="1" hangingPunct="1">
              <a:tabLst>
                <a:tab pos="355600" algn="l"/>
              </a:tabLst>
            </a:pPr>
            <a:endParaRPr lang="en-GB" altLang="en-US" dirty="0">
              <a:solidFill>
                <a:schemeClr val="tx2"/>
              </a:solidFill>
            </a:endParaRPr>
          </a:p>
          <a:p>
            <a:pPr marL="355600" lvl="0" indent="-355600" eaLnBrk="1" hangingPunct="1">
              <a:tabLst>
                <a:tab pos="355600" algn="l"/>
              </a:tabLst>
            </a:pPr>
            <a:r>
              <a:rPr lang="en-GB" altLang="en-US" dirty="0">
                <a:solidFill>
                  <a:schemeClr val="tx2"/>
                </a:solidFill>
              </a:rPr>
              <a:t>Their products become more expensive to customers</a:t>
            </a:r>
          </a:p>
          <a:p>
            <a:pPr marL="355600" lvl="0" indent="-355600" eaLnBrk="1" hangingPunct="1">
              <a:tabLst>
                <a:tab pos="355600" algn="l"/>
              </a:tabLst>
            </a:pPr>
            <a:endParaRPr lang="en-GB" altLang="en-US" dirty="0">
              <a:solidFill>
                <a:schemeClr val="tx2"/>
              </a:solidFill>
            </a:endParaRPr>
          </a:p>
          <a:p>
            <a:pPr marL="355600" lvl="0" indent="-355600" eaLnBrk="1" hangingPunct="1">
              <a:tabLst>
                <a:tab pos="355600" algn="l"/>
              </a:tabLst>
            </a:pPr>
            <a:r>
              <a:rPr lang="en-GB" altLang="en-US" dirty="0">
                <a:solidFill>
                  <a:schemeClr val="tx2"/>
                </a:solidFill>
              </a:rPr>
              <a:t>Except registered customers, or ZR goods.</a:t>
            </a:r>
            <a:endParaRPr lang="en-US" altLang="en-US" dirty="0">
              <a:solidFill>
                <a:schemeClr val="tx2"/>
              </a:solidFill>
            </a:endParaRPr>
          </a:p>
          <a:p>
            <a:pPr marL="0" indent="0">
              <a:buNone/>
            </a:pPr>
            <a:endParaRPr lang="en-GB" dirty="0"/>
          </a:p>
        </p:txBody>
      </p:sp>
    </p:spTree>
    <p:extLst>
      <p:ext uri="{BB962C8B-B14F-4D97-AF65-F5344CB8AC3E}">
        <p14:creationId xmlns:p14="http://schemas.microsoft.com/office/powerpoint/2010/main" val="351805210"/>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FFFFFF"/>
                </a:solidFill>
              </a:rPr>
              <a:t>Input v Output Tax</a:t>
            </a:r>
            <a:endParaRPr lang="en-GB" dirty="0"/>
          </a:p>
        </p:txBody>
      </p:sp>
      <p:sp>
        <p:nvSpPr>
          <p:cNvPr id="3" name="Content Placeholder 2"/>
          <p:cNvSpPr>
            <a:spLocks noGrp="1"/>
          </p:cNvSpPr>
          <p:nvPr>
            <p:ph idx="1"/>
          </p:nvPr>
        </p:nvSpPr>
        <p:spPr/>
        <p:txBody>
          <a:bodyPr/>
          <a:lstStyle/>
          <a:p>
            <a:pPr marL="355600" lvl="1" indent="-355600" eaLnBrk="1" hangingPunct="1">
              <a:tabLst>
                <a:tab pos="355600" algn="l"/>
              </a:tabLst>
              <a:defRPr/>
            </a:pPr>
            <a:endParaRPr lang="en-US" altLang="en-US" sz="2400" dirty="0">
              <a:solidFill>
                <a:schemeClr val="tx2"/>
              </a:solidFill>
            </a:endParaRPr>
          </a:p>
          <a:p>
            <a:pPr marL="355600" lvl="1" indent="-355600" eaLnBrk="1" hangingPunct="1">
              <a:tabLst>
                <a:tab pos="355600" algn="l"/>
              </a:tabLst>
              <a:defRPr/>
            </a:pPr>
            <a:r>
              <a:rPr lang="en-US" altLang="en-US" sz="2400" dirty="0">
                <a:solidFill>
                  <a:schemeClr val="tx2"/>
                </a:solidFill>
              </a:rPr>
              <a:t>taxable business’s </a:t>
            </a:r>
            <a:r>
              <a:rPr lang="en-US" altLang="en-US" sz="2400" b="1" dirty="0">
                <a:solidFill>
                  <a:schemeClr val="tx2"/>
                </a:solidFill>
              </a:rPr>
              <a:t>input tax</a:t>
            </a:r>
            <a:r>
              <a:rPr lang="en-US" altLang="en-US" sz="2400" dirty="0">
                <a:solidFill>
                  <a:schemeClr val="tx2"/>
                </a:solidFill>
              </a:rPr>
              <a:t> is the VAT on:</a:t>
            </a:r>
          </a:p>
          <a:p>
            <a:pPr marL="719138" lvl="2" indent="-363538" eaLnBrk="1" hangingPunct="1">
              <a:tabLst>
                <a:tab pos="719138" algn="l"/>
              </a:tabLst>
              <a:defRPr/>
            </a:pPr>
            <a:r>
              <a:rPr lang="en-US" altLang="en-US" sz="2400" dirty="0">
                <a:solidFill>
                  <a:schemeClr val="tx2"/>
                </a:solidFill>
              </a:rPr>
              <a:t>the supply to it of any business goods or services</a:t>
            </a:r>
          </a:p>
          <a:p>
            <a:pPr marL="719138" lvl="2" indent="-363538" eaLnBrk="1" hangingPunct="1">
              <a:tabLst>
                <a:tab pos="719138" algn="l"/>
              </a:tabLst>
              <a:defRPr/>
            </a:pPr>
            <a:r>
              <a:rPr lang="en-US" altLang="en-US" sz="2400" dirty="0">
                <a:solidFill>
                  <a:schemeClr val="tx2"/>
                </a:solidFill>
              </a:rPr>
              <a:t>paid or payable by it on the importation of any business goods from outside the UK</a:t>
            </a:r>
          </a:p>
          <a:p>
            <a:pPr marL="355600" lvl="1" indent="-355600" eaLnBrk="1" hangingPunct="1">
              <a:tabLst>
                <a:tab pos="355600" algn="l"/>
              </a:tabLst>
              <a:defRPr/>
            </a:pPr>
            <a:endParaRPr lang="en-US" altLang="en-US" sz="2400" dirty="0">
              <a:solidFill>
                <a:schemeClr val="tx2"/>
              </a:solidFill>
            </a:endParaRPr>
          </a:p>
          <a:p>
            <a:pPr marL="355600" lvl="1" indent="-355600" eaLnBrk="1" hangingPunct="1">
              <a:tabLst>
                <a:tab pos="355600" algn="l"/>
              </a:tabLst>
              <a:defRPr/>
            </a:pPr>
            <a:r>
              <a:rPr lang="en-US" altLang="en-US" sz="2400" dirty="0">
                <a:solidFill>
                  <a:schemeClr val="tx2"/>
                </a:solidFill>
              </a:rPr>
              <a:t>taxable business’s </a:t>
            </a:r>
            <a:r>
              <a:rPr lang="en-US" altLang="en-US" sz="2400" b="1" dirty="0">
                <a:solidFill>
                  <a:schemeClr val="tx2"/>
                </a:solidFill>
              </a:rPr>
              <a:t>output tax</a:t>
            </a:r>
            <a:r>
              <a:rPr lang="en-US" altLang="en-US" sz="2400" dirty="0">
                <a:solidFill>
                  <a:schemeClr val="tx2"/>
                </a:solidFill>
              </a:rPr>
              <a:t> is the VAT on: </a:t>
            </a:r>
          </a:p>
          <a:p>
            <a:pPr marL="719138" lvl="2" indent="-363538" eaLnBrk="1" hangingPunct="1">
              <a:tabLst>
                <a:tab pos="719138" algn="l"/>
              </a:tabLst>
              <a:defRPr/>
            </a:pPr>
            <a:r>
              <a:rPr lang="en-US" altLang="en-US" sz="2400" dirty="0">
                <a:solidFill>
                  <a:schemeClr val="tx2"/>
                </a:solidFill>
              </a:rPr>
              <a:t>supplies it makes</a:t>
            </a:r>
          </a:p>
          <a:p>
            <a:pPr marL="355600" lvl="2" indent="-355600" eaLnBrk="1" hangingPunct="1">
              <a:buNone/>
              <a:tabLst>
                <a:tab pos="355600" algn="l"/>
              </a:tabLst>
              <a:defRPr/>
            </a:pPr>
            <a:endParaRPr lang="en-GB" altLang="en-US" sz="2400" b="1" dirty="0">
              <a:solidFill>
                <a:schemeClr val="tx2"/>
              </a:solidFill>
            </a:endParaRPr>
          </a:p>
          <a:p>
            <a:pPr marL="355600" lvl="2" indent="-355600" eaLnBrk="1" hangingPunct="1">
              <a:buNone/>
              <a:tabLst>
                <a:tab pos="355600" algn="l"/>
              </a:tabLst>
              <a:defRPr/>
            </a:pPr>
            <a:r>
              <a:rPr lang="en-GB" altLang="en-US" sz="2400" b="1" dirty="0">
                <a:solidFill>
                  <a:schemeClr val="tx2"/>
                </a:solidFill>
              </a:rPr>
              <a:t>e.g. Chapter 33 Q1</a:t>
            </a:r>
            <a:r>
              <a:rPr lang="en-GB" altLang="en-US" sz="2400" dirty="0">
                <a:solidFill>
                  <a:schemeClr val="tx2"/>
                </a:solidFill>
              </a:rPr>
              <a:t> </a:t>
            </a:r>
            <a:r>
              <a:rPr lang="en-GB" altLang="en-US" sz="2400" b="1" dirty="0">
                <a:solidFill>
                  <a:schemeClr val="tx2"/>
                </a:solidFill>
              </a:rPr>
              <a:t>Mitch’s Mining Limited</a:t>
            </a:r>
            <a:endParaRPr lang="en-US" altLang="en-US" sz="2400" b="1" dirty="0">
              <a:solidFill>
                <a:schemeClr val="tx2"/>
              </a:solidFill>
            </a:endParaRPr>
          </a:p>
          <a:p>
            <a:pPr marL="0" indent="0">
              <a:buNone/>
            </a:pPr>
            <a:endParaRPr lang="en-GB" dirty="0"/>
          </a:p>
        </p:txBody>
      </p:sp>
    </p:spTree>
    <p:extLst>
      <p:ext uri="{BB962C8B-B14F-4D97-AF65-F5344CB8AC3E}">
        <p14:creationId xmlns:p14="http://schemas.microsoft.com/office/powerpoint/2010/main" val="2459722128"/>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0.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3.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4.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5.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6.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7.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8.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9.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0.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3.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4.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5.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6.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7.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8.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9.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0.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8.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9.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140</TotalTime>
  <Words>3065</Words>
  <Application>Microsoft Office PowerPoint</Application>
  <PresentationFormat>On-screen Show (4:3)</PresentationFormat>
  <Paragraphs>310</Paragraphs>
  <Slides>35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Trebuchet MS</vt:lpstr>
      <vt:lpstr>Verdana</vt:lpstr>
      <vt:lpstr>Wingdings</vt:lpstr>
      <vt:lpstr>Tax_blue_yellow</vt:lpstr>
      <vt:lpstr>PowerPoint Presentation</vt:lpstr>
      <vt:lpstr>Value Added Tax</vt:lpstr>
      <vt:lpstr>VAT rates</vt:lpstr>
      <vt:lpstr>Classification of goods and services</vt:lpstr>
      <vt:lpstr>Registration limits</vt:lpstr>
      <vt:lpstr>Example: Farm Crafts Ltd </vt:lpstr>
      <vt:lpstr>Answer: Farm Crafts Ltd </vt:lpstr>
      <vt:lpstr>Effect of registration</vt:lpstr>
      <vt:lpstr>Input v Output Tax</vt:lpstr>
      <vt:lpstr>Value Added Tax (VAT)</vt:lpstr>
      <vt:lpstr>Zero rated and exempt supplies</vt:lpstr>
      <vt:lpstr>Input tax</vt:lpstr>
      <vt:lpstr>PowerPoint Presentation</vt:lpstr>
      <vt:lpstr>VAT Further information</vt:lpstr>
      <vt:lpstr>Value of goods and services</vt:lpstr>
      <vt:lpstr>Prompt payment discounts</vt:lpstr>
      <vt:lpstr>Partial exemption</vt:lpstr>
      <vt:lpstr>Partial exemption</vt:lpstr>
      <vt:lpstr>Example: Small Mart Ltd (not in book): figures for quarter ended 30 September 2026</vt:lpstr>
      <vt:lpstr>Answer: Small Mart Ltd</vt:lpstr>
      <vt:lpstr>Input VAT general overheads:  Small Mart Ltd </vt:lpstr>
      <vt:lpstr>Small Mart Ltd VAT return</vt:lpstr>
      <vt:lpstr>De minimis rules for PE </vt:lpstr>
      <vt:lpstr>Private motoring</vt:lpstr>
      <vt:lpstr>Imports and exports</vt:lpstr>
      <vt:lpstr>Imports of goods</vt:lpstr>
      <vt:lpstr>Imports of services</vt:lpstr>
      <vt:lpstr>Exports of goods from the UK</vt:lpstr>
      <vt:lpstr>Exports of services from the UK</vt:lpstr>
      <vt:lpstr>Bad debts</vt:lpstr>
      <vt:lpstr>Cash accounting scheme</vt:lpstr>
      <vt:lpstr>Annual accounting scheme</vt:lpstr>
      <vt:lpstr>Flat rate scheme – small firms only</vt:lpstr>
      <vt:lpstr>Flat rate scheme - rates</vt:lpstr>
      <vt:lpstr>Student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combsalanm@yahoo.com</dc:creator>
  <cp:lastModifiedBy>Ricky Tutin</cp:lastModifiedBy>
  <cp:revision>49</cp:revision>
  <dcterms:created xsi:type="dcterms:W3CDTF">2021-07-29T06:18:10Z</dcterms:created>
  <dcterms:modified xsi:type="dcterms:W3CDTF">2026-07-31T14:53:03Z</dcterms:modified>
</cp:coreProperties>
</file>