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8"/>
  </p:notesMasterIdLst>
  <p:sldIdLst>
    <p:sldId id="346" r:id="rId2"/>
    <p:sldId id="319" r:id="rId3"/>
    <p:sldId id="320" r:id="rId4"/>
    <p:sldId id="321" r:id="rId5"/>
    <p:sldId id="322" r:id="rId6"/>
    <p:sldId id="323" r:id="rId7"/>
    <p:sldId id="324" r:id="rId8"/>
    <p:sldId id="325" r:id="rId9"/>
    <p:sldId id="326" r:id="rId10"/>
    <p:sldId id="327" r:id="rId11"/>
    <p:sldId id="328" r:id="rId12"/>
    <p:sldId id="329" r:id="rId13"/>
    <p:sldId id="330" r:id="rId14"/>
    <p:sldId id="331" r:id="rId15"/>
    <p:sldId id="332" r:id="rId16"/>
    <p:sldId id="333" r:id="rId17"/>
    <p:sldId id="334" r:id="rId18"/>
    <p:sldId id="335" r:id="rId19"/>
    <p:sldId id="336" r:id="rId20"/>
    <p:sldId id="337" r:id="rId21"/>
    <p:sldId id="338" r:id="rId22"/>
    <p:sldId id="339" r:id="rId23"/>
    <p:sldId id="340" r:id="rId24"/>
    <p:sldId id="341" r:id="rId25"/>
    <p:sldId id="342" r:id="rId26"/>
    <p:sldId id="34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DC89C598-6653-978F-AF69-C348EDFD18A8}" name="Thomas, Nicky" initials="TN" userId="S::Nicky.Thomas@exeter.ac.uk::3baa1e1a-3bb4-4fbc-a934-c2c91b50b84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icky Tutin" initials="RT" lastIdx="1" clrIdx="0">
    <p:extLst>
      <p:ext uri="{19B8F6BF-5375-455C-9EA6-DF929625EA0E}">
        <p15:presenceInfo xmlns:p15="http://schemas.microsoft.com/office/powerpoint/2012/main" userId="S::ecrpt@bristol.ac.uk::dd98c3f1-e76c-4dcf-8aff-a7016c9502d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07" d="100"/>
          <a:sy n="107" d="100"/>
        </p:scale>
        <p:origin x="1404" y="126"/>
      </p:cViewPr>
      <p:guideLst/>
    </p:cSldViewPr>
  </p:slideViewPr>
  <p:notesTextViewPr>
    <p:cViewPr>
      <p:scale>
        <a:sx n="1" d="1"/>
        <a:sy n="1" d="1"/>
      </p:scale>
      <p:origin x="0" y="0"/>
    </p:cViewPr>
  </p:notesTextViewPr>
  <p:sorterViewPr>
    <p:cViewPr varScale="1">
      <p:scale>
        <a:sx n="100" d="100"/>
        <a:sy n="100" d="100"/>
      </p:scale>
      <p:origin x="0" y="-21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7498D7-9496-44F8-B6E4-86BF35082BB6}" type="datetimeFigureOut">
              <a:rPr lang="en-GB" smtClean="0"/>
              <a:t>07/08/2026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6FDB34-F2E9-4C2C-BADB-3B8CB5980E89}" type="slidenum">
              <a:rPr lang="en-GB" smtClean="0"/>
              <a:t>‹#›</a:t>
            </a:fld>
            <a:endParaRPr lang="en-GB"/>
          </a:p>
        </p:txBody>
      </p:sp>
    </p:spTree>
    <p:extLst>
      <p:ext uri="{BB962C8B-B14F-4D97-AF65-F5344CB8AC3E}">
        <p14:creationId xmlns:p14="http://schemas.microsoft.com/office/powerpoint/2010/main" val="3003841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412877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89F1EB1A-0B30-49F1-A44A-C0AD1FF5B470}" type="slidenum">
              <a:rPr lang="en-US" altLang="en-US"/>
              <a:pPr>
                <a:defRPr/>
              </a:pPr>
              <a:t>‹#›</a:t>
            </a:fld>
            <a:endParaRPr lang="en-US" altLang="en-US" dirty="0"/>
          </a:p>
        </p:txBody>
      </p:sp>
    </p:spTree>
    <p:extLst>
      <p:ext uri="{BB962C8B-B14F-4D97-AF65-F5344CB8AC3E}">
        <p14:creationId xmlns:p14="http://schemas.microsoft.com/office/powerpoint/2010/main" val="2045407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40679F0A-45DF-49CC-9709-648BC9AAC9B3}" type="slidenum">
              <a:rPr lang="en-US" altLang="en-US"/>
              <a:pPr>
                <a:defRPr/>
              </a:pPr>
              <a:t>‹#›</a:t>
            </a:fld>
            <a:endParaRPr lang="en-US" altLang="en-US" dirty="0"/>
          </a:p>
        </p:txBody>
      </p:sp>
    </p:spTree>
    <p:extLst>
      <p:ext uri="{BB962C8B-B14F-4D97-AF65-F5344CB8AC3E}">
        <p14:creationId xmlns:p14="http://schemas.microsoft.com/office/powerpoint/2010/main" val="3773542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C3A0F63-1C69-471A-8820-F87B4B650738}" type="slidenum">
              <a:rPr lang="en-US" altLang="en-US"/>
              <a:pPr>
                <a:defRPr/>
              </a:pPr>
              <a:t>‹#›</a:t>
            </a:fld>
            <a:endParaRPr lang="en-US" altLang="en-US" dirty="0"/>
          </a:p>
        </p:txBody>
      </p:sp>
    </p:spTree>
    <p:extLst>
      <p:ext uri="{BB962C8B-B14F-4D97-AF65-F5344CB8AC3E}">
        <p14:creationId xmlns:p14="http://schemas.microsoft.com/office/powerpoint/2010/main" val="493131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a:defRPr/>
            </a:pPr>
            <a:fld id="{B918C7F3-F7D5-4AE0-B18A-D867B470642A}" type="slidenum">
              <a:rPr lang="en-US" altLang="en-US"/>
              <a:pPr>
                <a:defRPr/>
              </a:pPr>
              <a:t>‹#›</a:t>
            </a:fld>
            <a:endParaRPr lang="en-US" altLang="en-US" dirty="0"/>
          </a:p>
        </p:txBody>
      </p:sp>
    </p:spTree>
    <p:extLst>
      <p:ext uri="{BB962C8B-B14F-4D97-AF65-F5344CB8AC3E}">
        <p14:creationId xmlns:p14="http://schemas.microsoft.com/office/powerpoint/2010/main" val="10854636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a:defRPr/>
            </a:pPr>
            <a:fld id="{376F337A-0055-49DC-894C-398129A85306}" type="slidenum">
              <a:rPr lang="en-US" altLang="en-US"/>
              <a:pPr>
                <a:defRPr/>
              </a:pPr>
              <a:t>‹#›</a:t>
            </a:fld>
            <a:endParaRPr lang="en-US" altLang="en-US" dirty="0"/>
          </a:p>
        </p:txBody>
      </p:sp>
    </p:spTree>
    <p:extLst>
      <p:ext uri="{BB962C8B-B14F-4D97-AF65-F5344CB8AC3E}">
        <p14:creationId xmlns:p14="http://schemas.microsoft.com/office/powerpoint/2010/main" val="3179780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39047B65-3F1E-4097-AD42-14D0BFE41D9E}" type="slidenum">
              <a:rPr lang="en-US" altLang="en-US"/>
              <a:pPr>
                <a:defRPr/>
              </a:pPr>
              <a:t>‹#›</a:t>
            </a:fld>
            <a:endParaRPr lang="en-US" altLang="en-US" dirty="0"/>
          </a:p>
        </p:txBody>
      </p:sp>
    </p:spTree>
    <p:extLst>
      <p:ext uri="{BB962C8B-B14F-4D97-AF65-F5344CB8AC3E}">
        <p14:creationId xmlns:p14="http://schemas.microsoft.com/office/powerpoint/2010/main" val="1529809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F4B8556C-62CE-4192-9CCE-726350C81056}" type="slidenum">
              <a:rPr lang="en-US" altLang="en-US"/>
              <a:pPr>
                <a:defRPr/>
              </a:pPr>
              <a:t>‹#›</a:t>
            </a:fld>
            <a:endParaRPr lang="en-US" altLang="en-US" dirty="0"/>
          </a:p>
        </p:txBody>
      </p:sp>
    </p:spTree>
    <p:extLst>
      <p:ext uri="{BB962C8B-B14F-4D97-AF65-F5344CB8AC3E}">
        <p14:creationId xmlns:p14="http://schemas.microsoft.com/office/powerpoint/2010/main" val="1554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extLst>
      <p:ext uri="{BB962C8B-B14F-4D97-AF65-F5344CB8AC3E}">
        <p14:creationId xmlns:p14="http://schemas.microsoft.com/office/powerpoint/2010/main" val="420613223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29</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CGT special reliefs and</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Capital Gains groups</a:t>
            </a:r>
          </a:p>
          <a:p>
            <a:pPr marL="0" indent="0">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8A510B19-610F-4D19-6676-360175F65DD9}"/>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23925755"/>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800" dirty="0">
                <a:solidFill>
                  <a:srgbClr val="FFFFFF"/>
                </a:solidFill>
              </a:rPr>
              <a:t>Replacement asset Hold-over Relief</a:t>
            </a:r>
            <a:br>
              <a:rPr lang="en-US" altLang="en-US" sz="2800" dirty="0">
                <a:solidFill>
                  <a:srgbClr val="FFFFFF"/>
                </a:solidFill>
              </a:rPr>
            </a:br>
            <a:r>
              <a:rPr lang="en-US" altLang="en-US" sz="2800" dirty="0">
                <a:solidFill>
                  <a:srgbClr val="FFFFFF"/>
                </a:solidFill>
              </a:rPr>
              <a:t>section 29.6 example</a:t>
            </a:r>
            <a:endParaRPr lang="en-GB" sz="2800" dirty="0"/>
          </a:p>
        </p:txBody>
      </p:sp>
      <p:sp>
        <p:nvSpPr>
          <p:cNvPr id="3" name="Content Placeholder 2"/>
          <p:cNvSpPr>
            <a:spLocks noGrp="1"/>
          </p:cNvSpPr>
          <p:nvPr>
            <p:ph idx="1"/>
          </p:nvPr>
        </p:nvSpPr>
        <p:spPr/>
        <p:txBody>
          <a:bodyPr/>
          <a:lstStyle/>
          <a:p>
            <a:pPr marL="0" lvl="0" indent="0" eaLnBrk="1" hangingPunct="1">
              <a:buNone/>
              <a:defRPr/>
            </a:pPr>
            <a:r>
              <a:rPr lang="en-GB" sz="2200" dirty="0">
                <a:solidFill>
                  <a:schemeClr val="tx2"/>
                </a:solidFill>
              </a:rPr>
              <a:t>Johnny sold his freehold shop property, which he had used wholly for trade purposes, for £120,000 on 1</a:t>
            </a:r>
            <a:r>
              <a:rPr lang="en-GB" sz="2200" baseline="30000" dirty="0">
                <a:solidFill>
                  <a:schemeClr val="tx2"/>
                </a:solidFill>
              </a:rPr>
              <a:t>st</a:t>
            </a:r>
            <a:r>
              <a:rPr lang="en-GB" sz="2200" dirty="0">
                <a:solidFill>
                  <a:schemeClr val="tx2"/>
                </a:solidFill>
              </a:rPr>
              <a:t> August 2019. The property was bought for £50,000 on 1</a:t>
            </a:r>
            <a:r>
              <a:rPr lang="en-GB" sz="2200" baseline="30000" dirty="0">
                <a:solidFill>
                  <a:schemeClr val="tx2"/>
                </a:solidFill>
              </a:rPr>
              <a:t>st</a:t>
            </a:r>
            <a:r>
              <a:rPr lang="en-GB" sz="2200" dirty="0">
                <a:solidFill>
                  <a:schemeClr val="tx2"/>
                </a:solidFill>
              </a:rPr>
              <a:t> May 2010. </a:t>
            </a:r>
          </a:p>
          <a:p>
            <a:pPr marL="0" lvl="0" indent="0" eaLnBrk="1" hangingPunct="1">
              <a:buNone/>
              <a:defRPr/>
            </a:pPr>
            <a:r>
              <a:rPr lang="en-GB" sz="2200" dirty="0">
                <a:solidFill>
                  <a:schemeClr val="tx2"/>
                </a:solidFill>
              </a:rPr>
              <a:t>In December 2019, Johnny acquired plant for £130,000, which he used immediately for trade purposes, until he ceased trading on 31</a:t>
            </a:r>
            <a:r>
              <a:rPr lang="en-GB" sz="2200" baseline="30000" dirty="0">
                <a:solidFill>
                  <a:schemeClr val="tx2"/>
                </a:solidFill>
              </a:rPr>
              <a:t>st</a:t>
            </a:r>
            <a:r>
              <a:rPr lang="en-GB" sz="2200" dirty="0">
                <a:solidFill>
                  <a:schemeClr val="tx2"/>
                </a:solidFill>
              </a:rPr>
              <a:t> January 2027, when all plant was scrapped.  He had no other gains in the year 2026/27.</a:t>
            </a:r>
          </a:p>
          <a:p>
            <a:pPr marL="0" lvl="0" indent="0" eaLnBrk="1" hangingPunct="1">
              <a:buNone/>
              <a:defRPr/>
            </a:pPr>
            <a:endParaRPr lang="en-GB" sz="2200" b="1" dirty="0">
              <a:solidFill>
                <a:schemeClr val="tx2"/>
              </a:solidFill>
            </a:endParaRPr>
          </a:p>
          <a:p>
            <a:pPr marL="0" lvl="0" indent="0" eaLnBrk="1" hangingPunct="1">
              <a:buNone/>
              <a:defRPr/>
            </a:pPr>
            <a:r>
              <a:rPr lang="en-GB" sz="2200" b="1" dirty="0">
                <a:solidFill>
                  <a:schemeClr val="tx2"/>
                </a:solidFill>
              </a:rPr>
              <a:t>Required: Compute the chargeable gain arising when the plant was scrapped...</a:t>
            </a:r>
            <a:endParaRPr lang="en-GB" sz="2200" dirty="0">
              <a:solidFill>
                <a:schemeClr val="tx2"/>
              </a:solidFill>
            </a:endParaRPr>
          </a:p>
          <a:p>
            <a:pPr marL="0" lvl="0" indent="0" eaLnBrk="1" hangingPunct="1">
              <a:buNone/>
              <a:defRPr/>
            </a:pPr>
            <a:endParaRPr lang="en-GB" sz="2200" dirty="0">
              <a:solidFill>
                <a:schemeClr val="tx2"/>
              </a:solidFill>
            </a:endParaRPr>
          </a:p>
          <a:p>
            <a:pPr marL="0" indent="0">
              <a:buNone/>
            </a:pPr>
            <a:endParaRPr lang="en-GB" dirty="0"/>
          </a:p>
        </p:txBody>
      </p:sp>
    </p:spTree>
    <p:extLst>
      <p:ext uri="{BB962C8B-B14F-4D97-AF65-F5344CB8AC3E}">
        <p14:creationId xmlns:p14="http://schemas.microsoft.com/office/powerpoint/2010/main" val="151594012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Johnny,  CG in 2019/20</a:t>
            </a:r>
            <a:endParaRPr lang="en-GB" dirty="0"/>
          </a:p>
        </p:txBody>
      </p:sp>
      <p:sp>
        <p:nvSpPr>
          <p:cNvPr id="3" name="Content Placeholder 2"/>
          <p:cNvSpPr>
            <a:spLocks noGrp="1"/>
          </p:cNvSpPr>
          <p:nvPr>
            <p:ph idx="1"/>
          </p:nvPr>
        </p:nvSpPr>
        <p:spPr/>
        <p:txBody>
          <a:bodyPr/>
          <a:lstStyle/>
          <a:p>
            <a:pPr marL="0" indent="0" algn="just">
              <a:spcAft>
                <a:spcPts val="600"/>
              </a:spcAft>
              <a:buNone/>
              <a:tabLst>
                <a:tab pos="3784600" algn="ctr"/>
              </a:tabLst>
            </a:pPr>
            <a:r>
              <a:rPr lang="en-GB" b="1" dirty="0">
                <a:solidFill>
                  <a:schemeClr val="tx2"/>
                </a:solidFill>
                <a:ea typeface="Times New Roman" panose="02020603050405020304" pitchFamily="18" charset="0"/>
                <a:cs typeface="Times New Roman" panose="02020603050405020304" pitchFamily="18" charset="0"/>
              </a:rPr>
              <a:t>Johnny’s CG</a:t>
            </a:r>
            <a:r>
              <a:rPr lang="en-GB" b="1" i="1" dirty="0">
                <a:solidFill>
                  <a:schemeClr val="tx2"/>
                </a:solidFill>
                <a:ea typeface="Times New Roman" panose="02020603050405020304" pitchFamily="18" charset="0"/>
                <a:cs typeface="Times New Roman" panose="02020603050405020304" pitchFamily="18" charset="0"/>
              </a:rPr>
              <a:t> </a:t>
            </a:r>
            <a:r>
              <a:rPr lang="en-GB" b="1" dirty="0">
                <a:solidFill>
                  <a:schemeClr val="tx2"/>
                </a:solidFill>
                <a:ea typeface="Times New Roman" panose="02020603050405020304" pitchFamily="18" charset="0"/>
                <a:cs typeface="Times New Roman" panose="02020603050405020304" pitchFamily="18" charset="0"/>
              </a:rPr>
              <a:t>computation 2019/2020 </a:t>
            </a:r>
          </a:p>
          <a:p>
            <a:pPr marL="0" indent="0" algn="just">
              <a:spcAft>
                <a:spcPts val="600"/>
              </a:spcAft>
              <a:buNone/>
              <a:tabLst>
                <a:tab pos="3784600" algn="ctr"/>
              </a:tabLst>
            </a:pPr>
            <a:r>
              <a:rPr lang="en-GB" b="1" dirty="0">
                <a:solidFill>
                  <a:schemeClr val="tx2"/>
                </a:solidFill>
                <a:ea typeface="Times New Roman" panose="02020603050405020304" pitchFamily="18" charset="0"/>
                <a:cs typeface="Times New Roman" panose="02020603050405020304" pitchFamily="18" charset="0"/>
              </a:rPr>
              <a:t>(required to compute held-over gain):</a:t>
            </a:r>
            <a:endParaRPr lang="en-GB" dirty="0">
              <a:solidFill>
                <a:schemeClr val="tx2"/>
              </a:solidFill>
              <a:ea typeface="Times New Roman" panose="02020603050405020304" pitchFamily="18" charset="0"/>
              <a:cs typeface="Times New Roman" panose="02020603050405020304" pitchFamily="18" charset="0"/>
            </a:endParaRPr>
          </a:p>
          <a:p>
            <a:pPr marL="0" indent="0" algn="just">
              <a:spcAft>
                <a:spcPts val="200"/>
              </a:spcAft>
              <a:buNone/>
              <a:tabLst>
                <a:tab pos="5918200" algn="ctr"/>
                <a:tab pos="6819900" algn="ctr"/>
                <a:tab pos="4500880" algn="r"/>
                <a:tab pos="6819900" algn="ctr"/>
              </a:tabLst>
            </a:pPr>
            <a:r>
              <a:rPr lang="en-GB" b="1" dirty="0">
                <a:solidFill>
                  <a:schemeClr val="tx2"/>
                </a:solidFill>
                <a:ea typeface="Times New Roman" panose="02020603050405020304" pitchFamily="18" charset="0"/>
                <a:cs typeface="Times New Roman" panose="02020603050405020304" pitchFamily="18" charset="0"/>
              </a:rPr>
              <a:t> 					£ </a:t>
            </a:r>
          </a:p>
          <a:p>
            <a:pPr marL="368300" indent="0" algn="just">
              <a:spcAft>
                <a:spcPts val="200"/>
              </a:spcAft>
              <a:buNone/>
              <a:tabLst>
                <a:tab pos="6134100" algn="dec"/>
                <a:tab pos="7048500" algn="dec"/>
                <a:tab pos="1371600" algn="l"/>
                <a:tab pos="4675505" algn="r"/>
                <a:tab pos="4835525" algn="r"/>
                <a:tab pos="5582285" algn="r"/>
                <a:tab pos="6134100" algn="dec"/>
                <a:tab pos="7048500" algn="dec"/>
              </a:tabLst>
            </a:pPr>
            <a:r>
              <a:rPr lang="en-GB" dirty="0">
                <a:solidFill>
                  <a:schemeClr val="tx2"/>
                </a:solidFill>
                <a:ea typeface="Times New Roman" panose="02020603050405020304" pitchFamily="18" charset="0"/>
                <a:cs typeface="Times New Roman" panose="02020603050405020304" pitchFamily="18" charset="0"/>
              </a:rPr>
              <a:t>1</a:t>
            </a:r>
            <a:r>
              <a:rPr lang="en-GB" baseline="30000" dirty="0">
                <a:solidFill>
                  <a:schemeClr val="tx2"/>
                </a:solidFill>
                <a:ea typeface="Times New Roman" panose="02020603050405020304" pitchFamily="18" charset="0"/>
                <a:cs typeface="Times New Roman" panose="02020603050405020304" pitchFamily="18" charset="0"/>
              </a:rPr>
              <a:t>st</a:t>
            </a:r>
            <a:r>
              <a:rPr lang="en-GB" dirty="0">
                <a:solidFill>
                  <a:schemeClr val="tx2"/>
                </a:solidFill>
                <a:ea typeface="Times New Roman" panose="02020603050405020304" pitchFamily="18" charset="0"/>
                <a:cs typeface="Times New Roman" panose="02020603050405020304" pitchFamily="18" charset="0"/>
              </a:rPr>
              <a:t> August 2019 Proceeds of sale of property					120,000</a:t>
            </a:r>
          </a:p>
          <a:p>
            <a:pPr marL="368300" indent="0" algn="just">
              <a:spcAft>
                <a:spcPts val="0"/>
              </a:spcAft>
              <a:buNone/>
              <a:tabLst>
                <a:tab pos="6134100" algn="dec"/>
                <a:tab pos="7048500" algn="dec"/>
                <a:tab pos="1371600" algn="l"/>
                <a:tab pos="4675505" algn="r"/>
                <a:tab pos="4835525" algn="r"/>
                <a:tab pos="5582285" algn="r"/>
                <a:tab pos="6134100" algn="dec"/>
                <a:tab pos="7048500" algn="dec"/>
              </a:tabLst>
            </a:pPr>
            <a:r>
              <a:rPr lang="en-GB" dirty="0">
                <a:solidFill>
                  <a:schemeClr val="tx2"/>
                </a:solidFill>
                <a:ea typeface="Times New Roman" panose="02020603050405020304" pitchFamily="18" charset="0"/>
                <a:cs typeface="Times New Roman" panose="02020603050405020304" pitchFamily="18" charset="0"/>
              </a:rPr>
              <a:t>1</a:t>
            </a:r>
            <a:r>
              <a:rPr lang="en-GB" baseline="30000" dirty="0">
                <a:solidFill>
                  <a:schemeClr val="tx2"/>
                </a:solidFill>
                <a:ea typeface="Times New Roman" panose="02020603050405020304" pitchFamily="18" charset="0"/>
                <a:cs typeface="Times New Roman" panose="02020603050405020304" pitchFamily="18" charset="0"/>
              </a:rPr>
              <a:t>st</a:t>
            </a:r>
            <a:r>
              <a:rPr lang="en-GB" dirty="0">
                <a:solidFill>
                  <a:schemeClr val="tx2"/>
                </a:solidFill>
                <a:ea typeface="Times New Roman" panose="02020603050405020304" pitchFamily="18" charset="0"/>
                <a:cs typeface="Times New Roman" panose="02020603050405020304" pitchFamily="18" charset="0"/>
              </a:rPr>
              <a:t> May 2010 Cost of acquisition		</a:t>
            </a:r>
            <a:r>
              <a:rPr lang="en-GB" u="sng" dirty="0">
                <a:solidFill>
                  <a:schemeClr val="tx2"/>
                </a:solidFill>
                <a:ea typeface="Times New Roman" panose="02020603050405020304" pitchFamily="18" charset="0"/>
                <a:cs typeface="Times New Roman" panose="02020603050405020304" pitchFamily="18" charset="0"/>
              </a:rPr>
              <a:t>	(50,000</a:t>
            </a:r>
            <a:r>
              <a:rPr lang="en-GB" dirty="0">
                <a:solidFill>
                  <a:schemeClr val="tx2"/>
                </a:solidFill>
                <a:ea typeface="Times New Roman" panose="02020603050405020304" pitchFamily="18" charset="0"/>
                <a:cs typeface="Times New Roman" panose="02020603050405020304" pitchFamily="18" charset="0"/>
              </a:rPr>
              <a:t>)</a:t>
            </a:r>
          </a:p>
          <a:p>
            <a:pPr marL="0" indent="0" algn="just">
              <a:lnSpc>
                <a:spcPts val="500"/>
              </a:lnSpc>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chemeClr val="tx2"/>
                </a:solidFill>
                <a:ea typeface="Times New Roman" panose="02020603050405020304" pitchFamily="18" charset="0"/>
                <a:cs typeface="Times New Roman" panose="02020603050405020304" pitchFamily="18" charset="0"/>
              </a:rPr>
              <a:t>				</a:t>
            </a:r>
            <a:r>
              <a:rPr lang="en-GB" sz="2800" u="sng" dirty="0">
                <a:solidFill>
                  <a:schemeClr val="tx2"/>
                </a:solidFill>
                <a:ea typeface="Times New Roman" panose="02020603050405020304" pitchFamily="18" charset="0"/>
                <a:cs typeface="Times New Roman" panose="02020603050405020304" pitchFamily="18" charset="0"/>
              </a:rPr>
              <a:t>	</a:t>
            </a:r>
            <a:endParaRPr lang="en-GB" sz="800" dirty="0">
              <a:solidFill>
                <a:schemeClr val="tx2"/>
              </a:solidFill>
              <a:ea typeface="Times New Roman" panose="02020603050405020304" pitchFamily="18" charset="0"/>
              <a:cs typeface="Times New Roman" panose="02020603050405020304" pitchFamily="18" charset="0"/>
            </a:endParaRPr>
          </a:p>
          <a:p>
            <a:pPr marL="368300" indent="0" algn="just">
              <a:spcAft>
                <a:spcPts val="200"/>
              </a:spcAft>
              <a:buNone/>
              <a:tabLst>
                <a:tab pos="6134100" algn="dec"/>
                <a:tab pos="7048500" algn="dec"/>
                <a:tab pos="4675505" algn="r"/>
                <a:tab pos="4835525" algn="r"/>
                <a:tab pos="5582285" algn="r"/>
                <a:tab pos="6134100" algn="dec"/>
                <a:tab pos="7048500" algn="dec"/>
              </a:tabLst>
            </a:pPr>
            <a:r>
              <a:rPr lang="en-GB" dirty="0">
                <a:solidFill>
                  <a:schemeClr val="tx2"/>
                </a:solidFill>
                <a:ea typeface="Times New Roman" panose="02020603050405020304" pitchFamily="18" charset="0"/>
                <a:cs typeface="Times New Roman" panose="02020603050405020304" pitchFamily="18" charset="0"/>
              </a:rPr>
              <a:t>Chargeable gain			70,000</a:t>
            </a:r>
          </a:p>
          <a:p>
            <a:pPr marL="368300" indent="0" algn="just">
              <a:spcAft>
                <a:spcPts val="0"/>
              </a:spcAft>
              <a:buNone/>
              <a:tabLst>
                <a:tab pos="6134100" algn="dec"/>
                <a:tab pos="7048500" algn="dec"/>
                <a:tab pos="4675505" algn="r"/>
                <a:tab pos="4835525" algn="r"/>
                <a:tab pos="5582285" algn="r"/>
                <a:tab pos="6134100" algn="dec"/>
                <a:tab pos="7048500" algn="dec"/>
              </a:tabLst>
            </a:pPr>
            <a:r>
              <a:rPr lang="en-GB" dirty="0">
                <a:solidFill>
                  <a:schemeClr val="tx2"/>
                </a:solidFill>
                <a:ea typeface="Times New Roman" panose="02020603050405020304" pitchFamily="18" charset="0"/>
                <a:cs typeface="Times New Roman" panose="02020603050405020304" pitchFamily="18" charset="0"/>
              </a:rPr>
              <a:t>Less amount held over		</a:t>
            </a:r>
            <a:r>
              <a:rPr lang="en-GB" u="sng" dirty="0">
                <a:solidFill>
                  <a:schemeClr val="tx2"/>
                </a:solidFill>
                <a:ea typeface="Times New Roman" panose="02020603050405020304" pitchFamily="18" charset="0"/>
                <a:cs typeface="Times New Roman" panose="02020603050405020304" pitchFamily="18" charset="0"/>
              </a:rPr>
              <a:t>	(70,000</a:t>
            </a:r>
            <a:r>
              <a:rPr lang="en-GB" dirty="0">
                <a:solidFill>
                  <a:schemeClr val="tx2"/>
                </a:solidFill>
                <a:ea typeface="Times New Roman" panose="02020603050405020304" pitchFamily="18" charset="0"/>
                <a:cs typeface="Times New Roman" panose="02020603050405020304" pitchFamily="18" charset="0"/>
              </a:rPr>
              <a:t>)</a:t>
            </a:r>
          </a:p>
          <a:p>
            <a:pPr marL="0" indent="0" algn="just">
              <a:lnSpc>
                <a:spcPts val="500"/>
              </a:lnSpc>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chemeClr val="tx2"/>
                </a:solidFill>
                <a:ea typeface="Times New Roman" panose="02020603050405020304" pitchFamily="18" charset="0"/>
                <a:cs typeface="Times New Roman" panose="02020603050405020304" pitchFamily="18" charset="0"/>
              </a:rPr>
              <a:t>				</a:t>
            </a:r>
            <a:r>
              <a:rPr lang="en-GB" sz="2800" u="sng" dirty="0">
                <a:solidFill>
                  <a:schemeClr val="tx2"/>
                </a:solidFill>
                <a:ea typeface="Times New Roman" panose="02020603050405020304" pitchFamily="18" charset="0"/>
                <a:cs typeface="Times New Roman" panose="02020603050405020304" pitchFamily="18" charset="0"/>
              </a:rPr>
              <a:t>	</a:t>
            </a:r>
            <a:endParaRPr lang="en-GB" sz="800" dirty="0">
              <a:solidFill>
                <a:schemeClr val="tx2"/>
              </a:solidFill>
              <a:ea typeface="Times New Roman" panose="02020603050405020304" pitchFamily="18" charset="0"/>
              <a:cs typeface="Times New Roman" panose="02020603050405020304" pitchFamily="18" charset="0"/>
            </a:endParaRPr>
          </a:p>
          <a:p>
            <a:pPr marL="368300" indent="0" algn="just">
              <a:spcAft>
                <a:spcPts val="0"/>
              </a:spcAft>
              <a:buNone/>
              <a:tabLst>
                <a:tab pos="6134100" algn="dec"/>
                <a:tab pos="7048500" algn="dec"/>
                <a:tab pos="4675505" algn="r"/>
                <a:tab pos="4835525" algn="r"/>
                <a:tab pos="5582285" algn="r"/>
                <a:tab pos="7048500" algn="dec"/>
              </a:tabLst>
            </a:pPr>
            <a:r>
              <a:rPr lang="en-GB" dirty="0">
                <a:solidFill>
                  <a:schemeClr val="tx2"/>
                </a:solidFill>
                <a:ea typeface="Times New Roman" panose="02020603050405020304" pitchFamily="18" charset="0"/>
                <a:cs typeface="Times New Roman" panose="02020603050405020304" pitchFamily="18" charset="0"/>
              </a:rPr>
              <a:t>Chargeable gain after holdover relief  	  	</a:t>
            </a:r>
            <a:r>
              <a:rPr lang="en-GB" u="sng" dirty="0">
                <a:solidFill>
                  <a:schemeClr val="tx2"/>
                </a:solidFill>
                <a:ea typeface="Times New Roman" panose="02020603050405020304" pitchFamily="18" charset="0"/>
                <a:cs typeface="Times New Roman" panose="02020603050405020304" pitchFamily="18" charset="0"/>
              </a:rPr>
              <a:t>		Nil    …</a:t>
            </a:r>
          </a:p>
          <a:p>
            <a:pPr marL="0" indent="0" algn="just">
              <a:lnSpc>
                <a:spcPts val="500"/>
              </a:lnSpc>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rgbClr val="000000"/>
                </a:solidFill>
                <a:ea typeface="Times New Roman" panose="02020603050405020304" pitchFamily="18" charset="0"/>
                <a:cs typeface="Times New Roman" panose="02020603050405020304" pitchFamily="18" charset="0"/>
              </a:rPr>
              <a:t>				</a:t>
            </a:r>
            <a:r>
              <a:rPr lang="en-GB" sz="2800" u="sng" dirty="0">
                <a:solidFill>
                  <a:srgbClr val="000000"/>
                </a:solidFill>
                <a:ea typeface="Times New Roman" panose="02020603050405020304" pitchFamily="18" charset="0"/>
                <a:cs typeface="Times New Roman" panose="02020603050405020304" pitchFamily="18" charset="0"/>
              </a:rPr>
              <a:t>	</a:t>
            </a:r>
            <a:endParaRPr lang="en-GB" sz="800" dirty="0">
              <a:ea typeface="Times New Roman" panose="02020603050405020304" pitchFamily="18" charset="0"/>
              <a:cs typeface="Times New Roman" panose="02020603050405020304" pitchFamily="18" charset="0"/>
            </a:endParaRPr>
          </a:p>
          <a:p>
            <a:pPr marL="0" indent="0">
              <a:buNone/>
            </a:pPr>
            <a:r>
              <a:rPr lang="en-GB" dirty="0"/>
              <a:t>		</a:t>
            </a:r>
          </a:p>
        </p:txBody>
      </p:sp>
    </p:spTree>
    <p:extLst>
      <p:ext uri="{BB962C8B-B14F-4D97-AF65-F5344CB8AC3E}">
        <p14:creationId xmlns:p14="http://schemas.microsoft.com/office/powerpoint/2010/main" val="53583616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Johnny, CGT in 2026/27</a:t>
            </a:r>
            <a:endParaRPr lang="en-GB" dirty="0"/>
          </a:p>
        </p:txBody>
      </p:sp>
      <p:sp>
        <p:nvSpPr>
          <p:cNvPr id="3" name="Content Placeholder 2"/>
          <p:cNvSpPr>
            <a:spLocks noGrp="1"/>
          </p:cNvSpPr>
          <p:nvPr>
            <p:ph idx="1"/>
          </p:nvPr>
        </p:nvSpPr>
        <p:spPr/>
        <p:txBody>
          <a:bodyPr/>
          <a:lstStyle/>
          <a:p>
            <a:pPr marL="0" indent="0">
              <a:spcAft>
                <a:spcPts val="600"/>
              </a:spcAft>
              <a:buNone/>
              <a:tabLst>
                <a:tab pos="3784600" algn="ctr"/>
                <a:tab pos="4675505" algn="r"/>
              </a:tabLst>
            </a:pPr>
            <a:r>
              <a:rPr lang="en-GB" b="1" dirty="0">
                <a:solidFill>
                  <a:schemeClr val="tx2"/>
                </a:solidFill>
                <a:ea typeface="Times New Roman" panose="02020603050405020304" pitchFamily="18" charset="0"/>
                <a:cs typeface="Times New Roman" panose="02020603050405020304" pitchFamily="18" charset="0"/>
              </a:rPr>
              <a:t>Johnny’s CGT computation 2026/27</a:t>
            </a:r>
          </a:p>
          <a:p>
            <a:pPr marL="0" indent="0">
              <a:spcAft>
                <a:spcPts val="600"/>
              </a:spcAft>
              <a:buNone/>
              <a:tabLst>
                <a:tab pos="3784600" algn="ctr"/>
                <a:tab pos="4675505" algn="r"/>
              </a:tabLst>
            </a:pPr>
            <a:r>
              <a:rPr lang="en-GB" b="1" dirty="0">
                <a:solidFill>
                  <a:schemeClr val="tx2"/>
                </a:solidFill>
                <a:ea typeface="Times New Roman" panose="02020603050405020304" pitchFamily="18" charset="0"/>
                <a:cs typeface="Times New Roman" panose="02020603050405020304" pitchFamily="18" charset="0"/>
              </a:rPr>
              <a:t>(when held-over gain crystallised):</a:t>
            </a:r>
            <a:endParaRPr lang="en-GB" dirty="0">
              <a:solidFill>
                <a:schemeClr val="tx2"/>
              </a:solidFill>
              <a:ea typeface="Times New Roman" panose="02020603050405020304" pitchFamily="18" charset="0"/>
              <a:cs typeface="Times New Roman" panose="02020603050405020304" pitchFamily="18" charset="0"/>
            </a:endParaRPr>
          </a:p>
          <a:p>
            <a:pPr marL="0" indent="0" algn="just">
              <a:spcAft>
                <a:spcPts val="600"/>
              </a:spcAft>
              <a:buNone/>
              <a:tabLst>
                <a:tab pos="2700655" algn="dec"/>
                <a:tab pos="3420745" algn="dec"/>
                <a:tab pos="4140835" algn="dec"/>
              </a:tabLst>
            </a:pPr>
            <a:r>
              <a:rPr lang="en-GB" b="1" dirty="0">
                <a:solidFill>
                  <a:schemeClr val="tx2"/>
                </a:solidFill>
                <a:ea typeface="Times New Roman" panose="02020603050405020304" pitchFamily="18" charset="0"/>
                <a:cs typeface="Times New Roman" panose="02020603050405020304" pitchFamily="18" charset="0"/>
              </a:rPr>
              <a:t>							£</a:t>
            </a:r>
            <a:endParaRPr lang="en-GB" dirty="0">
              <a:solidFill>
                <a:schemeClr val="tx2"/>
              </a:solidFill>
              <a:ea typeface="Times New Roman" panose="02020603050405020304" pitchFamily="18" charset="0"/>
              <a:cs typeface="Times New Roman" panose="02020603050405020304" pitchFamily="18" charset="0"/>
            </a:endParaRPr>
          </a:p>
          <a:p>
            <a:pPr marL="0" indent="0" algn="just">
              <a:spcAft>
                <a:spcPts val="600"/>
              </a:spcAft>
              <a:buNone/>
              <a:tabLst>
                <a:tab pos="2700655" algn="dec"/>
                <a:tab pos="3420745" algn="dec"/>
                <a:tab pos="4140835" algn="dec"/>
              </a:tabLst>
            </a:pPr>
            <a:r>
              <a:rPr lang="en-GB" dirty="0">
                <a:solidFill>
                  <a:schemeClr val="tx2"/>
                </a:solidFill>
                <a:ea typeface="Times New Roman" panose="02020603050405020304" pitchFamily="18" charset="0"/>
                <a:cs typeface="Times New Roman" panose="02020603050405020304" pitchFamily="18" charset="0"/>
              </a:rPr>
              <a:t>Held-over gain crystallising				70,000</a:t>
            </a:r>
          </a:p>
          <a:p>
            <a:pPr marL="0" indent="0" algn="just">
              <a:spcAft>
                <a:spcPts val="600"/>
              </a:spcAft>
              <a:buNone/>
              <a:tabLst>
                <a:tab pos="2700655" algn="dec"/>
                <a:tab pos="3420745" algn="dec"/>
                <a:tab pos="4140835" algn="dec"/>
              </a:tabLst>
            </a:pPr>
            <a:r>
              <a:rPr lang="en-GB" dirty="0">
                <a:solidFill>
                  <a:schemeClr val="tx2"/>
                </a:solidFill>
                <a:ea typeface="Times New Roman" panose="02020603050405020304" pitchFamily="18" charset="0"/>
                <a:cs typeface="Times New Roman" panose="02020603050405020304" pitchFamily="18" charset="0"/>
              </a:rPr>
              <a:t>Less annual exemption				</a:t>
            </a:r>
            <a:r>
              <a:rPr lang="en-GB" u="sng" dirty="0">
                <a:solidFill>
                  <a:schemeClr val="tx2"/>
                </a:solidFill>
                <a:ea typeface="Times New Roman" panose="02020603050405020304" pitchFamily="18" charset="0"/>
                <a:cs typeface="Times New Roman" panose="02020603050405020304" pitchFamily="18" charset="0"/>
              </a:rPr>
              <a:t>	(3,000</a:t>
            </a:r>
            <a:r>
              <a:rPr lang="en-GB" dirty="0">
                <a:solidFill>
                  <a:schemeClr val="tx2"/>
                </a:solidFill>
                <a:ea typeface="Times New Roman" panose="02020603050405020304" pitchFamily="18" charset="0"/>
                <a:cs typeface="Times New Roman" panose="02020603050405020304" pitchFamily="18" charset="0"/>
              </a:rPr>
              <a:t>)</a:t>
            </a:r>
          </a:p>
          <a:p>
            <a:pPr marL="0" indent="0" algn="just">
              <a:spcAft>
                <a:spcPts val="600"/>
              </a:spcAft>
              <a:buNone/>
              <a:tabLst>
                <a:tab pos="2700655" algn="dec"/>
                <a:tab pos="3420745" algn="dec"/>
                <a:tab pos="4140835" algn="dec"/>
              </a:tabLst>
            </a:pPr>
            <a:r>
              <a:rPr lang="en-GB" dirty="0">
                <a:solidFill>
                  <a:schemeClr val="tx2"/>
                </a:solidFill>
                <a:ea typeface="Times New Roman" panose="02020603050405020304" pitchFamily="18" charset="0"/>
                <a:cs typeface="Times New Roman" panose="02020603050405020304" pitchFamily="18" charset="0"/>
              </a:rPr>
              <a:t>Gain subject to CGT 					</a:t>
            </a:r>
            <a:r>
              <a:rPr lang="en-GB" u="dbl" dirty="0">
                <a:solidFill>
                  <a:schemeClr val="tx2"/>
                </a:solidFill>
                <a:ea typeface="Times New Roman" panose="02020603050405020304" pitchFamily="18" charset="0"/>
                <a:cs typeface="Times New Roman" panose="02020603050405020304" pitchFamily="18" charset="0"/>
              </a:rPr>
              <a:t>	67,000</a:t>
            </a:r>
            <a:endParaRPr lang="en-GB" dirty="0">
              <a:solidFill>
                <a:schemeClr val="tx2"/>
              </a:solidFill>
              <a:ea typeface="Times New Roman" panose="02020603050405020304" pitchFamily="18" charset="0"/>
              <a:cs typeface="Times New Roman" panose="02020603050405020304" pitchFamily="18" charset="0"/>
            </a:endParaRPr>
          </a:p>
          <a:p>
            <a:pPr marL="0" indent="0" algn="just">
              <a:spcAft>
                <a:spcPts val="600"/>
              </a:spcAft>
              <a:buNone/>
              <a:tabLst>
                <a:tab pos="2700655" algn="dec"/>
                <a:tab pos="3420745" algn="dec"/>
                <a:tab pos="4140835" algn="dec"/>
              </a:tabLst>
            </a:pPr>
            <a:r>
              <a:rPr lang="en-GB" dirty="0">
                <a:solidFill>
                  <a:schemeClr val="tx2"/>
                </a:solidFill>
                <a:ea typeface="Times New Roman" panose="02020603050405020304" pitchFamily="18" charset="0"/>
                <a:cs typeface="Times New Roman" panose="02020603050405020304" pitchFamily="18" charset="0"/>
              </a:rPr>
              <a:t>CGT at 18%	 					</a:t>
            </a:r>
            <a:r>
              <a:rPr lang="en-GB" u="dbl" dirty="0">
                <a:solidFill>
                  <a:schemeClr val="tx2"/>
                </a:solidFill>
                <a:ea typeface="Times New Roman" panose="02020603050405020304" pitchFamily="18" charset="0"/>
                <a:cs typeface="Times New Roman" panose="02020603050405020304" pitchFamily="18" charset="0"/>
              </a:rPr>
              <a:t>	12,060…</a:t>
            </a:r>
            <a:endParaRPr lang="en-GB" dirty="0">
              <a:solidFill>
                <a:schemeClr val="tx2"/>
              </a:solidFill>
              <a:ea typeface="Times New Roman" panose="02020603050405020304" pitchFamily="18"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295081342"/>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FFFFFF"/>
                </a:solidFill>
              </a:rPr>
              <a:t>CGT for Individuals </a:t>
            </a:r>
            <a:br>
              <a:rPr lang="en-GB" altLang="en-US" sz="2800" dirty="0">
                <a:solidFill>
                  <a:srgbClr val="FFFFFF"/>
                </a:solidFill>
              </a:rPr>
            </a:br>
            <a:r>
              <a:rPr lang="en-GB" altLang="en-US" sz="2800" dirty="0">
                <a:solidFill>
                  <a:srgbClr val="FFFFFF"/>
                </a:solidFill>
              </a:rPr>
              <a:t>Business Asset Disposal Relief,  key points - 1</a:t>
            </a:r>
            <a:endParaRPr lang="en-GB" sz="2800" dirty="0"/>
          </a:p>
        </p:txBody>
      </p:sp>
      <p:sp>
        <p:nvSpPr>
          <p:cNvPr id="3" name="Content Placeholder 2"/>
          <p:cNvSpPr>
            <a:spLocks noGrp="1"/>
          </p:cNvSpPr>
          <p:nvPr>
            <p:ph idx="1"/>
          </p:nvPr>
        </p:nvSpPr>
        <p:spPr/>
        <p:txBody>
          <a:bodyPr/>
          <a:lstStyle/>
          <a:p>
            <a:pPr marL="354013" lvl="0" indent="-354013" eaLnBrk="1" hangingPunct="1">
              <a:tabLst>
                <a:tab pos="354013" algn="l"/>
              </a:tabLst>
              <a:defRPr/>
            </a:pPr>
            <a:r>
              <a:rPr lang="en-GB" dirty="0">
                <a:solidFill>
                  <a:schemeClr val="tx2"/>
                </a:solidFill>
              </a:rPr>
              <a:t>Has to be claimed (there is a box to tick on the normal tax return).</a:t>
            </a:r>
          </a:p>
          <a:p>
            <a:pPr marL="354013" lvl="0" indent="-354013" eaLnBrk="1" hangingPunct="1">
              <a:tabLst>
                <a:tab pos="354013" algn="l"/>
              </a:tabLst>
              <a:defRPr/>
            </a:pPr>
            <a:endParaRPr lang="en-GB" sz="1200" dirty="0">
              <a:solidFill>
                <a:schemeClr val="tx2"/>
              </a:solidFill>
            </a:endParaRPr>
          </a:p>
          <a:p>
            <a:pPr marL="354013" lvl="0" indent="-354013" eaLnBrk="1" hangingPunct="1">
              <a:tabLst>
                <a:tab pos="354013" algn="l"/>
              </a:tabLst>
              <a:defRPr/>
            </a:pPr>
            <a:r>
              <a:rPr lang="en-GB" dirty="0">
                <a:solidFill>
                  <a:schemeClr val="tx2"/>
                </a:solidFill>
              </a:rPr>
              <a:t>Available on chargeable gains realised upon disposal, by an individual, </a:t>
            </a:r>
            <a:r>
              <a:rPr lang="en-US" b="1" dirty="0">
                <a:solidFill>
                  <a:schemeClr val="tx2"/>
                </a:solidFill>
              </a:rPr>
              <a:t>of the whole or part of a business </a:t>
            </a:r>
            <a:r>
              <a:rPr lang="en-US" dirty="0">
                <a:solidFill>
                  <a:schemeClr val="tx2"/>
                </a:solidFill>
              </a:rPr>
              <a:t>(Finance Act 2008 Schedule 3), </a:t>
            </a:r>
            <a:r>
              <a:rPr lang="en-GB" dirty="0">
                <a:solidFill>
                  <a:schemeClr val="tx2"/>
                </a:solidFill>
              </a:rPr>
              <a:t>which they owned/carried on for at least 24 months before disposal.</a:t>
            </a:r>
          </a:p>
          <a:p>
            <a:pPr marL="354013" lvl="0" indent="-354013" eaLnBrk="1" hangingPunct="1">
              <a:tabLst>
                <a:tab pos="354013" algn="l"/>
              </a:tabLst>
              <a:defRPr/>
            </a:pPr>
            <a:endParaRPr lang="en-US" sz="1200" dirty="0">
              <a:solidFill>
                <a:schemeClr val="tx2"/>
              </a:solidFill>
            </a:endParaRPr>
          </a:p>
          <a:p>
            <a:pPr marL="354013" lvl="0" indent="-354013" eaLnBrk="1" hangingPunct="1">
              <a:tabLst>
                <a:tab pos="354013" algn="l"/>
              </a:tabLst>
              <a:defRPr/>
            </a:pPr>
            <a:r>
              <a:rPr lang="en-US" dirty="0">
                <a:solidFill>
                  <a:schemeClr val="tx2"/>
                </a:solidFill>
              </a:rPr>
              <a:t>Case Law has determined that an individual asset does not count as “part of a business” – the concept for UK taxation purposes is more like that of a “cash generating unit” in Financial Reporting (IAS36)... </a:t>
            </a:r>
            <a:endParaRPr lang="en-GB" dirty="0">
              <a:solidFill>
                <a:schemeClr val="tx2"/>
              </a:solidFill>
            </a:endParaRPr>
          </a:p>
          <a:p>
            <a:pPr marL="0" indent="0">
              <a:buNone/>
            </a:pPr>
            <a:endParaRPr lang="en-GB" dirty="0"/>
          </a:p>
        </p:txBody>
      </p:sp>
    </p:spTree>
    <p:extLst>
      <p:ext uri="{BB962C8B-B14F-4D97-AF65-F5344CB8AC3E}">
        <p14:creationId xmlns:p14="http://schemas.microsoft.com/office/powerpoint/2010/main" val="1189978959"/>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FFFFFF"/>
                </a:solidFill>
              </a:rPr>
              <a:t>CGT for Individuals </a:t>
            </a:r>
            <a:br>
              <a:rPr lang="en-GB" altLang="en-US" sz="2800" dirty="0">
                <a:solidFill>
                  <a:srgbClr val="FFFFFF"/>
                </a:solidFill>
              </a:rPr>
            </a:br>
            <a:r>
              <a:rPr lang="en-GB" altLang="en-US" sz="2800" dirty="0">
                <a:solidFill>
                  <a:srgbClr val="FFFFFF"/>
                </a:solidFill>
              </a:rPr>
              <a:t>Business Asset Disposal Relief,  key points - 2</a:t>
            </a:r>
            <a:endParaRPr lang="en-GB" sz="2800" dirty="0"/>
          </a:p>
        </p:txBody>
      </p:sp>
      <p:sp>
        <p:nvSpPr>
          <p:cNvPr id="3" name="Content Placeholder 2"/>
          <p:cNvSpPr>
            <a:spLocks noGrp="1"/>
          </p:cNvSpPr>
          <p:nvPr>
            <p:ph idx="1"/>
          </p:nvPr>
        </p:nvSpPr>
        <p:spPr/>
        <p:txBody>
          <a:bodyPr/>
          <a:lstStyle/>
          <a:p>
            <a:pPr marL="0" lvl="0" indent="0" eaLnBrk="1" hangingPunct="1">
              <a:buNone/>
              <a:tabLst>
                <a:tab pos="354013" algn="l"/>
              </a:tabLst>
              <a:defRPr/>
            </a:pPr>
            <a:r>
              <a:rPr lang="en-US" sz="1800" dirty="0">
                <a:solidFill>
                  <a:schemeClr val="tx2"/>
                </a:solidFill>
              </a:rPr>
              <a:t>Business asset disposal relief is also available in respect of gains made by individuals on the disposal of:</a:t>
            </a:r>
          </a:p>
          <a:p>
            <a:pPr marL="354013" lvl="0" indent="-354013" eaLnBrk="1" hangingPunct="1">
              <a:tabLst>
                <a:tab pos="354013" algn="l"/>
              </a:tabLst>
              <a:defRPr/>
            </a:pPr>
            <a:r>
              <a:rPr lang="en-US" sz="1800" b="1" dirty="0">
                <a:solidFill>
                  <a:schemeClr val="tx2"/>
                </a:solidFill>
              </a:rPr>
              <a:t>individual assets </a:t>
            </a:r>
            <a:r>
              <a:rPr lang="en-US" sz="1800" dirty="0">
                <a:solidFill>
                  <a:schemeClr val="tx2"/>
                </a:solidFill>
              </a:rPr>
              <a:t>of an individual’s or partnership’s trading business, following the </a:t>
            </a:r>
            <a:r>
              <a:rPr lang="en-US" sz="1800" b="1" dirty="0">
                <a:solidFill>
                  <a:schemeClr val="tx2"/>
                </a:solidFill>
              </a:rPr>
              <a:t>cessation </a:t>
            </a:r>
            <a:r>
              <a:rPr lang="en-US" sz="1800" dirty="0">
                <a:solidFill>
                  <a:schemeClr val="tx2"/>
                </a:solidFill>
              </a:rPr>
              <a:t>of that business for income tax purposes (the relief is available for one year after cessation);</a:t>
            </a:r>
          </a:p>
          <a:p>
            <a:pPr marL="354013" lvl="0" indent="-354013" eaLnBrk="1" hangingPunct="1">
              <a:tabLst>
                <a:tab pos="354013" algn="l"/>
              </a:tabLst>
              <a:defRPr/>
            </a:pPr>
            <a:r>
              <a:rPr lang="en-US" sz="1800" b="1" dirty="0">
                <a:solidFill>
                  <a:schemeClr val="tx2"/>
                </a:solidFill>
              </a:rPr>
              <a:t>shares</a:t>
            </a:r>
            <a:r>
              <a:rPr lang="en-US" sz="1800" dirty="0">
                <a:solidFill>
                  <a:schemeClr val="tx2"/>
                </a:solidFill>
              </a:rPr>
              <a:t> in the individual’s </a:t>
            </a:r>
            <a:r>
              <a:rPr lang="en-US" sz="1800" b="1" dirty="0">
                <a:solidFill>
                  <a:schemeClr val="tx2"/>
                </a:solidFill>
              </a:rPr>
              <a:t>‘personal’ trading company</a:t>
            </a:r>
            <a:r>
              <a:rPr lang="en-US" sz="1800" dirty="0">
                <a:solidFill>
                  <a:schemeClr val="tx2"/>
                </a:solidFill>
              </a:rPr>
              <a:t>.  The relief is given in this case only if throughout a one-year qualifying period before the share disposal, the individual making the disposal:</a:t>
            </a:r>
          </a:p>
          <a:p>
            <a:pPr marL="1071563" lvl="0" indent="-719138" eaLnBrk="1" hangingPunct="1">
              <a:buNone/>
              <a:tabLst>
                <a:tab pos="1071563" algn="l"/>
              </a:tabLst>
              <a:defRPr/>
            </a:pPr>
            <a:r>
              <a:rPr lang="en-US" sz="1800" dirty="0">
                <a:solidFill>
                  <a:schemeClr val="tx2"/>
                </a:solidFill>
              </a:rPr>
              <a:t>(</a:t>
            </a:r>
            <a:r>
              <a:rPr lang="en-US" sz="1800" dirty="0" err="1">
                <a:solidFill>
                  <a:schemeClr val="tx2"/>
                </a:solidFill>
              </a:rPr>
              <a:t>i</a:t>
            </a:r>
            <a:r>
              <a:rPr lang="en-US" sz="1800" dirty="0">
                <a:solidFill>
                  <a:schemeClr val="tx2"/>
                </a:solidFill>
              </a:rPr>
              <a:t>) 	is an officer or employee of the company, or of another company in the same group; </a:t>
            </a:r>
            <a:r>
              <a:rPr lang="en-US" sz="1800" b="1" dirty="0">
                <a:solidFill>
                  <a:schemeClr val="tx2"/>
                </a:solidFill>
              </a:rPr>
              <a:t>and</a:t>
            </a:r>
          </a:p>
          <a:p>
            <a:pPr marL="1071563" lvl="0" indent="-719138" eaLnBrk="1" hangingPunct="1">
              <a:buNone/>
              <a:tabLst>
                <a:tab pos="1071563" algn="l"/>
              </a:tabLst>
              <a:defRPr/>
            </a:pPr>
            <a:r>
              <a:rPr lang="en-US" sz="1800" dirty="0">
                <a:solidFill>
                  <a:schemeClr val="tx2"/>
                </a:solidFill>
              </a:rPr>
              <a:t>(ii)	owns at least 5% of the ordinary share capital of the company, and that holding enables the individual to exercise at least 5% of the voting rights in the company;</a:t>
            </a:r>
          </a:p>
          <a:p>
            <a:pPr marL="0" indent="0">
              <a:buNone/>
            </a:pPr>
            <a:endParaRPr lang="en-GB" dirty="0"/>
          </a:p>
        </p:txBody>
      </p:sp>
    </p:spTree>
    <p:extLst>
      <p:ext uri="{BB962C8B-B14F-4D97-AF65-F5344CB8AC3E}">
        <p14:creationId xmlns:p14="http://schemas.microsoft.com/office/powerpoint/2010/main" val="245907319"/>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FFFFFF"/>
                </a:solidFill>
              </a:rPr>
              <a:t>Business Reliefs for Individuals </a:t>
            </a:r>
            <a:br>
              <a:rPr lang="en-GB" altLang="en-US" sz="2800" dirty="0">
                <a:solidFill>
                  <a:srgbClr val="FFFFFF"/>
                </a:solidFill>
              </a:rPr>
            </a:br>
            <a:r>
              <a:rPr lang="en-GB" altLang="en-US" sz="2800" dirty="0">
                <a:solidFill>
                  <a:srgbClr val="FFFFFF"/>
                </a:solidFill>
              </a:rPr>
              <a:t>Business Asset Disposal Relief,  key points 3</a:t>
            </a:r>
            <a:endParaRPr lang="en-GB" sz="2800" dirty="0"/>
          </a:p>
        </p:txBody>
      </p:sp>
      <p:sp>
        <p:nvSpPr>
          <p:cNvPr id="3" name="Content Placeholder 2"/>
          <p:cNvSpPr>
            <a:spLocks noGrp="1"/>
          </p:cNvSpPr>
          <p:nvPr>
            <p:ph idx="1"/>
          </p:nvPr>
        </p:nvSpPr>
        <p:spPr/>
        <p:txBody>
          <a:bodyPr/>
          <a:lstStyle/>
          <a:p>
            <a:pPr marL="354013" indent="-354013" eaLnBrk="1" hangingPunct="1">
              <a:tabLst>
                <a:tab pos="354013" algn="l"/>
              </a:tabLst>
              <a:defRPr/>
            </a:pPr>
            <a:r>
              <a:rPr lang="en-US" sz="1900" dirty="0">
                <a:solidFill>
                  <a:schemeClr val="tx2"/>
                </a:solidFill>
              </a:rPr>
              <a:t>assets </a:t>
            </a:r>
            <a:r>
              <a:rPr lang="en-US" sz="1900" b="1" dirty="0">
                <a:solidFill>
                  <a:schemeClr val="tx2"/>
                </a:solidFill>
              </a:rPr>
              <a:t>owned by an individual personally </a:t>
            </a:r>
            <a:r>
              <a:rPr lang="en-US" sz="1900" dirty="0">
                <a:solidFill>
                  <a:schemeClr val="tx2"/>
                </a:solidFill>
              </a:rPr>
              <a:t>and provided rent-free for trade use by his/her ‘personal’ trading company (or personal trading group), or by his or her trading partnership, provided that they are associated with a disposal of at least a 5% shareholding in the company or a 5% share in the assets of the partnership;</a:t>
            </a:r>
          </a:p>
          <a:p>
            <a:pPr marL="354013" lvl="0" indent="-354013" eaLnBrk="1" hangingPunct="1">
              <a:tabLst>
                <a:tab pos="354013" algn="l"/>
              </a:tabLst>
              <a:defRPr/>
            </a:pPr>
            <a:endParaRPr lang="en-US" sz="1900" dirty="0">
              <a:solidFill>
                <a:schemeClr val="tx2"/>
              </a:solidFill>
            </a:endParaRPr>
          </a:p>
          <a:p>
            <a:pPr marL="354013" lvl="0" indent="-354013" eaLnBrk="1" hangingPunct="1">
              <a:tabLst>
                <a:tab pos="354013" algn="l"/>
              </a:tabLst>
              <a:defRPr/>
            </a:pPr>
            <a:r>
              <a:rPr lang="en-US" sz="1900" dirty="0">
                <a:solidFill>
                  <a:schemeClr val="tx2"/>
                </a:solidFill>
              </a:rPr>
              <a:t>a claim for Business Asset Disposal Relief is </a:t>
            </a:r>
            <a:r>
              <a:rPr lang="en-US" sz="1900" b="1" dirty="0">
                <a:solidFill>
                  <a:schemeClr val="tx2"/>
                </a:solidFill>
              </a:rPr>
              <a:t>not </a:t>
            </a:r>
            <a:r>
              <a:rPr lang="en-US" sz="1900" dirty="0">
                <a:solidFill>
                  <a:schemeClr val="tx2"/>
                </a:solidFill>
              </a:rPr>
              <a:t>available in respect of any gain arising from the disposal of </a:t>
            </a:r>
            <a:r>
              <a:rPr lang="en-US" sz="1900" b="1" dirty="0">
                <a:solidFill>
                  <a:schemeClr val="tx2"/>
                </a:solidFill>
              </a:rPr>
              <a:t>goodwill</a:t>
            </a:r>
            <a:r>
              <a:rPr lang="en-US" sz="1900" dirty="0">
                <a:solidFill>
                  <a:schemeClr val="tx2"/>
                </a:solidFill>
              </a:rPr>
              <a:t> to a limited company which is related to the claimant;</a:t>
            </a:r>
          </a:p>
          <a:p>
            <a:pPr marL="354013" lvl="0" indent="-354013" eaLnBrk="1" hangingPunct="1">
              <a:tabLst>
                <a:tab pos="354013" algn="l"/>
              </a:tabLst>
              <a:defRPr/>
            </a:pPr>
            <a:endParaRPr lang="en-US" sz="1900" dirty="0">
              <a:solidFill>
                <a:schemeClr val="tx2"/>
              </a:solidFill>
            </a:endParaRPr>
          </a:p>
          <a:p>
            <a:pPr marL="354013" lvl="0" indent="-354013" eaLnBrk="1" hangingPunct="1">
              <a:tabLst>
                <a:tab pos="354013" algn="l"/>
              </a:tabLst>
              <a:defRPr/>
            </a:pPr>
            <a:r>
              <a:rPr lang="en-US" sz="1900" dirty="0">
                <a:solidFill>
                  <a:schemeClr val="tx2"/>
                </a:solidFill>
              </a:rPr>
              <a:t>this is to counter the tax avoidance strategy of exaggerating the value of goodwill on disposal, which would give a large gain at disposal subject to only 18% tax, rather than extracting value from the company as income in the future subject to higher or additional rate income tax…</a:t>
            </a:r>
            <a:endParaRPr lang="en-GB" sz="1900" dirty="0">
              <a:solidFill>
                <a:schemeClr val="tx2"/>
              </a:solidFill>
            </a:endParaRPr>
          </a:p>
          <a:p>
            <a:pPr marL="0" indent="0">
              <a:buNone/>
            </a:pPr>
            <a:endParaRPr lang="en-GB" dirty="0"/>
          </a:p>
        </p:txBody>
      </p:sp>
    </p:spTree>
    <p:extLst>
      <p:ext uri="{BB962C8B-B14F-4D97-AF65-F5344CB8AC3E}">
        <p14:creationId xmlns:p14="http://schemas.microsoft.com/office/powerpoint/2010/main" val="3660488835"/>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400" dirty="0">
                <a:solidFill>
                  <a:srgbClr val="FFFFFF"/>
                </a:solidFill>
              </a:rPr>
              <a:t>Liability Example with Business Asset Disposal Relief –</a:t>
            </a:r>
            <a:br>
              <a:rPr lang="en-GB" altLang="en-US" sz="2400" dirty="0">
                <a:solidFill>
                  <a:srgbClr val="FFFFFF"/>
                </a:solidFill>
              </a:rPr>
            </a:br>
            <a:r>
              <a:rPr lang="en-GB" altLang="en-US" sz="2400" dirty="0" err="1">
                <a:solidFill>
                  <a:srgbClr val="FFFFFF"/>
                </a:solidFill>
              </a:rPr>
              <a:t>Renitha</a:t>
            </a:r>
            <a:r>
              <a:rPr lang="en-GB" altLang="en-US" sz="2400" dirty="0">
                <a:solidFill>
                  <a:srgbClr val="FFFFFF"/>
                </a:solidFill>
              </a:rPr>
              <a:t> (section 24.9 example 2)</a:t>
            </a:r>
            <a:endParaRPr lang="en-GB" sz="2400" dirty="0"/>
          </a:p>
        </p:txBody>
      </p:sp>
      <p:sp>
        <p:nvSpPr>
          <p:cNvPr id="3" name="Content Placeholder 2"/>
          <p:cNvSpPr>
            <a:spLocks noGrp="1"/>
          </p:cNvSpPr>
          <p:nvPr>
            <p:ph idx="1"/>
          </p:nvPr>
        </p:nvSpPr>
        <p:spPr/>
        <p:txBody>
          <a:bodyPr/>
          <a:lstStyle/>
          <a:p>
            <a:pPr marL="0" lvl="0" indent="0" eaLnBrk="1" hangingPunct="1">
              <a:buNone/>
            </a:pPr>
            <a:r>
              <a:rPr lang="en-GB" altLang="en-US" sz="2200" dirty="0" err="1">
                <a:solidFill>
                  <a:schemeClr val="tx2"/>
                </a:solidFill>
              </a:rPr>
              <a:t>Renitha</a:t>
            </a:r>
            <a:r>
              <a:rPr lang="en-GB" altLang="en-US" sz="2200" dirty="0">
                <a:solidFill>
                  <a:schemeClr val="tx2"/>
                </a:solidFill>
              </a:rPr>
              <a:t> purchased a retail shop… in October 1986 for £85,000. She incurred acquisition costs of £1,500. In September 2001, the shop was extended/improved  at a cost of £30,000. Renitha has been running this business as a trade since buying the shop.</a:t>
            </a:r>
          </a:p>
          <a:p>
            <a:pPr marL="0" lvl="0" indent="0" eaLnBrk="1" hangingPunct="1">
              <a:buNone/>
            </a:pPr>
            <a:endParaRPr lang="en-GB" altLang="en-US" sz="1200" dirty="0">
              <a:solidFill>
                <a:schemeClr val="tx2"/>
              </a:solidFill>
            </a:endParaRPr>
          </a:p>
          <a:p>
            <a:pPr marL="0" lvl="0" indent="0" eaLnBrk="1" hangingPunct="1">
              <a:buNone/>
            </a:pPr>
            <a:r>
              <a:rPr lang="en-GB" altLang="en-US" sz="2200" dirty="0">
                <a:solidFill>
                  <a:schemeClr val="tx2"/>
                </a:solidFill>
              </a:rPr>
              <a:t>On 1</a:t>
            </a:r>
            <a:r>
              <a:rPr lang="en-GB" altLang="en-US" sz="2200" baseline="30000" dirty="0">
                <a:solidFill>
                  <a:schemeClr val="tx2"/>
                </a:solidFill>
              </a:rPr>
              <a:t>st</a:t>
            </a:r>
            <a:r>
              <a:rPr lang="en-GB" altLang="en-US" sz="2200" dirty="0">
                <a:solidFill>
                  <a:schemeClr val="tx2"/>
                </a:solidFill>
              </a:rPr>
              <a:t> June 2026 Renitha sold the shop and the trade to an unconnected buyer for £750,000, incurring legal costs and other selling expenses of £3,500.  Renitha has no other capital gains during the tax year and has made no previous claims for Business Asset Disposal Relief. </a:t>
            </a:r>
          </a:p>
          <a:p>
            <a:pPr marL="0" lvl="0" indent="0" eaLnBrk="1" hangingPunct="1">
              <a:buNone/>
            </a:pPr>
            <a:endParaRPr lang="en-GB" altLang="en-US" sz="1200" dirty="0">
              <a:solidFill>
                <a:schemeClr val="tx2"/>
              </a:solidFill>
            </a:endParaRPr>
          </a:p>
          <a:p>
            <a:pPr marL="0" lvl="0" indent="0" eaLnBrk="1" hangingPunct="1">
              <a:buNone/>
            </a:pPr>
            <a:r>
              <a:rPr lang="en-GB" altLang="en-US" sz="2200" b="1" dirty="0">
                <a:solidFill>
                  <a:schemeClr val="tx2"/>
                </a:solidFill>
              </a:rPr>
              <a:t>Required: Compute the chargeable gains and the Capital Gains Tax payable…</a:t>
            </a:r>
          </a:p>
          <a:p>
            <a:pPr marL="0" indent="0">
              <a:buNone/>
            </a:pPr>
            <a:endParaRPr lang="en-GB" dirty="0"/>
          </a:p>
        </p:txBody>
      </p:sp>
    </p:spTree>
    <p:extLst>
      <p:ext uri="{BB962C8B-B14F-4D97-AF65-F5344CB8AC3E}">
        <p14:creationId xmlns:p14="http://schemas.microsoft.com/office/powerpoint/2010/main" val="507211569"/>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err="1">
                <a:solidFill>
                  <a:srgbClr val="FFFFFF"/>
                </a:solidFill>
              </a:rPr>
              <a:t>Renitha</a:t>
            </a:r>
            <a:r>
              <a:rPr lang="en-GB" altLang="en-US" dirty="0">
                <a:solidFill>
                  <a:srgbClr val="FFFFFF"/>
                </a:solidFill>
              </a:rPr>
              <a:t>, suggested solution</a:t>
            </a:r>
            <a:endParaRPr lang="en-GB" dirty="0"/>
          </a:p>
        </p:txBody>
      </p:sp>
      <p:sp>
        <p:nvSpPr>
          <p:cNvPr id="3" name="Content Placeholder 2"/>
          <p:cNvSpPr>
            <a:spLocks noGrp="1"/>
          </p:cNvSpPr>
          <p:nvPr>
            <p:ph idx="1"/>
          </p:nvPr>
        </p:nvSpPr>
        <p:spPr/>
        <p:txBody>
          <a:bodyPr/>
          <a:lstStyle/>
          <a:p>
            <a:pPr marL="0" lvl="0" indent="0" eaLnBrk="1" hangingPunct="1">
              <a:buNone/>
              <a:tabLst>
                <a:tab pos="717550" algn="l"/>
                <a:tab pos="3224213" algn="l"/>
                <a:tab pos="6459538" algn="dec"/>
                <a:tab pos="7894638" algn="dec"/>
              </a:tabLst>
            </a:pPr>
            <a:r>
              <a:rPr lang="en-GB" altLang="en-US" dirty="0"/>
              <a:t>	</a:t>
            </a:r>
            <a:r>
              <a:rPr lang="en-GB" altLang="en-US" dirty="0">
                <a:solidFill>
                  <a:schemeClr val="tx2"/>
                </a:solidFill>
              </a:rPr>
              <a:t>		£	£</a:t>
            </a:r>
          </a:p>
          <a:p>
            <a:pPr marL="0" lvl="0" indent="0" eaLnBrk="1" hangingPunct="1">
              <a:buNone/>
              <a:tabLst>
                <a:tab pos="717550" algn="l"/>
                <a:tab pos="3224213" algn="l"/>
                <a:tab pos="6459538" algn="dec"/>
                <a:tab pos="7894638" algn="dec"/>
              </a:tabLst>
            </a:pPr>
            <a:r>
              <a:rPr lang="en-GB" altLang="en-US" sz="2000" dirty="0">
                <a:solidFill>
                  <a:schemeClr val="tx2"/>
                </a:solidFill>
              </a:rPr>
              <a:t>Proceeds (June 2026)	- both assets		750,000</a:t>
            </a:r>
          </a:p>
          <a:p>
            <a:pPr marL="0" lvl="0" indent="0" eaLnBrk="1" hangingPunct="1">
              <a:buNone/>
              <a:tabLst>
                <a:tab pos="717550" algn="l"/>
                <a:tab pos="3224213" algn="l"/>
                <a:tab pos="6459538" algn="dec"/>
                <a:tab pos="7894638" algn="dec"/>
              </a:tabLst>
            </a:pPr>
            <a:r>
              <a:rPr lang="en-GB" altLang="en-US" sz="2000" dirty="0">
                <a:solidFill>
                  <a:schemeClr val="tx2"/>
                </a:solidFill>
              </a:rPr>
              <a:t>Less	incidental disposal costs		(3,500)</a:t>
            </a:r>
          </a:p>
          <a:p>
            <a:pPr marL="0" lvl="0" indent="0" eaLnBrk="1" hangingPunct="1">
              <a:buNone/>
              <a:tabLst>
                <a:tab pos="717550" algn="l"/>
                <a:tab pos="3224213" algn="l"/>
                <a:tab pos="6459538" algn="dec"/>
                <a:tab pos="7894638" algn="dec"/>
              </a:tabLst>
            </a:pPr>
            <a:endParaRPr lang="en-GB" altLang="en-US" sz="2000" dirty="0">
              <a:solidFill>
                <a:schemeClr val="tx2"/>
              </a:solidFill>
            </a:endParaRPr>
          </a:p>
          <a:p>
            <a:pPr marL="0" lvl="0" indent="0" eaLnBrk="1" hangingPunct="1">
              <a:buNone/>
              <a:tabLst>
                <a:tab pos="717550" algn="l"/>
                <a:tab pos="3224213" algn="l"/>
                <a:tab pos="6459538" algn="dec"/>
                <a:tab pos="7894638" algn="dec"/>
              </a:tabLst>
            </a:pPr>
            <a:r>
              <a:rPr lang="en-GB" altLang="en-US" sz="2000" dirty="0">
                <a:solidFill>
                  <a:schemeClr val="tx2"/>
                </a:solidFill>
              </a:rPr>
              <a:t>Less allowable costs (building):			</a:t>
            </a:r>
          </a:p>
          <a:p>
            <a:pPr marL="0" lvl="0" indent="0" eaLnBrk="1" hangingPunct="1">
              <a:spcBef>
                <a:spcPts val="0"/>
              </a:spcBef>
              <a:buNone/>
              <a:tabLst>
                <a:tab pos="717550" algn="l"/>
                <a:tab pos="3224213" algn="l"/>
                <a:tab pos="6459538" algn="dec"/>
                <a:tab pos="7894638" algn="dec"/>
              </a:tabLst>
            </a:pPr>
            <a:r>
              <a:rPr lang="en-GB" altLang="en-US" sz="2000" dirty="0">
                <a:solidFill>
                  <a:schemeClr val="tx2"/>
                </a:solidFill>
              </a:rPr>
              <a:t>	Initial cost (Oct 1986)	85,000</a:t>
            </a:r>
          </a:p>
          <a:p>
            <a:pPr marL="0" lvl="0" indent="0" eaLnBrk="1" hangingPunct="1">
              <a:spcBef>
                <a:spcPts val="0"/>
              </a:spcBef>
              <a:buNone/>
              <a:tabLst>
                <a:tab pos="717550" algn="l"/>
                <a:tab pos="3224213" algn="l"/>
                <a:tab pos="6459538" algn="dec"/>
                <a:tab pos="7894638" algn="dec"/>
              </a:tabLst>
            </a:pPr>
            <a:r>
              <a:rPr lang="en-GB" altLang="en-US" sz="2000" dirty="0">
                <a:solidFill>
                  <a:schemeClr val="tx2"/>
                </a:solidFill>
              </a:rPr>
              <a:t>	Incidental acquisition expenses	1,500</a:t>
            </a:r>
          </a:p>
          <a:p>
            <a:pPr marL="0" lvl="0" indent="0" eaLnBrk="1" hangingPunct="1">
              <a:spcBef>
                <a:spcPct val="0"/>
              </a:spcBef>
              <a:buNone/>
              <a:tabLst>
                <a:tab pos="717550" algn="l"/>
                <a:tab pos="3224213" algn="l"/>
                <a:tab pos="6459538" algn="dec"/>
                <a:tab pos="7894638" algn="dec"/>
              </a:tabLst>
            </a:pPr>
            <a:r>
              <a:rPr lang="en-GB" altLang="en-US" sz="2000" dirty="0">
                <a:solidFill>
                  <a:schemeClr val="tx2"/>
                </a:solidFill>
              </a:rPr>
              <a:t>	Enhancement  costs (Sep 2001)	</a:t>
            </a:r>
            <a:r>
              <a:rPr lang="en-GB" altLang="en-US" sz="2000" u="sng" dirty="0">
                <a:solidFill>
                  <a:schemeClr val="tx2"/>
                </a:solidFill>
              </a:rPr>
              <a:t>30,000</a:t>
            </a:r>
            <a:endParaRPr lang="en-GB" altLang="en-US" sz="2000" dirty="0">
              <a:solidFill>
                <a:schemeClr val="tx2"/>
              </a:solidFill>
            </a:endParaRPr>
          </a:p>
          <a:p>
            <a:pPr marL="0" lvl="0" indent="0" eaLnBrk="1" hangingPunct="1">
              <a:spcBef>
                <a:spcPct val="0"/>
              </a:spcBef>
              <a:buNone/>
              <a:tabLst>
                <a:tab pos="717550" algn="l"/>
                <a:tab pos="3224213" algn="l"/>
                <a:tab pos="6459538" algn="dec"/>
                <a:tab pos="7894638" algn="dec"/>
              </a:tabLst>
            </a:pPr>
            <a:r>
              <a:rPr lang="en-GB" altLang="en-US" sz="2000" dirty="0">
                <a:solidFill>
                  <a:schemeClr val="tx2"/>
                </a:solidFill>
              </a:rPr>
              <a:t>				</a:t>
            </a:r>
            <a:r>
              <a:rPr lang="en-GB" altLang="en-US" sz="2000" u="sng" dirty="0">
                <a:solidFill>
                  <a:schemeClr val="tx2"/>
                </a:solidFill>
              </a:rPr>
              <a:t>(116,500)</a:t>
            </a:r>
          </a:p>
          <a:p>
            <a:pPr marL="0" lvl="0" indent="0" eaLnBrk="1" hangingPunct="1">
              <a:buNone/>
              <a:tabLst>
                <a:tab pos="717550" algn="l"/>
                <a:tab pos="3224213" algn="l"/>
                <a:tab pos="6459538" algn="dec"/>
                <a:tab pos="7894638" algn="dec"/>
              </a:tabLst>
            </a:pPr>
            <a:r>
              <a:rPr lang="en-GB" altLang="en-US" sz="2000" dirty="0">
                <a:solidFill>
                  <a:schemeClr val="tx2"/>
                </a:solidFill>
              </a:rPr>
              <a:t>Chargeable gains - both assets 		630,000</a:t>
            </a:r>
          </a:p>
          <a:p>
            <a:pPr marL="0" lvl="0" indent="0" eaLnBrk="1" hangingPunct="1">
              <a:buNone/>
              <a:tabLst>
                <a:tab pos="717550" algn="l"/>
                <a:tab pos="3224213" algn="l"/>
                <a:tab pos="6459538" algn="dec"/>
                <a:tab pos="7894638" algn="dec"/>
              </a:tabLst>
            </a:pPr>
            <a:r>
              <a:rPr lang="en-GB" altLang="en-US" sz="2000" dirty="0">
                <a:solidFill>
                  <a:schemeClr val="tx2"/>
                </a:solidFill>
              </a:rPr>
              <a:t>Less Annual exempt amount	(BADR covers all gains) </a:t>
            </a:r>
            <a:r>
              <a:rPr lang="en-GB" altLang="en-US" sz="2000" u="sng" dirty="0">
                <a:solidFill>
                  <a:schemeClr val="tx2"/>
                </a:solidFill>
              </a:rPr>
              <a:t> 	 (3,000)</a:t>
            </a:r>
          </a:p>
          <a:p>
            <a:pPr marL="0" lvl="0" indent="0" eaLnBrk="1" hangingPunct="1">
              <a:buNone/>
              <a:tabLst>
                <a:tab pos="717550" algn="l"/>
                <a:tab pos="3224213" algn="l"/>
                <a:tab pos="6459538" algn="dec"/>
                <a:tab pos="7894638" algn="dec"/>
              </a:tabLst>
            </a:pPr>
            <a:r>
              <a:rPr lang="en-GB" altLang="en-US" sz="2000" dirty="0">
                <a:solidFill>
                  <a:schemeClr val="tx2"/>
                </a:solidFill>
              </a:rPr>
              <a:t>Gains liable  to CGT at 18%		</a:t>
            </a:r>
            <a:r>
              <a:rPr lang="en-GB" altLang="en-US" sz="2000" u="dbl" dirty="0">
                <a:solidFill>
                  <a:schemeClr val="tx2"/>
                </a:solidFill>
              </a:rPr>
              <a:t>   627,000</a:t>
            </a:r>
          </a:p>
          <a:p>
            <a:pPr marL="0" lvl="0" indent="0" eaLnBrk="1" hangingPunct="1">
              <a:buNone/>
              <a:tabLst>
                <a:tab pos="717550" algn="l"/>
                <a:tab pos="3224213" algn="l"/>
                <a:tab pos="6459538" algn="dec"/>
                <a:tab pos="7894638" algn="dec"/>
              </a:tabLst>
            </a:pPr>
            <a:r>
              <a:rPr lang="en-GB" altLang="en-US" sz="2000" dirty="0">
                <a:solidFill>
                  <a:schemeClr val="tx2"/>
                </a:solidFill>
              </a:rPr>
              <a:t>CGT at 18%			</a:t>
            </a:r>
            <a:r>
              <a:rPr lang="en-GB" altLang="en-US" sz="2000" u="dbl" dirty="0">
                <a:solidFill>
                  <a:schemeClr val="tx2"/>
                </a:solidFill>
              </a:rPr>
              <a:t>£112,680</a:t>
            </a:r>
          </a:p>
          <a:p>
            <a:pPr marL="0" indent="0">
              <a:buNone/>
            </a:pPr>
            <a:endParaRPr lang="en-GB" dirty="0"/>
          </a:p>
        </p:txBody>
      </p:sp>
    </p:spTree>
    <p:extLst>
      <p:ext uri="{BB962C8B-B14F-4D97-AF65-F5344CB8AC3E}">
        <p14:creationId xmlns:p14="http://schemas.microsoft.com/office/powerpoint/2010/main" val="111767122"/>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Incorporation Relief</a:t>
            </a:r>
            <a:r>
              <a:rPr lang="en-GB" altLang="en-US" sz="3200" b="1" dirty="0">
                <a:solidFill>
                  <a:srgbClr val="FFFFFF"/>
                </a:solidFill>
              </a:rPr>
              <a:t> </a:t>
            </a:r>
            <a:r>
              <a:rPr lang="en-GB" altLang="en-US" sz="3200" dirty="0">
                <a:solidFill>
                  <a:srgbClr val="FFFFFF"/>
                </a:solidFill>
              </a:rPr>
              <a:t>(TCGA Section 162)</a:t>
            </a:r>
            <a:endParaRPr lang="en-GB" dirty="0"/>
          </a:p>
        </p:txBody>
      </p:sp>
      <p:sp>
        <p:nvSpPr>
          <p:cNvPr id="3" name="Content Placeholder 2"/>
          <p:cNvSpPr>
            <a:spLocks noGrp="1"/>
          </p:cNvSpPr>
          <p:nvPr>
            <p:ph idx="1"/>
          </p:nvPr>
        </p:nvSpPr>
        <p:spPr/>
        <p:txBody>
          <a:bodyPr/>
          <a:lstStyle/>
          <a:p>
            <a:pPr marL="0" lvl="0" indent="0" eaLnBrk="1" hangingPunct="1">
              <a:spcBef>
                <a:spcPts val="1200"/>
              </a:spcBef>
              <a:spcAft>
                <a:spcPts val="1200"/>
              </a:spcAft>
              <a:buNone/>
            </a:pPr>
            <a:r>
              <a:rPr lang="en-GB" altLang="en-US" sz="2000" dirty="0">
                <a:solidFill>
                  <a:schemeClr val="tx2"/>
                </a:solidFill>
              </a:rPr>
              <a:t>When  an individual  incorporates their sole trade by selling it to a company as a going concern, various business assets are usually transferred to the company. </a:t>
            </a:r>
          </a:p>
          <a:p>
            <a:pPr marL="0" lvl="0" indent="0" eaLnBrk="1" hangingPunct="1">
              <a:spcBef>
                <a:spcPts val="1200"/>
              </a:spcBef>
              <a:spcAft>
                <a:spcPts val="1200"/>
              </a:spcAft>
              <a:buNone/>
            </a:pPr>
            <a:r>
              <a:rPr lang="en-GB" altLang="en-US" sz="2000" dirty="0">
                <a:solidFill>
                  <a:schemeClr val="tx2"/>
                </a:solidFill>
              </a:rPr>
              <a:t>Of these assets, goodwill may well be the only </a:t>
            </a:r>
            <a:r>
              <a:rPr lang="en-GB" altLang="en-US" sz="2000" b="1" dirty="0">
                <a:solidFill>
                  <a:schemeClr val="tx2"/>
                </a:solidFill>
              </a:rPr>
              <a:t>chargeable</a:t>
            </a:r>
            <a:r>
              <a:rPr lang="en-GB" altLang="en-US" sz="2000" dirty="0">
                <a:solidFill>
                  <a:schemeClr val="tx2"/>
                </a:solidFill>
              </a:rPr>
              <a:t> asset, as other business assets may be non-capital (e.g. inventory / trade receivables), or CGT-exempt (cars).</a:t>
            </a:r>
          </a:p>
          <a:p>
            <a:pPr marL="0" lvl="0" indent="0" eaLnBrk="1" hangingPunct="1">
              <a:spcBef>
                <a:spcPts val="1200"/>
              </a:spcBef>
              <a:spcAft>
                <a:spcPts val="1200"/>
              </a:spcAft>
              <a:buNone/>
            </a:pPr>
            <a:r>
              <a:rPr lang="en-GB" altLang="en-US" sz="2000" dirty="0">
                <a:solidFill>
                  <a:schemeClr val="tx2"/>
                </a:solidFill>
              </a:rPr>
              <a:t>If consideration is all cash, there is a CGT disposal of the chargeable asset(s) - and Business Asset Disposal Relief can be claimed  to get a 18% tax rate (provided business owned for </a:t>
            </a:r>
            <a:r>
              <a:rPr lang="en-GB" altLang="en-US" sz="2000" u="sng" dirty="0">
                <a:solidFill>
                  <a:schemeClr val="tx2"/>
                </a:solidFill>
              </a:rPr>
              <a:t>&gt;</a:t>
            </a:r>
            <a:r>
              <a:rPr lang="en-GB" altLang="en-US" sz="2000" dirty="0">
                <a:solidFill>
                  <a:schemeClr val="tx2"/>
                </a:solidFill>
              </a:rPr>
              <a:t>12 months). </a:t>
            </a:r>
          </a:p>
          <a:p>
            <a:pPr marL="0" lvl="0" indent="0" eaLnBrk="1" hangingPunct="1">
              <a:spcBef>
                <a:spcPts val="1200"/>
              </a:spcBef>
              <a:spcAft>
                <a:spcPts val="1200"/>
              </a:spcAft>
              <a:buNone/>
            </a:pPr>
            <a:r>
              <a:rPr lang="en-GB" altLang="en-US" sz="2000" dirty="0">
                <a:solidFill>
                  <a:schemeClr val="tx2"/>
                </a:solidFill>
              </a:rPr>
              <a:t>If at least part of the consideration is from shares Incorporation Relief (a deferral relief) may be available - if stated conditions are met…</a:t>
            </a:r>
          </a:p>
          <a:p>
            <a:pPr marL="0" indent="0">
              <a:buNone/>
            </a:pPr>
            <a:endParaRPr lang="en-GB" dirty="0"/>
          </a:p>
        </p:txBody>
      </p:sp>
    </p:spTree>
    <p:extLst>
      <p:ext uri="{BB962C8B-B14F-4D97-AF65-F5344CB8AC3E}">
        <p14:creationId xmlns:p14="http://schemas.microsoft.com/office/powerpoint/2010/main" val="2121185575"/>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Incorporation relief (continued)</a:t>
            </a:r>
            <a:endParaRPr lang="en-GB" dirty="0"/>
          </a:p>
        </p:txBody>
      </p:sp>
      <p:sp>
        <p:nvSpPr>
          <p:cNvPr id="3" name="Content Placeholder 2"/>
          <p:cNvSpPr>
            <a:spLocks noGrp="1"/>
          </p:cNvSpPr>
          <p:nvPr>
            <p:ph idx="1"/>
          </p:nvPr>
        </p:nvSpPr>
        <p:spPr/>
        <p:txBody>
          <a:bodyPr/>
          <a:lstStyle/>
          <a:p>
            <a:pPr marL="354013" lvl="0" indent="-354013" eaLnBrk="1" hangingPunct="1">
              <a:buNone/>
            </a:pPr>
            <a:r>
              <a:rPr lang="en-GB" altLang="en-US" dirty="0">
                <a:solidFill>
                  <a:schemeClr val="tx2"/>
                </a:solidFill>
              </a:rPr>
              <a:t>Key conditions for incorporation relief:</a:t>
            </a:r>
          </a:p>
          <a:p>
            <a:pPr marL="354013" lvl="0" indent="-354013" eaLnBrk="1" hangingPunct="1">
              <a:spcBef>
                <a:spcPts val="0"/>
              </a:spcBef>
            </a:pPr>
            <a:r>
              <a:rPr lang="en-GB" altLang="en-US" dirty="0">
                <a:solidFill>
                  <a:schemeClr val="tx2"/>
                </a:solidFill>
              </a:rPr>
              <a:t>Business transferred as a going concern;</a:t>
            </a:r>
          </a:p>
          <a:p>
            <a:pPr marL="354013" lvl="0" indent="-354013" eaLnBrk="1" hangingPunct="1">
              <a:spcBef>
                <a:spcPts val="0"/>
              </a:spcBef>
            </a:pPr>
            <a:r>
              <a:rPr lang="en-GB" altLang="en-US" dirty="0">
                <a:solidFill>
                  <a:schemeClr val="tx2"/>
                </a:solidFill>
              </a:rPr>
              <a:t>All assets of business (except cash)  transferred;</a:t>
            </a:r>
          </a:p>
          <a:p>
            <a:pPr marL="354013" lvl="0" indent="-354013" eaLnBrk="1" hangingPunct="1">
              <a:spcBef>
                <a:spcPts val="0"/>
              </a:spcBef>
            </a:pPr>
            <a:r>
              <a:rPr lang="en-GB" altLang="en-US" dirty="0">
                <a:solidFill>
                  <a:schemeClr val="tx2"/>
                </a:solidFill>
              </a:rPr>
              <a:t>Consideration is either wholly or partly in shares.</a:t>
            </a:r>
          </a:p>
          <a:p>
            <a:pPr marL="354013" lvl="0" indent="-354013" eaLnBrk="1" hangingPunct="1">
              <a:spcBef>
                <a:spcPts val="0"/>
              </a:spcBef>
              <a:buNone/>
            </a:pPr>
            <a:endParaRPr lang="en-GB" altLang="en-US" dirty="0">
              <a:solidFill>
                <a:schemeClr val="tx2"/>
              </a:solidFill>
            </a:endParaRPr>
          </a:p>
          <a:p>
            <a:pPr marL="354013" lvl="0" indent="-354013" eaLnBrk="1" hangingPunct="1">
              <a:spcBef>
                <a:spcPts val="0"/>
              </a:spcBef>
              <a:buNone/>
            </a:pPr>
            <a:r>
              <a:rPr lang="en-GB" altLang="en-US" dirty="0">
                <a:solidFill>
                  <a:schemeClr val="tx2"/>
                </a:solidFill>
              </a:rPr>
              <a:t>Effect of incorporation relief:</a:t>
            </a:r>
          </a:p>
          <a:p>
            <a:pPr marL="354013" lvl="0" indent="-354013" eaLnBrk="1" hangingPunct="1">
              <a:spcBef>
                <a:spcPts val="0"/>
              </a:spcBef>
            </a:pPr>
            <a:r>
              <a:rPr lang="en-GB" altLang="en-US" dirty="0">
                <a:solidFill>
                  <a:schemeClr val="tx2"/>
                </a:solidFill>
              </a:rPr>
              <a:t>Gains arising are ‘rolled over’ against  the “cost” of the  shares received. This ‘cost’ is measured as the market value of all assets minus liabilities given in exchange for the shares (including non-chargeable assets). </a:t>
            </a:r>
          </a:p>
          <a:p>
            <a:pPr marL="354013" lvl="0" indent="-354013" eaLnBrk="1" hangingPunct="1">
              <a:spcBef>
                <a:spcPts val="0"/>
              </a:spcBef>
            </a:pPr>
            <a:r>
              <a:rPr lang="en-GB" altLang="en-US" dirty="0">
                <a:solidFill>
                  <a:schemeClr val="tx2"/>
                </a:solidFill>
              </a:rPr>
              <a:t>So the gain(s) is /are not taxed, but deducted from the new shareholding “cost” for all future CGT…</a:t>
            </a:r>
          </a:p>
          <a:p>
            <a:pPr marL="0" indent="0">
              <a:buNone/>
            </a:pPr>
            <a:endParaRPr lang="en-GB" dirty="0"/>
          </a:p>
        </p:txBody>
      </p:sp>
    </p:spTree>
    <p:extLst>
      <p:ext uri="{BB962C8B-B14F-4D97-AF65-F5344CB8AC3E}">
        <p14:creationId xmlns:p14="http://schemas.microsoft.com/office/powerpoint/2010/main" val="4117106998"/>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Introduction</a:t>
            </a:r>
            <a:endParaRPr lang="en-GB" dirty="0"/>
          </a:p>
        </p:txBody>
      </p:sp>
      <p:sp>
        <p:nvSpPr>
          <p:cNvPr id="3" name="Content Placeholder 2"/>
          <p:cNvSpPr>
            <a:spLocks noGrp="1"/>
          </p:cNvSpPr>
          <p:nvPr>
            <p:ph idx="1"/>
          </p:nvPr>
        </p:nvSpPr>
        <p:spPr/>
        <p:txBody>
          <a:bodyPr/>
          <a:lstStyle/>
          <a:p>
            <a:pPr marL="0" lvl="0" indent="0" eaLnBrk="1" hangingPunct="1">
              <a:spcBef>
                <a:spcPct val="0"/>
              </a:spcBef>
              <a:spcAft>
                <a:spcPts val="1200"/>
              </a:spcAft>
              <a:buNone/>
            </a:pPr>
            <a:r>
              <a:rPr lang="en-GB" altLang="en-US" b="1" dirty="0">
                <a:solidFill>
                  <a:schemeClr val="tx2"/>
                </a:solidFill>
              </a:rPr>
              <a:t>CGT reliefs can be broadly classified into the following types : </a:t>
            </a:r>
          </a:p>
          <a:p>
            <a:pPr marL="717550" lvl="0" indent="-717550" eaLnBrk="1" hangingPunct="1">
              <a:spcBef>
                <a:spcPct val="0"/>
              </a:spcBef>
              <a:spcAft>
                <a:spcPts val="600"/>
              </a:spcAft>
              <a:buFontTx/>
              <a:buAutoNum type="arabicPeriod"/>
            </a:pPr>
            <a:r>
              <a:rPr lang="en-GB" altLang="en-US" dirty="0">
                <a:solidFill>
                  <a:schemeClr val="tx2"/>
                </a:solidFill>
              </a:rPr>
              <a:t>Deferral Reliefs, which  delay date of the gain for tax purposes (hold-overs; roll-overs; no-gain-no-loss rules) </a:t>
            </a:r>
          </a:p>
          <a:p>
            <a:pPr marL="717550" lvl="0" indent="-717550" eaLnBrk="1" hangingPunct="1">
              <a:spcBef>
                <a:spcPct val="0"/>
              </a:spcBef>
              <a:spcAft>
                <a:spcPts val="600"/>
              </a:spcAft>
              <a:buFontTx/>
              <a:buAutoNum type="arabicPeriod"/>
            </a:pPr>
            <a:r>
              <a:rPr lang="en-GB" altLang="en-US" dirty="0">
                <a:solidFill>
                  <a:schemeClr val="tx2"/>
                </a:solidFill>
              </a:rPr>
              <a:t>Relief by reducing CGT rate on certain disposals</a:t>
            </a:r>
          </a:p>
          <a:p>
            <a:pPr marL="717550" lvl="0" indent="-717550" eaLnBrk="1" hangingPunct="1">
              <a:spcBef>
                <a:spcPct val="0"/>
              </a:spcBef>
              <a:spcAft>
                <a:spcPts val="600"/>
              </a:spcAft>
              <a:buFontTx/>
              <a:buAutoNum type="arabicPeriod"/>
            </a:pPr>
            <a:r>
              <a:rPr lang="en-GB" altLang="en-US" dirty="0">
                <a:solidFill>
                  <a:schemeClr val="tx2"/>
                </a:solidFill>
              </a:rPr>
              <a:t>Total exemption from CGT  (conditions may relate to the asset, to the person disposing, or to other circumstances of disposal)</a:t>
            </a:r>
          </a:p>
          <a:p>
            <a:pPr marL="717550" lvl="0" indent="-717550" eaLnBrk="1" hangingPunct="1">
              <a:spcBef>
                <a:spcPct val="0"/>
              </a:spcBef>
              <a:buFontTx/>
              <a:buAutoNum type="arabicPeriod"/>
            </a:pPr>
            <a:r>
              <a:rPr lang="en-GB" altLang="en-US" dirty="0">
                <a:solidFill>
                  <a:schemeClr val="tx2"/>
                </a:solidFill>
              </a:rPr>
              <a:t>Reliefs for qualifying corporate groups, which treat  the group as one entity for certain CGT purposes</a:t>
            </a:r>
          </a:p>
          <a:p>
            <a:pPr marL="0" indent="0">
              <a:buNone/>
            </a:pPr>
            <a:endParaRPr lang="en-GB" dirty="0"/>
          </a:p>
        </p:txBody>
      </p:sp>
    </p:spTree>
    <p:extLst>
      <p:ext uri="{BB962C8B-B14F-4D97-AF65-F5344CB8AC3E}">
        <p14:creationId xmlns:p14="http://schemas.microsoft.com/office/powerpoint/2010/main" val="3432254008"/>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FF"/>
                </a:solidFill>
              </a:rPr>
              <a:t>Electing out of Incorporation Relief </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GB" altLang="en-US" dirty="0">
                <a:solidFill>
                  <a:schemeClr val="tx2"/>
                </a:solidFill>
              </a:rPr>
              <a:t>Section 162 IR used to be automatic if all the conditions were met. But since 2008/09, a taxpayer may prefer to have a chargeable disposal with benefit of Business Asset Disposal Relief (formerly Entrepreneurs’ Relief). </a:t>
            </a:r>
          </a:p>
          <a:p>
            <a:pPr marL="354013" lvl="0" indent="-354013" eaLnBrk="1" hangingPunct="1">
              <a:tabLst>
                <a:tab pos="354013" algn="l"/>
              </a:tabLst>
            </a:pPr>
            <a:r>
              <a:rPr lang="en-GB" altLang="en-US" dirty="0">
                <a:solidFill>
                  <a:schemeClr val="tx2"/>
                </a:solidFill>
              </a:rPr>
              <a:t>So, since  April 2008, it is possible to </a:t>
            </a:r>
            <a:r>
              <a:rPr lang="en-GB" altLang="en-US" b="1" dirty="0">
                <a:solidFill>
                  <a:schemeClr val="tx2"/>
                </a:solidFill>
              </a:rPr>
              <a:t>elect out </a:t>
            </a:r>
            <a:r>
              <a:rPr lang="en-GB" altLang="en-US" dirty="0">
                <a:solidFill>
                  <a:schemeClr val="tx2"/>
                </a:solidFill>
              </a:rPr>
              <a:t>of incorporation relief, and back into Business Asset Disposal Relief instead.  </a:t>
            </a:r>
          </a:p>
          <a:p>
            <a:pPr marL="354013" lvl="0" indent="-354013" eaLnBrk="1" hangingPunct="1">
              <a:tabLst>
                <a:tab pos="354013" algn="l"/>
              </a:tabLst>
            </a:pPr>
            <a:r>
              <a:rPr lang="en-GB" altLang="en-US" dirty="0">
                <a:solidFill>
                  <a:schemeClr val="tx2"/>
                </a:solidFill>
              </a:rPr>
              <a:t>An election can be submitted with the tax return reporting the qualifying disposal… </a:t>
            </a:r>
            <a:endParaRPr lang="en-GB" dirty="0">
              <a:solidFill>
                <a:schemeClr val="tx2"/>
              </a:solidFill>
            </a:endParaRPr>
          </a:p>
          <a:p>
            <a:pPr marL="0" indent="0">
              <a:buNone/>
            </a:pPr>
            <a:endParaRPr lang="en-GB" dirty="0"/>
          </a:p>
        </p:txBody>
      </p:sp>
    </p:spTree>
    <p:extLst>
      <p:ext uri="{BB962C8B-B14F-4D97-AF65-F5344CB8AC3E}">
        <p14:creationId xmlns:p14="http://schemas.microsoft.com/office/powerpoint/2010/main" val="2533865589"/>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Incorporation relief section 29.9 example </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sz="2200" dirty="0">
                <a:solidFill>
                  <a:schemeClr val="tx2"/>
                </a:solidFill>
              </a:rPr>
              <a:t>Diana transfers her established sole-trade business to Trent Ltd on 6</a:t>
            </a:r>
            <a:r>
              <a:rPr lang="en-GB" sz="2200" baseline="30000" dirty="0">
                <a:solidFill>
                  <a:schemeClr val="tx2"/>
                </a:solidFill>
              </a:rPr>
              <a:t>th</a:t>
            </a:r>
            <a:r>
              <a:rPr lang="en-GB" sz="2200" dirty="0">
                <a:solidFill>
                  <a:schemeClr val="tx2"/>
                </a:solidFill>
              </a:rPr>
              <a:t> April 2026 in exchange for 100,000 ordinary shares of £1 each fully paid, having a value of par, and a loan declaration document promising to pay her £25,000 cash once the company can do so. </a:t>
            </a:r>
          </a:p>
          <a:p>
            <a:pPr marL="0" lvl="0" indent="0" eaLnBrk="1" hangingPunct="1">
              <a:buNone/>
              <a:defRPr/>
            </a:pPr>
            <a:endParaRPr lang="en-GB" sz="1800" dirty="0">
              <a:solidFill>
                <a:schemeClr val="tx2"/>
              </a:solidFill>
            </a:endParaRPr>
          </a:p>
          <a:p>
            <a:pPr marL="0" lvl="0" indent="0" eaLnBrk="1" hangingPunct="1">
              <a:buNone/>
              <a:defRPr/>
            </a:pPr>
            <a:r>
              <a:rPr lang="en-US" sz="2200" dirty="0">
                <a:solidFill>
                  <a:schemeClr val="tx2"/>
                </a:solidFill>
              </a:rPr>
              <a:t>The only chargeable business asset involved was goodwill on which a capital gain was </a:t>
            </a:r>
            <a:r>
              <a:rPr lang="en-US" sz="2200" dirty="0" err="1">
                <a:solidFill>
                  <a:schemeClr val="tx2"/>
                </a:solidFill>
              </a:rPr>
              <a:t>realised</a:t>
            </a:r>
            <a:r>
              <a:rPr lang="en-US" sz="2200" dirty="0">
                <a:solidFill>
                  <a:schemeClr val="tx2"/>
                </a:solidFill>
              </a:rPr>
              <a:t> of £75,000</a:t>
            </a:r>
            <a:r>
              <a:rPr lang="en-GB" sz="2200" dirty="0">
                <a:solidFill>
                  <a:schemeClr val="tx2"/>
                </a:solidFill>
              </a:rPr>
              <a:t>. Diana had been in business since 1990.</a:t>
            </a:r>
          </a:p>
          <a:p>
            <a:pPr marL="0" lvl="0" indent="0" eaLnBrk="1" hangingPunct="1">
              <a:buNone/>
              <a:defRPr/>
            </a:pPr>
            <a:endParaRPr lang="en-GB" sz="2200" b="1" dirty="0">
              <a:solidFill>
                <a:schemeClr val="tx2"/>
              </a:solidFill>
            </a:endParaRPr>
          </a:p>
          <a:p>
            <a:pPr marL="0" lvl="0" indent="0" eaLnBrk="1" hangingPunct="1">
              <a:buNone/>
              <a:defRPr/>
            </a:pPr>
            <a:r>
              <a:rPr lang="en-GB" sz="2200" b="1" dirty="0">
                <a:solidFill>
                  <a:schemeClr val="tx2"/>
                </a:solidFill>
              </a:rPr>
              <a:t>Required: Compute the chargeable gain, if Diana accepts Incorporation Relief.</a:t>
            </a:r>
          </a:p>
          <a:p>
            <a:pPr marL="0" lvl="0" indent="0" eaLnBrk="1" hangingPunct="1">
              <a:buNone/>
              <a:defRPr/>
            </a:pPr>
            <a:endParaRPr lang="en-GB" sz="2200" b="1" dirty="0"/>
          </a:p>
          <a:p>
            <a:pPr marL="0" indent="0">
              <a:buNone/>
            </a:pPr>
            <a:endParaRPr lang="en-GB" dirty="0"/>
          </a:p>
        </p:txBody>
      </p:sp>
    </p:spTree>
    <p:extLst>
      <p:ext uri="{BB962C8B-B14F-4D97-AF65-F5344CB8AC3E}">
        <p14:creationId xmlns:p14="http://schemas.microsoft.com/office/powerpoint/2010/main" val="3020814756"/>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Diana and Trent Limited</a:t>
            </a:r>
          </a:p>
        </p:txBody>
      </p:sp>
      <p:sp>
        <p:nvSpPr>
          <p:cNvPr id="3" name="Content Placeholder 2"/>
          <p:cNvSpPr>
            <a:spLocks noGrp="1"/>
          </p:cNvSpPr>
          <p:nvPr>
            <p:ph idx="1"/>
          </p:nvPr>
        </p:nvSpPr>
        <p:spPr/>
        <p:txBody>
          <a:bodyPr/>
          <a:lstStyle/>
          <a:p>
            <a:pPr marL="0" indent="0">
              <a:spcBef>
                <a:spcPts val="0"/>
              </a:spcBef>
              <a:spcAft>
                <a:spcPts val="600"/>
              </a:spcAft>
              <a:buNone/>
              <a:tabLst>
                <a:tab pos="3784600" algn="ctr"/>
              </a:tabLst>
            </a:pPr>
            <a:r>
              <a:rPr lang="en-GB" b="1" dirty="0">
                <a:solidFill>
                  <a:srgbClr val="000000"/>
                </a:solidFill>
                <a:ea typeface="Times New Roman" panose="02020603050405020304" pitchFamily="18" charset="0"/>
                <a:cs typeface="Times New Roman" panose="02020603050405020304" pitchFamily="18" charset="0"/>
              </a:rPr>
              <a:t>Calculation of Diana’s s.162 rolled-over gain 2026/27</a:t>
            </a:r>
            <a:endParaRPr lang="en-GB" dirty="0">
              <a:ea typeface="Times New Roman" panose="02020603050405020304" pitchFamily="18" charset="0"/>
              <a:cs typeface="Times New Roman" panose="02020603050405020304" pitchFamily="18" charset="0"/>
            </a:endParaRPr>
          </a:p>
          <a:p>
            <a:pPr marL="0" indent="0" algn="just">
              <a:lnSpc>
                <a:spcPts val="1000"/>
              </a:lnSpc>
              <a:spcBef>
                <a:spcPts val="0"/>
              </a:spcBef>
              <a:spcAft>
                <a:spcPts val="200"/>
              </a:spcAft>
              <a:buNone/>
              <a:tabLst>
                <a:tab pos="6832600" algn="ctr"/>
                <a:tab pos="4471035" algn="r"/>
                <a:tab pos="6832600" algn="ctr"/>
              </a:tabLst>
            </a:pPr>
            <a:r>
              <a:rPr lang="en-GB" b="1" dirty="0">
                <a:solidFill>
                  <a:srgbClr val="000000"/>
                </a:solidFill>
                <a:ea typeface="Times New Roman" panose="02020603050405020304" pitchFamily="18" charset="0"/>
                <a:cs typeface="Times New Roman" panose="02020603050405020304" pitchFamily="18" charset="0"/>
              </a:rPr>
              <a:t>	£ </a:t>
            </a:r>
            <a:endParaRPr lang="en-GB" b="1" dirty="0">
              <a:ea typeface="Times New Roman" panose="02020603050405020304" pitchFamily="18" charset="0"/>
              <a:cs typeface="Times New Roman" panose="02020603050405020304" pitchFamily="18" charset="0"/>
            </a:endParaRPr>
          </a:p>
          <a:p>
            <a:pPr marL="368300" indent="0" algn="just">
              <a:spcBef>
                <a:spcPts val="0"/>
              </a:spcBef>
              <a:spcAft>
                <a:spcPts val="20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Total chargeable gain	75,000</a:t>
            </a:r>
            <a:endParaRPr lang="en-GB" dirty="0">
              <a:ea typeface="Times New Roman" panose="02020603050405020304" pitchFamily="18" charset="0"/>
              <a:cs typeface="Times New Roman" panose="02020603050405020304" pitchFamily="18" charset="0"/>
            </a:endParaRPr>
          </a:p>
          <a:p>
            <a:pPr marL="368300" indent="0" algn="just">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Less </a:t>
            </a: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s. 162 incorporation relief </a:t>
            </a: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(gain related to share proceeds):	</a:t>
            </a:r>
            <a:endParaRPr lang="en-GB" dirty="0">
              <a:ea typeface="Times New Roman" panose="02020603050405020304" pitchFamily="18" charset="0"/>
              <a:cs typeface="Times New Roman" panose="02020603050405020304" pitchFamily="18" charset="0"/>
            </a:endParaRP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Gain 75‚000 × </a:t>
            </a:r>
            <a:r>
              <a:rPr lang="en-GB" u="sng" dirty="0">
                <a:solidFill>
                  <a:srgbClr val="000000"/>
                </a:solidFill>
                <a:ea typeface="Times New Roman" panose="02020603050405020304" pitchFamily="18" charset="0"/>
                <a:cs typeface="Times New Roman" panose="02020603050405020304" pitchFamily="18" charset="0"/>
              </a:rPr>
              <a:t>____100‚000____</a:t>
            </a: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                     100‚000 + 25‚000 	</a:t>
            </a:r>
            <a:r>
              <a:rPr lang="en-GB" u="sng" dirty="0">
                <a:solidFill>
                  <a:srgbClr val="000000"/>
                </a:solidFill>
                <a:ea typeface="Times New Roman" panose="02020603050405020304" pitchFamily="18" charset="0"/>
                <a:cs typeface="Times New Roman" panose="02020603050405020304" pitchFamily="18" charset="0"/>
              </a:rPr>
              <a:t>(60,000)</a:t>
            </a:r>
            <a:endParaRPr lang="en-GB" u="sng" dirty="0">
              <a:ea typeface="Times New Roman" panose="02020603050405020304" pitchFamily="18" charset="0"/>
              <a:cs typeface="Times New Roman" panose="02020603050405020304" pitchFamily="18" charset="0"/>
            </a:endParaRPr>
          </a:p>
          <a:p>
            <a:pPr marL="0" indent="0" algn="just">
              <a:lnSpc>
                <a:spcPts val="500"/>
              </a:lnSpc>
              <a:spcBef>
                <a:spcPts val="0"/>
              </a:spcBef>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rgbClr val="000000"/>
                </a:solidFill>
                <a:ea typeface="Times New Roman" panose="02020603050405020304" pitchFamily="18" charset="0"/>
                <a:cs typeface="Times New Roman" panose="02020603050405020304" pitchFamily="18" charset="0"/>
              </a:rPr>
              <a:t>		</a:t>
            </a:r>
            <a:endParaRPr lang="en-GB" sz="800" dirty="0">
              <a:ea typeface="Times New Roman" panose="02020603050405020304" pitchFamily="18" charset="0"/>
              <a:cs typeface="Times New Roman" panose="02020603050405020304" pitchFamily="18" charset="0"/>
            </a:endParaRPr>
          </a:p>
          <a:p>
            <a:pPr marL="368300" indent="0" algn="just">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Gain immediately chargeable </a:t>
            </a:r>
          </a:p>
          <a:p>
            <a:pPr marL="368300" indent="0" algn="just">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(before Annual Exempt Amount)	</a:t>
            </a:r>
            <a:r>
              <a:rPr lang="en-GB" u="dbl" dirty="0">
                <a:solidFill>
                  <a:srgbClr val="000000"/>
                </a:solidFill>
                <a:ea typeface="Times New Roman" panose="02020603050405020304" pitchFamily="18" charset="0"/>
                <a:cs typeface="Times New Roman" panose="02020603050405020304" pitchFamily="18" charset="0"/>
              </a:rPr>
              <a:t>15,000…</a:t>
            </a:r>
            <a:endParaRPr lang="en-GB" dirty="0">
              <a:ea typeface="Times New Roman" panose="02020603050405020304" pitchFamily="18" charset="0"/>
              <a:cs typeface="Times New Roman" panose="02020603050405020304" pitchFamily="18" charset="0"/>
            </a:endParaRPr>
          </a:p>
          <a:p>
            <a:pPr marL="368300" indent="0" algn="just">
              <a:spcBef>
                <a:spcPts val="0"/>
              </a:spcBef>
              <a:spcAft>
                <a:spcPts val="600"/>
              </a:spcAft>
              <a:buNone/>
              <a:tabLst>
                <a:tab pos="7048500" algn="dec"/>
                <a:tab pos="4666615" algn="r"/>
                <a:tab pos="4817745" algn="r"/>
                <a:tab pos="5311140" algn="r"/>
              </a:tabLst>
            </a:pPr>
            <a:r>
              <a:rPr lang="en-GB" dirty="0">
                <a:solidFill>
                  <a:srgbClr val="000000"/>
                </a:solidFill>
                <a:ea typeface="Times New Roman" panose="02020603050405020304" pitchFamily="18" charset="0"/>
                <a:cs typeface="Times New Roman" panose="02020603050405020304" pitchFamily="18" charset="0"/>
              </a:rPr>
              <a:t>	</a:t>
            </a:r>
            <a:r>
              <a:rPr lang="en-GB" sz="2800" dirty="0">
                <a:solidFill>
                  <a:srgbClr val="000000"/>
                </a:solidFill>
                <a:ea typeface="Times New Roman" panose="02020603050405020304" pitchFamily="18" charset="0"/>
                <a:cs typeface="Times New Roman" panose="02020603050405020304" pitchFamily="18" charset="0"/>
              </a:rPr>
              <a:t>	</a:t>
            </a:r>
            <a:endParaRPr lang="en-GB" sz="800" dirty="0">
              <a:ea typeface="Times New Roman" panose="02020603050405020304" pitchFamily="18" charset="0"/>
              <a:cs typeface="Times New Roman" panose="02020603050405020304" pitchFamily="18" charset="0"/>
            </a:endParaRPr>
          </a:p>
          <a:p>
            <a:pPr marL="0" indent="0">
              <a:spcBef>
                <a:spcPts val="0"/>
              </a:spcBef>
              <a:buNone/>
            </a:pPr>
            <a:endParaRPr lang="en-GB" dirty="0"/>
          </a:p>
        </p:txBody>
      </p:sp>
    </p:spTree>
    <p:extLst>
      <p:ext uri="{BB962C8B-B14F-4D97-AF65-F5344CB8AC3E}">
        <p14:creationId xmlns:p14="http://schemas.microsoft.com/office/powerpoint/2010/main" val="3253024170"/>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Diana and Trent Limited</a:t>
            </a:r>
          </a:p>
        </p:txBody>
      </p:sp>
      <p:sp>
        <p:nvSpPr>
          <p:cNvPr id="3" name="Content Placeholder 2"/>
          <p:cNvSpPr>
            <a:spLocks noGrp="1"/>
          </p:cNvSpPr>
          <p:nvPr>
            <p:ph idx="1"/>
          </p:nvPr>
        </p:nvSpPr>
        <p:spPr/>
        <p:txBody>
          <a:bodyPr/>
          <a:lstStyle/>
          <a:p>
            <a:pPr marL="368300" indent="0" algn="just">
              <a:spcBef>
                <a:spcPts val="0"/>
              </a:spcBef>
              <a:spcAft>
                <a:spcPts val="600"/>
              </a:spcAft>
              <a:buNone/>
              <a:tabLst>
                <a:tab pos="7048500" algn="dec"/>
                <a:tab pos="4666615" algn="r"/>
                <a:tab pos="4817745" algn="r"/>
                <a:tab pos="5311140" algn="r"/>
              </a:tabLst>
            </a:pPr>
            <a:r>
              <a:rPr lang="en-GB" b="1" dirty="0">
                <a:solidFill>
                  <a:srgbClr val="000000"/>
                </a:solidFill>
                <a:ea typeface="Times New Roman" panose="02020603050405020304" pitchFamily="18" charset="0"/>
                <a:cs typeface="Times New Roman" panose="02020603050405020304" pitchFamily="18" charset="0"/>
              </a:rPr>
              <a:t>Deemed base cost of shares carried forward</a:t>
            </a:r>
          </a:p>
          <a:p>
            <a:pPr marL="368300" indent="0" algn="just">
              <a:spcBef>
                <a:spcPts val="0"/>
              </a:spcBef>
              <a:spcAft>
                <a:spcPts val="600"/>
              </a:spcAft>
              <a:buNone/>
              <a:tabLst>
                <a:tab pos="7048500" algn="dec"/>
                <a:tab pos="4666615" algn="r"/>
                <a:tab pos="4817745" algn="r"/>
                <a:tab pos="5311140" algn="r"/>
              </a:tabLst>
            </a:pPr>
            <a:r>
              <a:rPr lang="en-GB" dirty="0">
                <a:ea typeface="Times New Roman" panose="02020603050405020304" pitchFamily="18" charset="0"/>
                <a:cs typeface="Times New Roman" panose="02020603050405020304" pitchFamily="18" charset="0"/>
              </a:rPr>
              <a:t>	</a:t>
            </a:r>
            <a:r>
              <a:rPr lang="en-GB" dirty="0">
                <a:solidFill>
                  <a:schemeClr val="tx1"/>
                </a:solidFill>
                <a:ea typeface="Times New Roman" panose="02020603050405020304" pitchFamily="18" charset="0"/>
                <a:cs typeface="Times New Roman" panose="02020603050405020304" pitchFamily="18" charset="0"/>
              </a:rPr>
              <a:t>£</a:t>
            </a:r>
          </a:p>
          <a:p>
            <a:pPr marL="368300" indent="0" algn="just">
              <a:spcBef>
                <a:spcPts val="0"/>
              </a:spcBef>
              <a:spcAft>
                <a:spcPts val="20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Value of shares at issue 	100,000</a:t>
            </a:r>
            <a:endParaRPr lang="en-GB" dirty="0">
              <a:ea typeface="Times New Roman" panose="02020603050405020304" pitchFamily="18" charset="0"/>
              <a:cs typeface="Times New Roman" panose="02020603050405020304" pitchFamily="18" charset="0"/>
            </a:endParaRPr>
          </a:p>
          <a:p>
            <a:pPr marL="368300" indent="0" algn="just">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Less rolled-over gain </a:t>
            </a:r>
          </a:p>
          <a:p>
            <a:pPr marL="368300" indent="0" algn="just">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under s. 162 incorporation relief	</a:t>
            </a:r>
            <a:r>
              <a:rPr lang="en-GB" u="sng" dirty="0">
                <a:solidFill>
                  <a:srgbClr val="000000"/>
                </a:solidFill>
                <a:ea typeface="Times New Roman" panose="02020603050405020304" pitchFamily="18" charset="0"/>
                <a:cs typeface="Times New Roman" panose="02020603050405020304" pitchFamily="18" charset="0"/>
              </a:rPr>
              <a:t>(60,000)</a:t>
            </a:r>
            <a:endParaRPr lang="en-GB" u="sng" dirty="0">
              <a:ea typeface="Times New Roman" panose="02020603050405020304" pitchFamily="18" charset="0"/>
              <a:cs typeface="Times New Roman" panose="02020603050405020304" pitchFamily="18" charset="0"/>
            </a:endParaRPr>
          </a:p>
          <a:p>
            <a:pPr marL="0" indent="0" algn="just">
              <a:lnSpc>
                <a:spcPts val="500"/>
              </a:lnSpc>
              <a:spcBef>
                <a:spcPts val="0"/>
              </a:spcBef>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rgbClr val="000000"/>
                </a:solidFill>
                <a:ea typeface="Times New Roman" panose="02020603050405020304" pitchFamily="18" charset="0"/>
                <a:cs typeface="Times New Roman" panose="02020603050405020304" pitchFamily="18" charset="0"/>
              </a:rPr>
              <a:t>	</a:t>
            </a:r>
            <a:endParaRPr lang="en-GB" sz="800" dirty="0">
              <a:ea typeface="Times New Roman" panose="02020603050405020304" pitchFamily="18" charset="0"/>
              <a:cs typeface="Times New Roman" panose="02020603050405020304" pitchFamily="18" charset="0"/>
            </a:endParaRP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Net base cost of shareholding </a:t>
            </a:r>
          </a:p>
          <a:p>
            <a:pPr marL="368300" indent="0">
              <a:spcBef>
                <a:spcPts val="0"/>
              </a:spcBef>
              <a:spcAft>
                <a:spcPts val="0"/>
              </a:spcAft>
              <a:buNone/>
              <a:tabLst>
                <a:tab pos="7048500" algn="dec"/>
                <a:tab pos="4666615" algn="r"/>
                <a:tab pos="5311140" algn="r"/>
                <a:tab pos="7048500" algn="dec"/>
              </a:tabLst>
            </a:pPr>
            <a:r>
              <a:rPr lang="en-GB" dirty="0">
                <a:solidFill>
                  <a:srgbClr val="000000"/>
                </a:solidFill>
                <a:ea typeface="Times New Roman" panose="02020603050405020304" pitchFamily="18" charset="0"/>
                <a:cs typeface="Times New Roman" panose="02020603050405020304" pitchFamily="18" charset="0"/>
              </a:rPr>
              <a:t>on a future CGs computation	£40,000…</a:t>
            </a:r>
            <a:endParaRPr lang="en-GB" dirty="0">
              <a:ea typeface="Times New Roman" panose="02020603050405020304" pitchFamily="18" charset="0"/>
              <a:cs typeface="Times New Roman" panose="02020603050405020304" pitchFamily="18" charset="0"/>
            </a:endParaRPr>
          </a:p>
          <a:p>
            <a:pPr marL="0" indent="0" algn="just">
              <a:lnSpc>
                <a:spcPts val="500"/>
              </a:lnSpc>
              <a:spcBef>
                <a:spcPts val="0"/>
              </a:spcBef>
              <a:spcAft>
                <a:spcPts val="0"/>
              </a:spcAft>
              <a:buNone/>
              <a:tabLst>
                <a:tab pos="5740400" algn="l"/>
                <a:tab pos="6134100" algn="dec"/>
                <a:tab pos="6654800" algn="l"/>
                <a:tab pos="7048500" algn="dec"/>
                <a:tab pos="4231005" algn="ctr"/>
                <a:tab pos="4737735" algn="dec"/>
                <a:tab pos="6751320" algn="ctr"/>
                <a:tab pos="7086600" algn="dec"/>
              </a:tabLst>
            </a:pPr>
            <a:r>
              <a:rPr lang="en-GB" sz="2800" dirty="0">
                <a:solidFill>
                  <a:srgbClr val="000000"/>
                </a:solidFill>
                <a:ea typeface="Times New Roman" panose="02020603050405020304" pitchFamily="18" charset="0"/>
                <a:cs typeface="Times New Roman" panose="02020603050405020304" pitchFamily="18" charset="0"/>
              </a:rPr>
              <a:t>	</a:t>
            </a:r>
            <a:endParaRPr lang="en-GB" sz="800" dirty="0">
              <a:ea typeface="Times New Roman" panose="02020603050405020304" pitchFamily="18" charset="0"/>
              <a:cs typeface="Times New Roman" panose="02020603050405020304" pitchFamily="18" charset="0"/>
            </a:endParaRPr>
          </a:p>
          <a:p>
            <a:pPr marL="0" indent="0">
              <a:spcBef>
                <a:spcPts val="0"/>
              </a:spcBef>
              <a:buNone/>
            </a:pPr>
            <a:endParaRPr lang="en-GB" dirty="0"/>
          </a:p>
        </p:txBody>
      </p:sp>
    </p:spTree>
    <p:extLst>
      <p:ext uri="{BB962C8B-B14F-4D97-AF65-F5344CB8AC3E}">
        <p14:creationId xmlns:p14="http://schemas.microsoft.com/office/powerpoint/2010/main" val="4248849725"/>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000" dirty="0">
                <a:solidFill>
                  <a:srgbClr val="FFFFFF"/>
                </a:solidFill>
              </a:rPr>
              <a:t>Brief summary of some implications of CGs groups (section 29.10 onwards)</a:t>
            </a:r>
            <a:endParaRPr lang="en-GB" dirty="0"/>
          </a:p>
        </p:txBody>
      </p:sp>
      <p:sp>
        <p:nvSpPr>
          <p:cNvPr id="3" name="Content Placeholder 2"/>
          <p:cNvSpPr>
            <a:spLocks noGrp="1"/>
          </p:cNvSpPr>
          <p:nvPr>
            <p:ph idx="1"/>
          </p:nvPr>
        </p:nvSpPr>
        <p:spPr/>
        <p:txBody>
          <a:bodyPr/>
          <a:lstStyle/>
          <a:p>
            <a:pPr marL="354013" lvl="0" indent="-354013" eaLnBrk="1" hangingPunct="1">
              <a:buFont typeface="+mj-lt"/>
              <a:buAutoNum type="arabicPeriod"/>
            </a:pPr>
            <a:r>
              <a:rPr lang="en-GB" altLang="en-US" dirty="0">
                <a:solidFill>
                  <a:schemeClr val="tx2"/>
                </a:solidFill>
              </a:rPr>
              <a:t>Transfer of any chargeable asset between CGs group companies</a:t>
            </a:r>
            <a:r>
              <a:rPr lang="en-US" altLang="en-US" dirty="0">
                <a:solidFill>
                  <a:schemeClr val="tx2"/>
                </a:solidFill>
              </a:rPr>
              <a:t> occurs at a deemed consideration (proceeds) equal to CGT base cost plus indexation allowance to date; thus the transfer is treated as being at </a:t>
            </a:r>
            <a:r>
              <a:rPr lang="en-US" altLang="en-US" b="1" dirty="0">
                <a:solidFill>
                  <a:schemeClr val="tx2"/>
                </a:solidFill>
              </a:rPr>
              <a:t>No Gain, No Loss</a:t>
            </a:r>
          </a:p>
          <a:p>
            <a:pPr marL="354013" lvl="0" indent="-354013" eaLnBrk="1" hangingPunct="1">
              <a:buFont typeface="+mj-lt"/>
              <a:buAutoNum type="arabicPeriod"/>
            </a:pPr>
            <a:endParaRPr lang="en-US" altLang="en-US" dirty="0">
              <a:solidFill>
                <a:schemeClr val="tx2"/>
              </a:solidFill>
            </a:endParaRPr>
          </a:p>
          <a:p>
            <a:pPr marL="354013" lvl="0" indent="-354013" eaLnBrk="1" hangingPunct="1">
              <a:buFont typeface="+mj-lt"/>
              <a:buAutoNum type="arabicPeriod"/>
            </a:pPr>
            <a:r>
              <a:rPr lang="en-US" altLang="en-US" dirty="0">
                <a:solidFill>
                  <a:schemeClr val="tx2"/>
                </a:solidFill>
              </a:rPr>
              <a:t>A company leaving a CGs group, while owning an asset acquired intra-group at NGNL &lt; 6 years previously, will cause a CG to arise on the group’s ‘principal company’ on the intra-group gain previously deferred by means of the rule above…</a:t>
            </a:r>
          </a:p>
          <a:p>
            <a:pPr marL="0" indent="0">
              <a:buNone/>
            </a:pPr>
            <a:endParaRPr lang="en-GB" dirty="0"/>
          </a:p>
        </p:txBody>
      </p:sp>
    </p:spTree>
    <p:extLst>
      <p:ext uri="{BB962C8B-B14F-4D97-AF65-F5344CB8AC3E}">
        <p14:creationId xmlns:p14="http://schemas.microsoft.com/office/powerpoint/2010/main" val="826957231"/>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000" dirty="0">
                <a:solidFill>
                  <a:srgbClr val="FFFFFF"/>
                </a:solidFill>
              </a:rPr>
              <a:t>Brief summary of some implications of CGs groups (section 30.10 onwards)</a:t>
            </a:r>
            <a:endParaRPr lang="en-GB" dirty="0"/>
          </a:p>
        </p:txBody>
      </p:sp>
      <p:sp>
        <p:nvSpPr>
          <p:cNvPr id="3" name="Content Placeholder 2"/>
          <p:cNvSpPr>
            <a:spLocks noGrp="1"/>
          </p:cNvSpPr>
          <p:nvPr>
            <p:ph idx="1"/>
          </p:nvPr>
        </p:nvSpPr>
        <p:spPr/>
        <p:txBody>
          <a:bodyPr/>
          <a:lstStyle/>
          <a:p>
            <a:pPr marL="514350" lvl="0" indent="-514350" eaLnBrk="1" hangingPunct="1">
              <a:buFontTx/>
              <a:buAutoNum type="arabicPeriod" startAt="3"/>
            </a:pPr>
            <a:r>
              <a:rPr lang="en-GB" altLang="en-US" dirty="0">
                <a:solidFill>
                  <a:schemeClr val="tx2"/>
                </a:solidFill>
              </a:rPr>
              <a:t>All companies and all trades in a CGs group are treated as one company/one trade for the purpose of the (s.115-7) rollover/holdover relief on  replacement of business assets</a:t>
            </a:r>
          </a:p>
          <a:p>
            <a:pPr marL="514350" lvl="0" indent="-514350" eaLnBrk="1" hangingPunct="1">
              <a:buFontTx/>
              <a:buAutoNum type="arabicPeriod" startAt="3"/>
            </a:pPr>
            <a:endParaRPr lang="en-GB" altLang="en-US" dirty="0">
              <a:solidFill>
                <a:schemeClr val="tx2"/>
              </a:solidFill>
            </a:endParaRPr>
          </a:p>
          <a:p>
            <a:pPr marL="514350" lvl="0" indent="-514350" eaLnBrk="1" hangingPunct="1">
              <a:buFontTx/>
              <a:buAutoNum type="arabicPeriod" startAt="3"/>
            </a:pPr>
            <a:r>
              <a:rPr lang="en-GB" altLang="en-US" dirty="0">
                <a:solidFill>
                  <a:schemeClr val="tx2"/>
                </a:solidFill>
              </a:rPr>
              <a:t>2 companies in a CGs group can elect (within 2 years) that one  is to be treated as having made a chargeable asset disposal actually made by the other. This may allow  capital losses to be more easily matched to gains…</a:t>
            </a:r>
            <a:endParaRPr lang="en-US"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2160127712"/>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FFFFFF"/>
                </a:solidFill>
              </a:rPr>
              <a:t>Substantial Shareholdings Exemption – section 29.13</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dirty="0">
                <a:solidFill>
                  <a:schemeClr val="tx2"/>
                </a:solidFill>
              </a:rPr>
              <a:t>Share disposals are </a:t>
            </a:r>
            <a:r>
              <a:rPr lang="en-GB" b="1" dirty="0">
                <a:solidFill>
                  <a:schemeClr val="tx2"/>
                </a:solidFill>
              </a:rPr>
              <a:t>exempt</a:t>
            </a:r>
            <a:r>
              <a:rPr lang="en-GB" dirty="0">
                <a:solidFill>
                  <a:schemeClr val="tx2"/>
                </a:solidFill>
              </a:rPr>
              <a:t> from corporation tax on chargeable gains if</a:t>
            </a:r>
          </a:p>
          <a:p>
            <a:pPr marL="354013" lvl="0" indent="-354013" eaLnBrk="1" hangingPunct="1">
              <a:tabLst>
                <a:tab pos="354013" algn="l"/>
              </a:tabLst>
              <a:defRPr/>
            </a:pPr>
            <a:endParaRPr lang="en-GB" sz="1800" dirty="0">
              <a:solidFill>
                <a:schemeClr val="tx2"/>
              </a:solidFill>
            </a:endParaRPr>
          </a:p>
          <a:p>
            <a:pPr marL="354013" lvl="0" indent="-354013" eaLnBrk="1" hangingPunct="1">
              <a:tabLst>
                <a:tab pos="354013" algn="l"/>
              </a:tabLst>
              <a:defRPr/>
            </a:pPr>
            <a:r>
              <a:rPr lang="en-GB" dirty="0">
                <a:solidFill>
                  <a:schemeClr val="tx2"/>
                </a:solidFill>
              </a:rPr>
              <a:t>the investor and the investee </a:t>
            </a:r>
            <a:r>
              <a:rPr lang="en-GB" b="1" dirty="0">
                <a:solidFill>
                  <a:schemeClr val="tx2"/>
                </a:solidFill>
              </a:rPr>
              <a:t>company</a:t>
            </a:r>
            <a:r>
              <a:rPr lang="en-GB" dirty="0">
                <a:solidFill>
                  <a:schemeClr val="tx2"/>
                </a:solidFill>
              </a:rPr>
              <a:t> are both either trading companies, or holding companies of trading groups, and </a:t>
            </a:r>
          </a:p>
          <a:p>
            <a:pPr marL="354013" lvl="0" indent="-354013" eaLnBrk="1" hangingPunct="1">
              <a:tabLst>
                <a:tab pos="354013" algn="l"/>
              </a:tabLst>
              <a:defRPr/>
            </a:pPr>
            <a:endParaRPr lang="en-GB" sz="1800" dirty="0">
              <a:solidFill>
                <a:schemeClr val="tx2"/>
              </a:solidFill>
            </a:endParaRPr>
          </a:p>
          <a:p>
            <a:pPr marL="354013" lvl="0" indent="-354013" eaLnBrk="1" hangingPunct="1">
              <a:tabLst>
                <a:tab pos="354013" algn="l"/>
              </a:tabLst>
              <a:defRPr/>
            </a:pPr>
            <a:r>
              <a:rPr lang="en-GB" dirty="0">
                <a:solidFill>
                  <a:schemeClr val="tx2"/>
                </a:solidFill>
              </a:rPr>
              <a:t>the investor has held a share </a:t>
            </a:r>
            <a:r>
              <a:rPr lang="en-GB" u="sng" dirty="0">
                <a:solidFill>
                  <a:schemeClr val="tx2"/>
                </a:solidFill>
              </a:rPr>
              <a:t>&gt;</a:t>
            </a:r>
            <a:r>
              <a:rPr lang="en-GB" dirty="0">
                <a:solidFill>
                  <a:schemeClr val="tx2"/>
                </a:solidFill>
              </a:rPr>
              <a:t> 10% of the investee’s share capital,  for at least 12 months in the last 24 months…  </a:t>
            </a:r>
            <a:endParaRPr lang="en-US" dirty="0">
              <a:solidFill>
                <a:schemeClr val="tx2"/>
              </a:solidFill>
            </a:endParaRPr>
          </a:p>
          <a:p>
            <a:pPr marL="0" indent="0">
              <a:buNone/>
            </a:pPr>
            <a:endParaRPr lang="en-GB" dirty="0"/>
          </a:p>
        </p:txBody>
      </p:sp>
    </p:spTree>
    <p:extLst>
      <p:ext uri="{BB962C8B-B14F-4D97-AF65-F5344CB8AC3E}">
        <p14:creationId xmlns:p14="http://schemas.microsoft.com/office/powerpoint/2010/main" val="310253472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Key special reliefs</a:t>
            </a:r>
            <a:endParaRPr lang="en-GB" dirty="0"/>
          </a:p>
        </p:txBody>
      </p:sp>
      <p:sp>
        <p:nvSpPr>
          <p:cNvPr id="3" name="Content Placeholder 2"/>
          <p:cNvSpPr>
            <a:spLocks noGrp="1"/>
          </p:cNvSpPr>
          <p:nvPr>
            <p:ph idx="1"/>
          </p:nvPr>
        </p:nvSpPr>
        <p:spPr/>
        <p:txBody>
          <a:bodyPr/>
          <a:lstStyle/>
          <a:p>
            <a:pPr marL="354013" lvl="0" indent="-354013" eaLnBrk="1" hangingPunct="1">
              <a:spcAft>
                <a:spcPts val="600"/>
              </a:spcAft>
              <a:buNone/>
              <a:tabLst>
                <a:tab pos="354013" algn="l"/>
              </a:tabLst>
              <a:defRPr/>
            </a:pPr>
            <a:r>
              <a:rPr lang="en-GB" b="1" dirty="0">
                <a:solidFill>
                  <a:schemeClr val="tx2"/>
                </a:solidFill>
              </a:rPr>
              <a:t>Deferral reliefs:    </a:t>
            </a:r>
          </a:p>
          <a:p>
            <a:pPr marL="354013" lvl="0" indent="-354013" eaLnBrk="1" hangingPunct="1">
              <a:spcAft>
                <a:spcPts val="600"/>
              </a:spcAft>
              <a:buFont typeface="Arial" panose="020B0604020202020204" pitchFamily="34" charset="0"/>
              <a:buChar char="•"/>
              <a:tabLst>
                <a:tab pos="354013" algn="l"/>
              </a:tabLst>
              <a:defRPr/>
            </a:pPr>
            <a:r>
              <a:rPr lang="en-GB" dirty="0">
                <a:solidFill>
                  <a:schemeClr val="tx2"/>
                </a:solidFill>
              </a:rPr>
              <a:t>Replacement of business assets (2 types – Roll-over and hold-over) </a:t>
            </a:r>
          </a:p>
          <a:p>
            <a:pPr marL="354013" lvl="0" indent="-354013" eaLnBrk="1" hangingPunct="1">
              <a:spcAft>
                <a:spcPts val="0"/>
              </a:spcAft>
              <a:buFont typeface="Arial" panose="020B0604020202020204" pitchFamily="34" charset="0"/>
              <a:buChar char="•"/>
              <a:tabLst>
                <a:tab pos="354013" algn="l"/>
              </a:tabLst>
              <a:defRPr/>
            </a:pPr>
            <a:r>
              <a:rPr lang="en-GB" dirty="0">
                <a:solidFill>
                  <a:schemeClr val="tx2"/>
                </a:solidFill>
              </a:rPr>
              <a:t>Gift relief (a hold-over) – for individuals only – see chapter 30 in the text-book.</a:t>
            </a:r>
          </a:p>
          <a:p>
            <a:pPr marL="354013" lvl="0" indent="-354013" eaLnBrk="1" hangingPunct="1">
              <a:spcAft>
                <a:spcPts val="0"/>
              </a:spcAft>
              <a:tabLst>
                <a:tab pos="354013" algn="l"/>
              </a:tabLst>
              <a:defRPr/>
            </a:pPr>
            <a:r>
              <a:rPr lang="en-GB" dirty="0">
                <a:solidFill>
                  <a:schemeClr val="tx2"/>
                </a:solidFill>
              </a:rPr>
              <a:t>Incorporation relief (a roll-over) – for individuals only</a:t>
            </a:r>
          </a:p>
          <a:p>
            <a:pPr marL="354013" lvl="0" indent="-354013" eaLnBrk="1" hangingPunct="1">
              <a:spcAft>
                <a:spcPts val="600"/>
              </a:spcAft>
              <a:tabLst>
                <a:tab pos="354013" algn="l"/>
              </a:tabLst>
              <a:defRPr/>
            </a:pPr>
            <a:endParaRPr lang="en-GB" u="sng" dirty="0">
              <a:solidFill>
                <a:schemeClr val="tx2"/>
              </a:solidFill>
            </a:endParaRPr>
          </a:p>
          <a:p>
            <a:pPr marL="354013" lvl="0" indent="-354013" eaLnBrk="1" hangingPunct="1">
              <a:spcAft>
                <a:spcPts val="600"/>
              </a:spcAft>
              <a:buNone/>
              <a:tabLst>
                <a:tab pos="354013" algn="l"/>
              </a:tabLst>
              <a:defRPr/>
            </a:pPr>
            <a:r>
              <a:rPr lang="en-GB" b="1" dirty="0">
                <a:solidFill>
                  <a:schemeClr val="tx2"/>
                </a:solidFill>
              </a:rPr>
              <a:t>Reduced rate of tax: </a:t>
            </a:r>
          </a:p>
          <a:p>
            <a:pPr marL="354013" lvl="0" indent="-354013" eaLnBrk="1" hangingPunct="1">
              <a:spcAft>
                <a:spcPts val="600"/>
              </a:spcAft>
              <a:tabLst>
                <a:tab pos="354013" algn="l"/>
              </a:tabLst>
              <a:defRPr/>
            </a:pPr>
            <a:r>
              <a:rPr lang="en-GB" dirty="0">
                <a:solidFill>
                  <a:schemeClr val="tx2"/>
                </a:solidFill>
              </a:rPr>
              <a:t>Business Asset Disposal Relief  (for individuals only)…</a:t>
            </a:r>
          </a:p>
          <a:p>
            <a:pPr marL="354013" lvl="0" indent="-354013" eaLnBrk="1" hangingPunct="1">
              <a:spcAft>
                <a:spcPts val="600"/>
              </a:spcAft>
              <a:tabLst>
                <a:tab pos="354013" algn="l"/>
              </a:tabLst>
              <a:defRPr/>
            </a:pPr>
            <a:r>
              <a:rPr lang="en-GB" dirty="0">
                <a:solidFill>
                  <a:schemeClr val="tx2"/>
                </a:solidFill>
              </a:rPr>
              <a:t>Investors’ Relief (for individuals only) …</a:t>
            </a:r>
          </a:p>
          <a:p>
            <a:pPr marL="0" indent="0">
              <a:buNone/>
            </a:pPr>
            <a:endParaRPr lang="en-GB" dirty="0"/>
          </a:p>
        </p:txBody>
      </p:sp>
    </p:spTree>
    <p:extLst>
      <p:ext uri="{BB962C8B-B14F-4D97-AF65-F5344CB8AC3E}">
        <p14:creationId xmlns:p14="http://schemas.microsoft.com/office/powerpoint/2010/main" val="570796914"/>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Rollover relief: section 29.5 1</a:t>
            </a:r>
            <a:r>
              <a:rPr lang="en-GB" altLang="en-US" sz="3200" baseline="30000" dirty="0">
                <a:solidFill>
                  <a:srgbClr val="FFFFFF"/>
                </a:solidFill>
              </a:rPr>
              <a:t>st</a:t>
            </a:r>
            <a:r>
              <a:rPr lang="en-GB" altLang="en-US" sz="3200" dirty="0">
                <a:solidFill>
                  <a:srgbClr val="FFFFFF"/>
                </a:solidFill>
              </a:rPr>
              <a:t> example</a:t>
            </a:r>
            <a:endParaRPr lang="en-GB" dirty="0"/>
          </a:p>
        </p:txBody>
      </p:sp>
      <p:sp>
        <p:nvSpPr>
          <p:cNvPr id="3" name="Content Placeholder 2"/>
          <p:cNvSpPr>
            <a:spLocks noGrp="1"/>
          </p:cNvSpPr>
          <p:nvPr>
            <p:ph idx="1"/>
          </p:nvPr>
        </p:nvSpPr>
        <p:spPr/>
        <p:txBody>
          <a:bodyPr/>
          <a:lstStyle/>
          <a:p>
            <a:pPr marL="0" lvl="0" indent="0" eaLnBrk="1" hangingPunct="1">
              <a:buNone/>
            </a:pPr>
            <a:endParaRPr lang="en-GB" altLang="en-US" dirty="0">
              <a:solidFill>
                <a:schemeClr val="tx2"/>
              </a:solidFill>
            </a:endParaRPr>
          </a:p>
          <a:p>
            <a:pPr marL="0" lvl="0" indent="0" eaLnBrk="1" hangingPunct="1">
              <a:buNone/>
            </a:pPr>
            <a:r>
              <a:rPr lang="en-GB" altLang="en-US" dirty="0">
                <a:solidFill>
                  <a:schemeClr val="tx2"/>
                </a:solidFill>
              </a:rPr>
              <a:t>Peterkin purchased the freehold land of a retail business in 1989 for £15,000 and sold it on 1</a:t>
            </a:r>
            <a:r>
              <a:rPr lang="en-GB" altLang="en-US" baseline="30000" dirty="0">
                <a:solidFill>
                  <a:schemeClr val="tx2"/>
                </a:solidFill>
              </a:rPr>
              <a:t>st</a:t>
            </a:r>
            <a:r>
              <a:rPr lang="en-GB" altLang="en-US" dirty="0">
                <a:solidFill>
                  <a:schemeClr val="tx2"/>
                </a:solidFill>
              </a:rPr>
              <a:t> December 2026 for £40,000. </a:t>
            </a:r>
          </a:p>
          <a:p>
            <a:pPr marL="0" lvl="0" indent="0" eaLnBrk="1" hangingPunct="1">
              <a:buNone/>
            </a:pPr>
            <a:endParaRPr lang="en-GB" altLang="en-US" dirty="0">
              <a:solidFill>
                <a:schemeClr val="tx2"/>
              </a:solidFill>
            </a:endParaRPr>
          </a:p>
          <a:p>
            <a:pPr marL="0" lvl="0" indent="0" eaLnBrk="1" hangingPunct="1">
              <a:buNone/>
            </a:pPr>
            <a:r>
              <a:rPr lang="en-GB" altLang="en-US" dirty="0">
                <a:solidFill>
                  <a:schemeClr val="tx2"/>
                </a:solidFill>
              </a:rPr>
              <a:t>On 31</a:t>
            </a:r>
            <a:r>
              <a:rPr lang="en-GB" altLang="en-US" baseline="30000" dirty="0">
                <a:solidFill>
                  <a:schemeClr val="tx2"/>
                </a:solidFill>
              </a:rPr>
              <a:t>st</a:t>
            </a:r>
            <a:r>
              <a:rPr lang="en-GB" altLang="en-US" dirty="0">
                <a:solidFill>
                  <a:schemeClr val="tx2"/>
                </a:solidFill>
              </a:rPr>
              <a:t> December 2026, Peterkin purchased the freehold building of a new business for £60,000. </a:t>
            </a:r>
          </a:p>
          <a:p>
            <a:pPr marL="0" lvl="0" indent="0" eaLnBrk="1" hangingPunct="1">
              <a:buNone/>
            </a:pPr>
            <a:endParaRPr lang="en-GB" altLang="en-US" b="1" dirty="0">
              <a:solidFill>
                <a:schemeClr val="tx2"/>
              </a:solidFill>
            </a:endParaRPr>
          </a:p>
          <a:p>
            <a:pPr marL="0" lvl="0" indent="0" eaLnBrk="1" hangingPunct="1">
              <a:buNone/>
            </a:pPr>
            <a:r>
              <a:rPr lang="en-GB" altLang="en-US" b="1" dirty="0">
                <a:solidFill>
                  <a:schemeClr val="tx2"/>
                </a:solidFill>
              </a:rPr>
              <a:t>Required: Compute the chargeable gain… </a:t>
            </a:r>
            <a:endParaRPr lang="en-GB" altLang="en-US" dirty="0">
              <a:solidFill>
                <a:schemeClr val="tx2"/>
              </a:solidFill>
            </a:endParaRPr>
          </a:p>
          <a:p>
            <a:endParaRPr lang="en-GB" dirty="0"/>
          </a:p>
        </p:txBody>
      </p:sp>
    </p:spTree>
    <p:extLst>
      <p:ext uri="{BB962C8B-B14F-4D97-AF65-F5344CB8AC3E}">
        <p14:creationId xmlns:p14="http://schemas.microsoft.com/office/powerpoint/2010/main" val="2897290959"/>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000" dirty="0">
                <a:solidFill>
                  <a:srgbClr val="FFFFFF"/>
                </a:solidFill>
              </a:rPr>
              <a:t>Peterkin,  CG 2026/27 (with rollover)</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000" dirty="0">
                <a:solidFill>
                  <a:schemeClr val="tx2"/>
                </a:solidFill>
              </a:rPr>
              <a:t>Proceeds of sale of land				 40,000</a:t>
            </a:r>
          </a:p>
          <a:p>
            <a:pPr marL="0" lvl="0" indent="0" eaLnBrk="1" hangingPunct="1">
              <a:spcBef>
                <a:spcPts val="0"/>
              </a:spcBef>
              <a:buNone/>
            </a:pPr>
            <a:r>
              <a:rPr lang="en-GB" altLang="en-US" sz="2000" dirty="0">
                <a:solidFill>
                  <a:schemeClr val="tx2"/>
                </a:solidFill>
              </a:rPr>
              <a:t>Less original cost (1989)				</a:t>
            </a:r>
            <a:r>
              <a:rPr lang="en-GB" altLang="en-US" sz="2000" u="sng" dirty="0">
                <a:solidFill>
                  <a:schemeClr val="tx2"/>
                </a:solidFill>
              </a:rPr>
              <a:t>(15,000)</a:t>
            </a:r>
          </a:p>
          <a:p>
            <a:pPr marL="0" lvl="0" indent="0" eaLnBrk="1" hangingPunct="1">
              <a:buNone/>
            </a:pPr>
            <a:r>
              <a:rPr lang="en-GB" altLang="en-US" sz="2000" dirty="0">
                <a:solidFill>
                  <a:schemeClr val="tx2"/>
                </a:solidFill>
              </a:rPr>
              <a:t>Chargeable gain, eligible for rollover relief		</a:t>
            </a:r>
            <a:r>
              <a:rPr lang="en-GB" altLang="en-US" sz="2000" u="sng" dirty="0">
                <a:solidFill>
                  <a:schemeClr val="tx2"/>
                </a:solidFill>
              </a:rPr>
              <a:t>  25,000</a:t>
            </a:r>
          </a:p>
          <a:p>
            <a:pPr marL="0" lvl="0" indent="0" eaLnBrk="1" hangingPunct="1">
              <a:spcBef>
                <a:spcPts val="600"/>
              </a:spcBef>
              <a:buNone/>
            </a:pPr>
            <a:r>
              <a:rPr lang="en-GB" altLang="en-US" sz="2000" dirty="0">
                <a:solidFill>
                  <a:schemeClr val="tx2"/>
                </a:solidFill>
              </a:rPr>
              <a:t>								£</a:t>
            </a:r>
          </a:p>
          <a:p>
            <a:pPr marL="0" lvl="0" indent="0" eaLnBrk="1" hangingPunct="1">
              <a:spcBef>
                <a:spcPts val="600"/>
              </a:spcBef>
              <a:buNone/>
            </a:pPr>
            <a:r>
              <a:rPr lang="en-GB" altLang="en-US" sz="2000" dirty="0">
                <a:solidFill>
                  <a:schemeClr val="tx2"/>
                </a:solidFill>
              </a:rPr>
              <a:t>Cost of new building				  	  60,000</a:t>
            </a:r>
          </a:p>
          <a:p>
            <a:pPr marL="0" lvl="0" indent="0" eaLnBrk="1" hangingPunct="1">
              <a:spcBef>
                <a:spcPts val="0"/>
              </a:spcBef>
              <a:buNone/>
            </a:pPr>
            <a:r>
              <a:rPr lang="en-GB" altLang="en-US" sz="2000" dirty="0">
                <a:solidFill>
                  <a:schemeClr val="tx2"/>
                </a:solidFill>
              </a:rPr>
              <a:t>Less rolled over gain from land			</a:t>
            </a:r>
            <a:r>
              <a:rPr lang="en-GB" altLang="en-US" sz="2000" u="sng" dirty="0">
                <a:solidFill>
                  <a:schemeClr val="tx2"/>
                </a:solidFill>
              </a:rPr>
              <a:t>(25,000)</a:t>
            </a:r>
            <a:r>
              <a:rPr lang="en-GB" altLang="en-US" sz="2000" dirty="0">
                <a:solidFill>
                  <a:schemeClr val="tx2"/>
                </a:solidFill>
              </a:rPr>
              <a:t> </a:t>
            </a:r>
          </a:p>
          <a:p>
            <a:pPr marL="0" lvl="0" indent="0" eaLnBrk="1" hangingPunct="1">
              <a:buNone/>
            </a:pPr>
            <a:r>
              <a:rPr lang="en-GB" altLang="en-US" sz="2000" dirty="0">
                <a:solidFill>
                  <a:schemeClr val="tx2"/>
                </a:solidFill>
              </a:rPr>
              <a:t>=&gt;Reduced  </a:t>
            </a:r>
            <a:r>
              <a:rPr lang="en-GB" altLang="en-US" sz="2000" b="1" dirty="0">
                <a:solidFill>
                  <a:schemeClr val="tx2"/>
                </a:solidFill>
              </a:rPr>
              <a:t>CGT ‘base cost’ of new asset  </a:t>
            </a:r>
            <a:r>
              <a:rPr lang="en-GB" altLang="en-US" sz="2000" dirty="0">
                <a:solidFill>
                  <a:schemeClr val="tx2"/>
                </a:solidFill>
              </a:rPr>
              <a:t>	</a:t>
            </a:r>
            <a:r>
              <a:rPr lang="en-GB" altLang="en-US" sz="2000" u="sng" dirty="0">
                <a:solidFill>
                  <a:schemeClr val="tx2"/>
                </a:solidFill>
              </a:rPr>
              <a:t>  35,000</a:t>
            </a:r>
          </a:p>
          <a:p>
            <a:pPr marL="0" lvl="0" indent="0" eaLnBrk="1" hangingPunct="1">
              <a:buNone/>
            </a:pPr>
            <a:endParaRPr lang="en-GB" altLang="en-US" sz="2000" u="sng" dirty="0">
              <a:solidFill>
                <a:schemeClr val="tx2"/>
              </a:solidFill>
            </a:endParaRPr>
          </a:p>
          <a:p>
            <a:pPr marL="0" lvl="0" indent="0" eaLnBrk="1" hangingPunct="1">
              <a:buNone/>
            </a:pPr>
            <a:r>
              <a:rPr lang="en-GB" altLang="en-US" sz="2000" b="1" dirty="0">
                <a:solidFill>
                  <a:schemeClr val="tx2"/>
                </a:solidFill>
              </a:rPr>
              <a:t>Chargeable gain in 2026/27 (after rollover relief) = NIL</a:t>
            </a:r>
          </a:p>
          <a:p>
            <a:pPr marL="0" lvl="0" indent="0" eaLnBrk="1" hangingPunct="1">
              <a:buNone/>
            </a:pPr>
            <a:r>
              <a:rPr lang="en-GB" altLang="en-US" sz="2000" dirty="0">
                <a:solidFill>
                  <a:schemeClr val="tx2"/>
                </a:solidFill>
              </a:rPr>
              <a:t>There is no remaining gain from the December 2026 disposal, as a full rollover claim can be made, because gross proceeds (£40k) are fully reinvested in a qualifying asset...</a:t>
            </a:r>
          </a:p>
          <a:p>
            <a:pPr marL="0" indent="0">
              <a:buNone/>
            </a:pPr>
            <a:endParaRPr lang="en-GB" dirty="0"/>
          </a:p>
        </p:txBody>
      </p:sp>
    </p:spTree>
    <p:extLst>
      <p:ext uri="{BB962C8B-B14F-4D97-AF65-F5344CB8AC3E}">
        <p14:creationId xmlns:p14="http://schemas.microsoft.com/office/powerpoint/2010/main" val="390465741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z="2400" dirty="0"/>
              <a:t>Effect of reinvestment shortfall: section 29.5 2</a:t>
            </a:r>
            <a:r>
              <a:rPr lang="en-GB" altLang="en-US" sz="2400" baseline="30000" dirty="0"/>
              <a:t>nd</a:t>
            </a:r>
            <a:r>
              <a:rPr lang="en-GB" altLang="en-US" sz="2400" dirty="0"/>
              <a:t> example</a:t>
            </a:r>
            <a:endParaRPr lang="en-US" altLang="en-US" sz="2400" dirty="0"/>
          </a:p>
        </p:txBody>
      </p:sp>
      <p:sp>
        <p:nvSpPr>
          <p:cNvPr id="7171" name="Content Placeholder 6"/>
          <p:cNvSpPr>
            <a:spLocks noGrp="1"/>
          </p:cNvSpPr>
          <p:nvPr>
            <p:ph idx="1"/>
          </p:nvPr>
        </p:nvSpPr>
        <p:spPr/>
        <p:txBody>
          <a:bodyPr/>
          <a:lstStyle/>
          <a:p>
            <a:pPr marL="0" indent="0" eaLnBrk="1" hangingPunct="1">
              <a:buFontTx/>
              <a:buNone/>
            </a:pPr>
            <a:endParaRPr lang="en-GB" altLang="en-US" dirty="0">
              <a:solidFill>
                <a:schemeClr val="tx2"/>
              </a:solidFill>
            </a:endParaRPr>
          </a:p>
          <a:p>
            <a:pPr marL="0" indent="0" eaLnBrk="1" hangingPunct="1">
              <a:buFontTx/>
              <a:buNone/>
            </a:pPr>
            <a:r>
              <a:rPr lang="en-GB" altLang="en-US" dirty="0">
                <a:solidFill>
                  <a:schemeClr val="tx2"/>
                </a:solidFill>
              </a:rPr>
              <a:t>Karen purchased a freehold factory for her business use in 1992 for £75,000. This was sold for £250,000 on 31</a:t>
            </a:r>
            <a:r>
              <a:rPr lang="en-GB" altLang="en-US" baseline="30000" dirty="0">
                <a:solidFill>
                  <a:schemeClr val="tx2"/>
                </a:solidFill>
              </a:rPr>
              <a:t>st</a:t>
            </a:r>
            <a:r>
              <a:rPr lang="en-GB" altLang="en-US" dirty="0">
                <a:solidFill>
                  <a:schemeClr val="tx2"/>
                </a:solidFill>
              </a:rPr>
              <a:t> May 2026, and a new factory acquired for £230,000. </a:t>
            </a:r>
          </a:p>
          <a:p>
            <a:pPr marL="0" indent="0" eaLnBrk="1" hangingPunct="1">
              <a:buFontTx/>
              <a:buNone/>
            </a:pPr>
            <a:endParaRPr lang="en-GB" altLang="en-US" b="1" dirty="0">
              <a:solidFill>
                <a:schemeClr val="tx2"/>
              </a:solidFill>
            </a:endParaRPr>
          </a:p>
          <a:p>
            <a:pPr marL="0" indent="0" eaLnBrk="1" hangingPunct="1">
              <a:buFontTx/>
              <a:buNone/>
            </a:pPr>
            <a:r>
              <a:rPr lang="en-GB" altLang="en-US" b="1" dirty="0">
                <a:solidFill>
                  <a:schemeClr val="tx2"/>
                </a:solidFill>
              </a:rPr>
              <a:t>Required: Compute the chargeable gain...</a:t>
            </a:r>
            <a:endParaRPr lang="en-GB" altLang="en-US" dirty="0">
              <a:solidFill>
                <a:schemeClr val="tx2"/>
              </a:solidFill>
            </a:endParaRPr>
          </a:p>
        </p:txBody>
      </p:sp>
    </p:spTree>
    <p:extLst>
      <p:ext uri="{BB962C8B-B14F-4D97-AF65-F5344CB8AC3E}">
        <p14:creationId xmlns:p14="http://schemas.microsoft.com/office/powerpoint/2010/main" val="1391510517"/>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588"/>
            <a:ext cx="9354312" cy="938212"/>
          </a:xfrm>
        </p:spPr>
        <p:txBody>
          <a:bodyPr/>
          <a:lstStyle/>
          <a:p>
            <a:r>
              <a:rPr lang="en-GB" altLang="en-US" sz="3200" dirty="0">
                <a:solidFill>
                  <a:srgbClr val="FFFFFF"/>
                </a:solidFill>
              </a:rPr>
              <a:t>	Karen, CG in 2026/27 (with partial rollover)</a:t>
            </a:r>
            <a:endParaRPr lang="en-GB" dirty="0"/>
          </a:p>
        </p:txBody>
      </p:sp>
      <p:sp>
        <p:nvSpPr>
          <p:cNvPr id="3" name="Content Placeholder 2"/>
          <p:cNvSpPr>
            <a:spLocks noGrp="1"/>
          </p:cNvSpPr>
          <p:nvPr>
            <p:ph idx="1"/>
          </p:nvPr>
        </p:nvSpPr>
        <p:spPr/>
        <p:txBody>
          <a:bodyPr/>
          <a:lstStyle/>
          <a:p>
            <a:pPr marL="0" lvl="0" indent="0" eaLnBrk="1" hangingPunct="1">
              <a:buNone/>
              <a:tabLst>
                <a:tab pos="2506663" algn="dec"/>
                <a:tab pos="6096000" algn="dec"/>
                <a:tab pos="7894638" algn="dec"/>
              </a:tabLst>
            </a:pPr>
            <a:r>
              <a:rPr lang="en-GB" altLang="en-US" sz="2000" dirty="0">
                <a:solidFill>
                  <a:schemeClr val="tx2"/>
                </a:solidFill>
              </a:rPr>
              <a:t>		£	£</a:t>
            </a:r>
          </a:p>
          <a:p>
            <a:pPr marL="0" lvl="0" indent="0" eaLnBrk="1" hangingPunct="1">
              <a:buNone/>
              <a:tabLst>
                <a:tab pos="2506663" algn="dec"/>
                <a:tab pos="6096000" algn="dec"/>
                <a:tab pos="7894638" algn="dec"/>
              </a:tabLst>
            </a:pPr>
            <a:r>
              <a:rPr lang="en-GB" altLang="en-US" sz="2000" dirty="0">
                <a:solidFill>
                  <a:schemeClr val="tx2"/>
                </a:solidFill>
              </a:rPr>
              <a:t>Proceeds of sale 		250,000</a:t>
            </a:r>
          </a:p>
          <a:p>
            <a:pPr marL="0" lvl="0" indent="0" eaLnBrk="1" hangingPunct="1">
              <a:buNone/>
              <a:tabLst>
                <a:tab pos="2506663" algn="dec"/>
                <a:tab pos="6096000" algn="dec"/>
                <a:tab pos="7894638" algn="dec"/>
              </a:tabLst>
            </a:pPr>
            <a:r>
              <a:rPr lang="en-GB" altLang="en-US" sz="2000" dirty="0">
                <a:solidFill>
                  <a:schemeClr val="tx2"/>
                </a:solidFill>
              </a:rPr>
              <a:t>Less Cost			</a:t>
            </a:r>
            <a:r>
              <a:rPr lang="en-GB" altLang="en-US" sz="2000" u="sng" dirty="0">
                <a:solidFill>
                  <a:schemeClr val="tx2"/>
                </a:solidFill>
              </a:rPr>
              <a:t>(75,000)</a:t>
            </a:r>
          </a:p>
          <a:p>
            <a:pPr marL="0" lvl="0" indent="0" eaLnBrk="1" hangingPunct="1">
              <a:buNone/>
              <a:tabLst>
                <a:tab pos="2506663" algn="dec"/>
                <a:tab pos="6096000" algn="dec"/>
                <a:tab pos="7894638" algn="dec"/>
              </a:tabLst>
            </a:pPr>
            <a:r>
              <a:rPr lang="en-GB" altLang="en-US" sz="2000" dirty="0">
                <a:solidFill>
                  <a:schemeClr val="tx2"/>
                </a:solidFill>
              </a:rPr>
              <a:t>Potential chargeable gain		175,000</a:t>
            </a:r>
          </a:p>
          <a:p>
            <a:pPr marL="0" lvl="0" indent="0" eaLnBrk="1" hangingPunct="1">
              <a:buNone/>
              <a:tabLst>
                <a:tab pos="2506663" algn="dec"/>
                <a:tab pos="6096000" algn="dec"/>
                <a:tab pos="7894638" algn="dec"/>
              </a:tabLst>
            </a:pPr>
            <a:r>
              <a:rPr lang="en-GB" altLang="en-US" sz="2000" dirty="0">
                <a:solidFill>
                  <a:schemeClr val="tx2"/>
                </a:solidFill>
              </a:rPr>
              <a:t>Less proceeds not reinvested, taxed 2026/27</a:t>
            </a:r>
          </a:p>
          <a:p>
            <a:pPr marL="0" lvl="0" indent="0" eaLnBrk="1" hangingPunct="1">
              <a:buNone/>
              <a:tabLst>
                <a:tab pos="2506663" algn="dec"/>
                <a:tab pos="6096000" algn="dec"/>
                <a:tab pos="7894638" algn="dec"/>
              </a:tabLst>
            </a:pPr>
            <a:r>
              <a:rPr lang="en-GB" altLang="en-US" sz="2000" dirty="0">
                <a:solidFill>
                  <a:schemeClr val="tx2"/>
                </a:solidFill>
              </a:rPr>
              <a:t>(250,000-230,000)           		</a:t>
            </a:r>
            <a:r>
              <a:rPr lang="en-GB" altLang="en-US" sz="2000" u="sng" dirty="0">
                <a:solidFill>
                  <a:schemeClr val="tx2"/>
                </a:solidFill>
              </a:rPr>
              <a:t>(20,000</a:t>
            </a:r>
            <a:r>
              <a:rPr lang="en-GB" altLang="en-US" sz="2000" dirty="0">
                <a:solidFill>
                  <a:schemeClr val="tx2"/>
                </a:solidFill>
              </a:rPr>
              <a:t>)*</a:t>
            </a:r>
          </a:p>
          <a:p>
            <a:pPr marL="0" lvl="0" indent="0" eaLnBrk="1" hangingPunct="1">
              <a:buNone/>
              <a:tabLst>
                <a:tab pos="717550" algn="l"/>
                <a:tab pos="2506663" algn="dec"/>
                <a:tab pos="6096000" algn="dec"/>
                <a:tab pos="7894638" algn="dec"/>
              </a:tabLst>
            </a:pPr>
            <a:r>
              <a:rPr lang="en-GB" altLang="en-US" sz="2000" dirty="0">
                <a:solidFill>
                  <a:schemeClr val="tx2"/>
                </a:solidFill>
              </a:rPr>
              <a:t>=&gt;	Max rollover relief  claim		</a:t>
            </a:r>
            <a:r>
              <a:rPr lang="en-GB" altLang="en-US" sz="2000" u="dbl" dirty="0">
                <a:solidFill>
                  <a:schemeClr val="tx2"/>
                </a:solidFill>
              </a:rPr>
              <a:t>155,000</a:t>
            </a:r>
          </a:p>
          <a:p>
            <a:pPr marL="0" lvl="0" indent="0" eaLnBrk="1" hangingPunct="1">
              <a:buNone/>
              <a:tabLst>
                <a:tab pos="2506663" algn="dec"/>
                <a:tab pos="6096000" algn="dec"/>
                <a:tab pos="7894638" algn="dec"/>
              </a:tabLst>
            </a:pPr>
            <a:endParaRPr lang="en-GB" altLang="en-US" sz="1800" dirty="0">
              <a:solidFill>
                <a:schemeClr val="tx2"/>
              </a:solidFill>
            </a:endParaRPr>
          </a:p>
          <a:p>
            <a:pPr marL="0" lvl="0" indent="0" eaLnBrk="1" hangingPunct="1">
              <a:buNone/>
              <a:tabLst>
                <a:tab pos="2506663" algn="dec"/>
                <a:tab pos="6096000" algn="dec"/>
                <a:tab pos="7894638" algn="dec"/>
              </a:tabLst>
            </a:pPr>
            <a:r>
              <a:rPr lang="en-GB" altLang="en-US" sz="2000" dirty="0">
                <a:solidFill>
                  <a:schemeClr val="tx2"/>
                </a:solidFill>
              </a:rPr>
              <a:t>* The proceeds not reinvested </a:t>
            </a:r>
            <a:r>
              <a:rPr lang="en-GB" altLang="en-US" sz="2000" dirty="0">
                <a:solidFill>
                  <a:schemeClr val="tx1"/>
                </a:solidFill>
              </a:rPr>
              <a:t>of </a:t>
            </a:r>
            <a:r>
              <a:rPr lang="en-GB" altLang="en-US" sz="2000" b="1" dirty="0">
                <a:solidFill>
                  <a:schemeClr val="tx1"/>
                </a:solidFill>
              </a:rPr>
              <a:t>£20,000 </a:t>
            </a:r>
            <a:r>
              <a:rPr lang="en-GB" altLang="en-US" sz="2000" dirty="0">
                <a:solidFill>
                  <a:schemeClr val="tx1"/>
                </a:solidFill>
              </a:rPr>
              <a:t>will be treated as a </a:t>
            </a:r>
            <a:r>
              <a:rPr lang="en-GB" altLang="en-US" sz="2000" b="1" dirty="0">
                <a:solidFill>
                  <a:schemeClr val="tx1"/>
                </a:solidFill>
              </a:rPr>
              <a:t>chargeable gain </a:t>
            </a:r>
            <a:r>
              <a:rPr lang="en-GB" altLang="en-US" sz="2000" dirty="0">
                <a:solidFill>
                  <a:schemeClr val="tx1"/>
                </a:solidFill>
              </a:rPr>
              <a:t>for 2026/27.</a:t>
            </a:r>
          </a:p>
          <a:p>
            <a:pPr marL="0" lvl="0" indent="0" eaLnBrk="1" hangingPunct="1">
              <a:buNone/>
              <a:tabLst>
                <a:tab pos="2506663" algn="dec"/>
                <a:tab pos="6096000" algn="dec"/>
                <a:tab pos="7894638" algn="dec"/>
              </a:tabLst>
            </a:pPr>
            <a:endParaRPr lang="en-GB" altLang="en-US" sz="2000" dirty="0">
              <a:solidFill>
                <a:schemeClr val="tx2"/>
              </a:solidFill>
            </a:endParaRPr>
          </a:p>
          <a:p>
            <a:pPr marL="0" lvl="0" indent="0" eaLnBrk="1" hangingPunct="1">
              <a:buNone/>
              <a:tabLst>
                <a:tab pos="2506663" algn="dec"/>
                <a:tab pos="6096000" algn="dec"/>
                <a:tab pos="7894638" algn="dec"/>
              </a:tabLst>
            </a:pPr>
            <a:r>
              <a:rPr lang="en-GB" altLang="en-US" sz="2000" dirty="0">
                <a:solidFill>
                  <a:schemeClr val="tx2"/>
                </a:solidFill>
              </a:rPr>
              <a:t>Note: CGT Base cost of the new factory, on a later disposal, will be (230,000 cost minus 155,000 roll-over relief claimed) = £75,000…</a:t>
            </a:r>
            <a:endParaRPr lang="en-GB" altLang="en-US" sz="2000" u="sng" dirty="0">
              <a:solidFill>
                <a:schemeClr val="tx2"/>
              </a:solidFill>
            </a:endParaRPr>
          </a:p>
          <a:p>
            <a:pPr marL="0" indent="0">
              <a:buNone/>
            </a:pPr>
            <a:endParaRPr lang="en-GB" sz="2000" dirty="0"/>
          </a:p>
        </p:txBody>
      </p:sp>
    </p:spTree>
    <p:extLst>
      <p:ext uri="{BB962C8B-B14F-4D97-AF65-F5344CB8AC3E}">
        <p14:creationId xmlns:p14="http://schemas.microsoft.com/office/powerpoint/2010/main" val="1697847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left)">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wipe(left)">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Qualifying assets for asset replacement rollover relief</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sz="2300" dirty="0">
                <a:solidFill>
                  <a:schemeClr val="tx2"/>
                </a:solidFill>
              </a:rPr>
              <a:t>The relief can only be claimed if the old asset and the new asset are both used in the taxpayer’s trade. </a:t>
            </a:r>
          </a:p>
          <a:p>
            <a:pPr marL="354013" lvl="0" indent="-354013" eaLnBrk="1" hangingPunct="1">
              <a:buNone/>
              <a:tabLst>
                <a:tab pos="354013" algn="l"/>
              </a:tabLst>
              <a:defRPr/>
            </a:pPr>
            <a:r>
              <a:rPr lang="en-GB" sz="2300" dirty="0">
                <a:solidFill>
                  <a:schemeClr val="tx2"/>
                </a:solidFill>
              </a:rPr>
              <a:t>A list of eligible assets is in TCGA section 115.</a:t>
            </a:r>
          </a:p>
          <a:p>
            <a:pPr marL="354013" lvl="0" indent="-354013" eaLnBrk="1" hangingPunct="1">
              <a:tabLst>
                <a:tab pos="354013" algn="l"/>
              </a:tabLst>
              <a:defRPr/>
            </a:pPr>
            <a:r>
              <a:rPr lang="en-GB" sz="2300" dirty="0">
                <a:solidFill>
                  <a:schemeClr val="tx2"/>
                </a:solidFill>
              </a:rPr>
              <a:t>freehold land and buildings (all taxpayers) </a:t>
            </a:r>
          </a:p>
          <a:p>
            <a:pPr marL="354013" lvl="0" indent="-354013" eaLnBrk="1" hangingPunct="1">
              <a:tabLst>
                <a:tab pos="354013" algn="l"/>
              </a:tabLst>
              <a:defRPr/>
            </a:pPr>
            <a:r>
              <a:rPr lang="en-GB" sz="2300" dirty="0">
                <a:solidFill>
                  <a:schemeClr val="tx2"/>
                </a:solidFill>
              </a:rPr>
              <a:t>business goodwill (individuals only)</a:t>
            </a:r>
          </a:p>
          <a:p>
            <a:pPr marL="354013" lvl="0" indent="-354013" eaLnBrk="1" hangingPunct="1">
              <a:tabLst>
                <a:tab pos="354013" algn="l"/>
              </a:tabLst>
              <a:defRPr/>
            </a:pPr>
            <a:r>
              <a:rPr lang="en-GB" sz="2300" dirty="0">
                <a:solidFill>
                  <a:schemeClr val="tx2"/>
                </a:solidFill>
              </a:rPr>
              <a:t>Leasehold land &amp; buildings (capital element only)</a:t>
            </a:r>
          </a:p>
          <a:p>
            <a:pPr marL="354013" lvl="0" indent="-354013" eaLnBrk="1" hangingPunct="1">
              <a:tabLst>
                <a:tab pos="354013" algn="l"/>
              </a:tabLst>
              <a:defRPr/>
            </a:pPr>
            <a:r>
              <a:rPr lang="en-GB" sz="2300" dirty="0">
                <a:solidFill>
                  <a:schemeClr val="tx2"/>
                </a:solidFill>
              </a:rPr>
              <a:t>‘Fixed plant and machinery’ (i.e. attached to land, NOT freely moveable plant items – but note that this does not include ‘depreciating assets’ as we’ll see in a moment)</a:t>
            </a:r>
          </a:p>
          <a:p>
            <a:pPr marL="354013" lvl="0" indent="-354013" eaLnBrk="1" hangingPunct="1">
              <a:tabLst>
                <a:tab pos="354013" algn="l"/>
              </a:tabLst>
              <a:defRPr/>
            </a:pPr>
            <a:r>
              <a:rPr lang="en-GB" sz="2300" dirty="0">
                <a:solidFill>
                  <a:schemeClr val="tx2"/>
                </a:solidFill>
              </a:rPr>
              <a:t>Other chargeable assets specific to certain industries, e.g. Ships, Aircraft, Space satellites, Agricultural quotas…</a:t>
            </a:r>
          </a:p>
          <a:p>
            <a:pPr marL="0" indent="0">
              <a:buNone/>
            </a:pPr>
            <a:endParaRPr lang="en-GB" dirty="0"/>
          </a:p>
        </p:txBody>
      </p:sp>
    </p:spTree>
    <p:extLst>
      <p:ext uri="{BB962C8B-B14F-4D97-AF65-F5344CB8AC3E}">
        <p14:creationId xmlns:p14="http://schemas.microsoft.com/office/powerpoint/2010/main" val="4131203063"/>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400" dirty="0">
                <a:solidFill>
                  <a:srgbClr val="FFFFFF"/>
                </a:solidFill>
              </a:rPr>
              <a:t>Holdover Relief for Replacement with a ‘depreciating asset’</a:t>
            </a:r>
            <a:endParaRPr lang="en-GB" sz="2400" dirty="0"/>
          </a:p>
        </p:txBody>
      </p:sp>
      <p:sp>
        <p:nvSpPr>
          <p:cNvPr id="3" name="Content Placeholder 2"/>
          <p:cNvSpPr>
            <a:spLocks noGrp="1"/>
          </p:cNvSpPr>
          <p:nvPr>
            <p:ph idx="1"/>
          </p:nvPr>
        </p:nvSpPr>
        <p:spPr/>
        <p:txBody>
          <a:bodyPr/>
          <a:lstStyle/>
          <a:p>
            <a:pPr marL="354013" lvl="0" indent="-354013" eaLnBrk="1" hangingPunct="1">
              <a:lnSpc>
                <a:spcPct val="120000"/>
              </a:lnSpc>
              <a:spcBef>
                <a:spcPts val="0"/>
              </a:spcBef>
              <a:buNone/>
              <a:tabLst>
                <a:tab pos="357188" algn="l"/>
              </a:tabLst>
            </a:pPr>
            <a:r>
              <a:rPr lang="en-GB" altLang="en-US" sz="2000" dirty="0">
                <a:solidFill>
                  <a:schemeClr val="tx2"/>
                </a:solidFill>
              </a:rPr>
              <a:t>A depreciating asset either</a:t>
            </a:r>
          </a:p>
          <a:p>
            <a:pPr marL="354013" lvl="0" indent="-354013" eaLnBrk="1" hangingPunct="1">
              <a:lnSpc>
                <a:spcPct val="120000"/>
              </a:lnSpc>
              <a:spcBef>
                <a:spcPts val="0"/>
              </a:spcBef>
              <a:tabLst>
                <a:tab pos="357188" algn="l"/>
              </a:tabLst>
            </a:pPr>
            <a:r>
              <a:rPr lang="en-GB" altLang="en-US" sz="2000" dirty="0">
                <a:solidFill>
                  <a:schemeClr val="tx2"/>
                </a:solidFill>
              </a:rPr>
              <a:t>Is a wasting asset already (i.e. life not &gt; 50 years) or</a:t>
            </a:r>
          </a:p>
          <a:p>
            <a:pPr marL="354013" lvl="0" indent="-354013" eaLnBrk="1" hangingPunct="1">
              <a:lnSpc>
                <a:spcPct val="120000"/>
              </a:lnSpc>
              <a:spcBef>
                <a:spcPts val="0"/>
              </a:spcBef>
              <a:tabLst>
                <a:tab pos="357188" algn="l"/>
              </a:tabLst>
            </a:pPr>
            <a:r>
              <a:rPr lang="en-GB" altLang="en-US" sz="2000" dirty="0">
                <a:solidFill>
                  <a:schemeClr val="tx2"/>
                </a:solidFill>
              </a:rPr>
              <a:t>will become a wasting asset within 10 years</a:t>
            </a:r>
          </a:p>
          <a:p>
            <a:pPr marL="354013" lvl="0" indent="-354013" eaLnBrk="1" hangingPunct="1">
              <a:lnSpc>
                <a:spcPct val="120000"/>
              </a:lnSpc>
              <a:spcBef>
                <a:spcPts val="0"/>
              </a:spcBef>
              <a:buNone/>
              <a:tabLst>
                <a:tab pos="357188" algn="l"/>
              </a:tabLst>
            </a:pPr>
            <a:r>
              <a:rPr lang="en-GB" altLang="en-US" sz="2000" dirty="0">
                <a:solidFill>
                  <a:schemeClr val="tx2"/>
                </a:solidFill>
              </a:rPr>
              <a:t>	(In practice this covers most  s.115 qualifying business assets, other than freehold or long-leasehold properties, and  business goodwill). </a:t>
            </a:r>
          </a:p>
          <a:p>
            <a:pPr marL="354013" lvl="0" indent="-354013" eaLnBrk="1" hangingPunct="1">
              <a:lnSpc>
                <a:spcPct val="120000"/>
              </a:lnSpc>
              <a:spcBef>
                <a:spcPts val="0"/>
              </a:spcBef>
              <a:buNone/>
              <a:tabLst>
                <a:tab pos="357188" algn="l"/>
              </a:tabLst>
            </a:pPr>
            <a:endParaRPr lang="en-GB" altLang="en-US" sz="1400" dirty="0">
              <a:solidFill>
                <a:schemeClr val="tx2"/>
              </a:solidFill>
            </a:endParaRPr>
          </a:p>
          <a:p>
            <a:pPr marL="0" lvl="0" indent="0" eaLnBrk="1" hangingPunct="1">
              <a:lnSpc>
                <a:spcPct val="120000"/>
              </a:lnSpc>
              <a:spcBef>
                <a:spcPts val="0"/>
              </a:spcBef>
              <a:buNone/>
            </a:pPr>
            <a:r>
              <a:rPr lang="en-GB" altLang="en-US" sz="2000" dirty="0">
                <a:solidFill>
                  <a:schemeClr val="tx2"/>
                </a:solidFill>
              </a:rPr>
              <a:t>When proceeds are reinvested in a depreciating asset, the deferred gain is only “held over” for a maximum of 10 years and can ‘crystallise’ without a sale of the replacement asset…</a:t>
            </a:r>
          </a:p>
          <a:p>
            <a:pPr marL="354013" lvl="0" indent="-354013" eaLnBrk="1" hangingPunct="1">
              <a:lnSpc>
                <a:spcPct val="120000"/>
              </a:lnSpc>
              <a:spcBef>
                <a:spcPts val="0"/>
              </a:spcBef>
              <a:buNone/>
              <a:tabLst>
                <a:tab pos="357188" algn="l"/>
              </a:tabLst>
            </a:pPr>
            <a:r>
              <a:rPr lang="en-GB" altLang="en-US" sz="2000" dirty="0">
                <a:solidFill>
                  <a:schemeClr val="tx2"/>
                </a:solidFill>
              </a:rPr>
              <a:t>The gain ‘crystallises’  on the earliest of:</a:t>
            </a:r>
          </a:p>
          <a:p>
            <a:pPr marL="354013" lvl="0" indent="-354013" eaLnBrk="1" hangingPunct="1">
              <a:lnSpc>
                <a:spcPct val="120000"/>
              </a:lnSpc>
              <a:spcBef>
                <a:spcPts val="0"/>
              </a:spcBef>
              <a:tabLst>
                <a:tab pos="357188" algn="l"/>
              </a:tabLst>
            </a:pPr>
            <a:r>
              <a:rPr lang="en-GB" altLang="en-US" sz="2000" dirty="0">
                <a:solidFill>
                  <a:schemeClr val="tx2"/>
                </a:solidFill>
              </a:rPr>
              <a:t>disposal of the replacement asset;</a:t>
            </a:r>
          </a:p>
          <a:p>
            <a:pPr marL="354013" lvl="0" indent="-354013" eaLnBrk="1" hangingPunct="1">
              <a:lnSpc>
                <a:spcPct val="120000"/>
              </a:lnSpc>
              <a:spcBef>
                <a:spcPts val="0"/>
              </a:spcBef>
              <a:tabLst>
                <a:tab pos="357188" algn="l"/>
              </a:tabLst>
            </a:pPr>
            <a:r>
              <a:rPr lang="en-GB" altLang="en-US" sz="2000" dirty="0">
                <a:solidFill>
                  <a:schemeClr val="tx2"/>
                </a:solidFill>
              </a:rPr>
              <a:t>Replacement asset ceasing to be used for trade; or</a:t>
            </a:r>
          </a:p>
          <a:p>
            <a:pPr marL="354013" lvl="0" indent="-354013" eaLnBrk="1" hangingPunct="1">
              <a:lnSpc>
                <a:spcPct val="120000"/>
              </a:lnSpc>
              <a:spcBef>
                <a:spcPts val="0"/>
              </a:spcBef>
              <a:tabLst>
                <a:tab pos="357188" algn="l"/>
              </a:tabLst>
            </a:pPr>
            <a:r>
              <a:rPr lang="en-GB" altLang="en-US" sz="2000" dirty="0">
                <a:solidFill>
                  <a:schemeClr val="tx2"/>
                </a:solidFill>
              </a:rPr>
              <a:t>10 years after the depreciating asset was acquired…</a:t>
            </a:r>
          </a:p>
        </p:txBody>
      </p:sp>
    </p:spTree>
    <p:extLst>
      <p:ext uri="{BB962C8B-B14F-4D97-AF65-F5344CB8AC3E}">
        <p14:creationId xmlns:p14="http://schemas.microsoft.com/office/powerpoint/2010/main" val="1648932122"/>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186</TotalTime>
  <Words>2541</Words>
  <Application>Microsoft Office PowerPoint</Application>
  <PresentationFormat>On-screen Show (4:3)</PresentationFormat>
  <Paragraphs>205</Paragraphs>
  <Slides>26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Times New Roman</vt:lpstr>
      <vt:lpstr>Trebuchet MS</vt:lpstr>
      <vt:lpstr>Verdana</vt:lpstr>
      <vt:lpstr>1_Tax_blue_yellow</vt:lpstr>
      <vt:lpstr>PowerPoint Presentation</vt:lpstr>
      <vt:lpstr>Introduction</vt:lpstr>
      <vt:lpstr>Key special reliefs</vt:lpstr>
      <vt:lpstr>Rollover relief: section 29.5 1st example</vt:lpstr>
      <vt:lpstr>Peterkin,  CG 2026/27 (with rollover)</vt:lpstr>
      <vt:lpstr>Effect of reinvestment shortfall: section 29.5 2nd example</vt:lpstr>
      <vt:lpstr> Karen, CG in 2026/27 (with partial rollover)</vt:lpstr>
      <vt:lpstr>Qualifying assets for asset replacement rollover relief</vt:lpstr>
      <vt:lpstr>Holdover Relief for Replacement with a ‘depreciating asset’</vt:lpstr>
      <vt:lpstr>Replacement asset Hold-over Relief section 29.6 example</vt:lpstr>
      <vt:lpstr>Johnny,  CG in 2019/20</vt:lpstr>
      <vt:lpstr>Johnny, CGT in 2026/27</vt:lpstr>
      <vt:lpstr>CGT for Individuals  Business Asset Disposal Relief,  key points - 1</vt:lpstr>
      <vt:lpstr>CGT for Individuals  Business Asset Disposal Relief,  key points - 2</vt:lpstr>
      <vt:lpstr>Business Reliefs for Individuals  Business Asset Disposal Relief,  key points 3</vt:lpstr>
      <vt:lpstr>Liability Example with Business Asset Disposal Relief – Renitha (section 24.9 example 2)</vt:lpstr>
      <vt:lpstr>Renitha, suggested solution</vt:lpstr>
      <vt:lpstr>Incorporation Relief (TCGA Section 162)</vt:lpstr>
      <vt:lpstr>Incorporation relief (continued)</vt:lpstr>
      <vt:lpstr>Electing out of Incorporation Relief </vt:lpstr>
      <vt:lpstr>Incorporation relief section 29.9 example </vt:lpstr>
      <vt:lpstr>Diana and Trent Limited</vt:lpstr>
      <vt:lpstr>Diana and Trent Limited</vt:lpstr>
      <vt:lpstr>Brief summary of some implications of CGs groups (section 29.10 onwards)</vt:lpstr>
      <vt:lpstr>Brief summary of some implications of CGs groups (section 30.10 onwards)</vt:lpstr>
      <vt:lpstr>Substantial Shareholdings Exemption – section 29.13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39</cp:revision>
  <cp:lastPrinted>2026-07-21T14:26:09Z</cp:lastPrinted>
  <dcterms:created xsi:type="dcterms:W3CDTF">2021-07-12T21:31:42Z</dcterms:created>
  <dcterms:modified xsi:type="dcterms:W3CDTF">2026-08-07T14:40:12Z</dcterms:modified>
</cp:coreProperties>
</file>