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2"/>
  </p:notesMasterIdLst>
  <p:sldIdLst>
    <p:sldId id="330" r:id="rId2"/>
    <p:sldId id="311" r:id="rId3"/>
    <p:sldId id="312" r:id="rId4"/>
    <p:sldId id="314" r:id="rId5"/>
    <p:sldId id="313" r:id="rId6"/>
    <p:sldId id="315" r:id="rId7"/>
    <p:sldId id="316" r:id="rId8"/>
    <p:sldId id="317" r:id="rId9"/>
    <p:sldId id="318" r:id="rId10"/>
    <p:sldId id="319"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BA128"/>
    <a:srgbClr val="BAA13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20000" autoAdjust="0"/>
    <p:restoredTop sz="94660"/>
  </p:normalViewPr>
  <p:slideViewPr>
    <p:cSldViewPr snapToGrid="0">
      <p:cViewPr varScale="1">
        <p:scale>
          <a:sx n="107" d="100"/>
          <a:sy n="107" d="100"/>
        </p:scale>
        <p:origin x="1404" y="126"/>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45E1C8-2430-4CAA-8FD5-97FC9A5333B1}" type="datetimeFigureOut">
              <a:rPr lang="en-GB" smtClean="0"/>
              <a:t>03/08/2026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146D1B-36B1-4AD9-AB5E-5F96A8745E7B}" type="slidenum">
              <a:rPr lang="en-GB" smtClean="0"/>
              <a:t>‹#›</a:t>
            </a:fld>
            <a:endParaRPr lang="en-GB"/>
          </a:p>
        </p:txBody>
      </p:sp>
    </p:spTree>
    <p:extLst>
      <p:ext uri="{BB962C8B-B14F-4D97-AF65-F5344CB8AC3E}">
        <p14:creationId xmlns:p14="http://schemas.microsoft.com/office/powerpoint/2010/main" val="1703988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rgbClr val="0000FF"/>
                </a:solidFill>
                <a:latin typeface="Trebuchet MS" panose="020B0603020202020204" pitchFamily="34" charset="0"/>
              </a:defRPr>
            </a:lvl1pPr>
            <a:lvl2pPr marL="737155" indent="-283521">
              <a:spcBef>
                <a:spcPct val="30000"/>
              </a:spcBef>
              <a:defRPr sz="1200">
                <a:solidFill>
                  <a:srgbClr val="0000FF"/>
                </a:solidFill>
                <a:latin typeface="Trebuchet MS" panose="020B0603020202020204" pitchFamily="34" charset="0"/>
              </a:defRPr>
            </a:lvl2pPr>
            <a:lvl3pPr marL="1134085" indent="-226817">
              <a:spcBef>
                <a:spcPct val="30000"/>
              </a:spcBef>
              <a:defRPr sz="1200">
                <a:solidFill>
                  <a:srgbClr val="0000FF"/>
                </a:solidFill>
                <a:latin typeface="Trebuchet MS" panose="020B0603020202020204" pitchFamily="34" charset="0"/>
              </a:defRPr>
            </a:lvl3pPr>
            <a:lvl4pPr marL="1587718" indent="-226817">
              <a:spcBef>
                <a:spcPct val="30000"/>
              </a:spcBef>
              <a:defRPr sz="1200">
                <a:solidFill>
                  <a:srgbClr val="0000FF"/>
                </a:solidFill>
                <a:latin typeface="Trebuchet MS" panose="020B0603020202020204" pitchFamily="34" charset="0"/>
              </a:defRPr>
            </a:lvl4pPr>
            <a:lvl5pPr marL="2041352" indent="-226817">
              <a:spcBef>
                <a:spcPct val="30000"/>
              </a:spcBef>
              <a:defRPr sz="1200">
                <a:solidFill>
                  <a:srgbClr val="0000FF"/>
                </a:solidFill>
                <a:latin typeface="Trebuchet MS" panose="020B0603020202020204" pitchFamily="34" charset="0"/>
              </a:defRPr>
            </a:lvl5pPr>
            <a:lvl6pPr marL="2494986" indent="-226817" eaLnBrk="0" fontAlgn="base" hangingPunct="0">
              <a:spcBef>
                <a:spcPct val="30000"/>
              </a:spcBef>
              <a:spcAft>
                <a:spcPct val="0"/>
              </a:spcAft>
              <a:defRPr sz="1200">
                <a:solidFill>
                  <a:srgbClr val="0000FF"/>
                </a:solidFill>
                <a:latin typeface="Trebuchet MS" panose="020B0603020202020204" pitchFamily="34" charset="0"/>
              </a:defRPr>
            </a:lvl6pPr>
            <a:lvl7pPr marL="2948620" indent="-226817" eaLnBrk="0" fontAlgn="base" hangingPunct="0">
              <a:spcBef>
                <a:spcPct val="30000"/>
              </a:spcBef>
              <a:spcAft>
                <a:spcPct val="0"/>
              </a:spcAft>
              <a:defRPr sz="1200">
                <a:solidFill>
                  <a:srgbClr val="0000FF"/>
                </a:solidFill>
                <a:latin typeface="Trebuchet MS" panose="020B0603020202020204" pitchFamily="34" charset="0"/>
              </a:defRPr>
            </a:lvl7pPr>
            <a:lvl8pPr marL="3402254" indent="-226817" eaLnBrk="0" fontAlgn="base" hangingPunct="0">
              <a:spcBef>
                <a:spcPct val="30000"/>
              </a:spcBef>
              <a:spcAft>
                <a:spcPct val="0"/>
              </a:spcAft>
              <a:defRPr sz="1200">
                <a:solidFill>
                  <a:srgbClr val="0000FF"/>
                </a:solidFill>
                <a:latin typeface="Trebuchet MS" panose="020B0603020202020204" pitchFamily="34" charset="0"/>
              </a:defRPr>
            </a:lvl8pPr>
            <a:lvl9pPr marL="3855888" indent="-226817" eaLnBrk="0" fontAlgn="base" hangingPunct="0">
              <a:spcBef>
                <a:spcPct val="30000"/>
              </a:spcBef>
              <a:spcAft>
                <a:spcPct val="0"/>
              </a:spcAft>
              <a:defRPr sz="1200">
                <a:solidFill>
                  <a:srgbClr val="0000FF"/>
                </a:solidFill>
                <a:latin typeface="Trebuchet MS" panose="020B0603020202020204" pitchFamily="34" charset="0"/>
              </a:defRPr>
            </a:lvl9pPr>
          </a:lstStyle>
          <a:p>
            <a:pPr>
              <a:spcBef>
                <a:spcPct val="0"/>
              </a:spcBef>
            </a:pPr>
            <a:fld id="{7B322C43-D4EB-4CC2-9E49-34B6987AC181}" type="slidenum">
              <a:rPr lang="en-GB" altLang="en-US" smtClean="0"/>
              <a:pPr>
                <a:spcBef>
                  <a:spcPct val="0"/>
                </a:spcBef>
              </a:pPr>
              <a:t>1</a:t>
            </a:fld>
            <a:endParaRPr lang="en-GB" altLang="en-US" dirty="0"/>
          </a:p>
        </p:txBody>
      </p:sp>
    </p:spTree>
    <p:extLst>
      <p:ext uri="{BB962C8B-B14F-4D97-AF65-F5344CB8AC3E}">
        <p14:creationId xmlns:p14="http://schemas.microsoft.com/office/powerpoint/2010/main" val="3237940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rgbClr val="99551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99551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dirty="0"/>
          </a:p>
        </p:txBody>
      </p:sp>
      <p:sp>
        <p:nvSpPr>
          <p:cNvPr id="4" name="Rectangle 6"/>
          <p:cNvSpPr>
            <a:spLocks noGrp="1" noChangeArrowheads="1"/>
          </p:cNvSpPr>
          <p:nvPr>
            <p:ph type="sldNum" sz="quarter" idx="10"/>
          </p:nvPr>
        </p:nvSpPr>
        <p:spPr>
          <a:ln/>
        </p:spPr>
        <p:txBody>
          <a:bodyPr/>
          <a:lstStyle>
            <a:lvl1pPr>
              <a:defRPr/>
            </a:lvl1pPr>
          </a:lstStyle>
          <a:p>
            <a:pPr>
              <a:defRPr/>
            </a:pPr>
            <a:fld id="{89F1EB1A-0B30-49F1-A44A-C0AD1FF5B470}" type="slidenum">
              <a:rPr lang="en-US" altLang="en-US"/>
              <a:pPr>
                <a:defRPr/>
              </a:pPr>
              <a:t>‹#›</a:t>
            </a:fld>
            <a:endParaRPr lang="en-US" altLang="en-US" dirty="0"/>
          </a:p>
        </p:txBody>
      </p:sp>
    </p:spTree>
    <p:extLst>
      <p:ext uri="{BB962C8B-B14F-4D97-AF65-F5344CB8AC3E}">
        <p14:creationId xmlns:p14="http://schemas.microsoft.com/office/powerpoint/2010/main" val="786318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Rectangle 6"/>
          <p:cNvSpPr>
            <a:spLocks noGrp="1" noChangeArrowheads="1"/>
          </p:cNvSpPr>
          <p:nvPr>
            <p:ph type="sldNum" sz="quarter" idx="10"/>
          </p:nvPr>
        </p:nvSpPr>
        <p:spPr>
          <a:ln/>
        </p:spPr>
        <p:txBody>
          <a:bodyPr/>
          <a:lstStyle>
            <a:lvl1pPr>
              <a:defRPr/>
            </a:lvl1pPr>
          </a:lstStyle>
          <a:p>
            <a:pPr>
              <a:defRPr/>
            </a:pPr>
            <a:fld id="{40679F0A-45DF-49CC-9709-648BC9AAC9B3}" type="slidenum">
              <a:rPr lang="en-US" altLang="en-US"/>
              <a:pPr>
                <a:defRPr/>
              </a:pPr>
              <a:t>‹#›</a:t>
            </a:fld>
            <a:endParaRPr lang="en-US" altLang="en-US" dirty="0"/>
          </a:p>
        </p:txBody>
      </p:sp>
    </p:spTree>
    <p:extLst>
      <p:ext uri="{BB962C8B-B14F-4D97-AF65-F5344CB8AC3E}">
        <p14:creationId xmlns:p14="http://schemas.microsoft.com/office/powerpoint/2010/main" val="21081865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rgbClr val="995511"/>
                </a:solidFill>
              </a:defRPr>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rgbClr val="99551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EC3A0F63-1C69-471A-8820-F87B4B650738}" type="slidenum">
              <a:rPr lang="en-US" altLang="en-US"/>
              <a:pPr>
                <a:defRPr/>
              </a:pPr>
              <a:t>‹#›</a:t>
            </a:fld>
            <a:endParaRPr lang="en-US" altLang="en-US" dirty="0"/>
          </a:p>
        </p:txBody>
      </p:sp>
    </p:spTree>
    <p:extLst>
      <p:ext uri="{BB962C8B-B14F-4D97-AF65-F5344CB8AC3E}">
        <p14:creationId xmlns:p14="http://schemas.microsoft.com/office/powerpoint/2010/main" val="23849098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395536" y="980728"/>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16016" y="980728"/>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Rectangle 6"/>
          <p:cNvSpPr>
            <a:spLocks noGrp="1" noChangeArrowheads="1"/>
          </p:cNvSpPr>
          <p:nvPr>
            <p:ph type="sldNum" sz="quarter" idx="10"/>
          </p:nvPr>
        </p:nvSpPr>
        <p:spPr>
          <a:ln/>
        </p:spPr>
        <p:txBody>
          <a:bodyPr/>
          <a:lstStyle>
            <a:lvl1pPr>
              <a:defRPr/>
            </a:lvl1pPr>
          </a:lstStyle>
          <a:p>
            <a:pPr>
              <a:defRPr/>
            </a:pPr>
            <a:fld id="{B918C7F3-F7D5-4AE0-B18A-D867B470642A}" type="slidenum">
              <a:rPr lang="en-US" altLang="en-US"/>
              <a:pPr>
                <a:defRPr/>
              </a:pPr>
              <a:t>‹#›</a:t>
            </a:fld>
            <a:endParaRPr lang="en-US" altLang="en-US" dirty="0"/>
          </a:p>
        </p:txBody>
      </p:sp>
    </p:spTree>
    <p:extLst>
      <p:ext uri="{BB962C8B-B14F-4D97-AF65-F5344CB8AC3E}">
        <p14:creationId xmlns:p14="http://schemas.microsoft.com/office/powerpoint/2010/main" val="17444479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387796" y="998190"/>
            <a:ext cx="4040188"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7796" y="163795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716016" y="998190"/>
            <a:ext cx="4041775"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16016" y="163795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p:cNvSpPr>
            <a:spLocks noGrp="1" noChangeArrowheads="1"/>
          </p:cNvSpPr>
          <p:nvPr>
            <p:ph type="sldNum" sz="quarter" idx="10"/>
          </p:nvPr>
        </p:nvSpPr>
        <p:spPr>
          <a:ln/>
        </p:spPr>
        <p:txBody>
          <a:bodyPr/>
          <a:lstStyle>
            <a:lvl1pPr>
              <a:defRPr/>
            </a:lvl1pPr>
          </a:lstStyle>
          <a:p>
            <a:pPr>
              <a:defRPr/>
            </a:pPr>
            <a:fld id="{376F337A-0055-49DC-894C-398129A85306}" type="slidenum">
              <a:rPr lang="en-US" altLang="en-US"/>
              <a:pPr>
                <a:defRPr/>
              </a:pPr>
              <a:t>‹#›</a:t>
            </a:fld>
            <a:endParaRPr lang="en-US" altLang="en-US" dirty="0"/>
          </a:p>
        </p:txBody>
      </p:sp>
    </p:spTree>
    <p:extLst>
      <p:ext uri="{BB962C8B-B14F-4D97-AF65-F5344CB8AC3E}">
        <p14:creationId xmlns:p14="http://schemas.microsoft.com/office/powerpoint/2010/main" val="7455713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6"/>
          <p:cNvSpPr>
            <a:spLocks noGrp="1" noChangeArrowheads="1"/>
          </p:cNvSpPr>
          <p:nvPr>
            <p:ph type="sldNum" sz="quarter" idx="10"/>
          </p:nvPr>
        </p:nvSpPr>
        <p:spPr>
          <a:ln/>
        </p:spPr>
        <p:txBody>
          <a:bodyPr/>
          <a:lstStyle>
            <a:lvl1pPr>
              <a:defRPr/>
            </a:lvl1pPr>
          </a:lstStyle>
          <a:p>
            <a:pPr>
              <a:defRPr/>
            </a:pPr>
            <a:fld id="{39047B65-3F1E-4097-AD42-14D0BFE41D9E}" type="slidenum">
              <a:rPr lang="en-US" altLang="en-US"/>
              <a:pPr>
                <a:defRPr/>
              </a:pPr>
              <a:t>‹#›</a:t>
            </a:fld>
            <a:endParaRPr lang="en-US" altLang="en-US" dirty="0"/>
          </a:p>
        </p:txBody>
      </p:sp>
    </p:spTree>
    <p:extLst>
      <p:ext uri="{BB962C8B-B14F-4D97-AF65-F5344CB8AC3E}">
        <p14:creationId xmlns:p14="http://schemas.microsoft.com/office/powerpoint/2010/main" val="11967969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F4B8556C-62CE-4192-9CCE-726350C81056}" type="slidenum">
              <a:rPr lang="en-US" altLang="en-US"/>
              <a:pPr>
                <a:defRPr/>
              </a:pPr>
              <a:t>‹#›</a:t>
            </a:fld>
            <a:endParaRPr lang="en-US" altLang="en-US" dirty="0"/>
          </a:p>
        </p:txBody>
      </p:sp>
    </p:spTree>
    <p:extLst>
      <p:ext uri="{BB962C8B-B14F-4D97-AF65-F5344CB8AC3E}">
        <p14:creationId xmlns:p14="http://schemas.microsoft.com/office/powerpoint/2010/main" val="24277688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DD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1CF260-91F1-D227-94DE-71A91D1EA1AB}"/>
              </a:ext>
            </a:extLst>
          </p:cNvPr>
          <p:cNvPicPr>
            <a:picLocks noChangeAspect="1"/>
          </p:cNvPicPr>
          <p:nvPr userDrawn="1"/>
        </p:nvPicPr>
        <p:blipFill>
          <a:blip r:embed="rId9"/>
          <a:stretch>
            <a:fillRect/>
          </a:stretch>
        </p:blipFill>
        <p:spPr>
          <a:xfrm rot="-5400000">
            <a:off x="3677598" y="-4515478"/>
            <a:ext cx="1788801" cy="9144000"/>
          </a:xfrm>
          <a:prstGeom prst="rect">
            <a:avLst/>
          </a:prstGeom>
        </p:spPr>
      </p:pic>
      <p:sp>
        <p:nvSpPr>
          <p:cNvPr id="13" name="Rectangle 12">
            <a:extLst>
              <a:ext uri="{FF2B5EF4-FFF2-40B4-BE49-F238E27FC236}">
                <a16:creationId xmlns:a16="http://schemas.microsoft.com/office/drawing/2014/main" id="{F6E4FB39-86C8-A67C-6684-2FA5F2D41DFB}"/>
              </a:ext>
            </a:extLst>
          </p:cNvPr>
          <p:cNvSpPr/>
          <p:nvPr userDrawn="1"/>
        </p:nvSpPr>
        <p:spPr>
          <a:xfrm>
            <a:off x="0" y="6213600"/>
            <a:ext cx="9144000" cy="644400"/>
          </a:xfrm>
          <a:prstGeom prst="rect">
            <a:avLst/>
          </a:prstGeom>
          <a:solidFill>
            <a:srgbClr val="F79D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ectangle 26"/>
          <p:cNvSpPr>
            <a:spLocks noChangeArrowheads="1"/>
          </p:cNvSpPr>
          <p:nvPr userDrawn="1"/>
        </p:nvSpPr>
        <p:spPr bwMode="auto">
          <a:xfrm>
            <a:off x="0" y="6381750"/>
            <a:ext cx="9144000" cy="476250"/>
          </a:xfrm>
          <a:prstGeom prst="rect">
            <a:avLst/>
          </a:prstGeom>
          <a:noFill/>
          <a:ln w="9525" algn="ctr">
            <a:noFill/>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en-US" altLang="en-US" sz="1100" b="1" dirty="0">
                <a:solidFill>
                  <a:schemeClr val="bg1"/>
                </a:solidFill>
                <a:effectLst/>
                <a:latin typeface="Verdana" panose="020B0604030504040204" pitchFamily="34" charset="0"/>
                <a:ea typeface="Verdana" panose="020B0604030504040204" pitchFamily="34" charset="0"/>
                <a:cs typeface="Arial" charset="0"/>
              </a:rPr>
              <a:t>© Fiscal Publications – used with permission from Taxation, 45</a:t>
            </a:r>
            <a:r>
              <a:rPr lang="en-US" altLang="en-US" sz="1100" b="1" baseline="30000" dirty="0">
                <a:solidFill>
                  <a:schemeClr val="bg1"/>
                </a:solidFill>
                <a:effectLst/>
                <a:latin typeface="Verdana" panose="020B0604030504040204" pitchFamily="34" charset="0"/>
                <a:ea typeface="Verdana" panose="020B0604030504040204" pitchFamily="34" charset="0"/>
                <a:cs typeface="Arial" charset="0"/>
              </a:rPr>
              <a:t>th</a:t>
            </a:r>
            <a:r>
              <a:rPr lang="en-US" altLang="en-US" sz="1100" b="1" dirty="0">
                <a:solidFill>
                  <a:schemeClr val="bg1"/>
                </a:solidFill>
                <a:effectLst/>
                <a:latin typeface="Verdana" panose="020B0604030504040204" pitchFamily="34" charset="0"/>
                <a:ea typeface="Verdana" panose="020B0604030504040204" pitchFamily="34" charset="0"/>
                <a:cs typeface="Arial" charset="0"/>
              </a:rPr>
              <a:t> edition 2026/27 by Tutin and Tiller</a:t>
            </a:r>
          </a:p>
          <a:p>
            <a:pPr algn="r" eaLnBrk="1" hangingPunct="1">
              <a:defRPr/>
            </a:pPr>
            <a:r>
              <a:rPr lang="en-GB" altLang="en-US" sz="1100" b="1" dirty="0">
                <a:solidFill>
                  <a:schemeClr val="bg1"/>
                </a:solidFill>
                <a:effectLst/>
                <a:latin typeface="Verdana" panose="020B0604030504040204" pitchFamily="34" charset="0"/>
                <a:ea typeface="Verdana" panose="020B0604030504040204" pitchFamily="34" charset="0"/>
                <a:cs typeface="Arial" charset="0"/>
              </a:rPr>
              <a:t>https://www.fiscalpublications.com/tutinandtiller/2026</a:t>
            </a:r>
          </a:p>
        </p:txBody>
      </p:sp>
      <p:sp>
        <p:nvSpPr>
          <p:cNvPr id="1027" name="Rectangle 2"/>
          <p:cNvSpPr>
            <a:spLocks noGrp="1" noChangeArrowheads="1"/>
          </p:cNvSpPr>
          <p:nvPr>
            <p:ph type="title"/>
          </p:nvPr>
        </p:nvSpPr>
        <p:spPr bwMode="auto">
          <a:xfrm>
            <a:off x="0" y="1588"/>
            <a:ext cx="914400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Rectangle 3"/>
          <p:cNvSpPr>
            <a:spLocks noGrp="1" noChangeArrowheads="1"/>
          </p:cNvSpPr>
          <p:nvPr>
            <p:ph type="body" idx="1"/>
          </p:nvPr>
        </p:nvSpPr>
        <p:spPr bwMode="auto">
          <a:xfrm>
            <a:off x="1" y="950924"/>
            <a:ext cx="9144000" cy="544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6"/>
          <p:cNvSpPr>
            <a:spLocks noGrp="1" noChangeArrowheads="1"/>
          </p:cNvSpPr>
          <p:nvPr>
            <p:ph type="sldNum" sz="quarter" idx="4"/>
          </p:nvPr>
        </p:nvSpPr>
        <p:spPr bwMode="auto">
          <a:xfrm>
            <a:off x="0" y="6381750"/>
            <a:ext cx="104298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solidFill>
                  <a:schemeClr val="bg1"/>
                </a:solidFill>
                <a:latin typeface="Verdana" panose="020B0604030504040204" pitchFamily="34" charset="0"/>
                <a:ea typeface="Verdana" panose="020B0604030504040204" pitchFamily="34" charset="0"/>
              </a:defRPr>
            </a:lvl1pPr>
          </a:lstStyle>
          <a:p>
            <a:pPr>
              <a:defRPr/>
            </a:pPr>
            <a:fld id="{036BD28B-EE39-4D9F-B68C-FCA00D5C770E}" type="slidenum">
              <a:rPr lang="en-US" altLang="en-US" smtClean="0"/>
              <a:pPr>
                <a:defRPr/>
              </a:pPr>
              <a:t>‹#›</a:t>
            </a:fld>
            <a:endParaRPr lang="en-US" altLang="en-US" dirty="0"/>
          </a:p>
        </p:txBody>
      </p:sp>
    </p:spTree>
    <p:extLst>
      <p:ext uri="{BB962C8B-B14F-4D97-AF65-F5344CB8AC3E}">
        <p14:creationId xmlns:p14="http://schemas.microsoft.com/office/powerpoint/2010/main" val="300556257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Lst>
  <p:txStyles>
    <p:titleStyle>
      <a:lvl1pPr marL="268288" indent="-268288" algn="l" rtl="0" eaLnBrk="0" fontAlgn="base" hangingPunct="0">
        <a:spcBef>
          <a:spcPct val="0"/>
        </a:spcBef>
        <a:spcAft>
          <a:spcPct val="0"/>
        </a:spcAft>
        <a:defRPr sz="400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lnSpc>
          <a:spcPct val="120000"/>
        </a:lnSpc>
        <a:spcBef>
          <a:spcPts val="0"/>
        </a:spcBef>
        <a:spcAft>
          <a:spcPct val="0"/>
        </a:spcAft>
        <a:buChar char="•"/>
        <a:defRPr sz="2400">
          <a:solidFill>
            <a:srgbClr val="D57800"/>
          </a:solidFill>
          <a:latin typeface="Verdana" panose="020B0604030504040204" pitchFamily="34" charset="0"/>
          <a:ea typeface="Verdana" panose="020B0604030504040204" pitchFamily="34" charset="0"/>
          <a:cs typeface="+mn-cs"/>
        </a:defRPr>
      </a:lvl1pPr>
      <a:lvl2pPr marL="720725" indent="-360363" algn="l" rtl="0" eaLnBrk="0" fontAlgn="base" hangingPunct="0">
        <a:lnSpc>
          <a:spcPct val="120000"/>
        </a:lnSpc>
        <a:spcBef>
          <a:spcPts val="0"/>
        </a:spcBef>
        <a:spcAft>
          <a:spcPct val="0"/>
        </a:spcAft>
        <a:buChar char="–"/>
        <a:defRPr sz="2000">
          <a:solidFill>
            <a:srgbClr val="D57800"/>
          </a:solidFill>
          <a:latin typeface="Verdana" panose="020B0604030504040204" pitchFamily="34" charset="0"/>
          <a:ea typeface="Verdana" panose="020B0604030504040204" pitchFamily="34" charset="0"/>
        </a:defRPr>
      </a:lvl2pPr>
      <a:lvl3pPr marL="1073150" indent="-352425" algn="l" rtl="0" eaLnBrk="0" fontAlgn="base" hangingPunct="0">
        <a:lnSpc>
          <a:spcPct val="120000"/>
        </a:lnSpc>
        <a:spcBef>
          <a:spcPts val="0"/>
        </a:spcBef>
        <a:spcAft>
          <a:spcPct val="0"/>
        </a:spcAft>
        <a:buChar char="•"/>
        <a:defRPr>
          <a:solidFill>
            <a:srgbClr val="D57800"/>
          </a:solidFill>
          <a:latin typeface="Verdana" panose="020B0604030504040204" pitchFamily="34" charset="0"/>
          <a:ea typeface="Verdana" panose="020B0604030504040204" pitchFamily="34" charset="0"/>
        </a:defRPr>
      </a:lvl3pPr>
      <a:lvl4pPr marL="1435100" indent="-361950" algn="l" rtl="0" eaLnBrk="0" fontAlgn="base" hangingPunct="0">
        <a:lnSpc>
          <a:spcPct val="120000"/>
        </a:lnSpc>
        <a:spcBef>
          <a:spcPts val="0"/>
        </a:spcBef>
        <a:spcAft>
          <a:spcPct val="0"/>
        </a:spcAft>
        <a:buChar char="–"/>
        <a:defRPr sz="1600">
          <a:solidFill>
            <a:srgbClr val="D57800"/>
          </a:solidFill>
          <a:latin typeface="Verdana" panose="020B0604030504040204" pitchFamily="34" charset="0"/>
          <a:ea typeface="Verdana" panose="020B0604030504040204" pitchFamily="34" charset="0"/>
        </a:defRPr>
      </a:lvl4pPr>
      <a:lvl5pPr marL="1795463" indent="-360363" algn="l" rtl="0" eaLnBrk="0" fontAlgn="base" hangingPunct="0">
        <a:lnSpc>
          <a:spcPct val="120000"/>
        </a:lnSpc>
        <a:spcBef>
          <a:spcPts val="0"/>
        </a:spcBef>
        <a:spcAft>
          <a:spcPct val="0"/>
        </a:spcAft>
        <a:buChar char="»"/>
        <a:defRPr sz="1600">
          <a:solidFill>
            <a:srgbClr val="D57800"/>
          </a:solidFill>
          <a:latin typeface="Verdana" panose="020B0604030504040204" pitchFamily="34" charset="0"/>
          <a:ea typeface="Verdana" panose="020B0604030504040204"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fiscalpublications.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Rectangle 41">
            <a:extLst>
              <a:ext uri="{FF2B5EF4-FFF2-40B4-BE49-F238E27FC236}">
                <a16:creationId xmlns:a16="http://schemas.microsoft.com/office/drawing/2014/main" id="{ACA75ADA-7332-94D9-AD95-62DBEEB16CAA}"/>
              </a:ext>
            </a:extLst>
          </p:cNvPr>
          <p:cNvSpPr txBox="1">
            <a:spLocks noChangeArrowheads="1"/>
          </p:cNvSpPr>
          <p:nvPr/>
        </p:nvSpPr>
        <p:spPr bwMode="auto">
          <a:xfrm>
            <a:off x="3862800" y="936624"/>
            <a:ext cx="5281200" cy="5383441"/>
          </a:xfrm>
          <a:prstGeom prst="rect">
            <a:avLst/>
          </a:prstGeom>
          <a:ln>
            <a:no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gn="l" rtl="0" eaLnBrk="0" fontAlgn="base" hangingPunct="0">
              <a:spcBef>
                <a:spcPct val="20000"/>
              </a:spcBef>
              <a:spcAft>
                <a:spcPct val="0"/>
              </a:spcAft>
              <a:buClr>
                <a:srgbClr val="2858BB"/>
              </a:buClr>
              <a:buChar char="•"/>
              <a:defRPr sz="3200">
                <a:solidFill>
                  <a:srgbClr val="0000FF"/>
                </a:solidFill>
                <a:latin typeface="Trebuchet MS" panose="020B0603020202020204" pitchFamily="34" charset="0"/>
                <a:ea typeface="+mn-ea"/>
                <a:cs typeface="+mn-cs"/>
              </a:defRPr>
            </a:lvl1pPr>
            <a:lvl2pPr marL="742950" indent="-285750" algn="l" rtl="0" eaLnBrk="0" fontAlgn="base" hangingPunct="0">
              <a:spcBef>
                <a:spcPct val="20000"/>
              </a:spcBef>
              <a:spcAft>
                <a:spcPct val="0"/>
              </a:spcAft>
              <a:buClr>
                <a:srgbClr val="2858BB"/>
              </a:buClr>
              <a:buChar char="•"/>
              <a:defRPr sz="2800">
                <a:solidFill>
                  <a:srgbClr val="0000FF"/>
                </a:solidFill>
                <a:latin typeface="Trebuchet MS" panose="020B0603020202020204" pitchFamily="34" charset="0"/>
              </a:defRPr>
            </a:lvl2pPr>
            <a:lvl3pPr marL="1143000" indent="-228600" algn="l" rtl="0" eaLnBrk="0" fontAlgn="base" hangingPunct="0">
              <a:spcBef>
                <a:spcPct val="20000"/>
              </a:spcBef>
              <a:spcAft>
                <a:spcPct val="0"/>
              </a:spcAft>
              <a:buClr>
                <a:srgbClr val="2858BB"/>
              </a:buClr>
              <a:buChar char="•"/>
              <a:defRPr sz="2400">
                <a:solidFill>
                  <a:srgbClr val="0000FF"/>
                </a:solidFill>
                <a:latin typeface="Trebuchet MS" panose="020B0603020202020204" pitchFamily="34" charset="0"/>
              </a:defRPr>
            </a:lvl3pPr>
            <a:lvl4pPr marL="16002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4pPr>
            <a:lvl5pPr marL="20574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55600" indent="-355600">
              <a:tabLst>
                <a:tab pos="355600" algn="l"/>
              </a:tabLst>
              <a:defRPr/>
            </a:pPr>
            <a:endParaRPr lang="en-GB" altLang="en-US" sz="1800" b="1" i="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2800" b="1" kern="0" dirty="0">
                <a:solidFill>
                  <a:srgbClr val="D57800"/>
                </a:solidFill>
                <a:latin typeface="Verdana" panose="020B0604030504040204" pitchFamily="34" charset="0"/>
                <a:ea typeface="Verdana" panose="020B0604030504040204" pitchFamily="34" charset="0"/>
              </a:rPr>
              <a:t>Chapter 21</a:t>
            </a:r>
          </a:p>
          <a:p>
            <a:pPr marL="0" indent="0">
              <a:buNone/>
              <a:tabLst>
                <a:tab pos="355600" algn="l"/>
              </a:tabLst>
              <a:defRPr/>
            </a:pPr>
            <a:r>
              <a:rPr lang="en-GB" altLang="en-US" sz="2400" b="1" kern="0" dirty="0">
                <a:solidFill>
                  <a:srgbClr val="D57800"/>
                </a:solidFill>
                <a:latin typeface="Verdana" panose="020B0604030504040204" pitchFamily="34" charset="0"/>
                <a:ea typeface="Verdana" panose="020B0604030504040204" pitchFamily="34" charset="0"/>
              </a:rPr>
              <a:t>Groups</a:t>
            </a:r>
          </a:p>
          <a:p>
            <a:pPr marL="0" indent="0">
              <a:buFontTx/>
              <a:buNone/>
              <a:tabLst>
                <a:tab pos="355600" algn="l"/>
              </a:tabLst>
              <a:defRPr/>
            </a:pPr>
            <a:endParaRPr lang="en-GB" altLang="en-US" sz="2400" b="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endParaRPr lang="en-GB" altLang="en-US" sz="18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1800" kern="0" dirty="0">
                <a:solidFill>
                  <a:srgbClr val="D57800"/>
                </a:solidFill>
                <a:latin typeface="Verdana" panose="020B0604030504040204" pitchFamily="34" charset="0"/>
                <a:ea typeface="Verdana" panose="020B0604030504040204" pitchFamily="34" charset="0"/>
              </a:rPr>
              <a:t>Ricky Tutin and Stephanie Tiller</a:t>
            </a:r>
          </a:p>
          <a:p>
            <a:pPr marL="0" indent="0">
              <a:buFontTx/>
              <a:buNone/>
              <a:tabLst>
                <a:tab pos="355600" algn="l"/>
              </a:tabLst>
              <a:defRPr/>
            </a:pPr>
            <a:r>
              <a:rPr lang="en-GB" altLang="en-US" sz="1600" kern="0" dirty="0">
                <a:solidFill>
                  <a:srgbClr val="D57800"/>
                </a:solidFill>
                <a:latin typeface="Verdana" panose="020B0604030504040204" pitchFamily="34" charset="0"/>
                <a:ea typeface="Verdana" panose="020B0604030504040204" pitchFamily="34" charset="0"/>
              </a:rPr>
              <a:t>‘Taxation: incorporating the 2026 Finance Act’</a:t>
            </a:r>
          </a:p>
          <a:p>
            <a:pPr marL="0" indent="0">
              <a:buFontTx/>
              <a:buNone/>
              <a:tabLst>
                <a:tab pos="355600" algn="l"/>
              </a:tabLst>
              <a:defRPr/>
            </a:pPr>
            <a:r>
              <a:rPr lang="en-GB" altLang="en-US" sz="1400" kern="0" dirty="0">
                <a:solidFill>
                  <a:srgbClr val="D57800"/>
                </a:solidFill>
                <a:latin typeface="Verdana" panose="020B0604030504040204" pitchFamily="34" charset="0"/>
                <a:ea typeface="Verdana" panose="020B0604030504040204" pitchFamily="34" charset="0"/>
              </a:rPr>
              <a:t>45</a:t>
            </a:r>
            <a:r>
              <a:rPr lang="en-GB" altLang="en-US" sz="1400" kern="0" baseline="30000" dirty="0">
                <a:solidFill>
                  <a:srgbClr val="D57800"/>
                </a:solidFill>
                <a:latin typeface="Verdana" panose="020B0604030504040204" pitchFamily="34" charset="0"/>
                <a:ea typeface="Verdana" panose="020B0604030504040204" pitchFamily="34" charset="0"/>
              </a:rPr>
              <a:t>th</a:t>
            </a:r>
            <a:r>
              <a:rPr lang="en-GB" altLang="en-US" sz="1400" kern="0" dirty="0">
                <a:solidFill>
                  <a:srgbClr val="D57800"/>
                </a:solidFill>
                <a:latin typeface="Verdana" panose="020B0604030504040204" pitchFamily="34" charset="0"/>
                <a:ea typeface="Verdana" panose="020B0604030504040204" pitchFamily="34" charset="0"/>
              </a:rPr>
              <a:t> edition 2026/27</a:t>
            </a:r>
          </a:p>
          <a:p>
            <a:pPr marL="0" indent="0">
              <a:buFontTx/>
              <a:buNone/>
              <a:tabLst>
                <a:tab pos="355600" algn="l"/>
              </a:tabLst>
              <a:defRPr/>
            </a:pPr>
            <a:endParaRPr lang="en-GB" altLang="en-US" sz="14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US" altLang="en-US" sz="1400" kern="0" dirty="0">
                <a:solidFill>
                  <a:srgbClr val="D57800"/>
                </a:solidFill>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http://www.fiscalpublications.com</a:t>
            </a:r>
            <a:endParaRPr lang="en-US" altLang="en-US" sz="1400" kern="0" dirty="0">
              <a:solidFill>
                <a:srgbClr val="D57800"/>
              </a:solidFill>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8FF39F3C-0A58-9769-7987-EAD241B0C718}"/>
              </a:ext>
            </a:extLst>
          </p:cNvPr>
          <p:cNvPicPr>
            <a:picLocks noChangeAspect="1"/>
          </p:cNvPicPr>
          <p:nvPr/>
        </p:nvPicPr>
        <p:blipFill>
          <a:blip r:embed="rId4"/>
          <a:stretch>
            <a:fillRect/>
          </a:stretch>
        </p:blipFill>
        <p:spPr>
          <a:xfrm>
            <a:off x="360000" y="1299600"/>
            <a:ext cx="3173705" cy="4554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29396703"/>
      </p:ext>
    </p:ext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Overlapping periods</a:t>
            </a:r>
            <a:r>
              <a:rPr lang="en-US" altLang="en-US" dirty="0">
                <a:solidFill>
                  <a:srgbClr val="FFFFFF"/>
                </a:solidFill>
              </a:rPr>
              <a:t> </a:t>
            </a:r>
            <a:endParaRPr lang="en-GB" dirty="0"/>
          </a:p>
        </p:txBody>
      </p:sp>
      <p:sp>
        <p:nvSpPr>
          <p:cNvPr id="3" name="Content Placeholder 2"/>
          <p:cNvSpPr>
            <a:spLocks noGrp="1"/>
          </p:cNvSpPr>
          <p:nvPr>
            <p:ph idx="1"/>
          </p:nvPr>
        </p:nvSpPr>
        <p:spPr/>
        <p:txBody>
          <a:bodyPr/>
          <a:lstStyle/>
          <a:p>
            <a:pPr marL="355600" lvl="0" indent="-355600" eaLnBrk="1" hangingPunct="1">
              <a:lnSpc>
                <a:spcPct val="90000"/>
              </a:lnSpc>
              <a:tabLst>
                <a:tab pos="355600" algn="l"/>
              </a:tabLst>
            </a:pPr>
            <a:r>
              <a:rPr lang="en-GB" altLang="en-US" dirty="0">
                <a:solidFill>
                  <a:schemeClr val="tx2"/>
                </a:solidFill>
              </a:rPr>
              <a:t>Where the accounting periods of the surrendering company and the claimant company do not coincide, but they have been members of the same group throughout their respective accounting periods, then the group relief is in effect restricted to the proportion of the loss/profit of the overlapping period. </a:t>
            </a:r>
          </a:p>
          <a:p>
            <a:pPr marL="355600" lvl="0" indent="-355600" eaLnBrk="1" hangingPunct="1">
              <a:lnSpc>
                <a:spcPct val="90000"/>
              </a:lnSpc>
              <a:tabLst>
                <a:tab pos="355600" algn="l"/>
              </a:tabLst>
            </a:pPr>
            <a:endParaRPr lang="en-GB" altLang="en-US" dirty="0">
              <a:solidFill>
                <a:schemeClr val="tx2"/>
              </a:solidFill>
            </a:endParaRPr>
          </a:p>
          <a:p>
            <a:pPr marL="355600" lvl="0" indent="-355600" eaLnBrk="1" hangingPunct="1">
              <a:lnSpc>
                <a:spcPct val="90000"/>
              </a:lnSpc>
              <a:tabLst>
                <a:tab pos="355600" algn="l"/>
              </a:tabLst>
            </a:pPr>
            <a:r>
              <a:rPr lang="en-GB" altLang="en-US" dirty="0">
                <a:solidFill>
                  <a:schemeClr val="tx2"/>
                </a:solidFill>
              </a:rPr>
              <a:t>This may, in fact, cover two accounting periods of either company</a:t>
            </a:r>
            <a:r>
              <a:rPr lang="en-GB" altLang="en-US" sz="2000" dirty="0">
                <a:solidFill>
                  <a:schemeClr val="tx2"/>
                </a:solidFill>
              </a:rPr>
              <a:t>…</a:t>
            </a:r>
            <a:r>
              <a:rPr lang="en-US" altLang="en-US" sz="2000" dirty="0">
                <a:solidFill>
                  <a:schemeClr val="tx2"/>
                </a:solidFill>
              </a:rPr>
              <a:t> </a:t>
            </a:r>
          </a:p>
          <a:p>
            <a:pPr marL="0" indent="0">
              <a:buNone/>
            </a:pPr>
            <a:endParaRPr lang="en-GB" dirty="0"/>
          </a:p>
        </p:txBody>
      </p:sp>
    </p:spTree>
    <p:extLst>
      <p:ext uri="{BB962C8B-B14F-4D97-AF65-F5344CB8AC3E}">
        <p14:creationId xmlns:p14="http://schemas.microsoft.com/office/powerpoint/2010/main" val="26987379"/>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Overview</a:t>
            </a:r>
            <a:endParaRPr lang="en-GB" dirty="0"/>
          </a:p>
        </p:txBody>
      </p:sp>
      <p:sp>
        <p:nvSpPr>
          <p:cNvPr id="3" name="Content Placeholder 2"/>
          <p:cNvSpPr>
            <a:spLocks noGrp="1"/>
          </p:cNvSpPr>
          <p:nvPr>
            <p:ph idx="1"/>
          </p:nvPr>
        </p:nvSpPr>
        <p:spPr/>
        <p:txBody>
          <a:bodyPr/>
          <a:lstStyle/>
          <a:p>
            <a:pPr marL="719138" lvl="0" indent="-719138" eaLnBrk="1" hangingPunct="1">
              <a:tabLst>
                <a:tab pos="719138" algn="l"/>
                <a:tab pos="3951288" algn="l"/>
              </a:tabLst>
            </a:pPr>
            <a:r>
              <a:rPr lang="en-GB" altLang="en-US" sz="1800" dirty="0">
                <a:solidFill>
                  <a:schemeClr val="tx2"/>
                </a:solidFill>
              </a:rPr>
              <a:t>Group relief	The set-off of losses against</a:t>
            </a:r>
          </a:p>
          <a:p>
            <a:pPr marL="719138" lvl="0" indent="-719138" eaLnBrk="1" hangingPunct="1">
              <a:buNone/>
              <a:tabLst>
                <a:tab pos="719138" algn="l"/>
                <a:tab pos="3951288" algn="l"/>
              </a:tabLst>
            </a:pPr>
            <a:r>
              <a:rPr lang="en-GB" altLang="en-US" sz="1800" dirty="0">
                <a:solidFill>
                  <a:schemeClr val="tx2"/>
                </a:solidFill>
              </a:rPr>
              <a:t>	(75% subsidiaries and 	profits within a group is known as group</a:t>
            </a:r>
          </a:p>
          <a:p>
            <a:pPr marL="719138" lvl="0" indent="-719138" eaLnBrk="1" hangingPunct="1">
              <a:buNone/>
              <a:tabLst>
                <a:tab pos="719138" algn="l"/>
                <a:tab pos="3951288" algn="l"/>
              </a:tabLst>
            </a:pPr>
            <a:r>
              <a:rPr lang="en-GB" altLang="en-US" sz="1800" dirty="0">
                <a:solidFill>
                  <a:schemeClr val="tx2"/>
                </a:solidFill>
              </a:rPr>
              <a:t>	consortia)	relief. Rules on what type of losses may 	be set off changed with effect from 1 	April 2017.</a:t>
            </a:r>
          </a:p>
          <a:p>
            <a:pPr marL="719138" lvl="0" indent="-719138" eaLnBrk="1" hangingPunct="1">
              <a:buNone/>
              <a:tabLst>
                <a:tab pos="719138" algn="l"/>
                <a:tab pos="3951288" algn="l"/>
              </a:tabLst>
            </a:pPr>
            <a:r>
              <a:rPr lang="en-GB" altLang="en-US" sz="1800" dirty="0">
                <a:solidFill>
                  <a:schemeClr val="tx2"/>
                </a:solidFill>
              </a:rPr>
              <a:t>	</a:t>
            </a:r>
          </a:p>
          <a:p>
            <a:pPr marL="719138" lvl="0" indent="-719138" eaLnBrk="1" hangingPunct="1">
              <a:tabLst>
                <a:tab pos="719138" algn="l"/>
                <a:tab pos="3951288" algn="l"/>
              </a:tabLst>
            </a:pPr>
            <a:r>
              <a:rPr lang="en-GB" altLang="en-US" sz="1800" dirty="0">
                <a:solidFill>
                  <a:schemeClr val="tx2"/>
                </a:solidFill>
              </a:rPr>
              <a:t>Inter-company 	The transfer of assets between group transfer of assets	companies without any chargeable gain</a:t>
            </a:r>
          </a:p>
          <a:p>
            <a:pPr marL="719138" lvl="0" indent="-719138" eaLnBrk="1" hangingPunct="1">
              <a:buNone/>
              <a:tabLst>
                <a:tab pos="719138" algn="l"/>
                <a:tab pos="3951288" algn="l"/>
              </a:tabLst>
            </a:pPr>
            <a:r>
              <a:rPr lang="en-GB" altLang="en-US" sz="1800" dirty="0">
                <a:solidFill>
                  <a:schemeClr val="tx2"/>
                </a:solidFill>
              </a:rPr>
              <a:t>	(75% subsidiaries)	or loss arising.</a:t>
            </a:r>
          </a:p>
          <a:p>
            <a:pPr marL="719138" lvl="0" indent="-719138" eaLnBrk="1" hangingPunct="1">
              <a:buNone/>
              <a:tabLst>
                <a:tab pos="719138" algn="l"/>
                <a:tab pos="3951288" algn="l"/>
              </a:tabLst>
            </a:pPr>
            <a:r>
              <a:rPr lang="en-GB" altLang="en-US" sz="1800" dirty="0">
                <a:solidFill>
                  <a:schemeClr val="tx2"/>
                </a:solidFill>
              </a:rPr>
              <a:t>		</a:t>
            </a:r>
          </a:p>
          <a:p>
            <a:pPr marL="719138" lvl="0" indent="-719138" eaLnBrk="1" hangingPunct="1">
              <a:tabLst>
                <a:tab pos="719138" algn="l"/>
                <a:tab pos="3951288" algn="l"/>
              </a:tabLst>
            </a:pPr>
            <a:r>
              <a:rPr lang="en-GB" altLang="en-US" sz="1800" dirty="0">
                <a:solidFill>
                  <a:schemeClr val="tx2"/>
                </a:solidFill>
              </a:rPr>
              <a:t>Company reconstructions	</a:t>
            </a:r>
          </a:p>
          <a:p>
            <a:pPr marL="719138" lvl="0" indent="-719138" eaLnBrk="1" hangingPunct="1">
              <a:tabLst>
                <a:tab pos="719138" algn="l"/>
                <a:tab pos="3951288" algn="l"/>
              </a:tabLst>
            </a:pPr>
            <a:r>
              <a:rPr lang="en-GB" altLang="en-US" sz="1800" dirty="0">
                <a:solidFill>
                  <a:schemeClr val="tx2"/>
                </a:solidFill>
              </a:rPr>
              <a:t>Without change of ownership.</a:t>
            </a:r>
          </a:p>
          <a:p>
            <a:pPr marL="719138" lvl="0" indent="-719138" eaLnBrk="1" hangingPunct="1">
              <a:tabLst>
                <a:tab pos="719138" algn="l"/>
                <a:tab pos="3951288" algn="l"/>
              </a:tabLst>
            </a:pPr>
            <a:r>
              <a:rPr lang="en-GB" altLang="en-US" sz="1800" dirty="0">
                <a:solidFill>
                  <a:schemeClr val="tx2"/>
                </a:solidFill>
              </a:rPr>
              <a:t>Change in ownership	Disallowance of trading losses…</a:t>
            </a:r>
          </a:p>
          <a:p>
            <a:pPr marL="0" indent="0">
              <a:buNone/>
            </a:pPr>
            <a:endParaRPr lang="en-GB" dirty="0"/>
          </a:p>
        </p:txBody>
      </p:sp>
    </p:spTree>
    <p:extLst>
      <p:ext uri="{BB962C8B-B14F-4D97-AF65-F5344CB8AC3E}">
        <p14:creationId xmlns:p14="http://schemas.microsoft.com/office/powerpoint/2010/main" val="4112491906"/>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b="1" dirty="0">
                <a:solidFill>
                  <a:srgbClr val="FFFFFF"/>
                </a:solidFill>
              </a:rPr>
              <a:t>Meaning of group – worldwide</a:t>
            </a:r>
            <a:endParaRPr lang="en-GB" dirty="0"/>
          </a:p>
        </p:txBody>
      </p:sp>
      <p:sp>
        <p:nvSpPr>
          <p:cNvPr id="3" name="Content Placeholder 2"/>
          <p:cNvSpPr>
            <a:spLocks noGrp="1"/>
          </p:cNvSpPr>
          <p:nvPr>
            <p:ph idx="1"/>
          </p:nvPr>
        </p:nvSpPr>
        <p:spPr/>
        <p:txBody>
          <a:bodyPr/>
          <a:lstStyle/>
          <a:p>
            <a:pPr marL="0" lvl="0" indent="0" eaLnBrk="1" hangingPunct="1">
              <a:lnSpc>
                <a:spcPct val="90000"/>
              </a:lnSpc>
              <a:buNone/>
              <a:defRPr/>
            </a:pPr>
            <a:r>
              <a:rPr lang="en-GB" altLang="en-US" sz="2000" dirty="0">
                <a:solidFill>
                  <a:schemeClr val="tx2"/>
                </a:solidFill>
              </a:rPr>
              <a:t>Two companies are deemed to be members of a group of companies if the following four conditions all prevail.</a:t>
            </a:r>
          </a:p>
          <a:p>
            <a:pPr marL="355600" lvl="0" indent="-355600" eaLnBrk="1" hangingPunct="1">
              <a:lnSpc>
                <a:spcPct val="90000"/>
              </a:lnSpc>
              <a:buNone/>
              <a:tabLst>
                <a:tab pos="355600" algn="l"/>
              </a:tabLst>
              <a:defRPr/>
            </a:pPr>
            <a:endParaRPr lang="en-GB" altLang="en-US" sz="2000" dirty="0">
              <a:solidFill>
                <a:schemeClr val="tx2"/>
              </a:solidFill>
            </a:endParaRPr>
          </a:p>
          <a:p>
            <a:pPr marL="355600" lvl="0" indent="-355600" eaLnBrk="1" hangingPunct="1">
              <a:lnSpc>
                <a:spcPct val="90000"/>
              </a:lnSpc>
              <a:buFontTx/>
              <a:buAutoNum type="alphaLcParenR"/>
              <a:tabLst>
                <a:tab pos="355600" algn="l"/>
              </a:tabLst>
              <a:defRPr/>
            </a:pPr>
            <a:r>
              <a:rPr lang="en-GB" altLang="en-US" sz="2000" dirty="0">
                <a:solidFill>
                  <a:schemeClr val="tx2"/>
                </a:solidFill>
              </a:rPr>
              <a:t>One is the 75% subsidiary of the other, or both are 75% subsidiaries of a third company. </a:t>
            </a:r>
          </a:p>
          <a:p>
            <a:pPr marL="355600" lvl="0" indent="-355600" eaLnBrk="1" hangingPunct="1">
              <a:lnSpc>
                <a:spcPct val="90000"/>
              </a:lnSpc>
              <a:buFontTx/>
              <a:buAutoNum type="alphaLcParenR"/>
              <a:tabLst>
                <a:tab pos="355600" algn="l"/>
              </a:tabLst>
              <a:defRPr/>
            </a:pPr>
            <a:endParaRPr lang="en-GB" altLang="en-US" sz="2000" dirty="0">
              <a:solidFill>
                <a:schemeClr val="tx2"/>
              </a:solidFill>
            </a:endParaRPr>
          </a:p>
          <a:p>
            <a:pPr marL="355600" lvl="0" indent="-355600" eaLnBrk="1" hangingPunct="1">
              <a:lnSpc>
                <a:spcPct val="90000"/>
              </a:lnSpc>
              <a:buFontTx/>
              <a:buAutoNum type="alphaLcParenR"/>
              <a:tabLst>
                <a:tab pos="355600" algn="l"/>
              </a:tabLst>
              <a:defRPr/>
            </a:pPr>
            <a:r>
              <a:rPr lang="en-GB" altLang="en-US" sz="2000" dirty="0">
                <a:solidFill>
                  <a:schemeClr val="tx2"/>
                </a:solidFill>
              </a:rPr>
              <a:t>The parent company is beneficially entitled to not less than 75% of the profits available for distribution to equity holders of the subsidiary company.</a:t>
            </a:r>
          </a:p>
          <a:p>
            <a:pPr marL="355600" lvl="0" indent="-355600" eaLnBrk="1" hangingPunct="1">
              <a:lnSpc>
                <a:spcPct val="90000"/>
              </a:lnSpc>
              <a:buFontTx/>
              <a:buAutoNum type="alphaLcParenR"/>
              <a:tabLst>
                <a:tab pos="355600" algn="l"/>
              </a:tabLst>
              <a:defRPr/>
            </a:pPr>
            <a:endParaRPr lang="en-GB" altLang="en-US" sz="2000" dirty="0">
              <a:solidFill>
                <a:schemeClr val="tx2"/>
              </a:solidFill>
            </a:endParaRPr>
          </a:p>
          <a:p>
            <a:pPr marL="355600" lvl="0" indent="-355600" eaLnBrk="1" hangingPunct="1">
              <a:lnSpc>
                <a:spcPct val="90000"/>
              </a:lnSpc>
              <a:buFontTx/>
              <a:buAutoNum type="alphaLcParenR"/>
              <a:tabLst>
                <a:tab pos="355600" algn="l"/>
              </a:tabLst>
              <a:defRPr/>
            </a:pPr>
            <a:r>
              <a:rPr lang="en-GB" altLang="en-US" sz="2000" dirty="0">
                <a:solidFill>
                  <a:schemeClr val="tx2"/>
                </a:solidFill>
              </a:rPr>
              <a:t>The parent company would be entitled beneficially to not less than 75% of any assets of the subsidiary company available to its equity shareholders on a winding up.</a:t>
            </a:r>
          </a:p>
          <a:p>
            <a:pPr marL="355600" lvl="0" indent="-355600" eaLnBrk="1" hangingPunct="1">
              <a:lnSpc>
                <a:spcPct val="90000"/>
              </a:lnSpc>
              <a:buFontTx/>
              <a:buAutoNum type="alphaLcParenR"/>
              <a:tabLst>
                <a:tab pos="355600" algn="l"/>
              </a:tabLst>
              <a:defRPr/>
            </a:pPr>
            <a:endParaRPr lang="en-GB" altLang="en-US" sz="2000" dirty="0">
              <a:solidFill>
                <a:schemeClr val="tx2"/>
              </a:solidFill>
            </a:endParaRPr>
          </a:p>
          <a:p>
            <a:pPr marL="355600" lvl="0" indent="-355600" eaLnBrk="1" hangingPunct="1">
              <a:lnSpc>
                <a:spcPct val="90000"/>
              </a:lnSpc>
              <a:buFontTx/>
              <a:buAutoNum type="alphaLcParenR"/>
              <a:tabLst>
                <a:tab pos="355600" algn="l"/>
              </a:tabLst>
              <a:defRPr/>
            </a:pPr>
            <a:r>
              <a:rPr lang="en-GB" altLang="en-US" sz="2000" dirty="0">
                <a:solidFill>
                  <a:schemeClr val="tx2"/>
                </a:solidFill>
              </a:rPr>
              <a:t>The meaning of group includes non-UK subsidiaries, and UK branches of overseas companies...  </a:t>
            </a:r>
            <a:endParaRPr lang="en-US" altLang="en-US" sz="2000" dirty="0">
              <a:solidFill>
                <a:schemeClr val="tx2"/>
              </a:solidFill>
            </a:endParaRPr>
          </a:p>
          <a:p>
            <a:pPr marL="0" indent="0">
              <a:buNone/>
            </a:pPr>
            <a:endParaRPr lang="en-GB" dirty="0"/>
          </a:p>
        </p:txBody>
      </p:sp>
    </p:spTree>
    <p:extLst>
      <p:ext uri="{BB962C8B-B14F-4D97-AF65-F5344CB8AC3E}">
        <p14:creationId xmlns:p14="http://schemas.microsoft.com/office/powerpoint/2010/main" val="3858146532"/>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b="1" dirty="0">
                <a:solidFill>
                  <a:srgbClr val="FFFFFF"/>
                </a:solidFill>
              </a:rPr>
              <a:t>What may be surrendered</a:t>
            </a:r>
            <a:endParaRPr lang="en-GB" dirty="0"/>
          </a:p>
        </p:txBody>
      </p:sp>
      <p:sp>
        <p:nvSpPr>
          <p:cNvPr id="3" name="Content Placeholder 2"/>
          <p:cNvSpPr>
            <a:spLocks noGrp="1"/>
          </p:cNvSpPr>
          <p:nvPr>
            <p:ph idx="1"/>
          </p:nvPr>
        </p:nvSpPr>
        <p:spPr/>
        <p:txBody>
          <a:bodyPr/>
          <a:lstStyle/>
          <a:p>
            <a:pPr marL="0" lvl="0" indent="0" eaLnBrk="1" hangingPunct="1">
              <a:lnSpc>
                <a:spcPct val="90000"/>
              </a:lnSpc>
              <a:buNone/>
              <a:tabLst>
                <a:tab pos="355600" algn="l"/>
              </a:tabLst>
            </a:pPr>
            <a:r>
              <a:rPr lang="en-GB" altLang="en-US" sz="2200" b="1" dirty="0">
                <a:solidFill>
                  <a:schemeClr val="tx2"/>
                </a:solidFill>
              </a:rPr>
              <a:t>For losses made after 1 April 2017:</a:t>
            </a:r>
          </a:p>
          <a:p>
            <a:pPr marL="0" lvl="0" indent="0" eaLnBrk="1" hangingPunct="1">
              <a:lnSpc>
                <a:spcPct val="90000"/>
              </a:lnSpc>
              <a:buNone/>
              <a:tabLst>
                <a:tab pos="355600" algn="l"/>
              </a:tabLst>
            </a:pPr>
            <a:endParaRPr lang="en-GB" altLang="en-US" sz="2200" dirty="0">
              <a:solidFill>
                <a:schemeClr val="tx2"/>
              </a:solidFill>
            </a:endParaRPr>
          </a:p>
          <a:p>
            <a:pPr marL="0" indent="0" algn="just">
              <a:spcAft>
                <a:spcPts val="300"/>
              </a:spcAft>
              <a:buNone/>
              <a:tabLst>
                <a:tab pos="180340" algn="l"/>
              </a:tabLst>
            </a:pPr>
            <a:r>
              <a:rPr lang="en-GB" sz="2200" dirty="0">
                <a:solidFill>
                  <a:schemeClr val="tx2"/>
                </a:solidFill>
                <a:ea typeface="Times New Roman" panose="02020603050405020304" pitchFamily="18" charset="0"/>
                <a:cs typeface="Century Schoolbook" panose="02040604050505020304" pitchFamily="18" charset="0"/>
              </a:rPr>
              <a:t>For losses made after 1 April 2017 a company may surrender </a:t>
            </a:r>
            <a:r>
              <a:rPr lang="en-GB" sz="2200" b="1" dirty="0">
                <a:solidFill>
                  <a:schemeClr val="tx2"/>
                </a:solidFill>
                <a:ea typeface="Times New Roman" panose="02020603050405020304" pitchFamily="18" charset="0"/>
                <a:cs typeface="Century Schoolbook" panose="02040604050505020304" pitchFamily="18" charset="0"/>
              </a:rPr>
              <a:t>carried forward losses  </a:t>
            </a:r>
            <a:r>
              <a:rPr lang="en-GB" sz="2200" dirty="0">
                <a:solidFill>
                  <a:schemeClr val="tx2"/>
                </a:solidFill>
                <a:ea typeface="Times New Roman" panose="02020603050405020304" pitchFamily="18" charset="0"/>
                <a:cs typeface="Century Schoolbook" panose="02040604050505020304" pitchFamily="18" charset="0"/>
              </a:rPr>
              <a:t>for group relief. The losses which may be surrendered are, carried forward:</a:t>
            </a:r>
          </a:p>
          <a:p>
            <a:pPr marL="714375" indent="-714375" algn="just">
              <a:spcAft>
                <a:spcPts val="300"/>
              </a:spcAft>
              <a:buNone/>
              <a:tabLst>
                <a:tab pos="180340" algn="l"/>
              </a:tabLst>
            </a:pPr>
            <a:r>
              <a:rPr lang="en-GB" sz="2200" dirty="0">
                <a:solidFill>
                  <a:schemeClr val="tx2"/>
                </a:solidFill>
                <a:ea typeface="Times New Roman" panose="02020603050405020304" pitchFamily="18" charset="0"/>
                <a:cs typeface="Century Schoolbook" panose="02040604050505020304" pitchFamily="18" charset="0"/>
              </a:rPr>
              <a:t>a)	trade losses.</a:t>
            </a:r>
          </a:p>
          <a:p>
            <a:pPr marL="714375" indent="-714375" algn="just">
              <a:spcAft>
                <a:spcPts val="300"/>
              </a:spcAft>
              <a:buNone/>
              <a:tabLst>
                <a:tab pos="180340" algn="l"/>
              </a:tabLst>
            </a:pPr>
            <a:r>
              <a:rPr lang="en-GB" sz="2200" dirty="0">
                <a:solidFill>
                  <a:schemeClr val="tx2"/>
                </a:solidFill>
                <a:ea typeface="Times New Roman" panose="02020603050405020304" pitchFamily="18" charset="0"/>
                <a:cs typeface="Century Schoolbook" panose="02040604050505020304" pitchFamily="18" charset="0"/>
              </a:rPr>
              <a:t>b)	non trading deficit from loan relationships.</a:t>
            </a:r>
          </a:p>
          <a:p>
            <a:pPr marL="714375" indent="-714375" algn="just">
              <a:spcAft>
                <a:spcPts val="300"/>
              </a:spcAft>
              <a:buNone/>
              <a:tabLst>
                <a:tab pos="180340" algn="l"/>
              </a:tabLst>
            </a:pPr>
            <a:r>
              <a:rPr lang="en-GB" sz="2200" dirty="0">
                <a:solidFill>
                  <a:schemeClr val="tx2"/>
                </a:solidFill>
                <a:ea typeface="Times New Roman" panose="02020603050405020304" pitchFamily="18" charset="0"/>
                <a:cs typeface="Century Schoolbook" panose="02040604050505020304" pitchFamily="18" charset="0"/>
              </a:rPr>
              <a:t>c)	non-trading losses on intangible fixed assets.</a:t>
            </a:r>
          </a:p>
          <a:p>
            <a:pPr marL="714375" indent="-714375" algn="just">
              <a:spcAft>
                <a:spcPts val="300"/>
              </a:spcAft>
              <a:buNone/>
              <a:tabLst>
                <a:tab pos="180340" algn="l"/>
              </a:tabLst>
            </a:pPr>
            <a:r>
              <a:rPr lang="en-GB" sz="2200" dirty="0">
                <a:solidFill>
                  <a:schemeClr val="tx2"/>
                </a:solidFill>
                <a:ea typeface="Times New Roman" panose="02020603050405020304" pitchFamily="18" charset="0"/>
                <a:cs typeface="Century Schoolbook" panose="02040604050505020304" pitchFamily="18" charset="0"/>
              </a:rPr>
              <a:t>d) 	property business losses.  </a:t>
            </a:r>
          </a:p>
          <a:p>
            <a:pPr marL="714375" indent="-714375" algn="just">
              <a:spcAft>
                <a:spcPts val="600"/>
              </a:spcAft>
              <a:buNone/>
              <a:tabLst>
                <a:tab pos="180340" algn="l"/>
              </a:tabLst>
            </a:pPr>
            <a:r>
              <a:rPr lang="en-GB" sz="2200" dirty="0">
                <a:solidFill>
                  <a:schemeClr val="tx2"/>
                </a:solidFill>
                <a:ea typeface="Times New Roman" panose="02020603050405020304" pitchFamily="18" charset="0"/>
                <a:cs typeface="Century Schoolbook" panose="02040604050505020304" pitchFamily="18" charset="0"/>
              </a:rPr>
              <a:t>e) 	excess management expenses of an investment business.</a:t>
            </a:r>
          </a:p>
          <a:p>
            <a:pPr marL="0" indent="0" algn="just">
              <a:spcAft>
                <a:spcPts val="600"/>
              </a:spcAft>
              <a:buNone/>
              <a:tabLst>
                <a:tab pos="180340" algn="l"/>
              </a:tabLst>
            </a:pPr>
            <a:r>
              <a:rPr lang="en-GB" sz="2200" dirty="0">
                <a:solidFill>
                  <a:schemeClr val="tx2"/>
                </a:solidFill>
                <a:ea typeface="Times New Roman" panose="02020603050405020304" pitchFamily="18" charset="0"/>
                <a:cs typeface="Century Schoolbook" panose="02040604050505020304" pitchFamily="18" charset="0"/>
              </a:rPr>
              <a:t>These losses may only be surrendered if they cannot be used by the surrendering company in the current accounting period. </a:t>
            </a:r>
            <a:endParaRPr lang="en-GB" dirty="0"/>
          </a:p>
        </p:txBody>
      </p:sp>
    </p:spTree>
    <p:extLst>
      <p:ext uri="{BB962C8B-B14F-4D97-AF65-F5344CB8AC3E}">
        <p14:creationId xmlns:p14="http://schemas.microsoft.com/office/powerpoint/2010/main" val="719078828"/>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b="1" dirty="0">
                <a:solidFill>
                  <a:srgbClr val="FFFFFF"/>
                </a:solidFill>
              </a:rPr>
              <a:t>What may be surrendered</a:t>
            </a:r>
            <a:endParaRPr lang="en-GB" dirty="0"/>
          </a:p>
        </p:txBody>
      </p:sp>
      <p:sp>
        <p:nvSpPr>
          <p:cNvPr id="3" name="Content Placeholder 2"/>
          <p:cNvSpPr>
            <a:spLocks noGrp="1"/>
          </p:cNvSpPr>
          <p:nvPr>
            <p:ph idx="1"/>
          </p:nvPr>
        </p:nvSpPr>
        <p:spPr/>
        <p:txBody>
          <a:bodyPr/>
          <a:lstStyle/>
          <a:p>
            <a:pPr marL="357188" lvl="0" indent="-357188" eaLnBrk="1" hangingPunct="1">
              <a:lnSpc>
                <a:spcPct val="90000"/>
              </a:lnSpc>
              <a:buNone/>
              <a:tabLst>
                <a:tab pos="355600" algn="l"/>
              </a:tabLst>
            </a:pPr>
            <a:r>
              <a:rPr lang="en-GB" altLang="en-US" sz="2000" b="1" dirty="0">
                <a:solidFill>
                  <a:schemeClr val="tx2"/>
                </a:solidFill>
              </a:rPr>
              <a:t>For losses made before 1 April 2017:</a:t>
            </a:r>
          </a:p>
          <a:p>
            <a:pPr marL="357188" lvl="0" indent="-357188" eaLnBrk="1" hangingPunct="1">
              <a:lnSpc>
                <a:spcPct val="90000"/>
              </a:lnSpc>
              <a:buNone/>
              <a:tabLst>
                <a:tab pos="355600" algn="l"/>
              </a:tabLst>
            </a:pPr>
            <a:endParaRPr lang="en-GB" altLang="en-US" sz="2000" dirty="0">
              <a:solidFill>
                <a:schemeClr val="tx2"/>
              </a:solidFill>
            </a:endParaRPr>
          </a:p>
          <a:p>
            <a:pPr marL="0" indent="0">
              <a:buNone/>
            </a:pPr>
            <a:r>
              <a:rPr lang="en-GB" sz="2000" dirty="0">
                <a:solidFill>
                  <a:schemeClr val="tx2"/>
                </a:solidFill>
              </a:rPr>
              <a:t>For losses made before 1 April 2017, current year group relief allows the following losses to be given by a surrendering company as group relief, against income of a claimant company of the </a:t>
            </a:r>
            <a:r>
              <a:rPr lang="en-GB" sz="2000" b="1" dirty="0">
                <a:solidFill>
                  <a:schemeClr val="tx2"/>
                </a:solidFill>
              </a:rPr>
              <a:t>same period</a:t>
            </a:r>
            <a:r>
              <a:rPr lang="en-GB" sz="2000" dirty="0">
                <a:solidFill>
                  <a:schemeClr val="tx2"/>
                </a:solidFill>
              </a:rPr>
              <a:t>:</a:t>
            </a:r>
          </a:p>
          <a:p>
            <a:pPr marL="357188" indent="-357188">
              <a:buNone/>
            </a:pPr>
            <a:r>
              <a:rPr lang="en-GB" sz="2000" dirty="0">
                <a:solidFill>
                  <a:schemeClr val="tx2"/>
                </a:solidFill>
              </a:rPr>
              <a:t>a)	trading losses, excluding any losses brought forward, but after claims for capital allowances.</a:t>
            </a:r>
          </a:p>
          <a:p>
            <a:pPr marL="357188" indent="-357188">
              <a:buNone/>
            </a:pPr>
            <a:r>
              <a:rPr lang="en-GB" sz="2000" dirty="0">
                <a:solidFill>
                  <a:schemeClr val="tx2"/>
                </a:solidFill>
              </a:rPr>
              <a:t>b)	any excess of capital allowances normally given against income of a special class.</a:t>
            </a:r>
          </a:p>
          <a:p>
            <a:pPr marL="357188" indent="-357188">
              <a:buNone/>
            </a:pPr>
            <a:r>
              <a:rPr lang="en-GB" sz="2000" dirty="0">
                <a:solidFill>
                  <a:schemeClr val="tx2"/>
                </a:solidFill>
              </a:rPr>
              <a:t>c)	Any qualifying charitable donations (QCD) not relieved against total profits. </a:t>
            </a:r>
          </a:p>
          <a:p>
            <a:pPr marL="357188" indent="-357188">
              <a:buNone/>
            </a:pPr>
            <a:r>
              <a:rPr lang="en-GB" sz="2000" dirty="0">
                <a:solidFill>
                  <a:schemeClr val="tx2"/>
                </a:solidFill>
              </a:rPr>
              <a:t>d)	any excess of management expenses of an investment company, other than a close investment holding company.</a:t>
            </a:r>
          </a:p>
          <a:p>
            <a:pPr marL="357188" indent="-357188">
              <a:buNone/>
            </a:pPr>
            <a:r>
              <a:rPr lang="en-GB" sz="2000" dirty="0">
                <a:solidFill>
                  <a:schemeClr val="tx2"/>
                </a:solidFill>
              </a:rPr>
              <a:t>e)	a net loss arising from a loan relationship…</a:t>
            </a:r>
          </a:p>
          <a:p>
            <a:pPr marL="357188" indent="-357188">
              <a:buNone/>
            </a:pPr>
            <a:endParaRPr lang="en-GB" sz="2200" dirty="0"/>
          </a:p>
        </p:txBody>
      </p:sp>
    </p:spTree>
    <p:extLst>
      <p:ext uri="{BB962C8B-B14F-4D97-AF65-F5344CB8AC3E}">
        <p14:creationId xmlns:p14="http://schemas.microsoft.com/office/powerpoint/2010/main" val="2888848687"/>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Example</a:t>
            </a:r>
            <a:endParaRPr lang="en-GB" dirty="0"/>
          </a:p>
        </p:txBody>
      </p:sp>
      <p:sp>
        <p:nvSpPr>
          <p:cNvPr id="3" name="Content Placeholder 2"/>
          <p:cNvSpPr>
            <a:spLocks noGrp="1"/>
          </p:cNvSpPr>
          <p:nvPr>
            <p:ph idx="1"/>
          </p:nvPr>
        </p:nvSpPr>
        <p:spPr/>
        <p:txBody>
          <a:bodyPr/>
          <a:lstStyle/>
          <a:p>
            <a:pPr marL="0" lvl="0" indent="0" eaLnBrk="1" hangingPunct="1">
              <a:buNone/>
            </a:pPr>
            <a:r>
              <a:rPr lang="en-GB" altLang="en-US" sz="1800" dirty="0">
                <a:solidFill>
                  <a:schemeClr val="tx2"/>
                </a:solidFill>
              </a:rPr>
              <a:t>Hobby Ltd has a wholly owned subsidiary company Merlo Ltd and the results of both companies for their current accounting period for the  12 months to 31 March 2027 are given below:</a:t>
            </a:r>
          </a:p>
          <a:p>
            <a:pPr marL="0" lvl="0" indent="0" eaLnBrk="1" hangingPunct="1">
              <a:buNone/>
              <a:tabLst>
                <a:tab pos="3590925" algn="dec"/>
                <a:tab pos="4662488" algn="dec"/>
                <a:tab pos="5024438" algn="dec"/>
                <a:tab pos="6096000" algn="dec"/>
              </a:tabLst>
            </a:pPr>
            <a:r>
              <a:rPr lang="en-GB" altLang="en-US" sz="1800" b="1" dirty="0">
                <a:solidFill>
                  <a:schemeClr val="tx2"/>
                </a:solidFill>
              </a:rPr>
              <a:t>		Hobby		Merlo</a:t>
            </a:r>
          </a:p>
          <a:p>
            <a:pPr marL="0" lvl="0" indent="0" eaLnBrk="1" hangingPunct="1">
              <a:buNone/>
              <a:tabLst>
                <a:tab pos="3590925" algn="dec"/>
                <a:tab pos="4662488" algn="dec"/>
                <a:tab pos="5024438" algn="dec"/>
                <a:tab pos="6096000" algn="dec"/>
              </a:tabLst>
            </a:pPr>
            <a:r>
              <a:rPr lang="en-GB" altLang="en-US" sz="1800" b="1" dirty="0">
                <a:solidFill>
                  <a:schemeClr val="tx2"/>
                </a:solidFill>
              </a:rPr>
              <a:t>		£		£</a:t>
            </a:r>
          </a:p>
          <a:p>
            <a:pPr marL="0" lvl="0" indent="0" eaLnBrk="1" hangingPunct="1">
              <a:buNone/>
              <a:tabLst>
                <a:tab pos="3590925" algn="dec"/>
                <a:tab pos="4662488" algn="dec"/>
                <a:tab pos="5024438" algn="dec"/>
                <a:tab pos="6096000" algn="dec"/>
              </a:tabLst>
            </a:pPr>
            <a:r>
              <a:rPr lang="en-GB" altLang="en-US" sz="1800" dirty="0">
                <a:solidFill>
                  <a:schemeClr val="tx2"/>
                </a:solidFill>
              </a:rPr>
              <a:t>Trading profits		(75,000)		70,000</a:t>
            </a:r>
          </a:p>
          <a:p>
            <a:pPr marL="0" lvl="0" indent="0" eaLnBrk="1" hangingPunct="1">
              <a:buNone/>
              <a:tabLst>
                <a:tab pos="3590925" algn="dec"/>
                <a:tab pos="4662488" algn="dec"/>
                <a:tab pos="5024438" algn="dec"/>
                <a:tab pos="6096000" algn="dec"/>
              </a:tabLst>
            </a:pPr>
            <a:r>
              <a:rPr lang="en-GB" altLang="en-US" sz="1800" dirty="0">
                <a:solidFill>
                  <a:schemeClr val="tx2"/>
                </a:solidFill>
              </a:rPr>
              <a:t>Less loss </a:t>
            </a:r>
            <a:r>
              <a:rPr lang="en-GB" altLang="en-US" sz="1800" dirty="0" err="1">
                <a:solidFill>
                  <a:schemeClr val="tx2"/>
                </a:solidFill>
              </a:rPr>
              <a:t>b/f</a:t>
            </a:r>
            <a:r>
              <a:rPr lang="en-GB" altLang="en-US" sz="1800" dirty="0">
                <a:solidFill>
                  <a:schemeClr val="tx2"/>
                </a:solidFill>
              </a:rPr>
              <a:t> 	</a:t>
            </a:r>
            <a:r>
              <a:rPr lang="en-GB" altLang="en-US" sz="1800" u="sng" dirty="0">
                <a:solidFill>
                  <a:schemeClr val="tx2"/>
                </a:solidFill>
              </a:rPr>
              <a:t>	–</a:t>
            </a:r>
            <a:r>
              <a:rPr lang="en-GB" altLang="en-US" sz="1800" dirty="0">
                <a:solidFill>
                  <a:schemeClr val="tx2"/>
                </a:solidFill>
              </a:rPr>
              <a:t>	</a:t>
            </a:r>
            <a:r>
              <a:rPr lang="en-GB" altLang="en-US" sz="1800" u="sng" dirty="0">
                <a:solidFill>
                  <a:schemeClr val="tx2"/>
                </a:solidFill>
              </a:rPr>
              <a:t>	(30,000)</a:t>
            </a:r>
            <a:endParaRPr lang="en-GB" altLang="en-US" sz="1800" dirty="0">
              <a:solidFill>
                <a:schemeClr val="tx2"/>
              </a:solidFill>
            </a:endParaRPr>
          </a:p>
          <a:p>
            <a:pPr marL="0" lvl="0" indent="0" eaLnBrk="1" hangingPunct="1">
              <a:buNone/>
              <a:tabLst>
                <a:tab pos="3590925" algn="dec"/>
                <a:tab pos="4662488" algn="dec"/>
                <a:tab pos="5024438" algn="dec"/>
                <a:tab pos="6096000" algn="dec"/>
              </a:tabLst>
            </a:pPr>
            <a:r>
              <a:rPr lang="en-GB" altLang="en-US" sz="1800" dirty="0">
                <a:solidFill>
                  <a:schemeClr val="tx2"/>
                </a:solidFill>
              </a:rPr>
              <a:t>		(75,000)		40,000</a:t>
            </a:r>
          </a:p>
          <a:p>
            <a:pPr marL="0" lvl="0" indent="0" eaLnBrk="1" hangingPunct="1">
              <a:buNone/>
              <a:tabLst>
                <a:tab pos="3590925" algn="dec"/>
                <a:tab pos="4662488" algn="dec"/>
                <a:tab pos="5024438" algn="dec"/>
                <a:tab pos="6096000" algn="dec"/>
              </a:tabLst>
            </a:pPr>
            <a:r>
              <a:rPr lang="en-GB" altLang="en-US" sz="1800" dirty="0">
                <a:solidFill>
                  <a:schemeClr val="tx2"/>
                </a:solidFill>
              </a:rPr>
              <a:t>Interest income		 15,000		         –</a:t>
            </a:r>
          </a:p>
          <a:p>
            <a:pPr marL="0" lvl="0" indent="0" eaLnBrk="1" hangingPunct="1">
              <a:buNone/>
              <a:tabLst>
                <a:tab pos="3590925" algn="dec"/>
                <a:tab pos="4662488" algn="dec"/>
                <a:tab pos="5024438" algn="dec"/>
                <a:tab pos="6096000" algn="dec"/>
              </a:tabLst>
            </a:pPr>
            <a:r>
              <a:rPr lang="en-GB" altLang="en-US" sz="1800" dirty="0">
                <a:solidFill>
                  <a:schemeClr val="tx2"/>
                </a:solidFill>
              </a:rPr>
              <a:t>Chargeable gain		 10,000		  5,000</a:t>
            </a:r>
          </a:p>
          <a:p>
            <a:pPr marL="0" lvl="0" indent="0" eaLnBrk="1" hangingPunct="1">
              <a:buNone/>
              <a:tabLst>
                <a:tab pos="3590925" algn="dec"/>
                <a:tab pos="4662488" algn="dec"/>
                <a:tab pos="5024438" algn="dec"/>
                <a:tab pos="6096000" algn="dec"/>
              </a:tabLst>
            </a:pPr>
            <a:r>
              <a:rPr lang="en-GB" altLang="en-US" sz="1800" dirty="0">
                <a:solidFill>
                  <a:schemeClr val="tx2"/>
                </a:solidFill>
              </a:rPr>
              <a:t>Qualifying charitable donations      –			25,000</a:t>
            </a:r>
          </a:p>
          <a:p>
            <a:pPr marL="0" lvl="0" indent="0" eaLnBrk="1" hangingPunct="1">
              <a:buNone/>
            </a:pPr>
            <a:r>
              <a:rPr lang="en-GB" altLang="en-US" sz="1800" dirty="0">
                <a:solidFill>
                  <a:schemeClr val="tx2"/>
                </a:solidFill>
              </a:rPr>
              <a:t>Hobby Ltd decides to make a claim for loss relief against other income of the same period and to surrender as much as possible of the balance of its loss to Merlo Ltd.</a:t>
            </a:r>
          </a:p>
          <a:p>
            <a:pPr marL="0" lvl="0" indent="0" eaLnBrk="1" hangingPunct="1">
              <a:buNone/>
            </a:pPr>
            <a:r>
              <a:rPr lang="en-GB" altLang="en-US" sz="1800" b="1" dirty="0">
                <a:solidFill>
                  <a:schemeClr val="tx2"/>
                </a:solidFill>
              </a:rPr>
              <a:t>Required: Show the effects of the claims on Hobby Ltd and Merlo Ltd…</a:t>
            </a:r>
            <a:endParaRPr lang="en-GB" altLang="en-US" sz="1800" dirty="0">
              <a:solidFill>
                <a:schemeClr val="tx2"/>
              </a:solidFill>
            </a:endParaRPr>
          </a:p>
          <a:p>
            <a:pPr marL="0" indent="0">
              <a:buNone/>
            </a:pPr>
            <a:endParaRPr lang="en-GB" dirty="0"/>
          </a:p>
        </p:txBody>
      </p:sp>
    </p:spTree>
    <p:extLst>
      <p:ext uri="{BB962C8B-B14F-4D97-AF65-F5344CB8AC3E}">
        <p14:creationId xmlns:p14="http://schemas.microsoft.com/office/powerpoint/2010/main" val="152435745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left)">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left)">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wipe(left)">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wipe(left)">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wipe(left)">
                                      <p:cBhvr>
                                        <p:cTn id="5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Hobby Ltd</a:t>
            </a:r>
            <a:endParaRPr lang="en-GB" dirty="0"/>
          </a:p>
        </p:txBody>
      </p:sp>
      <p:sp>
        <p:nvSpPr>
          <p:cNvPr id="3" name="Content Placeholder 2"/>
          <p:cNvSpPr>
            <a:spLocks noGrp="1"/>
          </p:cNvSpPr>
          <p:nvPr>
            <p:ph idx="1"/>
          </p:nvPr>
        </p:nvSpPr>
        <p:spPr/>
        <p:txBody>
          <a:bodyPr/>
          <a:lstStyle/>
          <a:p>
            <a:pPr marL="0" lvl="0" indent="0" eaLnBrk="1" hangingPunct="1">
              <a:buNone/>
              <a:tabLst>
                <a:tab pos="5380038" algn="dec"/>
                <a:tab pos="6457950" algn="dec"/>
                <a:tab pos="6811963" algn="dec"/>
                <a:tab pos="7891463" algn="dec"/>
              </a:tabLst>
            </a:pPr>
            <a:r>
              <a:rPr lang="en-GB" altLang="en-US" sz="2000" dirty="0"/>
              <a:t>	</a:t>
            </a:r>
            <a:r>
              <a:rPr lang="en-GB" altLang="en-US" sz="2000" dirty="0">
                <a:solidFill>
                  <a:schemeClr val="tx2"/>
                </a:solidFill>
              </a:rPr>
              <a:t>                                                                            	   </a:t>
            </a:r>
            <a:r>
              <a:rPr lang="en-GB" altLang="en-US" sz="2000" b="1" dirty="0">
                <a:solidFill>
                  <a:schemeClr val="tx2"/>
                </a:solidFill>
              </a:rPr>
              <a:t>£</a:t>
            </a:r>
            <a:endParaRPr lang="en-GB" altLang="en-US" sz="2000" dirty="0">
              <a:solidFill>
                <a:schemeClr val="tx2"/>
              </a:solidFill>
            </a:endParaRPr>
          </a:p>
          <a:p>
            <a:pPr marL="0" lvl="0" indent="0" eaLnBrk="1" hangingPunct="1">
              <a:buNone/>
              <a:tabLst>
                <a:tab pos="5380038" algn="dec"/>
                <a:tab pos="6457950" algn="dec"/>
                <a:tab pos="6811963" algn="dec"/>
                <a:tab pos="7891463" algn="dec"/>
              </a:tabLst>
            </a:pPr>
            <a:r>
              <a:rPr lang="en-GB" altLang="en-US" sz="2000" dirty="0">
                <a:solidFill>
                  <a:schemeClr val="tx2"/>
                </a:solidFill>
              </a:rPr>
              <a:t>Interest income			  15,000</a:t>
            </a:r>
          </a:p>
          <a:p>
            <a:pPr marL="0" lvl="0" indent="0" eaLnBrk="1" hangingPunct="1">
              <a:buNone/>
              <a:tabLst>
                <a:tab pos="5380038" algn="dec"/>
                <a:tab pos="6457950" algn="dec"/>
                <a:tab pos="6811963" algn="dec"/>
                <a:tab pos="7891463" algn="dec"/>
              </a:tabLst>
            </a:pPr>
            <a:r>
              <a:rPr lang="en-GB" altLang="en-US" sz="2000" dirty="0">
                <a:solidFill>
                  <a:schemeClr val="tx2"/>
                </a:solidFill>
              </a:rPr>
              <a:t>Chargeable gain		  	  </a:t>
            </a:r>
            <a:r>
              <a:rPr lang="en-GB" altLang="en-US" sz="2000" u="sng" dirty="0">
                <a:solidFill>
                  <a:schemeClr val="tx2"/>
                </a:solidFill>
              </a:rPr>
              <a:t>10,000</a:t>
            </a:r>
            <a:endParaRPr lang="en-GB" altLang="en-US" sz="2000" dirty="0">
              <a:solidFill>
                <a:schemeClr val="tx2"/>
              </a:solidFill>
            </a:endParaRPr>
          </a:p>
          <a:p>
            <a:pPr marL="0" lvl="0" indent="0" eaLnBrk="1" hangingPunct="1">
              <a:buNone/>
              <a:tabLst>
                <a:tab pos="5380038" algn="dec"/>
                <a:tab pos="6457950" algn="dec"/>
                <a:tab pos="6811963" algn="dec"/>
                <a:tab pos="7891463" algn="dec"/>
              </a:tabLst>
            </a:pPr>
            <a:r>
              <a:rPr lang="en-GB" altLang="en-US" sz="2000" dirty="0">
                <a:solidFill>
                  <a:schemeClr val="tx2"/>
                </a:solidFill>
              </a:rPr>
              <a:t>	                                                             		  25,000</a:t>
            </a:r>
          </a:p>
          <a:p>
            <a:pPr marL="0" lvl="0" indent="0" eaLnBrk="1" hangingPunct="1">
              <a:buNone/>
              <a:tabLst>
                <a:tab pos="5380038" algn="dec"/>
                <a:tab pos="6457950" algn="dec"/>
                <a:tab pos="6811963" algn="dec"/>
                <a:tab pos="7891463" algn="dec"/>
              </a:tabLst>
            </a:pPr>
            <a:r>
              <a:rPr lang="en-GB" altLang="en-US" sz="2000" b="1" dirty="0">
                <a:solidFill>
                  <a:schemeClr val="tx2"/>
                </a:solidFill>
              </a:rPr>
              <a:t>Less claim against income of current period	</a:t>
            </a:r>
            <a:r>
              <a:rPr lang="en-GB" altLang="en-US" sz="2000" b="1" u="sng" dirty="0">
                <a:solidFill>
                  <a:schemeClr val="tx2"/>
                </a:solidFill>
              </a:rPr>
              <a:t>	(25,000</a:t>
            </a:r>
            <a:r>
              <a:rPr lang="en-GB" altLang="en-US" sz="2000" b="1" dirty="0">
                <a:solidFill>
                  <a:schemeClr val="tx2"/>
                </a:solidFill>
              </a:rPr>
              <a:t>)</a:t>
            </a:r>
          </a:p>
          <a:p>
            <a:pPr marL="0" lvl="0" indent="0" eaLnBrk="1" hangingPunct="1">
              <a:buNone/>
              <a:tabLst>
                <a:tab pos="5380038" algn="dec"/>
                <a:tab pos="6457950" algn="dec"/>
                <a:tab pos="6811963" algn="dec"/>
                <a:tab pos="7891463" algn="dec"/>
              </a:tabLst>
            </a:pPr>
            <a:r>
              <a:rPr lang="en-GB" altLang="en-US" sz="2000" dirty="0">
                <a:solidFill>
                  <a:schemeClr val="tx2"/>
                </a:solidFill>
              </a:rPr>
              <a:t>Taxable total profit		</a:t>
            </a:r>
            <a:r>
              <a:rPr lang="en-GB" altLang="en-US" sz="2000" u="heavy" dirty="0">
                <a:solidFill>
                  <a:schemeClr val="tx2"/>
                </a:solidFill>
              </a:rPr>
              <a:t>	            –</a:t>
            </a:r>
          </a:p>
          <a:p>
            <a:pPr marL="0" lvl="0" indent="0" eaLnBrk="1" hangingPunct="1">
              <a:buNone/>
              <a:tabLst>
                <a:tab pos="5380038" algn="dec"/>
                <a:tab pos="6457950" algn="dec"/>
                <a:tab pos="6811963" algn="dec"/>
                <a:tab pos="7891463" algn="dec"/>
              </a:tabLst>
            </a:pPr>
            <a:endParaRPr lang="en-GB" altLang="en-US" sz="2000" dirty="0">
              <a:solidFill>
                <a:schemeClr val="tx2"/>
              </a:solidFill>
            </a:endParaRPr>
          </a:p>
          <a:p>
            <a:pPr marL="0" lvl="0" indent="0" eaLnBrk="1" hangingPunct="1">
              <a:buNone/>
              <a:tabLst>
                <a:tab pos="5380038" algn="dec"/>
                <a:tab pos="6457950" algn="dec"/>
                <a:tab pos="6811963" algn="dec"/>
                <a:tab pos="7891463" algn="dec"/>
              </a:tabLst>
            </a:pPr>
            <a:r>
              <a:rPr lang="en-GB" altLang="en-US" sz="2000" b="1" dirty="0">
                <a:solidFill>
                  <a:schemeClr val="tx2"/>
                </a:solidFill>
              </a:rPr>
              <a:t>Utilisation of losses			     £</a:t>
            </a:r>
          </a:p>
          <a:p>
            <a:pPr marL="0" lvl="0" indent="0" eaLnBrk="1" hangingPunct="1">
              <a:buNone/>
              <a:tabLst>
                <a:tab pos="5380038" algn="dec"/>
                <a:tab pos="6457950" algn="dec"/>
                <a:tab pos="6811963" algn="dec"/>
                <a:tab pos="7891463" algn="dec"/>
              </a:tabLst>
            </a:pPr>
            <a:r>
              <a:rPr lang="en-GB" altLang="en-US" sz="2000" dirty="0">
                <a:solidFill>
                  <a:schemeClr val="tx2"/>
                </a:solidFill>
              </a:rPr>
              <a:t>Available trade loss		 	  75,000</a:t>
            </a:r>
          </a:p>
          <a:p>
            <a:pPr marL="0" lvl="0" indent="0" eaLnBrk="1" hangingPunct="1">
              <a:buNone/>
              <a:tabLst>
                <a:tab pos="5380038" algn="dec"/>
                <a:tab pos="6457950" algn="dec"/>
                <a:tab pos="6811963" algn="dec"/>
                <a:tab pos="7891463" algn="dec"/>
              </a:tabLst>
            </a:pPr>
            <a:r>
              <a:rPr lang="en-GB" altLang="en-US" sz="2000" b="1" dirty="0">
                <a:solidFill>
                  <a:schemeClr val="tx2"/>
                </a:solidFill>
              </a:rPr>
              <a:t>Less claim against income of current period	 	(</a:t>
            </a:r>
            <a:r>
              <a:rPr lang="en-GB" altLang="en-US" sz="2000" b="1" u="sng" dirty="0">
                <a:solidFill>
                  <a:schemeClr val="tx2"/>
                </a:solidFill>
              </a:rPr>
              <a:t>25,000)</a:t>
            </a:r>
            <a:endParaRPr lang="en-GB" altLang="en-US" sz="2000" b="1" dirty="0">
              <a:solidFill>
                <a:schemeClr val="tx2"/>
              </a:solidFill>
            </a:endParaRPr>
          </a:p>
          <a:p>
            <a:pPr marL="0" lvl="0" indent="0" eaLnBrk="1" hangingPunct="1">
              <a:buNone/>
              <a:tabLst>
                <a:tab pos="5380038" algn="dec"/>
                <a:tab pos="6457950" algn="dec"/>
                <a:tab pos="6811963" algn="dec"/>
                <a:tab pos="7891463" algn="dec"/>
              </a:tabLst>
            </a:pPr>
            <a:r>
              <a:rPr lang="en-GB" altLang="en-US" sz="2000" dirty="0">
                <a:solidFill>
                  <a:schemeClr val="tx2"/>
                </a:solidFill>
              </a:rPr>
              <a:t>Available for group relief		 	  50,000</a:t>
            </a:r>
          </a:p>
          <a:p>
            <a:pPr marL="0" lvl="0" indent="0" eaLnBrk="1" hangingPunct="1">
              <a:buNone/>
              <a:tabLst>
                <a:tab pos="5380038" algn="dec"/>
                <a:tab pos="6457950" algn="dec"/>
                <a:tab pos="6811963" algn="dec"/>
                <a:tab pos="7891463" algn="dec"/>
              </a:tabLst>
            </a:pPr>
            <a:r>
              <a:rPr lang="en-GB" altLang="en-US" sz="2000" b="1" dirty="0">
                <a:solidFill>
                  <a:schemeClr val="tx2"/>
                </a:solidFill>
              </a:rPr>
              <a:t>Less surrendered to M Ltd in matching period	(</a:t>
            </a:r>
            <a:r>
              <a:rPr lang="en-GB" altLang="en-US" sz="2000" b="1" u="sng" dirty="0">
                <a:solidFill>
                  <a:schemeClr val="tx2"/>
                </a:solidFill>
              </a:rPr>
              <a:t>20,000)</a:t>
            </a:r>
            <a:endParaRPr lang="en-GB" altLang="en-US" sz="2000" b="1" dirty="0">
              <a:solidFill>
                <a:schemeClr val="tx2"/>
              </a:solidFill>
            </a:endParaRPr>
          </a:p>
          <a:p>
            <a:pPr marL="0" lvl="0" indent="0" eaLnBrk="1" hangingPunct="1">
              <a:buNone/>
              <a:tabLst>
                <a:tab pos="5380038" algn="dec"/>
                <a:tab pos="6457950" algn="dec"/>
                <a:tab pos="6811963" algn="dec"/>
                <a:tab pos="7891463" algn="dec"/>
              </a:tabLst>
            </a:pPr>
            <a:r>
              <a:rPr lang="en-GB" altLang="en-US" sz="2000" dirty="0">
                <a:solidFill>
                  <a:schemeClr val="tx2"/>
                </a:solidFill>
              </a:rPr>
              <a:t>Carried forward 		  	  </a:t>
            </a:r>
            <a:r>
              <a:rPr lang="en-GB" altLang="en-US" sz="2000" u="sng" dirty="0">
                <a:solidFill>
                  <a:schemeClr val="tx2"/>
                </a:solidFill>
              </a:rPr>
              <a:t>30,000</a:t>
            </a:r>
            <a:r>
              <a:rPr lang="en-GB" altLang="en-US" sz="2000" dirty="0">
                <a:solidFill>
                  <a:schemeClr val="tx2"/>
                </a:solidFill>
              </a:rPr>
              <a:t>…</a:t>
            </a:r>
          </a:p>
        </p:txBody>
      </p:sp>
    </p:spTree>
    <p:extLst>
      <p:ext uri="{BB962C8B-B14F-4D97-AF65-F5344CB8AC3E}">
        <p14:creationId xmlns:p14="http://schemas.microsoft.com/office/powerpoint/2010/main" val="362455398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wipe(left)">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wipe(left)">
                                      <p:cBhvr>
                                        <p:cTn id="42" dur="500"/>
                                        <p:tgtEl>
                                          <p:spTgt spid="3">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wipe(left)">
                                      <p:cBhvr>
                                        <p:cTn id="47" dur="500"/>
                                        <p:tgtEl>
                                          <p:spTgt spid="3">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
                                            <p:txEl>
                                              <p:pRg st="10" end="10"/>
                                            </p:txEl>
                                          </p:spTgt>
                                        </p:tgtEl>
                                        <p:attrNameLst>
                                          <p:attrName>style.visibility</p:attrName>
                                        </p:attrNameLst>
                                      </p:cBhvr>
                                      <p:to>
                                        <p:strVal val="visible"/>
                                      </p:to>
                                    </p:set>
                                    <p:animEffect transition="in" filter="wipe(left)">
                                      <p:cBhvr>
                                        <p:cTn id="52" dur="500"/>
                                        <p:tgtEl>
                                          <p:spTgt spid="3">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
                                            <p:txEl>
                                              <p:pRg st="11" end="11"/>
                                            </p:txEl>
                                          </p:spTgt>
                                        </p:tgtEl>
                                        <p:attrNameLst>
                                          <p:attrName>style.visibility</p:attrName>
                                        </p:attrNameLst>
                                      </p:cBhvr>
                                      <p:to>
                                        <p:strVal val="visible"/>
                                      </p:to>
                                    </p:set>
                                    <p:animEffect transition="in" filter="wipe(left)">
                                      <p:cBhvr>
                                        <p:cTn id="57" dur="500"/>
                                        <p:tgtEl>
                                          <p:spTgt spid="3">
                                            <p:txEl>
                                              <p:pRg st="11" end="1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3">
                                            <p:txEl>
                                              <p:pRg st="12" end="12"/>
                                            </p:txEl>
                                          </p:spTgt>
                                        </p:tgtEl>
                                        <p:attrNameLst>
                                          <p:attrName>style.visibility</p:attrName>
                                        </p:attrNameLst>
                                      </p:cBhvr>
                                      <p:to>
                                        <p:strVal val="visible"/>
                                      </p:to>
                                    </p:set>
                                    <p:animEffect transition="in" filter="wipe(left)">
                                      <p:cBhvr>
                                        <p:cTn id="62"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Merlo Ltd</a:t>
            </a:r>
            <a:endParaRPr lang="en-GB" dirty="0"/>
          </a:p>
        </p:txBody>
      </p:sp>
      <p:sp>
        <p:nvSpPr>
          <p:cNvPr id="3" name="Content Placeholder 2"/>
          <p:cNvSpPr>
            <a:spLocks noGrp="1"/>
          </p:cNvSpPr>
          <p:nvPr>
            <p:ph idx="1"/>
          </p:nvPr>
        </p:nvSpPr>
        <p:spPr/>
        <p:txBody>
          <a:bodyPr/>
          <a:lstStyle/>
          <a:p>
            <a:pPr marL="0" lvl="0" indent="0" eaLnBrk="1" hangingPunct="1">
              <a:buNone/>
              <a:tabLst>
                <a:tab pos="5380038" algn="dec"/>
                <a:tab pos="6457950" algn="dec"/>
                <a:tab pos="6811963" algn="dec"/>
                <a:tab pos="7891463" algn="dec"/>
              </a:tabLst>
            </a:pPr>
            <a:r>
              <a:rPr lang="en-GB" altLang="en-US" sz="2000" dirty="0">
                <a:solidFill>
                  <a:schemeClr val="tx2"/>
                </a:solidFill>
              </a:rPr>
              <a:t>			    £</a:t>
            </a:r>
          </a:p>
          <a:p>
            <a:pPr marL="0" lvl="0" indent="0" eaLnBrk="1" hangingPunct="1">
              <a:buNone/>
              <a:tabLst>
                <a:tab pos="5380038" algn="dec"/>
                <a:tab pos="6457950" algn="dec"/>
                <a:tab pos="6811963" algn="dec"/>
                <a:tab pos="7891463" algn="dec"/>
              </a:tabLst>
            </a:pPr>
            <a:r>
              <a:rPr lang="en-GB" altLang="en-US" sz="2000" dirty="0">
                <a:solidFill>
                  <a:schemeClr val="tx2"/>
                </a:solidFill>
              </a:rPr>
              <a:t>Trading profits		 	  40,000</a:t>
            </a:r>
          </a:p>
          <a:p>
            <a:pPr marL="0" lvl="0" indent="0" eaLnBrk="1" hangingPunct="1">
              <a:buNone/>
              <a:tabLst>
                <a:tab pos="5380038" algn="dec"/>
                <a:tab pos="6457950" algn="dec"/>
                <a:tab pos="6811963" algn="dec"/>
                <a:tab pos="7891463" algn="dec"/>
              </a:tabLst>
            </a:pPr>
            <a:r>
              <a:rPr lang="en-GB" altLang="en-US" sz="2000" dirty="0">
                <a:solidFill>
                  <a:schemeClr val="tx2"/>
                </a:solidFill>
              </a:rPr>
              <a:t>Chargeable gain		</a:t>
            </a:r>
            <a:r>
              <a:rPr lang="en-GB" altLang="en-US" sz="2000" u="sng" dirty="0">
                <a:solidFill>
                  <a:schemeClr val="tx2"/>
                </a:solidFill>
              </a:rPr>
              <a:t>	    5,000</a:t>
            </a:r>
          </a:p>
          <a:p>
            <a:pPr marL="0" lvl="0" indent="0" eaLnBrk="1" hangingPunct="1">
              <a:buNone/>
              <a:tabLst>
                <a:tab pos="5380038" algn="dec"/>
                <a:tab pos="6457950" algn="dec"/>
                <a:tab pos="6811963" algn="dec"/>
                <a:tab pos="7891463" algn="dec"/>
              </a:tabLst>
            </a:pPr>
            <a:r>
              <a:rPr lang="en-GB" altLang="en-US" sz="2000" dirty="0">
                <a:solidFill>
                  <a:schemeClr val="tx2"/>
                </a:solidFill>
              </a:rPr>
              <a:t>	                                                            	 	  45,000</a:t>
            </a:r>
          </a:p>
          <a:p>
            <a:pPr marL="0" lvl="0" indent="0" eaLnBrk="1" hangingPunct="1">
              <a:buNone/>
              <a:tabLst>
                <a:tab pos="5380038" algn="dec"/>
                <a:tab pos="6457950" algn="dec"/>
                <a:tab pos="6811963" algn="dec"/>
                <a:tab pos="7891463" algn="dec"/>
              </a:tabLst>
            </a:pPr>
            <a:r>
              <a:rPr lang="en-GB" altLang="en-US" sz="2000" dirty="0">
                <a:solidFill>
                  <a:schemeClr val="tx2"/>
                </a:solidFill>
              </a:rPr>
              <a:t>Less qualifying charitable donations		</a:t>
            </a:r>
            <a:r>
              <a:rPr lang="en-GB" altLang="en-US" sz="2000" u="sng" dirty="0">
                <a:solidFill>
                  <a:schemeClr val="tx2"/>
                </a:solidFill>
              </a:rPr>
              <a:t>	 (25,000</a:t>
            </a:r>
            <a:r>
              <a:rPr lang="en-GB" altLang="en-US" sz="2000" dirty="0">
                <a:solidFill>
                  <a:schemeClr val="tx2"/>
                </a:solidFill>
              </a:rPr>
              <a:t>)</a:t>
            </a:r>
          </a:p>
          <a:p>
            <a:pPr marL="0" lvl="0" indent="0" eaLnBrk="1" hangingPunct="1">
              <a:buNone/>
              <a:tabLst>
                <a:tab pos="5380038" algn="dec"/>
                <a:tab pos="6457950" algn="dec"/>
                <a:tab pos="6811963" algn="dec"/>
                <a:tab pos="7891463" algn="dec"/>
              </a:tabLst>
            </a:pPr>
            <a:r>
              <a:rPr lang="en-GB" altLang="en-US" sz="2000" dirty="0">
                <a:solidFill>
                  <a:schemeClr val="tx2"/>
                </a:solidFill>
              </a:rPr>
              <a:t>Profits before  group relief			  20,000</a:t>
            </a:r>
          </a:p>
          <a:p>
            <a:pPr marL="0" lvl="0" indent="0" eaLnBrk="1" hangingPunct="1">
              <a:buNone/>
              <a:tabLst>
                <a:tab pos="5380038" algn="dec"/>
                <a:tab pos="6457950" algn="dec"/>
                <a:tab pos="6811963" algn="dec"/>
                <a:tab pos="7891463" algn="dec"/>
              </a:tabLst>
            </a:pPr>
            <a:r>
              <a:rPr lang="en-GB" altLang="en-US" sz="2000" b="1" dirty="0">
                <a:solidFill>
                  <a:schemeClr val="tx2"/>
                </a:solidFill>
              </a:rPr>
              <a:t>Group relief claimed for matching period		(</a:t>
            </a:r>
            <a:r>
              <a:rPr lang="en-GB" altLang="en-US" sz="2000" b="1" u="sng" dirty="0">
                <a:solidFill>
                  <a:schemeClr val="tx2"/>
                </a:solidFill>
              </a:rPr>
              <a:t>20,000</a:t>
            </a:r>
            <a:r>
              <a:rPr lang="en-GB" altLang="en-US" sz="2000" b="1" dirty="0">
                <a:solidFill>
                  <a:schemeClr val="tx2"/>
                </a:solidFill>
              </a:rPr>
              <a:t>)</a:t>
            </a:r>
          </a:p>
          <a:p>
            <a:pPr marL="0" lvl="0" indent="0" eaLnBrk="1" hangingPunct="1">
              <a:buNone/>
              <a:tabLst>
                <a:tab pos="5380038" algn="dec"/>
                <a:tab pos="6457950" algn="dec"/>
                <a:tab pos="6811963" algn="dec"/>
                <a:tab pos="7891463" algn="dec"/>
              </a:tabLst>
            </a:pPr>
            <a:r>
              <a:rPr lang="en-GB" altLang="en-US" sz="2000" dirty="0">
                <a:solidFill>
                  <a:schemeClr val="tx2"/>
                </a:solidFill>
              </a:rPr>
              <a:t>Taxable total profits, after group relief                            0…</a:t>
            </a:r>
          </a:p>
        </p:txBody>
      </p:sp>
    </p:spTree>
    <p:extLst>
      <p:ext uri="{BB962C8B-B14F-4D97-AF65-F5344CB8AC3E}">
        <p14:creationId xmlns:p14="http://schemas.microsoft.com/office/powerpoint/2010/main" val="148865234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left)">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left)">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Hobby Ltd</a:t>
            </a:r>
            <a:endParaRPr lang="en-GB" dirty="0"/>
          </a:p>
        </p:txBody>
      </p:sp>
      <p:sp>
        <p:nvSpPr>
          <p:cNvPr id="3" name="Content Placeholder 2"/>
          <p:cNvSpPr>
            <a:spLocks noGrp="1"/>
          </p:cNvSpPr>
          <p:nvPr>
            <p:ph idx="1"/>
          </p:nvPr>
        </p:nvSpPr>
        <p:spPr/>
        <p:txBody>
          <a:bodyPr/>
          <a:lstStyle/>
          <a:p>
            <a:r>
              <a:rPr lang="en-GB" dirty="0">
                <a:solidFill>
                  <a:schemeClr val="tx2"/>
                </a:solidFill>
              </a:rPr>
              <a:t>As the carried forward losses of Hobby Ltd are incurred after 1</a:t>
            </a:r>
            <a:r>
              <a:rPr lang="en-GB" baseline="30000" dirty="0">
                <a:solidFill>
                  <a:schemeClr val="tx2"/>
                </a:solidFill>
              </a:rPr>
              <a:t>st</a:t>
            </a:r>
            <a:r>
              <a:rPr lang="en-GB" dirty="0">
                <a:solidFill>
                  <a:schemeClr val="tx2"/>
                </a:solidFill>
              </a:rPr>
              <a:t> April 2017 the unrelieved £30,000 may be carried forward and relieved against its own future profits, or surrendered for group relief for carried forward losses in the next accounting period…</a:t>
            </a:r>
          </a:p>
        </p:txBody>
      </p:sp>
    </p:spTree>
    <p:extLst>
      <p:ext uri="{BB962C8B-B14F-4D97-AF65-F5344CB8AC3E}">
        <p14:creationId xmlns:p14="http://schemas.microsoft.com/office/powerpoint/2010/main" val="339657364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1_Tax_blue_yellow">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134</TotalTime>
  <Words>931</Words>
  <Application>Microsoft Office PowerPoint</Application>
  <PresentationFormat>On-screen Show (4:3)</PresentationFormat>
  <Paragraphs>92</Paragraphs>
  <Slides>10</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Times New Roman</vt:lpstr>
      <vt:lpstr>Trebuchet MS</vt:lpstr>
      <vt:lpstr>Verdana</vt:lpstr>
      <vt:lpstr>1_Tax_blue_yellow</vt:lpstr>
      <vt:lpstr>PowerPoint Presentation</vt:lpstr>
      <vt:lpstr>Overview</vt:lpstr>
      <vt:lpstr>Meaning of group – worldwide</vt:lpstr>
      <vt:lpstr>What may be surrendered</vt:lpstr>
      <vt:lpstr>What may be surrendered</vt:lpstr>
      <vt:lpstr>Example</vt:lpstr>
      <vt:lpstr>Hobby Ltd</vt:lpstr>
      <vt:lpstr>Merlo Ltd</vt:lpstr>
      <vt:lpstr>Hobby Ltd</vt:lpstr>
      <vt:lpstr>Overlapping periods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combsalanm@yahoo.com</dc:creator>
  <cp:lastModifiedBy>Ricky Tutin</cp:lastModifiedBy>
  <cp:revision>25</cp:revision>
  <dcterms:created xsi:type="dcterms:W3CDTF">2021-07-12T21:16:10Z</dcterms:created>
  <dcterms:modified xsi:type="dcterms:W3CDTF">2026-08-03T09:49:24Z</dcterms:modified>
</cp:coreProperties>
</file>