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handoutMasterIdLst>
    <p:handoutMasterId r:id="rId9"/>
  </p:handoutMasterIdLst>
  <p:sldIdLst>
    <p:sldId id="351" r:id="rId2"/>
    <p:sldId id="258" r:id="rId3"/>
    <p:sldId id="259" r:id="rId4"/>
    <p:sldId id="264" r:id="rId5"/>
    <p:sldId id="260" r:id="rId6"/>
    <p:sldId id="262" r:id="rId7"/>
  </p:sldIdLst>
  <p:sldSz cx="9144000" cy="6858000" type="screen4x3"/>
  <p:notesSz cx="6797675" cy="9928225"/>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mbs, Alan" initials="CA" lastIdx="1" clrIdx="0">
    <p:extLst>
      <p:ext uri="{19B8F6BF-5375-455C-9EA6-DF929625EA0E}">
        <p15:presenceInfo xmlns:p15="http://schemas.microsoft.com/office/powerpoint/2012/main" userId="S-1-5-21-2262691828-729075844-822471919-4142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800000"/>
    <a:srgbClr val="0000FF"/>
    <a:srgbClr val="FF8000"/>
    <a:srgbClr val="FFFDD0"/>
    <a:srgbClr val="0080FF"/>
    <a:srgbClr val="FFFAFA"/>
    <a:srgbClr val="000040"/>
    <a:srgbClr val="000060"/>
    <a:srgbClr val="0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10" autoAdjust="0"/>
  </p:normalViewPr>
  <p:slideViewPr>
    <p:cSldViewPr>
      <p:cViewPr varScale="1">
        <p:scale>
          <a:sx n="101" d="100"/>
          <a:sy n="101" d="100"/>
        </p:scale>
        <p:origin x="1836"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BA86B250-A776-4117-B8E1-8C0C19D6DD82}" type="datetimeFigureOut">
              <a:rPr lang="en-GB" smtClean="0"/>
              <a:t>31/07/2026</a:t>
            </a:fld>
            <a:endParaRPr lang="en-GB" dirty="0"/>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6A7A8022-9C88-4951-AABD-AAE2D30ECC2E}" type="slidenum">
              <a:rPr lang="en-GB" smtClean="0"/>
              <a:t>‹#›</a:t>
            </a:fld>
            <a:endParaRPr lang="en-GB" dirty="0"/>
          </a:p>
        </p:txBody>
      </p:sp>
    </p:spTree>
    <p:extLst>
      <p:ext uri="{BB962C8B-B14F-4D97-AF65-F5344CB8AC3E}">
        <p14:creationId xmlns:p14="http://schemas.microsoft.com/office/powerpoint/2010/main" val="9908110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5E03B58C-9092-48FC-944D-78FF3CA69892}" type="datetimeFigureOut">
              <a:rPr lang="en-GB" smtClean="0"/>
              <a:t>31/07/2026</a:t>
            </a:fld>
            <a:endParaRPr lang="en-GB" dirty="0"/>
          </a:p>
        </p:txBody>
      </p:sp>
      <p:sp>
        <p:nvSpPr>
          <p:cNvPr id="4" name="Slide Image Placeholder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C462F0E9-58EB-4C3A-9FF7-965A435BD881}" type="slidenum">
              <a:rPr lang="en-GB" smtClean="0"/>
              <a:t>‹#›</a:t>
            </a:fld>
            <a:endParaRPr lang="en-GB" dirty="0"/>
          </a:p>
        </p:txBody>
      </p:sp>
    </p:spTree>
    <p:extLst>
      <p:ext uri="{BB962C8B-B14F-4D97-AF65-F5344CB8AC3E}">
        <p14:creationId xmlns:p14="http://schemas.microsoft.com/office/powerpoint/2010/main" val="2221457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975425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0000FF"/>
                </a:solidFill>
              </a:defRPr>
            </a:lvl1p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1A5BA376-0179-4C40-8252-8F273E656D47}" type="slidenum">
              <a:rPr lang="en-US" altLang="en-US"/>
              <a:pPr>
                <a:defRPr/>
              </a:pPr>
              <a:t>‹#›</a:t>
            </a:fld>
            <a:endParaRPr lang="en-US" altLang="en-US" dirty="0"/>
          </a:p>
        </p:txBody>
      </p:sp>
    </p:spTree>
    <p:extLst>
      <p:ext uri="{BB962C8B-B14F-4D97-AF65-F5344CB8AC3E}">
        <p14:creationId xmlns:p14="http://schemas.microsoft.com/office/powerpoint/2010/main" val="4101500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0" y="939800"/>
            <a:ext cx="9143999" cy="54419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56AA0A49-465B-42DE-A5F0-5A0F9238A5F6}" type="slidenum">
              <a:rPr lang="en-US" altLang="en-US"/>
              <a:pPr>
                <a:defRPr/>
              </a:pPr>
              <a:t>‹#›</a:t>
            </a:fld>
            <a:endParaRPr lang="en-US" altLang="en-US" dirty="0"/>
          </a:p>
        </p:txBody>
      </p:sp>
    </p:spTree>
    <p:extLst>
      <p:ext uri="{BB962C8B-B14F-4D97-AF65-F5344CB8AC3E}">
        <p14:creationId xmlns:p14="http://schemas.microsoft.com/office/powerpoint/2010/main" val="1198739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0000FF"/>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FF"/>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40ADD056-AD93-4930-8301-93AECED3B0A5}" type="slidenum">
              <a:rPr lang="en-US" altLang="en-US"/>
              <a:pPr>
                <a:defRPr/>
              </a:pPr>
              <a:t>‹#›</a:t>
            </a:fld>
            <a:endParaRPr lang="en-US" altLang="en-US" dirty="0"/>
          </a:p>
        </p:txBody>
      </p:sp>
    </p:spTree>
    <p:extLst>
      <p:ext uri="{BB962C8B-B14F-4D97-AF65-F5344CB8AC3E}">
        <p14:creationId xmlns:p14="http://schemas.microsoft.com/office/powerpoint/2010/main" val="17120187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95676375-795F-4466-80C0-C25856235DA4}" type="slidenum">
              <a:rPr lang="en-US" altLang="en-US"/>
              <a:pPr>
                <a:defRPr/>
              </a:pPr>
              <a:t>‹#›</a:t>
            </a:fld>
            <a:endParaRPr lang="en-US" altLang="en-US" dirty="0"/>
          </a:p>
        </p:txBody>
      </p:sp>
    </p:spTree>
    <p:extLst>
      <p:ext uri="{BB962C8B-B14F-4D97-AF65-F5344CB8AC3E}">
        <p14:creationId xmlns:p14="http://schemas.microsoft.com/office/powerpoint/2010/main" val="2825786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E96956B3-EDF5-4298-B357-43040F9D6661}" type="slidenum">
              <a:rPr lang="en-US" altLang="en-US"/>
              <a:pPr>
                <a:defRPr/>
              </a:pPr>
              <a:t>‹#›</a:t>
            </a:fld>
            <a:endParaRPr lang="en-US" altLang="en-US" dirty="0"/>
          </a:p>
        </p:txBody>
      </p:sp>
    </p:spTree>
    <p:extLst>
      <p:ext uri="{BB962C8B-B14F-4D97-AF65-F5344CB8AC3E}">
        <p14:creationId xmlns:p14="http://schemas.microsoft.com/office/powerpoint/2010/main" val="1235853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32F94EAA-72DC-42CD-AB52-0893A0D383AF}" type="slidenum">
              <a:rPr lang="en-US" altLang="en-US"/>
              <a:pPr>
                <a:defRPr/>
              </a:pPr>
              <a:t>‹#›</a:t>
            </a:fld>
            <a:endParaRPr lang="en-US" altLang="en-US" dirty="0"/>
          </a:p>
        </p:txBody>
      </p:sp>
    </p:spTree>
    <p:extLst>
      <p:ext uri="{BB962C8B-B14F-4D97-AF65-F5344CB8AC3E}">
        <p14:creationId xmlns:p14="http://schemas.microsoft.com/office/powerpoint/2010/main" val="581900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338E1FF6-8FC3-4ACA-8B17-AC251F2081D2}" type="slidenum">
              <a:rPr lang="en-US" altLang="en-US"/>
              <a:pPr>
                <a:defRPr/>
              </a:pPr>
              <a:t>‹#›</a:t>
            </a:fld>
            <a:endParaRPr lang="en-US" altLang="en-US" dirty="0"/>
          </a:p>
        </p:txBody>
      </p:sp>
    </p:spTree>
    <p:extLst>
      <p:ext uri="{BB962C8B-B14F-4D97-AF65-F5344CB8AC3E}">
        <p14:creationId xmlns:p14="http://schemas.microsoft.com/office/powerpoint/2010/main" val="1858754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2C37394-F8CE-48F6-C0FE-C059B681855E}"/>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6" name="Rectangle 5">
            <a:extLst>
              <a:ext uri="{FF2B5EF4-FFF2-40B4-BE49-F238E27FC236}">
                <a16:creationId xmlns:a16="http://schemas.microsoft.com/office/drawing/2014/main" id="{530528AA-4034-40A1-38D2-9B225328C97E}"/>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26">
            <a:extLst>
              <a:ext uri="{FF2B5EF4-FFF2-40B4-BE49-F238E27FC236}">
                <a16:creationId xmlns:a16="http://schemas.microsoft.com/office/drawing/2014/main" id="{0D63E807-5AB2-9931-96AA-9BCC70BBD1F4}"/>
              </a:ext>
            </a:extLst>
          </p:cNvPr>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8" name="Rectangle 2">
            <a:extLst>
              <a:ext uri="{FF2B5EF4-FFF2-40B4-BE49-F238E27FC236}">
                <a16:creationId xmlns:a16="http://schemas.microsoft.com/office/drawing/2014/main" id="{037E5AA7-C31C-DE8B-851F-140F1F9BCE54}"/>
              </a:ext>
            </a:extLst>
          </p:cNvPr>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9" name="Rectangle 3">
            <a:extLst>
              <a:ext uri="{FF2B5EF4-FFF2-40B4-BE49-F238E27FC236}">
                <a16:creationId xmlns:a16="http://schemas.microsoft.com/office/drawing/2014/main" id="{56E32E61-1554-35DA-5CC9-DEAE782CF126}"/>
              </a:ext>
            </a:extLst>
          </p:cNvPr>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6">
            <a:extLst>
              <a:ext uri="{FF2B5EF4-FFF2-40B4-BE49-F238E27FC236}">
                <a16:creationId xmlns:a16="http://schemas.microsoft.com/office/drawing/2014/main" id="{59F9DE9A-31FF-080F-FDAA-73C5E3F50111}"/>
              </a:ext>
            </a:extLst>
          </p:cNvPr>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rgbClr val="0000FF"/>
          </a:solidFill>
          <a:latin typeface="Trebuchet MS" panose="020B0603020202020204" pitchFamily="34" charset="0"/>
          <a:ea typeface="+mn-ea"/>
          <a:cs typeface="+mn-cs"/>
        </a:defRPr>
      </a:lvl1pPr>
      <a:lvl2pPr marL="720725" indent="-360363" algn="l" rtl="0" eaLnBrk="0" fontAlgn="base" hangingPunct="0">
        <a:spcBef>
          <a:spcPct val="20000"/>
        </a:spcBef>
        <a:spcAft>
          <a:spcPct val="0"/>
        </a:spcAft>
        <a:buChar char="–"/>
        <a:defRPr sz="2000">
          <a:solidFill>
            <a:srgbClr val="0000FF"/>
          </a:solidFill>
          <a:latin typeface="Trebuchet MS" panose="020B0603020202020204" pitchFamily="34" charset="0"/>
        </a:defRPr>
      </a:lvl2pPr>
      <a:lvl3pPr marL="1073150" indent="-352425" algn="l" rtl="0" eaLnBrk="0" fontAlgn="base" hangingPunct="0">
        <a:spcBef>
          <a:spcPct val="20000"/>
        </a:spcBef>
        <a:spcAft>
          <a:spcPct val="0"/>
        </a:spcAft>
        <a:buChar char="•"/>
        <a:defRPr>
          <a:solidFill>
            <a:srgbClr val="0000FF"/>
          </a:solidFill>
          <a:latin typeface="Trebuchet MS" panose="020B0603020202020204" pitchFamily="34" charset="0"/>
        </a:defRPr>
      </a:lvl3pPr>
      <a:lvl4pPr marL="1435100" indent="-361950" algn="l" rtl="0" eaLnBrk="0" fontAlgn="base" hangingPunct="0">
        <a:spcBef>
          <a:spcPct val="20000"/>
        </a:spcBef>
        <a:spcAft>
          <a:spcPct val="0"/>
        </a:spcAft>
        <a:buChar char="–"/>
        <a:defRPr sz="1600">
          <a:solidFill>
            <a:srgbClr val="0000FF"/>
          </a:solidFill>
          <a:latin typeface="Trebuchet MS" panose="020B0603020202020204" pitchFamily="34" charset="0"/>
        </a:defRPr>
      </a:lvl4pPr>
      <a:lvl5pPr marL="1795463" indent="-360363" algn="l" rtl="0" eaLnBrk="0" fontAlgn="base" hangingPunct="0">
        <a:spcBef>
          <a:spcPct val="20000"/>
        </a:spcBef>
        <a:spcAft>
          <a:spcPct val="0"/>
        </a:spcAft>
        <a:buChar char="»"/>
        <a:defRPr sz="1600">
          <a:solidFill>
            <a:srgbClr val="0000FF"/>
          </a:solidFill>
          <a:latin typeface="Trebuchet MS" panose="020B060302020202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41"/>
          <p:cNvSpPr txBox="1">
            <a:spLocks noChangeArrowheads="1"/>
          </p:cNvSpPr>
          <p:nvPr/>
        </p:nvSpPr>
        <p:spPr bwMode="auto">
          <a:xfrm>
            <a:off x="3862800" y="936623"/>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8</a:t>
            </a:r>
          </a:p>
          <a:p>
            <a:pPr marL="0" indent="0">
              <a:buNone/>
              <a:tabLst>
                <a:tab pos="355600" algn="l"/>
              </a:tabLst>
              <a:defRPr/>
            </a:pPr>
            <a:r>
              <a:rPr lang="en-GB" altLang="en-US" sz="2000" b="1" kern="0" dirty="0">
                <a:solidFill>
                  <a:srgbClr val="D57800"/>
                </a:solidFill>
                <a:latin typeface="Verdana" panose="020B0604030504040204" pitchFamily="34" charset="0"/>
                <a:ea typeface="Verdana" panose="020B0604030504040204" pitchFamily="34" charset="0"/>
              </a:rPr>
              <a:t>Income from employment II – PAYE</a:t>
            </a:r>
          </a:p>
          <a:p>
            <a:pPr marL="0" indent="0">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BAB24E7D-6306-14EA-B13E-61EC93BF2CC3}"/>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12940723"/>
      </p:ext>
    </p:ext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indent="0" eaLnBrk="1" hangingPunct="1"/>
            <a:r>
              <a:rPr lang="en-GB" altLang="en-US" b="1" dirty="0"/>
              <a:t>PAYE - Introduction</a:t>
            </a:r>
            <a:endParaRPr lang="en-US" altLang="en-US" b="1" dirty="0"/>
          </a:p>
        </p:txBody>
      </p:sp>
      <p:sp>
        <p:nvSpPr>
          <p:cNvPr id="3075" name="Rectangle 3"/>
          <p:cNvSpPr>
            <a:spLocks noGrp="1" noChangeArrowheads="1"/>
          </p:cNvSpPr>
          <p:nvPr>
            <p:ph idx="1"/>
          </p:nvPr>
        </p:nvSpPr>
        <p:spPr/>
        <p:txBody>
          <a:bodyPr/>
          <a:lstStyle/>
          <a:p>
            <a:pPr marL="0" indent="0" eaLnBrk="1" hangingPunct="1">
              <a:buFontTx/>
              <a:buNone/>
              <a:tabLst>
                <a:tab pos="444500" algn="l"/>
              </a:tabLst>
            </a:pPr>
            <a:endParaRPr lang="en-GB" altLang="en-US" sz="2000" dirty="0">
              <a:solidFill>
                <a:schemeClr val="tx1"/>
              </a:solidFill>
            </a:endParaRPr>
          </a:p>
          <a:p>
            <a:pPr marL="0" indent="0" eaLnBrk="1" hangingPunct="1">
              <a:buFontTx/>
              <a:buNone/>
              <a:tabLst>
                <a:tab pos="444500" algn="l"/>
              </a:tabLst>
            </a:pPr>
            <a:r>
              <a:rPr lang="en-GB" altLang="en-US" sz="2000" dirty="0">
                <a:solidFill>
                  <a:schemeClr val="tx1"/>
                </a:solidFill>
              </a:rPr>
              <a:t>The Pay As You Earn system of deducting income tax at source applies to monetary employment income (</a:t>
            </a:r>
            <a:r>
              <a:rPr lang="en-GB" altLang="en-US" sz="2000" i="1" dirty="0">
                <a:solidFill>
                  <a:schemeClr val="tx1"/>
                </a:solidFill>
              </a:rPr>
              <a:t>see Chapter 7</a:t>
            </a:r>
            <a:r>
              <a:rPr lang="en-GB" altLang="en-US" sz="2000" dirty="0">
                <a:solidFill>
                  <a:schemeClr val="tx1"/>
                </a:solidFill>
              </a:rPr>
              <a:t>) from offices or employments such as wages, salaries, bonuses, taxable expenses and pensions, as well as any taxable savings income. The system is operated by employers who collect the income tax on behalf of HMRC;</a:t>
            </a:r>
          </a:p>
          <a:p>
            <a:pPr marL="0" indent="0" eaLnBrk="1" hangingPunct="1">
              <a:buFontTx/>
              <a:buNone/>
              <a:tabLst>
                <a:tab pos="444500" algn="l"/>
              </a:tabLst>
            </a:pPr>
            <a:endParaRPr lang="en-GB" altLang="en-US" sz="2000" dirty="0">
              <a:solidFill>
                <a:schemeClr val="tx1"/>
              </a:solidFill>
            </a:endParaRPr>
          </a:p>
          <a:p>
            <a:pPr marL="0" indent="0" eaLnBrk="1" hangingPunct="1">
              <a:buFontTx/>
              <a:buNone/>
              <a:tabLst>
                <a:tab pos="444500" algn="l"/>
              </a:tabLst>
            </a:pPr>
            <a:r>
              <a:rPr lang="en-GB" altLang="en-US" sz="2000" dirty="0">
                <a:solidFill>
                  <a:schemeClr val="tx1"/>
                </a:solidFill>
              </a:rPr>
              <a:t>National Insurance contributions payable by employees on money earnings (</a:t>
            </a:r>
            <a:r>
              <a:rPr lang="en-GB" altLang="en-US" sz="2000" i="1" dirty="0">
                <a:solidFill>
                  <a:schemeClr val="tx1"/>
                </a:solidFill>
              </a:rPr>
              <a:t>see Chapter 15</a:t>
            </a:r>
            <a:r>
              <a:rPr lang="en-GB" altLang="en-US" sz="2000" dirty="0">
                <a:solidFill>
                  <a:schemeClr val="tx1"/>
                </a:solidFill>
              </a:rPr>
              <a:t>) are also collected under the PAYE system.</a:t>
            </a:r>
          </a:p>
          <a:p>
            <a:pPr marL="0" indent="0" eaLnBrk="1" hangingPunct="1">
              <a:buFontTx/>
              <a:buNone/>
              <a:tabLst>
                <a:tab pos="444500" algn="l"/>
              </a:tabLst>
            </a:pPr>
            <a:endParaRPr lang="en-GB" altLang="en-US" sz="2000" dirty="0">
              <a:solidFill>
                <a:schemeClr val="tx1"/>
              </a:solidFill>
            </a:endParaRPr>
          </a:p>
          <a:p>
            <a:pPr marL="0" indent="0" eaLnBrk="1" hangingPunct="1">
              <a:buFontTx/>
              <a:buNone/>
              <a:tabLst>
                <a:tab pos="444500" algn="l"/>
              </a:tabLst>
            </a:pPr>
            <a:r>
              <a:rPr lang="en-GB" altLang="en-US" sz="2000" dirty="0">
                <a:solidFill>
                  <a:schemeClr val="tx1"/>
                </a:solidFill>
              </a:rPr>
              <a:t>PAYE operates on a ‘real time information’ (</a:t>
            </a:r>
            <a:r>
              <a:rPr lang="en-GB" altLang="en-US" sz="2000" i="1" dirty="0">
                <a:solidFill>
                  <a:schemeClr val="tx1"/>
                </a:solidFill>
              </a:rPr>
              <a:t>RTI</a:t>
            </a:r>
            <a:r>
              <a:rPr lang="en-GB" altLang="en-US" sz="2000" dirty="0">
                <a:solidFill>
                  <a:schemeClr val="tx1"/>
                </a:solidFill>
              </a:rPr>
              <a:t>) system, requiring information of individual employees’ pay amounts, income tax and NICs deducted, current PAYE code,  and other records such as employees leaving.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indent="0" eaLnBrk="1" hangingPunct="1"/>
            <a:r>
              <a:rPr lang="en-GB" altLang="en-US" b="1" dirty="0"/>
              <a:t>Taxable pay</a:t>
            </a:r>
            <a:endParaRPr lang="en-US" altLang="en-US" b="1" dirty="0"/>
          </a:p>
        </p:txBody>
      </p:sp>
      <p:sp>
        <p:nvSpPr>
          <p:cNvPr id="4099" name="Rectangle 3"/>
          <p:cNvSpPr>
            <a:spLocks noGrp="1" noChangeArrowheads="1"/>
          </p:cNvSpPr>
          <p:nvPr>
            <p:ph idx="1"/>
          </p:nvPr>
        </p:nvSpPr>
        <p:spPr>
          <a:xfrm>
            <a:off x="360363" y="939800"/>
            <a:ext cx="8423275" cy="5441950"/>
          </a:xfrm>
        </p:spPr>
        <p:txBody>
          <a:bodyPr/>
          <a:lstStyle/>
          <a:p>
            <a:pPr marL="0" indent="0" eaLnBrk="1" hangingPunct="1">
              <a:lnSpc>
                <a:spcPct val="80000"/>
              </a:lnSpc>
              <a:buFontTx/>
              <a:buNone/>
              <a:defRPr/>
            </a:pPr>
            <a:endParaRPr lang="en-GB" sz="2000" dirty="0">
              <a:solidFill>
                <a:schemeClr val="tx1"/>
              </a:solidFill>
            </a:endParaRPr>
          </a:p>
          <a:p>
            <a:pPr marL="0" indent="0" eaLnBrk="1" hangingPunct="1">
              <a:lnSpc>
                <a:spcPct val="80000"/>
              </a:lnSpc>
              <a:buFontTx/>
              <a:buNone/>
              <a:defRPr/>
            </a:pPr>
            <a:r>
              <a:rPr lang="en-GB" sz="2000" dirty="0">
                <a:solidFill>
                  <a:schemeClr val="tx1"/>
                </a:solidFill>
              </a:rPr>
              <a:t>For the purposes of tax deduction “pay” includes:</a:t>
            </a:r>
          </a:p>
          <a:p>
            <a:pPr marL="720725" indent="-720725" eaLnBrk="1" hangingPunct="1">
              <a:lnSpc>
                <a:spcPct val="80000"/>
              </a:lnSpc>
              <a:buFontTx/>
              <a:buNone/>
              <a:tabLst>
                <a:tab pos="720725" algn="l"/>
              </a:tabLst>
              <a:defRPr/>
            </a:pPr>
            <a:endParaRPr lang="en-GB" sz="2000" dirty="0">
              <a:solidFill>
                <a:schemeClr val="tx1"/>
              </a:solidFill>
            </a:endParaRPr>
          </a:p>
          <a:p>
            <a:pPr marL="720725" indent="-720725" eaLnBrk="1" hangingPunct="1">
              <a:lnSpc>
                <a:spcPct val="80000"/>
              </a:lnSpc>
              <a:buFontTx/>
              <a:buNone/>
              <a:tabLst>
                <a:tab pos="720725" algn="l"/>
              </a:tabLst>
              <a:defRPr/>
            </a:pPr>
            <a:r>
              <a:rPr lang="en-GB" sz="2000" dirty="0">
                <a:solidFill>
                  <a:schemeClr val="tx1"/>
                </a:solidFill>
              </a:rPr>
              <a:t>(a)	salaries, wages, fees, bonuses, commissions, pensions, honoraria, etc. whether paid weekly or monthly;</a:t>
            </a:r>
          </a:p>
          <a:p>
            <a:pPr marL="720725" indent="-720725" eaLnBrk="1" hangingPunct="1">
              <a:lnSpc>
                <a:spcPct val="80000"/>
              </a:lnSpc>
              <a:buFontTx/>
              <a:buNone/>
              <a:tabLst>
                <a:tab pos="720725" algn="l"/>
              </a:tabLst>
              <a:defRPr/>
            </a:pPr>
            <a:r>
              <a:rPr lang="en-GB" sz="2000" dirty="0">
                <a:solidFill>
                  <a:schemeClr val="tx1"/>
                </a:solidFill>
              </a:rPr>
              <a:t>(b)	holiday pay, extra payments, overtime;</a:t>
            </a:r>
          </a:p>
          <a:p>
            <a:pPr marL="720725" indent="-720725" eaLnBrk="1" hangingPunct="1">
              <a:lnSpc>
                <a:spcPct val="80000"/>
              </a:lnSpc>
              <a:buFontTx/>
              <a:buNone/>
              <a:tabLst>
                <a:tab pos="720725" algn="l"/>
              </a:tabLst>
              <a:defRPr/>
            </a:pPr>
            <a:r>
              <a:rPr lang="en-GB" sz="2000" dirty="0">
                <a:solidFill>
                  <a:schemeClr val="tx1"/>
                </a:solidFill>
              </a:rPr>
              <a:t>(c)	termination payments  in  money (</a:t>
            </a:r>
            <a:r>
              <a:rPr lang="en-GB" sz="2000" i="1" dirty="0">
                <a:solidFill>
                  <a:schemeClr val="tx1"/>
                </a:solidFill>
              </a:rPr>
              <a:t>see Chapter 7</a:t>
            </a:r>
            <a:r>
              <a:rPr lang="en-GB" sz="2000" dirty="0">
                <a:solidFill>
                  <a:schemeClr val="tx1"/>
                </a:solidFill>
              </a:rPr>
              <a:t>);</a:t>
            </a:r>
          </a:p>
          <a:p>
            <a:pPr marL="720725" indent="-720725" eaLnBrk="1" hangingPunct="1">
              <a:lnSpc>
                <a:spcPct val="80000"/>
              </a:lnSpc>
              <a:buFontTx/>
              <a:buNone/>
              <a:tabLst>
                <a:tab pos="720725" algn="l"/>
              </a:tabLst>
              <a:defRPr/>
            </a:pPr>
            <a:r>
              <a:rPr lang="en-GB" sz="2000" dirty="0">
                <a:solidFill>
                  <a:schemeClr val="tx1"/>
                </a:solidFill>
              </a:rPr>
              <a:t>(d)	sick pay and maternity / paternity pay (</a:t>
            </a:r>
            <a:r>
              <a:rPr lang="en-GB" sz="2000" i="1" dirty="0">
                <a:solidFill>
                  <a:schemeClr val="tx1"/>
                </a:solidFill>
              </a:rPr>
              <a:t>see Chapter 15</a:t>
            </a:r>
            <a:r>
              <a:rPr lang="en-GB" sz="2000" dirty="0">
                <a:solidFill>
                  <a:schemeClr val="tx1"/>
                </a:solidFill>
              </a:rPr>
              <a:t>);</a:t>
            </a:r>
          </a:p>
          <a:p>
            <a:pPr marL="720725" indent="-720725" eaLnBrk="1" hangingPunct="1">
              <a:lnSpc>
                <a:spcPct val="80000"/>
              </a:lnSpc>
              <a:buFontTx/>
              <a:buNone/>
              <a:tabLst>
                <a:tab pos="720725" algn="l"/>
              </a:tabLst>
              <a:defRPr/>
            </a:pPr>
            <a:r>
              <a:rPr lang="en-GB" sz="2000" dirty="0">
                <a:solidFill>
                  <a:schemeClr val="tx1"/>
                </a:solidFill>
              </a:rPr>
              <a:t>(e)	benefits in kind, </a:t>
            </a:r>
            <a:r>
              <a:rPr lang="en-GB" sz="2000" b="1" dirty="0">
                <a:solidFill>
                  <a:schemeClr val="tx1"/>
                </a:solidFill>
              </a:rPr>
              <a:t>if </a:t>
            </a:r>
            <a:r>
              <a:rPr lang="en-GB" sz="2000" dirty="0">
                <a:solidFill>
                  <a:schemeClr val="tx1"/>
                </a:solidFill>
              </a:rPr>
              <a:t>employers </a:t>
            </a:r>
            <a:r>
              <a:rPr lang="en-GB" sz="2000" b="1" dirty="0">
                <a:solidFill>
                  <a:schemeClr val="tx1"/>
                </a:solidFill>
              </a:rPr>
              <a:t>choose</a:t>
            </a:r>
            <a:r>
              <a:rPr lang="en-GB" sz="2000" dirty="0">
                <a:solidFill>
                  <a:schemeClr val="tx1"/>
                </a:solidFill>
              </a:rPr>
              <a:t> to </a:t>
            </a:r>
            <a:r>
              <a:rPr lang="en-GB" sz="2000" b="1" dirty="0">
                <a:solidFill>
                  <a:schemeClr val="tx1"/>
                </a:solidFill>
              </a:rPr>
              <a:t>‘payroll’ </a:t>
            </a:r>
            <a:r>
              <a:rPr lang="en-GB" sz="2000" dirty="0">
                <a:solidFill>
                  <a:schemeClr val="tx1"/>
                </a:solidFill>
              </a:rPr>
              <a:t>them (</a:t>
            </a:r>
            <a:r>
              <a:rPr lang="en-GB" sz="2000" i="1" dirty="0">
                <a:solidFill>
                  <a:schemeClr val="tx1"/>
                </a:solidFill>
              </a:rPr>
              <a:t>see next slide</a:t>
            </a:r>
            <a:r>
              <a:rPr lang="en-GB" sz="2000" dirty="0">
                <a:solidFill>
                  <a:schemeClr val="tx1"/>
                </a:solidFill>
              </a:rPr>
              <a:t>);</a:t>
            </a:r>
          </a:p>
          <a:p>
            <a:pPr marL="720725" indent="-720725" eaLnBrk="1" hangingPunct="1">
              <a:lnSpc>
                <a:spcPct val="80000"/>
              </a:lnSpc>
              <a:buFontTx/>
              <a:buNone/>
              <a:tabLst>
                <a:tab pos="720725" algn="l"/>
              </a:tabLst>
              <a:defRPr/>
            </a:pPr>
            <a:endParaRPr lang="en-GB" sz="2000" dirty="0">
              <a:solidFill>
                <a:schemeClr val="tx1"/>
              </a:solidFill>
            </a:endParaRPr>
          </a:p>
          <a:p>
            <a:pPr marL="0" indent="0" eaLnBrk="1" hangingPunct="1">
              <a:lnSpc>
                <a:spcPct val="80000"/>
              </a:lnSpc>
              <a:buFontTx/>
              <a:buNone/>
              <a:defRPr/>
            </a:pPr>
            <a:r>
              <a:rPr lang="en-GB" sz="2000" dirty="0">
                <a:solidFill>
                  <a:schemeClr val="tx1"/>
                </a:solidFill>
              </a:rPr>
              <a:t>In calculating taxable pay, the employer should deduct </a:t>
            </a:r>
          </a:p>
          <a:p>
            <a:pPr marL="457200" indent="-457200" eaLnBrk="1" hangingPunct="1">
              <a:lnSpc>
                <a:spcPct val="80000"/>
              </a:lnSpc>
              <a:buFontTx/>
              <a:buAutoNum type="alphaLcParenR"/>
              <a:defRPr/>
            </a:pPr>
            <a:endParaRPr lang="en-GB" sz="2000" dirty="0">
              <a:solidFill>
                <a:schemeClr val="tx1"/>
              </a:solidFill>
            </a:endParaRPr>
          </a:p>
          <a:p>
            <a:pPr marL="457200" indent="-457200" eaLnBrk="1" hangingPunct="1">
              <a:lnSpc>
                <a:spcPct val="80000"/>
              </a:lnSpc>
              <a:buFontTx/>
              <a:buAutoNum type="alphaLcParenR"/>
              <a:defRPr/>
            </a:pPr>
            <a:r>
              <a:rPr lang="en-GB" sz="2000" dirty="0">
                <a:solidFill>
                  <a:schemeClr val="tx1"/>
                </a:solidFill>
              </a:rPr>
              <a:t>any contribution to a pension scheme on which the employee is entitled to relief from tax as an expense (</a:t>
            </a:r>
            <a:r>
              <a:rPr lang="en-GB" sz="2000" i="1" dirty="0">
                <a:solidFill>
                  <a:schemeClr val="tx1"/>
                </a:solidFill>
              </a:rPr>
              <a:t>ie occupational schemes</a:t>
            </a:r>
            <a:r>
              <a:rPr lang="en-GB" sz="2000" dirty="0">
                <a:solidFill>
                  <a:schemeClr val="tx1"/>
                </a:solidFill>
              </a:rPr>
              <a:t>);</a:t>
            </a:r>
          </a:p>
          <a:p>
            <a:pPr marL="457200" indent="-457200" eaLnBrk="1" hangingPunct="1">
              <a:lnSpc>
                <a:spcPct val="80000"/>
              </a:lnSpc>
              <a:buFontTx/>
              <a:buAutoNum type="alphaLcParenR"/>
              <a:defRPr/>
            </a:pPr>
            <a:endParaRPr lang="en-GB" sz="2000" dirty="0">
              <a:solidFill>
                <a:schemeClr val="tx1"/>
              </a:solidFill>
            </a:endParaRPr>
          </a:p>
          <a:p>
            <a:pPr marL="457200" indent="-457200" eaLnBrk="1" hangingPunct="1">
              <a:lnSpc>
                <a:spcPct val="80000"/>
              </a:lnSpc>
              <a:buFontTx/>
              <a:buAutoNum type="alphaLcParenR"/>
              <a:defRPr/>
            </a:pPr>
            <a:r>
              <a:rPr lang="en-GB" sz="2000" dirty="0">
                <a:solidFill>
                  <a:schemeClr val="tx1"/>
                </a:solidFill>
              </a:rPr>
              <a:t>Any contribution made under the payroll charitable giving scheme…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indent="0" eaLnBrk="1" hangingPunct="1"/>
            <a:r>
              <a:rPr lang="en-GB" altLang="en-US" b="1" dirty="0"/>
              <a:t>Payrolling</a:t>
            </a:r>
            <a:endParaRPr lang="en-US" altLang="en-US" b="1" dirty="0"/>
          </a:p>
        </p:txBody>
      </p:sp>
      <p:sp>
        <p:nvSpPr>
          <p:cNvPr id="4099" name="Rectangle 3"/>
          <p:cNvSpPr>
            <a:spLocks noGrp="1" noChangeArrowheads="1"/>
          </p:cNvSpPr>
          <p:nvPr>
            <p:ph idx="1"/>
          </p:nvPr>
        </p:nvSpPr>
        <p:spPr/>
        <p:txBody>
          <a:bodyPr/>
          <a:lstStyle/>
          <a:p>
            <a:pPr marL="0" indent="0" eaLnBrk="1" hangingPunct="1">
              <a:buNone/>
              <a:defRPr/>
            </a:pPr>
            <a:endParaRPr lang="en-GB" sz="2000" dirty="0">
              <a:solidFill>
                <a:schemeClr val="tx1"/>
              </a:solidFill>
            </a:endParaRPr>
          </a:p>
          <a:p>
            <a:pPr marL="0" indent="0" eaLnBrk="1" hangingPunct="1">
              <a:buNone/>
              <a:defRPr/>
            </a:pPr>
            <a:r>
              <a:rPr lang="en-GB" sz="2000" dirty="0">
                <a:solidFill>
                  <a:schemeClr val="tx1"/>
                </a:solidFill>
              </a:rPr>
              <a:t>When providing benefits in kind, employers may choose either:</a:t>
            </a:r>
          </a:p>
          <a:p>
            <a:pPr eaLnBrk="1" hangingPunct="1">
              <a:tabLst>
                <a:tab pos="360363" algn="l"/>
              </a:tabLst>
              <a:defRPr/>
            </a:pPr>
            <a:r>
              <a:rPr lang="en-GB" sz="2000" dirty="0">
                <a:solidFill>
                  <a:schemeClr val="tx1"/>
                </a:solidFill>
              </a:rPr>
              <a:t>to “payroll” them; or</a:t>
            </a:r>
          </a:p>
          <a:p>
            <a:pPr eaLnBrk="1" hangingPunct="1">
              <a:tabLst>
                <a:tab pos="360363" algn="l"/>
              </a:tabLst>
              <a:defRPr/>
            </a:pPr>
            <a:r>
              <a:rPr lang="en-GB" sz="2000" dirty="0">
                <a:solidFill>
                  <a:schemeClr val="tx1"/>
                </a:solidFill>
              </a:rPr>
              <a:t>to complete and submit a “P11D Expenses and Benefits” form each tax year for each employee;</a:t>
            </a:r>
          </a:p>
          <a:p>
            <a:pPr marL="0" indent="0" eaLnBrk="1" hangingPunct="1">
              <a:buNone/>
              <a:defRPr/>
            </a:pPr>
            <a:endParaRPr lang="en-GB" sz="2000" dirty="0">
              <a:solidFill>
                <a:schemeClr val="tx1"/>
              </a:solidFill>
            </a:endParaRPr>
          </a:p>
          <a:p>
            <a:pPr marL="0" indent="0" eaLnBrk="1" hangingPunct="1">
              <a:buNone/>
              <a:defRPr/>
            </a:pPr>
            <a:r>
              <a:rPr lang="en-GB" sz="2000" b="1" dirty="0">
                <a:solidFill>
                  <a:schemeClr val="tx1"/>
                </a:solidFill>
              </a:rPr>
              <a:t>“Payrolling” </a:t>
            </a:r>
            <a:r>
              <a:rPr lang="en-GB" sz="2000" dirty="0">
                <a:solidFill>
                  <a:schemeClr val="tx1"/>
                </a:solidFill>
              </a:rPr>
              <a:t>means including benefits in kind as earnings within the PAYE scheme and deducting tax accordingly.  This can apply to all benefits in kind except for living accommodation and beneficial loans;</a:t>
            </a:r>
          </a:p>
          <a:p>
            <a:pPr marL="0" indent="0" eaLnBrk="1" hangingPunct="1">
              <a:buNone/>
              <a:defRPr/>
            </a:pPr>
            <a:endParaRPr lang="en-GB" sz="2000" dirty="0">
              <a:solidFill>
                <a:schemeClr val="tx1"/>
              </a:solidFill>
            </a:endParaRPr>
          </a:p>
          <a:p>
            <a:pPr marL="0" indent="0" eaLnBrk="1" hangingPunct="1">
              <a:buNone/>
              <a:defRPr/>
            </a:pPr>
            <a:r>
              <a:rPr lang="en-GB" sz="2000" dirty="0">
                <a:solidFill>
                  <a:schemeClr val="tx1"/>
                </a:solidFill>
              </a:rPr>
              <a:t>Currently ‘payrolling’ of benefits (</a:t>
            </a:r>
            <a:r>
              <a:rPr lang="en-GB" sz="2000" i="1" dirty="0">
                <a:solidFill>
                  <a:schemeClr val="tx1"/>
                </a:solidFill>
              </a:rPr>
              <a:t>other than accommodation and beneficial loans</a:t>
            </a:r>
            <a:r>
              <a:rPr lang="en-GB" sz="2000" dirty="0">
                <a:solidFill>
                  <a:schemeClr val="tx1"/>
                </a:solidFill>
              </a:rPr>
              <a:t>) is voluntary, but will become mandatory from April 2027.</a:t>
            </a:r>
            <a:endParaRPr lang="en-US" sz="2000" dirty="0">
              <a:solidFill>
                <a:schemeClr val="tx1"/>
              </a:solidFill>
            </a:endParaRPr>
          </a:p>
        </p:txBody>
      </p:sp>
    </p:spTree>
    <p:extLst>
      <p:ext uri="{BB962C8B-B14F-4D97-AF65-F5344CB8AC3E}">
        <p14:creationId xmlns:p14="http://schemas.microsoft.com/office/powerpoint/2010/main" val="1439714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Effect transition="in" filter="wipe(left)">
                                      <p:cBhvr>
                                        <p:cTn id="7" dur="500"/>
                                        <p:tgtEl>
                                          <p:spTgt spid="40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99">
                                            <p:txEl>
                                              <p:pRg st="2" end="2"/>
                                            </p:txEl>
                                          </p:spTgt>
                                        </p:tgtEl>
                                        <p:attrNameLst>
                                          <p:attrName>style.visibility</p:attrName>
                                        </p:attrNameLst>
                                      </p:cBhvr>
                                      <p:to>
                                        <p:strVal val="visible"/>
                                      </p:to>
                                    </p:set>
                                    <p:animEffect transition="in" filter="wipe(left)">
                                      <p:cBhvr>
                                        <p:cTn id="12" dur="500"/>
                                        <p:tgtEl>
                                          <p:spTgt spid="40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99">
                                            <p:txEl>
                                              <p:pRg st="3" end="3"/>
                                            </p:txEl>
                                          </p:spTgt>
                                        </p:tgtEl>
                                        <p:attrNameLst>
                                          <p:attrName>style.visibility</p:attrName>
                                        </p:attrNameLst>
                                      </p:cBhvr>
                                      <p:to>
                                        <p:strVal val="visible"/>
                                      </p:to>
                                    </p:set>
                                    <p:animEffect transition="in" filter="wipe(left)">
                                      <p:cBhvr>
                                        <p:cTn id="17" dur="500"/>
                                        <p:tgtEl>
                                          <p:spTgt spid="40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099">
                                            <p:txEl>
                                              <p:pRg st="5" end="5"/>
                                            </p:txEl>
                                          </p:spTgt>
                                        </p:tgtEl>
                                        <p:attrNameLst>
                                          <p:attrName>style.visibility</p:attrName>
                                        </p:attrNameLst>
                                      </p:cBhvr>
                                      <p:to>
                                        <p:strVal val="visible"/>
                                      </p:to>
                                    </p:set>
                                    <p:animEffect transition="in" filter="wipe(left)">
                                      <p:cBhvr>
                                        <p:cTn id="22" dur="500"/>
                                        <p:tgtEl>
                                          <p:spTgt spid="4099">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099">
                                            <p:txEl>
                                              <p:pRg st="7" end="7"/>
                                            </p:txEl>
                                          </p:spTgt>
                                        </p:tgtEl>
                                        <p:attrNameLst>
                                          <p:attrName>style.visibility</p:attrName>
                                        </p:attrNameLst>
                                      </p:cBhvr>
                                      <p:to>
                                        <p:strVal val="visible"/>
                                      </p:to>
                                    </p:set>
                                    <p:animEffect transition="in" filter="wipe(left)">
                                      <p:cBhvr>
                                        <p:cTn id="27" dur="500"/>
                                        <p:tgtEl>
                                          <p:spTgt spid="40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indent="0" eaLnBrk="1" hangingPunct="1"/>
            <a:r>
              <a:rPr lang="en-GB" altLang="en-US" b="1" dirty="0"/>
              <a:t>Outline of PAYE coding</a:t>
            </a:r>
            <a:endParaRPr lang="en-US" altLang="en-US" b="1" dirty="0"/>
          </a:p>
        </p:txBody>
      </p:sp>
      <p:sp>
        <p:nvSpPr>
          <p:cNvPr id="5123" name="Rectangle 3"/>
          <p:cNvSpPr>
            <a:spLocks noGrp="1" noChangeArrowheads="1"/>
          </p:cNvSpPr>
          <p:nvPr>
            <p:ph idx="1"/>
          </p:nvPr>
        </p:nvSpPr>
        <p:spPr/>
        <p:txBody>
          <a:bodyPr/>
          <a:lstStyle/>
          <a:p>
            <a:pPr marL="0" indent="0" eaLnBrk="1" hangingPunct="1">
              <a:buFontTx/>
              <a:buNone/>
            </a:pPr>
            <a:endParaRPr lang="en-GB" altLang="en-US" sz="2000" dirty="0">
              <a:solidFill>
                <a:schemeClr val="tx1"/>
              </a:solidFill>
            </a:endParaRPr>
          </a:p>
          <a:p>
            <a:pPr marL="0" indent="0" eaLnBrk="1" hangingPunct="1">
              <a:buFontTx/>
              <a:buNone/>
            </a:pPr>
            <a:r>
              <a:rPr lang="en-GB" altLang="en-US" sz="2000" dirty="0">
                <a:solidFill>
                  <a:schemeClr val="tx1"/>
                </a:solidFill>
              </a:rPr>
              <a:t>A PAYE code number is issued to each taxpayer for every employment / non-State pension / social security source of income;</a:t>
            </a:r>
          </a:p>
          <a:p>
            <a:pPr marL="0" indent="0" eaLnBrk="1" hangingPunct="1">
              <a:buFontTx/>
              <a:buNone/>
            </a:pPr>
            <a:endParaRPr lang="en-GB" altLang="en-US" sz="2000" dirty="0">
              <a:solidFill>
                <a:schemeClr val="tx1"/>
              </a:solidFill>
            </a:endParaRPr>
          </a:p>
          <a:p>
            <a:pPr marL="0" indent="0" eaLnBrk="1" hangingPunct="1">
              <a:buFontTx/>
              <a:buNone/>
            </a:pPr>
            <a:r>
              <a:rPr lang="en-GB" altLang="en-US" sz="2000" dirty="0">
                <a:solidFill>
                  <a:schemeClr val="tx1"/>
                </a:solidFill>
              </a:rPr>
              <a:t>The number = the sum of all net tax allowances and reliefs due, less the last digit, rounded down;</a:t>
            </a:r>
          </a:p>
          <a:p>
            <a:pPr marL="0" indent="0" eaLnBrk="1" hangingPunct="1">
              <a:buFontTx/>
              <a:buNone/>
            </a:pPr>
            <a:endParaRPr lang="en-GB" altLang="en-US" sz="2000" dirty="0">
              <a:solidFill>
                <a:schemeClr val="tx1"/>
              </a:solidFill>
            </a:endParaRPr>
          </a:p>
          <a:p>
            <a:pPr marL="0" indent="0" eaLnBrk="1" hangingPunct="1">
              <a:buFontTx/>
              <a:buNone/>
            </a:pPr>
            <a:r>
              <a:rPr lang="en-GB" altLang="en-US" sz="2000" dirty="0">
                <a:solidFill>
                  <a:schemeClr val="tx1"/>
                </a:solidFill>
              </a:rPr>
              <a:t>Thus, a person with no other benefits or expenses is entitled to a personal allowance of £12,570 for 2026/27</a:t>
            </a:r>
            <a:r>
              <a:rPr lang="en-US" altLang="en-US" sz="2000" dirty="0">
                <a:solidFill>
                  <a:schemeClr val="tx1"/>
                </a:solidFill>
              </a:rPr>
              <a:t>, and coding 1257L. This code tells the employer how much of each payment is tax-free, and tax is applied to the rest;</a:t>
            </a:r>
          </a:p>
          <a:p>
            <a:pPr marL="0" indent="0" eaLnBrk="1" hangingPunct="1">
              <a:buFontTx/>
              <a:buNone/>
            </a:pPr>
            <a:endParaRPr lang="en-US" altLang="en-US" sz="2000" dirty="0">
              <a:solidFill>
                <a:schemeClr val="tx1"/>
              </a:solidFill>
            </a:endParaRPr>
          </a:p>
          <a:p>
            <a:pPr marL="0" indent="0" eaLnBrk="1" hangingPunct="1">
              <a:buFontTx/>
              <a:buNone/>
            </a:pPr>
            <a:r>
              <a:rPr lang="en-US" altLang="en-US" sz="2000" dirty="0">
                <a:solidFill>
                  <a:schemeClr val="tx1"/>
                </a:solidFill>
              </a:rPr>
              <a:t>The suffix “</a:t>
            </a:r>
            <a:r>
              <a:rPr lang="en-GB" altLang="en-US" sz="2000" dirty="0">
                <a:solidFill>
                  <a:schemeClr val="tx1"/>
                </a:solidFill>
              </a:rPr>
              <a:t>L” indicates the taxpayer is entitled to the basic personal allowance (</a:t>
            </a:r>
            <a:r>
              <a:rPr lang="en-GB" altLang="en-US" sz="2000" i="1" dirty="0">
                <a:solidFill>
                  <a:schemeClr val="tx1"/>
                </a:solidFill>
              </a:rPr>
              <a:t>formerly called the “lower” personal allowance</a:t>
            </a:r>
            <a:r>
              <a:rPr lang="en-GB" altLang="en-US" sz="2000" dirty="0">
                <a:solidFill>
                  <a:schemeClr val="tx1"/>
                </a:solidFill>
              </a:rPr>
              <a:t>)…</a:t>
            </a:r>
            <a:endParaRPr lang="en-US" altLang="en-US" sz="2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wipe(left)">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23">
                                            <p:txEl>
                                              <p:pRg st="3" end="3"/>
                                            </p:txEl>
                                          </p:spTgt>
                                        </p:tgtEl>
                                        <p:attrNameLst>
                                          <p:attrName>style.visibility</p:attrName>
                                        </p:attrNameLst>
                                      </p:cBhvr>
                                      <p:to>
                                        <p:strVal val="visible"/>
                                      </p:to>
                                    </p:set>
                                    <p:animEffect transition="in" filter="wipe(left)">
                                      <p:cBhvr>
                                        <p:cTn id="12" dur="500"/>
                                        <p:tgtEl>
                                          <p:spTgt spid="512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123">
                                            <p:txEl>
                                              <p:pRg st="5" end="5"/>
                                            </p:txEl>
                                          </p:spTgt>
                                        </p:tgtEl>
                                        <p:attrNameLst>
                                          <p:attrName>style.visibility</p:attrName>
                                        </p:attrNameLst>
                                      </p:cBhvr>
                                      <p:to>
                                        <p:strVal val="visible"/>
                                      </p:to>
                                    </p:set>
                                    <p:animEffect transition="in" filter="wipe(left)">
                                      <p:cBhvr>
                                        <p:cTn id="17" dur="500"/>
                                        <p:tgtEl>
                                          <p:spTgt spid="512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23">
                                            <p:txEl>
                                              <p:pRg st="7" end="7"/>
                                            </p:txEl>
                                          </p:spTgt>
                                        </p:tgtEl>
                                        <p:attrNameLst>
                                          <p:attrName>style.visibility</p:attrName>
                                        </p:attrNameLst>
                                      </p:cBhvr>
                                      <p:to>
                                        <p:strVal val="visible"/>
                                      </p:to>
                                    </p:set>
                                    <p:animEffect transition="in" filter="wipe(left)">
                                      <p:cBhvr>
                                        <p:cTn id="22" dur="500"/>
                                        <p:tgtEl>
                                          <p:spTgt spid="51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indent="0" eaLnBrk="1" hangingPunct="1">
              <a:lnSpc>
                <a:spcPts val="3000"/>
              </a:lnSpc>
            </a:pPr>
            <a:r>
              <a:rPr lang="en-GB" altLang="en-US" sz="2000" b="1" dirty="0"/>
              <a:t>Common PAYE forms (</a:t>
            </a:r>
            <a:r>
              <a:rPr lang="en-GB" altLang="en-US" sz="2000" b="1" i="1" dirty="0"/>
              <a:t>submission to HMRC is all now handled online, but copies given to employees may be either electronic or paper</a:t>
            </a:r>
            <a:r>
              <a:rPr lang="en-GB" altLang="en-US" sz="2000" b="1" dirty="0"/>
              <a:t>)</a:t>
            </a:r>
            <a:endParaRPr lang="en-US" altLang="en-US" sz="2000" b="1" dirty="0"/>
          </a:p>
        </p:txBody>
      </p:sp>
      <p:sp>
        <p:nvSpPr>
          <p:cNvPr id="6147" name="Rectangle 3"/>
          <p:cNvSpPr>
            <a:spLocks noGrp="1" noChangeArrowheads="1"/>
          </p:cNvSpPr>
          <p:nvPr>
            <p:ph idx="1"/>
          </p:nvPr>
        </p:nvSpPr>
        <p:spPr>
          <a:xfrm>
            <a:off x="395536" y="939801"/>
            <a:ext cx="8352928" cy="5081588"/>
          </a:xfrm>
        </p:spPr>
        <p:txBody>
          <a:bodyPr/>
          <a:lstStyle/>
          <a:p>
            <a:pPr marL="360363" indent="-360363" eaLnBrk="1" hangingPunct="1">
              <a:tabLst>
                <a:tab pos="360363" algn="l"/>
                <a:tab pos="1077913" algn="l"/>
                <a:tab pos="1431925" algn="l"/>
              </a:tabLst>
            </a:pPr>
            <a:endParaRPr lang="en-GB" altLang="en-US" sz="2000" b="1" dirty="0">
              <a:solidFill>
                <a:schemeClr val="tx1"/>
              </a:solidFill>
            </a:endParaRPr>
          </a:p>
          <a:p>
            <a:pPr marL="360363" indent="-360363" eaLnBrk="1" hangingPunct="1">
              <a:tabLst>
                <a:tab pos="360363" algn="l"/>
                <a:tab pos="1077913" algn="l"/>
                <a:tab pos="1431925" algn="l"/>
              </a:tabLst>
            </a:pPr>
            <a:r>
              <a:rPr lang="en-GB" altLang="en-US" sz="2000" b="1" dirty="0">
                <a:solidFill>
                  <a:schemeClr val="tx1"/>
                </a:solidFill>
              </a:rPr>
              <a:t>P11D	</a:t>
            </a:r>
            <a:r>
              <a:rPr lang="en-GB" altLang="en-US" sz="1800" dirty="0">
                <a:solidFill>
                  <a:schemeClr val="tx1"/>
                </a:solidFill>
              </a:rPr>
              <a:t>Return of expenses payments, benefits etc. for each director / employee </a:t>
            </a:r>
            <a:r>
              <a:rPr lang="en-GB" altLang="en-US" sz="1800" i="1" dirty="0">
                <a:solidFill>
                  <a:schemeClr val="tx1"/>
                </a:solidFill>
              </a:rPr>
              <a:t>(unless employer has instead chosen to “payroll” all benefits in kind)</a:t>
            </a:r>
            <a:r>
              <a:rPr lang="en-GB" altLang="en-US" sz="1800" dirty="0">
                <a:solidFill>
                  <a:schemeClr val="tx1"/>
                </a:solidFill>
              </a:rPr>
              <a:t> – sent in by July each year with Class 1A NIC payment for the last tax year (</a:t>
            </a:r>
            <a:r>
              <a:rPr lang="en-GB" altLang="en-US" sz="1800" i="1" dirty="0">
                <a:solidFill>
                  <a:schemeClr val="tx1"/>
                </a:solidFill>
              </a:rPr>
              <a:t>see chap. 15</a:t>
            </a:r>
            <a:r>
              <a:rPr lang="en-GB" altLang="en-US" sz="1800" dirty="0">
                <a:solidFill>
                  <a:schemeClr val="tx1"/>
                </a:solidFill>
              </a:rPr>
              <a:t>) and copied to employee;</a:t>
            </a:r>
          </a:p>
          <a:p>
            <a:pPr marL="360363" indent="-360363" eaLnBrk="1" hangingPunct="1">
              <a:tabLst>
                <a:tab pos="360363" algn="l"/>
                <a:tab pos="1077913" algn="l"/>
                <a:tab pos="1431925" algn="l"/>
              </a:tabLst>
            </a:pPr>
            <a:r>
              <a:rPr lang="en-GB" altLang="en-US" sz="1800" b="1" dirty="0">
                <a:solidFill>
                  <a:schemeClr val="tx1"/>
                </a:solidFill>
              </a:rPr>
              <a:t>P11D(b)	</a:t>
            </a:r>
            <a:r>
              <a:rPr lang="en-GB" altLang="en-US" sz="1800" dirty="0">
                <a:solidFill>
                  <a:schemeClr val="tx1"/>
                </a:solidFill>
              </a:rPr>
              <a:t>Return of benefits in kind for the purpose of making Class 1A National Insurance Contributions.  Still required even if the employer “payrolls” benefits in kind;</a:t>
            </a:r>
          </a:p>
          <a:p>
            <a:pPr marL="360363" indent="-360363" eaLnBrk="1" hangingPunct="1">
              <a:tabLst>
                <a:tab pos="360363" algn="l"/>
                <a:tab pos="1077913" algn="l"/>
                <a:tab pos="1431925" algn="l"/>
              </a:tabLst>
            </a:pPr>
            <a:r>
              <a:rPr lang="en-GB" altLang="en-US" sz="2000" b="1" dirty="0">
                <a:solidFill>
                  <a:schemeClr val="tx1"/>
                </a:solidFill>
              </a:rPr>
              <a:t>P60	</a:t>
            </a:r>
            <a:r>
              <a:rPr lang="en-GB" altLang="en-US" sz="1800" dirty="0">
                <a:solidFill>
                  <a:schemeClr val="tx1"/>
                </a:solidFill>
              </a:rPr>
              <a:t>Employer’s certificate of pay and tax deducted, given to every individual employee after end of the tax year (</a:t>
            </a:r>
            <a:r>
              <a:rPr lang="en-GB" altLang="en-US" sz="1800" i="1" dirty="0">
                <a:solidFill>
                  <a:schemeClr val="tx1"/>
                </a:solidFill>
              </a:rPr>
              <a:t>by 19 May</a:t>
            </a:r>
            <a:r>
              <a:rPr lang="en-GB" altLang="en-US" sz="1800" dirty="0">
                <a:solidFill>
                  <a:schemeClr val="tx1"/>
                </a:solidFill>
              </a:rPr>
              <a:t>)</a:t>
            </a:r>
            <a:r>
              <a:rPr lang="en-GB" altLang="en-US" sz="2000" dirty="0">
                <a:solidFill>
                  <a:schemeClr val="tx1"/>
                </a:solidFill>
              </a:rPr>
              <a:t>;</a:t>
            </a:r>
          </a:p>
          <a:p>
            <a:pPr marL="360363" indent="-360363" eaLnBrk="1" hangingPunct="1">
              <a:tabLst>
                <a:tab pos="360363" algn="l"/>
                <a:tab pos="1077913" algn="l"/>
                <a:tab pos="1431925" algn="l"/>
              </a:tabLst>
            </a:pPr>
            <a:r>
              <a:rPr lang="en-GB" altLang="en-US" sz="2000" b="1" dirty="0">
                <a:solidFill>
                  <a:schemeClr val="tx1"/>
                </a:solidFill>
              </a:rPr>
              <a:t>P45</a:t>
            </a:r>
            <a:r>
              <a:rPr lang="en-GB" altLang="en-US" sz="1800" dirty="0">
                <a:solidFill>
                  <a:schemeClr val="tx1"/>
                </a:solidFill>
              </a:rPr>
              <a:t>	Used to transfer employee’s current PAYE code between old and new job, or jobseeker to job, or from job to (</a:t>
            </a:r>
            <a:r>
              <a:rPr lang="en-GB" altLang="en-US" sz="1800" i="1" dirty="0">
                <a:solidFill>
                  <a:schemeClr val="tx1"/>
                </a:solidFill>
              </a:rPr>
              <a:t>retired</a:t>
            </a:r>
            <a:r>
              <a:rPr lang="en-GB" altLang="en-US" sz="1800" dirty="0">
                <a:solidFill>
                  <a:schemeClr val="tx1"/>
                </a:solidFill>
              </a:rPr>
              <a:t>) pension;</a:t>
            </a:r>
          </a:p>
          <a:p>
            <a:pPr marL="360363" indent="-360363" eaLnBrk="1" hangingPunct="1">
              <a:tabLst>
                <a:tab pos="360363" algn="l"/>
                <a:tab pos="1077913" algn="l"/>
                <a:tab pos="1431925" algn="l"/>
              </a:tabLst>
            </a:pPr>
            <a:r>
              <a:rPr lang="en-GB" altLang="en-US" sz="2000" b="1" dirty="0">
                <a:solidFill>
                  <a:schemeClr val="tx1"/>
                </a:solidFill>
              </a:rPr>
              <a:t>P46</a:t>
            </a:r>
            <a:r>
              <a:rPr lang="en-GB" altLang="en-US" sz="1800" dirty="0">
                <a:solidFill>
                  <a:schemeClr val="tx1"/>
                </a:solidFill>
              </a:rPr>
              <a:t>	Notice to HMRC of a new employee with no P45, which prompts issue of a new PAYE code to both employee and employer.</a:t>
            </a:r>
          </a:p>
          <a:p>
            <a:pPr marL="360363" indent="-360363" eaLnBrk="1" hangingPunct="1">
              <a:buNone/>
              <a:tabLst>
                <a:tab pos="360363" algn="l"/>
                <a:tab pos="1077913" algn="l"/>
                <a:tab pos="1431925" algn="l"/>
              </a:tabLst>
            </a:pPr>
            <a:endParaRPr lang="en-US" altLang="en-US" sz="1800" dirty="0">
              <a:solidFill>
                <a:schemeClr val="tx1"/>
              </a:solidFill>
            </a:endParaRPr>
          </a:p>
        </p:txBody>
      </p:sp>
    </p:spTree>
  </p:cSld>
  <p:clrMapOvr>
    <a:masterClrMapping/>
  </p:clrMapOvr>
</p:sld>
</file>

<file path=ppt/theme/theme1.xml><?xml version="1.0" encoding="utf-8"?>
<a:theme xmlns:a="http://schemas.openxmlformats.org/drawingml/2006/main" name="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Tax_blue_yellow</Template>
  <TotalTime>317</TotalTime>
  <Words>723</Words>
  <Application>Microsoft Office PowerPoint</Application>
  <PresentationFormat>On-screen Show (4:3)</PresentationFormat>
  <Paragraphs>57</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Trebuchet MS</vt:lpstr>
      <vt:lpstr>Verdana</vt:lpstr>
      <vt:lpstr>Tax_blue_yellow</vt:lpstr>
      <vt:lpstr>PowerPoint Presentation</vt:lpstr>
      <vt:lpstr>PAYE - Introduction</vt:lpstr>
      <vt:lpstr>Taxable pay</vt:lpstr>
      <vt:lpstr>Payrolling</vt:lpstr>
      <vt:lpstr>Outline of PAYE coding</vt:lpstr>
      <vt:lpstr>Common PAYE forms (submission to HMRC is all now handled online, but copies given to employees may be either electronic or paper)</vt:lpstr>
    </vt:vector>
  </TitlesOfParts>
  <Company>Leeds Metropolitan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 Income from employment II – PAYE</dc:title>
  <dc:creator>csadm1n01</dc:creator>
  <cp:lastModifiedBy>Ricky Tutin</cp:lastModifiedBy>
  <cp:revision>77</cp:revision>
  <cp:lastPrinted>2016-07-07T11:03:31Z</cp:lastPrinted>
  <dcterms:created xsi:type="dcterms:W3CDTF">2007-07-28T16:01:02Z</dcterms:created>
  <dcterms:modified xsi:type="dcterms:W3CDTF">2026-07-31T15:53:03Z</dcterms:modified>
</cp:coreProperties>
</file>