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344" r:id="rId2"/>
    <p:sldId id="264" r:id="rId3"/>
    <p:sldId id="265" r:id="rId4"/>
    <p:sldId id="258" r:id="rId5"/>
    <p:sldId id="259" r:id="rId6"/>
    <p:sldId id="267" r:id="rId7"/>
    <p:sldId id="260" r:id="rId8"/>
    <p:sldId id="274" r:id="rId9"/>
    <p:sldId id="278" r:id="rId10"/>
    <p:sldId id="290" r:id="rId11"/>
    <p:sldId id="287" r:id="rId12"/>
    <p:sldId id="279" r:id="rId13"/>
    <p:sldId id="280" r:id="rId14"/>
    <p:sldId id="281" r:id="rId15"/>
    <p:sldId id="282" r:id="rId16"/>
    <p:sldId id="283" r:id="rId17"/>
    <p:sldId id="285" r:id="rId18"/>
    <p:sldId id="555" r:id="rId19"/>
    <p:sldId id="295" r:id="rId20"/>
    <p:sldId id="296" r:id="rId21"/>
    <p:sldId id="297" r:id="rId22"/>
    <p:sldId id="286" r:id="rId23"/>
    <p:sldId id="268" r:id="rId24"/>
    <p:sldId id="323" r:id="rId25"/>
  </p:sldIdLst>
  <p:sldSz cx="9144000" cy="6858000" type="screen4x3"/>
  <p:notesSz cx="6797675" cy="987425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36082F-F4A7-6A2A-2FDE-706FEDACA2C1}" name="Ricky Tutin" initials="RT" userId="S::ecrpt@bristol.ac.uk::dd98c3f1-e76c-4dcf-8aff-a7016c9502dd" providerId="AD"/>
  <p188:author id="{5D6A8761-CAC6-BBA2-65DD-5DE5BB0DE0AD}" name="combsalanm@yahoo.com" initials="c" userId="3d8225f013933f7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mbsalanm@yahoo.com" initials="c" lastIdx="1" clrIdx="0">
    <p:extLst>
      <p:ext uri="{19B8F6BF-5375-455C-9EA6-DF929625EA0E}">
        <p15:presenceInfo xmlns:p15="http://schemas.microsoft.com/office/powerpoint/2012/main" userId="3d8225f013933f7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A78"/>
    <a:srgbClr val="780ACC"/>
    <a:srgbClr val="EEDDFF"/>
    <a:srgbClr val="D57800"/>
    <a:srgbClr val="F9AD1B"/>
    <a:srgbClr val="BAA130"/>
    <a:srgbClr val="0989CB"/>
    <a:srgbClr val="804000"/>
    <a:srgbClr val="009720"/>
    <a:srgbClr val="FFF0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836" y="138"/>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77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a:defRPr sz="1200"/>
            </a:lvl1pPr>
          </a:lstStyle>
          <a:p>
            <a:fld id="{6BC36203-FD44-451B-BBEF-D55D5D765174}" type="datetimeFigureOut">
              <a:rPr lang="en-GB" smtClean="0"/>
              <a:t>05/08/2026</a:t>
            </a:fld>
            <a:endParaRPr lang="en-GB" dirty="0"/>
          </a:p>
        </p:txBody>
      </p:sp>
      <p:sp>
        <p:nvSpPr>
          <p:cNvPr id="4" name="Footer Placeholder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a:defRPr sz="1200"/>
            </a:lvl1pPr>
          </a:lstStyle>
          <a:p>
            <a:fld id="{73333C86-526E-4F49-9B23-A6EC9C455B17}" type="slidenum">
              <a:rPr lang="en-GB" smtClean="0"/>
              <a:t>‹#›</a:t>
            </a:fld>
            <a:endParaRPr lang="en-GB" dirty="0"/>
          </a:p>
        </p:txBody>
      </p:sp>
    </p:spTree>
    <p:extLst>
      <p:ext uri="{BB962C8B-B14F-4D97-AF65-F5344CB8AC3E}">
        <p14:creationId xmlns:p14="http://schemas.microsoft.com/office/powerpoint/2010/main" val="8581594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49688" y="0"/>
            <a:ext cx="2946400" cy="493713"/>
          </a:xfrm>
          <a:prstGeom prst="rect">
            <a:avLst/>
          </a:prstGeom>
        </p:spPr>
        <p:txBody>
          <a:bodyPr vert="horz" lIns="91440" tIns="45720" rIns="91440" bIns="45720" rtlCol="0"/>
          <a:lstStyle>
            <a:lvl1pPr algn="r">
              <a:defRPr sz="1200"/>
            </a:lvl1pPr>
          </a:lstStyle>
          <a:p>
            <a:fld id="{E3E2A160-2EE8-4B5D-99A4-231594BDC781}" type="datetimeFigureOut">
              <a:rPr lang="en-GB" smtClean="0"/>
              <a:t>05/08/2026</a:t>
            </a:fld>
            <a:endParaRPr lang="en-GB" dirty="0"/>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450" y="4691063"/>
            <a:ext cx="5438775" cy="4443412"/>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lvl1pPr algn="r">
              <a:defRPr sz="1200"/>
            </a:lvl1pPr>
          </a:lstStyle>
          <a:p>
            <a:fld id="{DF4BEC61-0201-4A17-8458-23D2162D18C6}" type="slidenum">
              <a:rPr lang="en-GB" smtClean="0"/>
              <a:t>‹#›</a:t>
            </a:fld>
            <a:endParaRPr lang="en-GB" dirty="0"/>
          </a:p>
        </p:txBody>
      </p:sp>
    </p:spTree>
    <p:extLst>
      <p:ext uri="{BB962C8B-B14F-4D97-AF65-F5344CB8AC3E}">
        <p14:creationId xmlns:p14="http://schemas.microsoft.com/office/powerpoint/2010/main" val="2002971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1138836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F4BEC61-0201-4A17-8458-23D2162D18C6}" type="slidenum">
              <a:rPr lang="en-GB" smtClean="0"/>
              <a:t>7</a:t>
            </a:fld>
            <a:endParaRPr lang="en-GB" dirty="0"/>
          </a:p>
        </p:txBody>
      </p:sp>
    </p:spTree>
    <p:extLst>
      <p:ext uri="{BB962C8B-B14F-4D97-AF65-F5344CB8AC3E}">
        <p14:creationId xmlns:p14="http://schemas.microsoft.com/office/powerpoint/2010/main" val="7013832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0000FF"/>
                </a:solidFill>
              </a:defRPr>
            </a:lvl1p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14" name="Slide Number Placeholder 13"/>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1097498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 y="1587"/>
            <a:ext cx="9143998" cy="93821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0" y="939800"/>
            <a:ext cx="9143999" cy="544152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852960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0000FF"/>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FF"/>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7" name="Slide Number Placeholder 6"/>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836317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 y="1587"/>
            <a:ext cx="9143998" cy="938213"/>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Slide Number Placeholder 7"/>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761822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 y="1587"/>
            <a:ext cx="9143998" cy="938213"/>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Slide Number Placeholder 9"/>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3215651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 y="1587"/>
            <a:ext cx="9143998" cy="938213"/>
          </a:xfrm>
          <a:prstGeom prst="rect">
            <a:avLst/>
          </a:prstGeom>
        </p:spPr>
        <p:txBody>
          <a:bodyPr/>
          <a:lstStyle/>
          <a:p>
            <a:r>
              <a:rPr lang="en-US"/>
              <a:t>Click to edit Master title style</a:t>
            </a:r>
            <a:endParaRPr lang="en-GB"/>
          </a:p>
        </p:txBody>
      </p:sp>
      <p:sp>
        <p:nvSpPr>
          <p:cNvPr id="6" name="Slide Number Placeholder 5"/>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2989680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13534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DAF804-3F7E-F047-B6F5-CE1ACE03DAE1}"/>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6" name="Rectangle 5">
            <a:extLst>
              <a:ext uri="{FF2B5EF4-FFF2-40B4-BE49-F238E27FC236}">
                <a16:creationId xmlns:a16="http://schemas.microsoft.com/office/drawing/2014/main" id="{DE77EEA1-5257-A96C-D24A-931AC9509835}"/>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26">
            <a:extLst>
              <a:ext uri="{FF2B5EF4-FFF2-40B4-BE49-F238E27FC236}">
                <a16:creationId xmlns:a16="http://schemas.microsoft.com/office/drawing/2014/main" id="{4D7B33E7-F230-01E9-2845-27B4413504FF}"/>
              </a:ext>
            </a:extLst>
          </p:cNvPr>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8" name="Rectangle 2">
            <a:extLst>
              <a:ext uri="{FF2B5EF4-FFF2-40B4-BE49-F238E27FC236}">
                <a16:creationId xmlns:a16="http://schemas.microsoft.com/office/drawing/2014/main" id="{F229FD14-23AD-55E9-5394-B76AEB252628}"/>
              </a:ext>
            </a:extLst>
          </p:cNvPr>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9" name="Rectangle 3">
            <a:extLst>
              <a:ext uri="{FF2B5EF4-FFF2-40B4-BE49-F238E27FC236}">
                <a16:creationId xmlns:a16="http://schemas.microsoft.com/office/drawing/2014/main" id="{A6D40E00-9A9A-EA8F-30F7-93E73ACDD9CC}"/>
              </a:ext>
            </a:extLst>
          </p:cNvPr>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6">
            <a:extLst>
              <a:ext uri="{FF2B5EF4-FFF2-40B4-BE49-F238E27FC236}">
                <a16:creationId xmlns:a16="http://schemas.microsoft.com/office/drawing/2014/main" id="{7CEAE6E1-143D-E24D-9167-4D05505C2DBA}"/>
              </a:ext>
            </a:extLst>
          </p:cNvPr>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marL="268288" indent="0" algn="l" rtl="0" eaLnBrk="1" fontAlgn="base" hangingPunct="1">
        <a:spcBef>
          <a:spcPct val="0"/>
        </a:spcBef>
        <a:spcAft>
          <a:spcPct val="0"/>
        </a:spcAft>
        <a:defRPr sz="4000">
          <a:solidFill>
            <a:schemeClr val="bg1"/>
          </a:solidFill>
          <a:effectLst>
            <a:outerShdw blurRad="38100" dist="38100" dir="2700000" algn="tl">
              <a:srgbClr val="000000">
                <a:alpha val="43137"/>
              </a:srgbClr>
            </a:outerShdw>
          </a:effectLst>
          <a:latin typeface="Trebuchet MS" panose="020B0603020202020204"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0" indent="0" algn="l" rtl="0" eaLnBrk="1" fontAlgn="base" hangingPunct="1">
        <a:spcBef>
          <a:spcPct val="20000"/>
        </a:spcBef>
        <a:spcAft>
          <a:spcPct val="0"/>
        </a:spcAft>
        <a:buChar char="•"/>
        <a:tabLst/>
        <a:defRPr sz="2400">
          <a:solidFill>
            <a:srgbClr val="0000FF"/>
          </a:solidFill>
          <a:latin typeface="Verdana" panose="020B0604030504040204" pitchFamily="34" charset="0"/>
          <a:ea typeface="Verdana" panose="020B0604030504040204" pitchFamily="34" charset="0"/>
          <a:cs typeface="+mn-cs"/>
        </a:defRPr>
      </a:lvl1pPr>
      <a:lvl2pPr marL="720725" indent="-360363" algn="l" rtl="0" eaLnBrk="1" fontAlgn="base" hangingPunct="1">
        <a:spcBef>
          <a:spcPct val="20000"/>
        </a:spcBef>
        <a:spcAft>
          <a:spcPct val="0"/>
        </a:spcAft>
        <a:buChar char="–"/>
        <a:tabLst/>
        <a:defRPr sz="2000">
          <a:solidFill>
            <a:srgbClr val="0000FF"/>
          </a:solidFill>
          <a:latin typeface="Verdana" panose="020B0604030504040204" pitchFamily="34" charset="0"/>
          <a:ea typeface="Verdana" panose="020B0604030504040204" pitchFamily="34" charset="0"/>
        </a:defRPr>
      </a:lvl2pPr>
      <a:lvl3pPr marL="1073150" indent="-352425" algn="l" rtl="0" eaLnBrk="1" fontAlgn="base" hangingPunct="1">
        <a:spcBef>
          <a:spcPct val="20000"/>
        </a:spcBef>
        <a:spcAft>
          <a:spcPct val="0"/>
        </a:spcAft>
        <a:buChar char="•"/>
        <a:tabLst/>
        <a:defRPr sz="1800">
          <a:solidFill>
            <a:srgbClr val="0000FF"/>
          </a:solidFill>
          <a:latin typeface="Verdana" panose="020B0604030504040204" pitchFamily="34" charset="0"/>
          <a:ea typeface="Verdana" panose="020B0604030504040204" pitchFamily="34" charset="0"/>
        </a:defRPr>
      </a:lvl3pPr>
      <a:lvl4pPr marL="1435100" indent="-361950" algn="l" rtl="0" eaLnBrk="1" fontAlgn="base" hangingPunct="1">
        <a:spcBef>
          <a:spcPct val="20000"/>
        </a:spcBef>
        <a:spcAft>
          <a:spcPct val="0"/>
        </a:spcAft>
        <a:buChar char="–"/>
        <a:tabLst/>
        <a:defRPr sz="1600">
          <a:solidFill>
            <a:srgbClr val="0000FF"/>
          </a:solidFill>
          <a:latin typeface="Verdana" panose="020B0604030504040204" pitchFamily="34" charset="0"/>
          <a:ea typeface="Verdana" panose="020B0604030504040204" pitchFamily="34" charset="0"/>
        </a:defRPr>
      </a:lvl4pPr>
      <a:lvl5pPr marL="1795463" indent="-360363" algn="l" rtl="0" eaLnBrk="1" fontAlgn="base" hangingPunct="1">
        <a:spcBef>
          <a:spcPct val="20000"/>
        </a:spcBef>
        <a:spcAft>
          <a:spcPct val="0"/>
        </a:spcAft>
        <a:buChar char="»"/>
        <a:tabLst/>
        <a:defRPr sz="1600">
          <a:solidFill>
            <a:srgbClr val="0000FF"/>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openclipart.org/" TargetMode="Externa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Rectangle 41">
            <a:extLst>
              <a:ext uri="{FF2B5EF4-FFF2-40B4-BE49-F238E27FC236}">
                <a16:creationId xmlns:a16="http://schemas.microsoft.com/office/drawing/2014/main" id="{ACA75ADA-7332-94D9-AD95-62DBEEB16CAA}"/>
              </a:ext>
            </a:extLst>
          </p:cNvPr>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35</a:t>
            </a:r>
          </a:p>
          <a:p>
            <a:pPr marL="0" indent="0">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Elements of tax planning</a:t>
            </a:r>
          </a:p>
          <a:p>
            <a:pPr marL="0" indent="0">
              <a:buNone/>
              <a:tabLst>
                <a:tab pos="355600" algn="l"/>
              </a:tabLst>
              <a:defRPr/>
            </a:pPr>
            <a:endParaRPr lang="en-GB" altLang="en-US" sz="24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9AEA5EE4-90F4-F0CB-97D4-AB41239AB477}"/>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B0D9733B-9F6E-D45D-1915-A1FADE32EFDB}"/>
              </a:ext>
            </a:extLst>
          </p:cNvPr>
          <p:cNvSpPr/>
          <p:nvPr/>
        </p:nvSpPr>
        <p:spPr>
          <a:xfrm>
            <a:off x="0" y="5937000"/>
            <a:ext cx="9143999" cy="921000"/>
          </a:xfrm>
          <a:prstGeom prst="rect">
            <a:avLst/>
          </a:prstGeom>
          <a:gradFill flip="none" rotWithShape="1">
            <a:gsLst>
              <a:gs pos="100000">
                <a:srgbClr val="0989CB"/>
              </a:gs>
              <a:gs pos="0">
                <a:srgbClr val="BAA13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pPr algn="r">
              <a:lnSpc>
                <a:spcPct val="120000"/>
              </a:lnSpc>
            </a:pPr>
            <a:r>
              <a:rPr lang="en-GB" sz="1200" b="1" dirty="0">
                <a:latin typeface="Verdana" panose="020B0604030504040204" pitchFamily="34" charset="0"/>
                <a:ea typeface="Verdana" panose="020B0604030504040204" pitchFamily="34" charset="0"/>
              </a:rPr>
              <a:t>AI-assisted artwork</a:t>
            </a:r>
            <a:r>
              <a:rPr lang="en-GB" sz="1200" dirty="0">
                <a:latin typeface="Verdana" panose="020B0604030504040204" pitchFamily="34" charset="0"/>
                <a:ea typeface="Verdana" panose="020B0604030504040204" pitchFamily="34" charset="0"/>
              </a:rPr>
              <a:t>:</a:t>
            </a:r>
          </a:p>
          <a:p>
            <a:pPr algn="r">
              <a:lnSpc>
                <a:spcPct val="120000"/>
              </a:lnSpc>
            </a:pPr>
            <a:r>
              <a:rPr lang="en-GB" sz="1200" dirty="0">
                <a:latin typeface="Verdana" panose="020B0604030504040204" pitchFamily="34" charset="0"/>
                <a:ea typeface="Verdana" panose="020B0604030504040204" pitchFamily="34" charset="0"/>
              </a:rPr>
              <a:t>Generated by Ricky Tutin with Google Gemini,</a:t>
            </a:r>
          </a:p>
          <a:p>
            <a:pPr algn="r">
              <a:lnSpc>
                <a:spcPct val="120000"/>
              </a:lnSpc>
            </a:pPr>
            <a:r>
              <a:rPr lang="en-GB" sz="1200" dirty="0">
                <a:latin typeface="Verdana" panose="020B0604030504040204" pitchFamily="34" charset="0"/>
                <a:ea typeface="Verdana" panose="020B0604030504040204" pitchFamily="34" charset="0"/>
              </a:rPr>
              <a:t>16-Jun-2025</a:t>
            </a:r>
          </a:p>
        </p:txBody>
      </p:sp>
      <p:pic>
        <p:nvPicPr>
          <p:cNvPr id="7" name="Picture 6">
            <a:extLst>
              <a:ext uri="{FF2B5EF4-FFF2-40B4-BE49-F238E27FC236}">
                <a16:creationId xmlns:a16="http://schemas.microsoft.com/office/drawing/2014/main" id="{D15792A7-C9BC-411F-8DB8-65153B363D37}"/>
              </a:ext>
            </a:extLst>
          </p:cNvPr>
          <p:cNvPicPr>
            <a:picLocks noChangeAspect="1"/>
          </p:cNvPicPr>
          <p:nvPr/>
        </p:nvPicPr>
        <p:blipFill>
          <a:blip r:embed="rId5"/>
          <a:stretch>
            <a:fillRect/>
          </a:stretch>
        </p:blipFill>
        <p:spPr>
          <a:xfrm>
            <a:off x="6732240" y="3212976"/>
            <a:ext cx="2411760" cy="2943462"/>
          </a:xfrm>
          <a:prstGeom prst="rect">
            <a:avLst/>
          </a:prstGeom>
        </p:spPr>
      </p:pic>
    </p:spTree>
    <p:extLst>
      <p:ext uri="{BB962C8B-B14F-4D97-AF65-F5344CB8AC3E}">
        <p14:creationId xmlns:p14="http://schemas.microsoft.com/office/powerpoint/2010/main" val="3573977726"/>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dirty="0"/>
              <a:t>The choice of business form</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 </a:t>
            </a:r>
          </a:p>
          <a:p>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Pension contributions are the </a:t>
            </a:r>
            <a:r>
              <a:rPr lang="en-GB" b="1" dirty="0">
                <a:solidFill>
                  <a:schemeClr val="tx1"/>
                </a:solidFill>
                <a:latin typeface="Verdana" panose="020B0604030504040204" pitchFamily="34" charset="0"/>
                <a:ea typeface="Verdana" panose="020B0604030504040204" pitchFamily="34" charset="0"/>
                <a:cs typeface="Verdana" panose="020B0604030504040204" pitchFamily="34" charset="0"/>
              </a:rPr>
              <a:t>most tax-efficient </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way to extract profits: they will be an allowable expense for the company and not subject to income tax for the individual.  But of course there is a limit to how much may be contributed each year while remaining tax-exempt (</a:t>
            </a:r>
            <a:r>
              <a:rPr lang="en-GB" i="1" dirty="0">
                <a:solidFill>
                  <a:schemeClr val="tx1"/>
                </a:solidFill>
                <a:latin typeface="Verdana" panose="020B0604030504040204" pitchFamily="34" charset="0"/>
                <a:ea typeface="Verdana" panose="020B0604030504040204" pitchFamily="34" charset="0"/>
                <a:cs typeface="Verdana" panose="020B0604030504040204" pitchFamily="34" charset="0"/>
              </a:rPr>
              <a:t>see Chapter 14</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  For the rest of this session, we will focus on salary, interest and dividends;</a:t>
            </a:r>
          </a:p>
          <a:p>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 </a:t>
            </a:r>
          </a:p>
          <a:p>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With the incorporation option, there is also a choice as to </a:t>
            </a:r>
            <a:r>
              <a:rPr lang="en-GB" b="1" dirty="0">
                <a:solidFill>
                  <a:schemeClr val="tx1"/>
                </a:solidFill>
                <a:latin typeface="Verdana" panose="020B0604030504040204" pitchFamily="34" charset="0"/>
                <a:ea typeface="Verdana" panose="020B0604030504040204" pitchFamily="34" charset="0"/>
                <a:cs typeface="Verdana" panose="020B0604030504040204" pitchFamily="34" charset="0"/>
              </a:rPr>
              <a:t>when</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 the individual may extract the profits.  The trader may choose to have the company distribute some profits as dividends (</a:t>
            </a:r>
            <a:r>
              <a:rPr lang="en-GB" i="1" dirty="0">
                <a:solidFill>
                  <a:schemeClr val="tx1"/>
                </a:solidFill>
                <a:latin typeface="Verdana" panose="020B0604030504040204" pitchFamily="34" charset="0"/>
                <a:ea typeface="Verdana" panose="020B0604030504040204" pitchFamily="34" charset="0"/>
                <a:cs typeface="Verdana" panose="020B0604030504040204" pitchFamily="34" charset="0"/>
              </a:rPr>
              <a:t>in which case the company will pay Corporation Tax and the shareholder will be subject to further tax on dividend income</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 and to </a:t>
            </a:r>
            <a:r>
              <a:rPr lang="en-GB" b="1" dirty="0">
                <a:solidFill>
                  <a:schemeClr val="tx1"/>
                </a:solidFill>
                <a:latin typeface="Verdana" panose="020B0604030504040204" pitchFamily="34" charset="0"/>
                <a:ea typeface="Verdana" panose="020B0604030504040204" pitchFamily="34" charset="0"/>
                <a:cs typeface="Verdana" panose="020B0604030504040204" pitchFamily="34" charset="0"/>
              </a:rPr>
              <a:t>retain some profits </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a:t>
            </a:r>
            <a:r>
              <a:rPr lang="en-GB" i="1" dirty="0">
                <a:solidFill>
                  <a:schemeClr val="tx1"/>
                </a:solidFill>
                <a:latin typeface="Verdana" panose="020B0604030504040204" pitchFamily="34" charset="0"/>
                <a:ea typeface="Verdana" panose="020B0604030504040204" pitchFamily="34" charset="0"/>
                <a:cs typeface="Verdana" panose="020B0604030504040204" pitchFamily="34" charset="0"/>
              </a:rPr>
              <a:t>in which case those profits, although still subject to Corporation Tax, are ‘protected’ from further tax in the hands of the shareholder until such future date as they are distributed as dividends or crystallised through sale of shares giving rise to a capital gain</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337938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Effect transition="in" filter="wipe(left)">
                                      <p:cBhvr>
                                        <p:cTn id="7" dur="500"/>
                                        <p:tgtEl>
                                          <p:spTgt spid="1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1" end="1"/>
                                            </p:txEl>
                                          </p:spTgt>
                                        </p:tgtEl>
                                        <p:attrNameLst>
                                          <p:attrName>style.visibility</p:attrName>
                                        </p:attrNameLst>
                                      </p:cBhvr>
                                      <p:to>
                                        <p:strVal val="visible"/>
                                      </p:to>
                                    </p:set>
                                    <p:animEffect transition="in" filter="wipe(left)">
                                      <p:cBhvr>
                                        <p:cTn id="12" dur="500"/>
                                        <p:tgtEl>
                                          <p:spTgt spid="1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
                                            <p:txEl>
                                              <p:pRg st="2" end="2"/>
                                            </p:txEl>
                                          </p:spTgt>
                                        </p:tgtEl>
                                        <p:attrNameLst>
                                          <p:attrName>style.visibility</p:attrName>
                                        </p:attrNameLst>
                                      </p:cBhvr>
                                      <p:to>
                                        <p:strVal val="visible"/>
                                      </p:to>
                                    </p:set>
                                    <p:animEffect transition="in" filter="wipe(left)">
                                      <p:cBhvr>
                                        <p:cTn id="17" dur="500"/>
                                        <p:tgtEl>
                                          <p:spTgt spid="1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0">
                                            <p:txEl>
                                              <p:pRg st="3" end="3"/>
                                            </p:txEl>
                                          </p:spTgt>
                                        </p:tgtEl>
                                        <p:attrNameLst>
                                          <p:attrName>style.visibility</p:attrName>
                                        </p:attrNameLst>
                                      </p:cBhvr>
                                      <p:to>
                                        <p:strVal val="visible"/>
                                      </p:to>
                                    </p:set>
                                    <p:animEffect transition="in" filter="wipe(left)">
                                      <p:cBhvr>
                                        <p:cTn id="22" dur="500"/>
                                        <p:tgtEl>
                                          <p:spTgt spid="1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bldLvl="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sz="2800" dirty="0"/>
              <a:t>Sole trader vs company (</a:t>
            </a:r>
            <a:r>
              <a:rPr lang="en-GB" altLang="en-US" sz="2800" b="1" dirty="0"/>
              <a:t>marginal</a:t>
            </a:r>
            <a:r>
              <a:rPr lang="en-GB" altLang="en-US" sz="2800" dirty="0"/>
              <a:t> impact)</a:t>
            </a:r>
          </a:p>
        </p:txBody>
      </p:sp>
      <p:graphicFrame>
        <p:nvGraphicFramePr>
          <p:cNvPr id="3" name="Table 2">
            <a:extLst>
              <a:ext uri="{FF2B5EF4-FFF2-40B4-BE49-F238E27FC236}">
                <a16:creationId xmlns:a16="http://schemas.microsoft.com/office/drawing/2014/main" id="{39778AE6-2A97-497D-83D2-48AFCB42AB32}"/>
              </a:ext>
            </a:extLst>
          </p:cNvPr>
          <p:cNvGraphicFramePr>
            <a:graphicFrameLocks noGrp="1"/>
          </p:cNvGraphicFramePr>
          <p:nvPr>
            <p:extLst>
              <p:ext uri="{D42A27DB-BD31-4B8C-83A1-F6EECF244321}">
                <p14:modId xmlns:p14="http://schemas.microsoft.com/office/powerpoint/2010/main" val="2013795155"/>
              </p:ext>
            </p:extLst>
          </p:nvPr>
        </p:nvGraphicFramePr>
        <p:xfrm>
          <a:off x="-1588" y="939800"/>
          <a:ext cx="9142413" cy="4987936"/>
        </p:xfrm>
        <a:graphic>
          <a:graphicData uri="http://schemas.openxmlformats.org/drawingml/2006/table">
            <a:tbl>
              <a:tblPr firstRow="1" firstCol="1" bandRow="1">
                <a:tableStyleId>{5C22544A-7EE6-4342-B048-85BDC9FD1C3A}</a:tableStyleId>
              </a:tblPr>
              <a:tblGrid>
                <a:gridCol w="2951519">
                  <a:extLst>
                    <a:ext uri="{9D8B030D-6E8A-4147-A177-3AD203B41FA5}">
                      <a16:colId xmlns:a16="http://schemas.microsoft.com/office/drawing/2014/main" val="1100905935"/>
                    </a:ext>
                  </a:extLst>
                </a:gridCol>
                <a:gridCol w="1484698">
                  <a:extLst>
                    <a:ext uri="{9D8B030D-6E8A-4147-A177-3AD203B41FA5}">
                      <a16:colId xmlns:a16="http://schemas.microsoft.com/office/drawing/2014/main" val="3689926097"/>
                    </a:ext>
                  </a:extLst>
                </a:gridCol>
                <a:gridCol w="1485750">
                  <a:extLst>
                    <a:ext uri="{9D8B030D-6E8A-4147-A177-3AD203B41FA5}">
                      <a16:colId xmlns:a16="http://schemas.microsoft.com/office/drawing/2014/main" val="3243862935"/>
                    </a:ext>
                  </a:extLst>
                </a:gridCol>
                <a:gridCol w="1485750">
                  <a:extLst>
                    <a:ext uri="{9D8B030D-6E8A-4147-A177-3AD203B41FA5}">
                      <a16:colId xmlns:a16="http://schemas.microsoft.com/office/drawing/2014/main" val="156467177"/>
                    </a:ext>
                  </a:extLst>
                </a:gridCol>
                <a:gridCol w="1485750">
                  <a:extLst>
                    <a:ext uri="{9D8B030D-6E8A-4147-A177-3AD203B41FA5}">
                      <a16:colId xmlns:a16="http://schemas.microsoft.com/office/drawing/2014/main" val="3769947027"/>
                    </a:ext>
                  </a:extLst>
                </a:gridCol>
                <a:gridCol w="248946">
                  <a:extLst>
                    <a:ext uri="{9D8B030D-6E8A-4147-A177-3AD203B41FA5}">
                      <a16:colId xmlns:a16="http://schemas.microsoft.com/office/drawing/2014/main" val="4114044654"/>
                    </a:ext>
                  </a:extLst>
                </a:gridCol>
              </a:tblGrid>
              <a:tr h="148261">
                <a:tc gridSpan="6">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Sole trader option</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412054858"/>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595860153"/>
                  </a:ext>
                </a:extLst>
              </a:tr>
              <a:tr h="568336">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Basic Rate</a:t>
                      </a:r>
                    </a:p>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(i)</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Higher Rate</a:t>
                      </a:r>
                    </a:p>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(ii)</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Additional Rate</a:t>
                      </a:r>
                    </a:p>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(iii)</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Additional Rate</a:t>
                      </a:r>
                    </a:p>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(iv)</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216269097"/>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846406942"/>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Trading profits</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1,000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1,000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1,000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1,000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994410496"/>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Income Tax</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(400)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(450)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(450)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412063676"/>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National Insurance</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(60)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166730273"/>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Post-tax income</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740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580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530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530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670738165"/>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839421030"/>
                  </a:ext>
                </a:extLst>
              </a:tr>
              <a:tr h="148261">
                <a:tc>
                  <a:txBody>
                    <a:bodyPr/>
                    <a:lstStyle/>
                    <a:p>
                      <a:pPr algn="just">
                        <a:spcAft>
                          <a:spcPts val="600"/>
                        </a:spcAft>
                        <a:tabLst>
                          <a:tab pos="457200" algn="l"/>
                        </a:tabLst>
                      </a:pPr>
                      <a:r>
                        <a:rPr lang="en-GB" sz="1100" dirty="0">
                          <a:solidFill>
                            <a:schemeClr val="tx1"/>
                          </a:solidFill>
                          <a:effectLst/>
                          <a:latin typeface="Verdana" panose="020B0604030504040204" pitchFamily="34" charset="0"/>
                          <a:ea typeface="Verdana" panose="020B0604030504040204" pitchFamily="34" charset="0"/>
                        </a:rPr>
                        <a:t>Marginal Rate of Tax</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26%</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42%</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47%</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47%</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709280922"/>
                  </a:ext>
                </a:extLst>
              </a:tr>
              <a:tr h="148261">
                <a:tc>
                  <a:txBody>
                    <a:bodyPr/>
                    <a:lstStyle/>
                    <a:p>
                      <a:pPr algn="just">
                        <a:spcAft>
                          <a:spcPts val="600"/>
                        </a:spcAft>
                        <a:tabLst>
                          <a:tab pos="457200" algn="l"/>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464656050"/>
                  </a:ext>
                </a:extLst>
              </a:tr>
              <a:tr h="148261">
                <a:tc gridSpan="6">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Company option - dividends</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4413711"/>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703765926"/>
                  </a:ext>
                </a:extLst>
              </a:tr>
              <a:tr h="568336">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Basic Rate</a:t>
                      </a:r>
                    </a:p>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p>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(i)</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Higher Rate</a:t>
                      </a:r>
                    </a:p>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p>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(ii)</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Additional Rate</a:t>
                      </a:r>
                    </a:p>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(iii)</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Additional Rate</a:t>
                      </a:r>
                    </a:p>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(iv)</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230502250"/>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586346827"/>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Trading profits</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1,000.00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1,000.00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1,000.00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1,000.00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74953185"/>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Corporation Tax</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(190.00)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(265.00)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(265.00)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(250.00)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74275202"/>
                  </a:ext>
                </a:extLst>
              </a:tr>
              <a:tr h="358299">
                <a:tc>
                  <a:txBody>
                    <a:bodyPr/>
                    <a:lstStyle/>
                    <a:p>
                      <a:pPr algn="just">
                        <a:spcAft>
                          <a:spcPts val="600"/>
                        </a:spcAft>
                        <a:tabLst>
                          <a:tab pos="457200" algn="l"/>
                        </a:tabLst>
                      </a:pPr>
                      <a:r>
                        <a:rPr lang="en-GB" sz="1100" dirty="0">
                          <a:solidFill>
                            <a:schemeClr val="tx1"/>
                          </a:solidFill>
                          <a:effectLst/>
                          <a:latin typeface="Verdana" panose="020B0604030504040204" pitchFamily="34" charset="0"/>
                          <a:ea typeface="Verdana" panose="020B0604030504040204" pitchFamily="34" charset="0"/>
                        </a:rPr>
                        <a:t>Post-tax profits,</a:t>
                      </a:r>
                    </a:p>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distributed as dividends</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810.00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735.00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735.00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750.00</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731658427"/>
                  </a:ext>
                </a:extLst>
              </a:tr>
              <a:tr h="296523">
                <a:tc>
                  <a:txBody>
                    <a:bodyPr/>
                    <a:lstStyle/>
                    <a:p>
                      <a:pPr algn="l">
                        <a:spcAft>
                          <a:spcPts val="600"/>
                        </a:spcAft>
                      </a:pPr>
                      <a:r>
                        <a:rPr lang="en-GB" sz="1100" dirty="0">
                          <a:solidFill>
                            <a:schemeClr val="tx1"/>
                          </a:solidFill>
                          <a:effectLst/>
                          <a:latin typeface="Verdana" panose="020B0604030504040204" pitchFamily="34" charset="0"/>
                          <a:ea typeface="Verdana" panose="020B0604030504040204" pitchFamily="34" charset="0"/>
                        </a:rPr>
                        <a:t>Income Tax on dividends                   (10.75% or 35.75% or 39.35%)</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(87.08)</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(262.76)</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(289.22)</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(295.13)</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63767402"/>
                  </a:ext>
                </a:extLst>
              </a:tr>
              <a:tr h="148261">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Post-tax income</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722.92</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472.24</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445.</a:t>
                      </a:r>
                      <a:r>
                        <a:rPr lang="en-GB" sz="1000" dirty="0">
                          <a:solidFill>
                            <a:schemeClr val="tx1"/>
                          </a:solidFill>
                          <a:effectLst/>
                          <a:latin typeface="Verdana" panose="020B0604030504040204" pitchFamily="34" charset="0"/>
                          <a:ea typeface="Verdana" panose="020B0604030504040204" pitchFamily="34" charset="0"/>
                        </a:rPr>
                        <a:t>78</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454.87</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55893490"/>
                  </a:ext>
                </a:extLst>
              </a:tr>
              <a:tr h="148261">
                <a:tc>
                  <a:txBody>
                    <a:bodyPr/>
                    <a:lstStyle/>
                    <a:p>
                      <a:pPr algn="just">
                        <a:spcAft>
                          <a:spcPts val="600"/>
                        </a:spcAft>
                        <a:tabLst>
                          <a:tab pos="457200" algn="l"/>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692920089"/>
                  </a:ext>
                </a:extLst>
              </a:tr>
              <a:tr h="148261">
                <a:tc>
                  <a:txBody>
                    <a:bodyPr/>
                    <a:lstStyle/>
                    <a:p>
                      <a:pPr algn="just">
                        <a:spcAft>
                          <a:spcPts val="600"/>
                        </a:spcAft>
                        <a:tabLst>
                          <a:tab pos="457200" algn="l"/>
                        </a:tabLst>
                      </a:pPr>
                      <a:r>
                        <a:rPr lang="en-GB" sz="1100" dirty="0">
                          <a:solidFill>
                            <a:schemeClr val="tx1"/>
                          </a:solidFill>
                          <a:effectLst/>
                          <a:latin typeface="Verdana" panose="020B0604030504040204" pitchFamily="34" charset="0"/>
                          <a:ea typeface="Verdana" panose="020B0604030504040204" pitchFamily="34" charset="0"/>
                        </a:rPr>
                        <a:t>Marginal Rate of Tax</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27.</a:t>
                      </a:r>
                      <a:r>
                        <a:rPr lang="en-GB" sz="1000" dirty="0">
                          <a:solidFill>
                            <a:schemeClr val="tx1"/>
                          </a:solidFill>
                          <a:effectLst/>
                          <a:latin typeface="Verdana" panose="020B0604030504040204" pitchFamily="34" charset="0"/>
                          <a:ea typeface="Verdana" panose="020B0604030504040204" pitchFamily="34" charset="0"/>
                        </a:rPr>
                        <a:t>71</a:t>
                      </a: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52.</a:t>
                      </a:r>
                      <a:r>
                        <a:rPr lang="en-GB" sz="1000" dirty="0">
                          <a:solidFill>
                            <a:schemeClr val="tx1"/>
                          </a:solidFill>
                          <a:effectLst/>
                          <a:latin typeface="Verdana" panose="020B0604030504040204" pitchFamily="34" charset="0"/>
                          <a:ea typeface="Verdana" panose="020B0604030504040204" pitchFamily="34" charset="0"/>
                        </a:rPr>
                        <a:t>78</a:t>
                      </a: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55.</a:t>
                      </a:r>
                      <a:r>
                        <a:rPr lang="en-GB" sz="1000" dirty="0">
                          <a:solidFill>
                            <a:schemeClr val="tx1"/>
                          </a:solidFill>
                          <a:effectLst/>
                          <a:latin typeface="Verdana" panose="020B0604030504040204" pitchFamily="34" charset="0"/>
                          <a:ea typeface="Verdana" panose="020B0604030504040204" pitchFamily="34" charset="0"/>
                        </a:rPr>
                        <a:t>42</a:t>
                      </a: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100" dirty="0">
                          <a:solidFill>
                            <a:schemeClr val="tx1"/>
                          </a:solidFill>
                          <a:effectLst/>
                          <a:latin typeface="Verdana" panose="020B0604030504040204" pitchFamily="34" charset="0"/>
                          <a:ea typeface="Verdana" panose="020B0604030504040204" pitchFamily="34" charset="0"/>
                        </a:rPr>
                        <a:t>54.</a:t>
                      </a:r>
                      <a:r>
                        <a:rPr lang="en-GB" sz="1000" dirty="0">
                          <a:solidFill>
                            <a:schemeClr val="tx1"/>
                          </a:solidFill>
                          <a:effectLst/>
                          <a:latin typeface="Verdana" panose="020B0604030504040204" pitchFamily="34" charset="0"/>
                          <a:ea typeface="Verdana" panose="020B0604030504040204" pitchFamily="34" charset="0"/>
                        </a:rPr>
                        <a:t>51</a:t>
                      </a:r>
                      <a:r>
                        <a:rPr lang="en-GB" sz="1100" dirty="0">
                          <a:solidFill>
                            <a:schemeClr val="tx1"/>
                          </a:solidFill>
                          <a:effectLst/>
                          <a:latin typeface="Verdana" panose="020B0604030504040204" pitchFamily="34" charset="0"/>
                          <a:ea typeface="Verdana" panose="020B0604030504040204" pitchFamily="34" charset="0"/>
                        </a:rPr>
                        <a:t>%</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100" dirty="0">
                          <a:solidFill>
                            <a:schemeClr val="tx1"/>
                          </a:solidFill>
                          <a:effectLst/>
                          <a:latin typeface="Verdana" panose="020B0604030504040204" pitchFamily="34" charset="0"/>
                          <a:ea typeface="Verdana" panose="020B0604030504040204" pitchFamily="34" charset="0"/>
                        </a:rPr>
                        <a:t> </a:t>
                      </a:r>
                      <a:endParaRPr lang="en-GB" sz="11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242541183"/>
                  </a:ext>
                </a:extLst>
              </a:tr>
            </a:tbl>
          </a:graphicData>
        </a:graphic>
      </p:graphicFrame>
    </p:spTree>
    <p:extLst>
      <p:ext uri="{BB962C8B-B14F-4D97-AF65-F5344CB8AC3E}">
        <p14:creationId xmlns:p14="http://schemas.microsoft.com/office/powerpoint/2010/main" val="682398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dirty="0"/>
              <a:t>Non-tax aspects</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None/>
            </a:pPr>
            <a:endParaRPr lang="en-GB"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a:buNone/>
            </a:pP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A sole trader’s personal assets are at risk.  Whereas in the case of a company, the individual benefits from </a:t>
            </a:r>
            <a:r>
              <a:rPr lang="en-GB" b="1" dirty="0">
                <a:solidFill>
                  <a:schemeClr val="tx1"/>
                </a:solidFill>
                <a:latin typeface="Verdana" panose="020B0604030504040204" pitchFamily="34" charset="0"/>
                <a:ea typeface="Verdana" panose="020B0604030504040204" pitchFamily="34" charset="0"/>
                <a:cs typeface="Verdana" panose="020B0604030504040204" pitchFamily="34" charset="0"/>
              </a:rPr>
              <a:t>limited liability</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a:t>
            </a:r>
          </a:p>
          <a:p>
            <a:pPr>
              <a:buNone/>
            </a:pPr>
            <a:endParaRPr lang="en-GB"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a:buNone/>
            </a:pP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A company also has access to more </a:t>
            </a:r>
            <a:r>
              <a:rPr lang="en-GB" b="1" dirty="0">
                <a:solidFill>
                  <a:schemeClr val="tx1"/>
                </a:solidFill>
                <a:latin typeface="Verdana" panose="020B0604030504040204" pitchFamily="34" charset="0"/>
                <a:ea typeface="Verdana" panose="020B0604030504040204" pitchFamily="34" charset="0"/>
                <a:cs typeface="Verdana" panose="020B0604030504040204" pitchFamily="34" charset="0"/>
              </a:rPr>
              <a:t>sources of finance</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 than a sole trader.  It is able to issue shares to other individuals;</a:t>
            </a:r>
          </a:p>
          <a:p>
            <a:pPr>
              <a:buNone/>
            </a:pPr>
            <a:endParaRPr lang="en-GB"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a:buNone/>
            </a:pP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So for somebody anticipating a high level of business profits, the tax advantages of operating as a sole trader must be </a:t>
            </a:r>
            <a:r>
              <a:rPr lang="en-GB" b="1" dirty="0">
                <a:solidFill>
                  <a:schemeClr val="tx1"/>
                </a:solidFill>
                <a:latin typeface="Verdana" panose="020B0604030504040204" pitchFamily="34" charset="0"/>
                <a:ea typeface="Verdana" panose="020B0604030504040204" pitchFamily="34" charset="0"/>
                <a:cs typeface="Verdana" panose="020B0604030504040204" pitchFamily="34" charset="0"/>
              </a:rPr>
              <a:t>weighed</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 against the advantages of limited liability.  The choice made by the individual should depend upon the </a:t>
            </a:r>
            <a:r>
              <a:rPr lang="en-GB" b="1" dirty="0">
                <a:solidFill>
                  <a:schemeClr val="tx1"/>
                </a:solidFill>
                <a:latin typeface="Verdana" panose="020B0604030504040204" pitchFamily="34" charset="0"/>
                <a:ea typeface="Verdana" panose="020B0604030504040204" pitchFamily="34" charset="0"/>
                <a:cs typeface="Verdana" panose="020B0604030504040204" pitchFamily="34" charset="0"/>
              </a:rPr>
              <a:t>nature of the business</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 the individual’s </a:t>
            </a:r>
            <a:r>
              <a:rPr lang="en-GB" b="1" dirty="0">
                <a:solidFill>
                  <a:schemeClr val="tx1"/>
                </a:solidFill>
                <a:latin typeface="Verdana" panose="020B0604030504040204" pitchFamily="34" charset="0"/>
                <a:ea typeface="Verdana" panose="020B0604030504040204" pitchFamily="34" charset="0"/>
                <a:cs typeface="Verdana" panose="020B0604030504040204" pitchFamily="34" charset="0"/>
              </a:rPr>
              <a:t>attitude to risk</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 and the </a:t>
            </a:r>
            <a:r>
              <a:rPr lang="en-GB" b="1" dirty="0">
                <a:solidFill>
                  <a:schemeClr val="tx1"/>
                </a:solidFill>
                <a:latin typeface="Verdana" panose="020B0604030504040204" pitchFamily="34" charset="0"/>
                <a:ea typeface="Verdana" panose="020B0604030504040204" pitchFamily="34" charset="0"/>
                <a:cs typeface="Verdana" panose="020B0604030504040204" pitchFamily="34" charset="0"/>
              </a:rPr>
              <a:t>plans for the future </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regarding possible expansion.</a:t>
            </a:r>
          </a:p>
          <a:p>
            <a:pPr>
              <a:buNone/>
            </a:pPr>
            <a:endParaRPr lang="en-GB"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a:buNone/>
            </a:pP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Further, the “</a:t>
            </a:r>
            <a:r>
              <a:rPr lang="en-GB" b="1" dirty="0">
                <a:solidFill>
                  <a:schemeClr val="tx1"/>
                </a:solidFill>
                <a:latin typeface="Verdana" panose="020B0604030504040204" pitchFamily="34" charset="0"/>
                <a:ea typeface="Verdana" panose="020B0604030504040204" pitchFamily="34" charset="0"/>
                <a:cs typeface="Verdana" panose="020B0604030504040204" pitchFamily="34" charset="0"/>
              </a:rPr>
              <a:t>retained earnings shield</a:t>
            </a:r>
            <a:r>
              <a:rPr lang="en-GB" dirty="0">
                <a:solidFill>
                  <a:schemeClr val="tx1"/>
                </a:solidFill>
                <a:latin typeface="Verdana" panose="020B0604030504040204" pitchFamily="34" charset="0"/>
                <a:ea typeface="Verdana" panose="020B0604030504040204" pitchFamily="34" charset="0"/>
                <a:cs typeface="Verdana" panose="020B0604030504040204" pitchFamily="34" charset="0"/>
              </a:rPr>
              <a:t>” should be considered.  To the extent that profits are retained within the company, current year tax will be lower operating as a company, because the rate of Corporation Tax is lower than the higher and additional rates of Income Tax.</a:t>
            </a:r>
          </a:p>
        </p:txBody>
      </p:sp>
    </p:spTree>
    <p:extLst>
      <p:ext uri="{BB962C8B-B14F-4D97-AF65-F5344CB8AC3E}">
        <p14:creationId xmlns:p14="http://schemas.microsoft.com/office/powerpoint/2010/main" val="3446204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1" end="1"/>
                                            </p:txEl>
                                          </p:spTgt>
                                        </p:tgtEl>
                                        <p:attrNameLst>
                                          <p:attrName>style.visibility</p:attrName>
                                        </p:attrNameLst>
                                      </p:cBhvr>
                                      <p:to>
                                        <p:strVal val="visible"/>
                                      </p:to>
                                    </p:set>
                                    <p:animEffect transition="in" filter="wipe(left)">
                                      <p:cBhvr>
                                        <p:cTn id="7" dur="500"/>
                                        <p:tgtEl>
                                          <p:spTgt spid="1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3" end="3"/>
                                            </p:txEl>
                                          </p:spTgt>
                                        </p:tgtEl>
                                        <p:attrNameLst>
                                          <p:attrName>style.visibility</p:attrName>
                                        </p:attrNameLst>
                                      </p:cBhvr>
                                      <p:to>
                                        <p:strVal val="visible"/>
                                      </p:to>
                                    </p:set>
                                    <p:animEffect transition="in" filter="wipe(left)">
                                      <p:cBhvr>
                                        <p:cTn id="12" dur="500"/>
                                        <p:tgtEl>
                                          <p:spTgt spid="11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
                                            <p:txEl>
                                              <p:pRg st="5" end="5"/>
                                            </p:txEl>
                                          </p:spTgt>
                                        </p:tgtEl>
                                        <p:attrNameLst>
                                          <p:attrName>style.visibility</p:attrName>
                                        </p:attrNameLst>
                                      </p:cBhvr>
                                      <p:to>
                                        <p:strVal val="visible"/>
                                      </p:to>
                                    </p:set>
                                    <p:animEffect transition="in" filter="wipe(left)">
                                      <p:cBhvr>
                                        <p:cTn id="17" dur="500"/>
                                        <p:tgtEl>
                                          <p:spTgt spid="110">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0">
                                            <p:txEl>
                                              <p:pRg st="7" end="7"/>
                                            </p:txEl>
                                          </p:spTgt>
                                        </p:tgtEl>
                                        <p:attrNameLst>
                                          <p:attrName>style.visibility</p:attrName>
                                        </p:attrNameLst>
                                      </p:cBhvr>
                                      <p:to>
                                        <p:strVal val="visible"/>
                                      </p:to>
                                    </p:set>
                                    <p:animEffect transition="in" filter="wipe(left)">
                                      <p:cBhvr>
                                        <p:cTn id="22" dur="500"/>
                                        <p:tgtEl>
                                          <p:spTgt spid="1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bldLvl="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dirty="0"/>
              <a:t>Salary</a:t>
            </a:r>
          </a:p>
        </p:txBody>
      </p:sp>
      <p:sp>
        <p:nvSpPr>
          <p:cNvPr id="110" name="Rectangle 109"/>
          <p:cNvSpPr/>
          <p:nvPr/>
        </p:nvSpPr>
        <p:spPr>
          <a:xfrm>
            <a:off x="0" y="939600"/>
            <a:ext cx="914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20000"/>
              </a:lnSpc>
              <a:buNone/>
              <a:tabLst>
                <a:tab pos="719138" algn="l"/>
              </a:tabLst>
            </a:pPr>
            <a:r>
              <a:rPr lang="en-GB" sz="1500" dirty="0">
                <a:solidFill>
                  <a:schemeClr val="tx1"/>
                </a:solidFill>
                <a:latin typeface="Verdana" panose="020B0604030504040204" pitchFamily="34" charset="0"/>
                <a:ea typeface="Verdana" panose="020B0604030504040204" pitchFamily="34" charset="0"/>
              </a:rPr>
              <a:t>A salary of £129 per week (</a:t>
            </a:r>
            <a:r>
              <a:rPr lang="en-GB" sz="1500" b="1" dirty="0">
                <a:solidFill>
                  <a:schemeClr val="tx1"/>
                </a:solidFill>
                <a:latin typeface="Verdana" panose="020B0604030504040204" pitchFamily="34" charset="0"/>
                <a:ea typeface="Verdana" panose="020B0604030504040204" pitchFamily="34" charset="0"/>
              </a:rPr>
              <a:t>£6,708 per year</a:t>
            </a:r>
            <a:r>
              <a:rPr lang="en-GB" sz="1500" dirty="0">
                <a:solidFill>
                  <a:schemeClr val="tx1"/>
                </a:solidFill>
                <a:latin typeface="Verdana" panose="020B0604030504040204" pitchFamily="34" charset="0"/>
                <a:ea typeface="Verdana" panose="020B0604030504040204" pitchFamily="34" charset="0"/>
              </a:rPr>
              <a:t>) would be above the Lower Earnings Limit for National Insurance purposes, such that the employee is deemed to have made contributions for the purposes of </a:t>
            </a:r>
            <a:r>
              <a:rPr lang="en-GB" sz="1500" b="1" dirty="0">
                <a:solidFill>
                  <a:schemeClr val="tx1"/>
                </a:solidFill>
                <a:latin typeface="Verdana" panose="020B0604030504040204" pitchFamily="34" charset="0"/>
                <a:ea typeface="Verdana" panose="020B0604030504040204" pitchFamily="34" charset="0"/>
              </a:rPr>
              <a:t>protecting contributory benefits entitlement</a:t>
            </a:r>
            <a:r>
              <a:rPr lang="en-GB" sz="1500" dirty="0">
                <a:solidFill>
                  <a:schemeClr val="tx1"/>
                </a:solidFill>
                <a:latin typeface="Verdana" panose="020B0604030504040204" pitchFamily="34" charset="0"/>
                <a:ea typeface="Verdana" panose="020B0604030504040204" pitchFamily="34" charset="0"/>
              </a:rPr>
              <a:t>, even though the amount of Class 1 Primary (employee) National Insurance Contributions is zero.  Only a small amount of Class 1 Secondary (employer) contributions would be payable.</a:t>
            </a:r>
          </a:p>
          <a:p>
            <a:pPr>
              <a:lnSpc>
                <a:spcPct val="120000"/>
              </a:lnSpc>
              <a:buNone/>
              <a:tabLst>
                <a:tab pos="719138" algn="l"/>
              </a:tabLst>
            </a:pPr>
            <a:endParaRPr lang="en-GB" sz="1500" dirty="0">
              <a:solidFill>
                <a:schemeClr val="tx1"/>
              </a:solidFill>
              <a:latin typeface="Verdana" panose="020B0604030504040204" pitchFamily="34" charset="0"/>
              <a:ea typeface="Verdana" panose="020B0604030504040204" pitchFamily="34" charset="0"/>
            </a:endParaRPr>
          </a:p>
          <a:p>
            <a:pPr>
              <a:lnSpc>
                <a:spcPct val="120000"/>
              </a:lnSpc>
              <a:tabLst>
                <a:tab pos="719138" algn="l"/>
              </a:tabLst>
            </a:pPr>
            <a:r>
              <a:rPr lang="en-GB" sz="1500" dirty="0">
                <a:solidFill>
                  <a:schemeClr val="tx1"/>
                </a:solidFill>
                <a:latin typeface="Verdana" panose="020B0604030504040204" pitchFamily="34" charset="0"/>
                <a:ea typeface="Verdana" panose="020B0604030504040204" pitchFamily="34" charset="0"/>
              </a:rPr>
              <a:t>The salary would be an </a:t>
            </a:r>
            <a:r>
              <a:rPr lang="en-GB" sz="1500" b="1" dirty="0">
                <a:solidFill>
                  <a:schemeClr val="tx1"/>
                </a:solidFill>
                <a:latin typeface="Verdana" panose="020B0604030504040204" pitchFamily="34" charset="0"/>
                <a:ea typeface="Verdana" panose="020B0604030504040204" pitchFamily="34" charset="0"/>
              </a:rPr>
              <a:t>allowable expense for the company </a:t>
            </a:r>
            <a:r>
              <a:rPr lang="en-GB" sz="1500" dirty="0">
                <a:solidFill>
                  <a:schemeClr val="tx1"/>
                </a:solidFill>
                <a:latin typeface="Verdana" panose="020B0604030504040204" pitchFamily="34" charset="0"/>
                <a:ea typeface="Verdana" panose="020B0604030504040204" pitchFamily="34" charset="0"/>
              </a:rPr>
              <a:t>in calculating its trading profits, so would reduce the Corporation Tax liability.</a:t>
            </a:r>
          </a:p>
          <a:p>
            <a:pPr>
              <a:lnSpc>
                <a:spcPct val="120000"/>
              </a:lnSpc>
              <a:buNone/>
              <a:tabLst>
                <a:tab pos="719138" algn="l"/>
              </a:tabLst>
            </a:pPr>
            <a:endParaRPr lang="en-GB" sz="1500" dirty="0">
              <a:solidFill>
                <a:schemeClr val="tx1"/>
              </a:solidFill>
              <a:latin typeface="Verdana" panose="020B0604030504040204" pitchFamily="34" charset="0"/>
              <a:ea typeface="Verdana" panose="020B0604030504040204" pitchFamily="34" charset="0"/>
            </a:endParaRPr>
          </a:p>
          <a:p>
            <a:pPr>
              <a:lnSpc>
                <a:spcPct val="120000"/>
              </a:lnSpc>
              <a:buNone/>
              <a:tabLst>
                <a:tab pos="719138" algn="l"/>
              </a:tabLst>
            </a:pPr>
            <a:r>
              <a:rPr lang="en-GB" sz="1500" dirty="0">
                <a:solidFill>
                  <a:schemeClr val="tx1"/>
                </a:solidFill>
                <a:latin typeface="Verdana" panose="020B0604030504040204" pitchFamily="34" charset="0"/>
                <a:ea typeface="Verdana" panose="020B0604030504040204" pitchFamily="34" charset="0"/>
              </a:rPr>
              <a:t>A </a:t>
            </a:r>
            <a:r>
              <a:rPr lang="en-GB" sz="1500" b="1" dirty="0">
                <a:solidFill>
                  <a:schemeClr val="tx1"/>
                </a:solidFill>
                <a:latin typeface="Verdana" panose="020B0604030504040204" pitchFamily="34" charset="0"/>
                <a:ea typeface="Verdana" panose="020B0604030504040204" pitchFamily="34" charset="0"/>
              </a:rPr>
              <a:t>salary</a:t>
            </a:r>
            <a:r>
              <a:rPr lang="en-GB" sz="1500" dirty="0">
                <a:solidFill>
                  <a:schemeClr val="tx1"/>
                </a:solidFill>
                <a:latin typeface="Verdana" panose="020B0604030504040204" pitchFamily="34" charset="0"/>
                <a:ea typeface="Verdana" panose="020B0604030504040204" pitchFamily="34" charset="0"/>
              </a:rPr>
              <a:t> of between £6,708 and </a:t>
            </a:r>
            <a:r>
              <a:rPr lang="en-GB" sz="1500" b="1" dirty="0">
                <a:solidFill>
                  <a:schemeClr val="tx1"/>
                </a:solidFill>
                <a:latin typeface="Verdana" panose="020B0604030504040204" pitchFamily="34" charset="0"/>
                <a:ea typeface="Verdana" panose="020B0604030504040204" pitchFamily="34" charset="0"/>
              </a:rPr>
              <a:t>£12,570 </a:t>
            </a:r>
            <a:r>
              <a:rPr lang="en-GB" sz="1500" dirty="0">
                <a:solidFill>
                  <a:schemeClr val="tx1"/>
                </a:solidFill>
                <a:latin typeface="Verdana" panose="020B0604030504040204" pitchFamily="34" charset="0"/>
                <a:ea typeface="Verdana" panose="020B0604030504040204" pitchFamily="34" charset="0"/>
              </a:rPr>
              <a:t>could be </a:t>
            </a:r>
            <a:r>
              <a:rPr lang="en-GB" sz="1500" b="1" dirty="0">
                <a:solidFill>
                  <a:schemeClr val="tx1"/>
                </a:solidFill>
                <a:latin typeface="Verdana" panose="020B0604030504040204" pitchFamily="34" charset="0"/>
                <a:ea typeface="Verdana" panose="020B0604030504040204" pitchFamily="34" charset="0"/>
              </a:rPr>
              <a:t>beneficial</a:t>
            </a:r>
            <a:r>
              <a:rPr lang="en-GB" sz="1500" dirty="0">
                <a:solidFill>
                  <a:schemeClr val="tx1"/>
                </a:solidFill>
                <a:latin typeface="Verdana" panose="020B0604030504040204" pitchFamily="34" charset="0"/>
                <a:ea typeface="Verdana" panose="020B0604030504040204" pitchFamily="34" charset="0"/>
              </a:rPr>
              <a:t>, Corporation Tax of 19%-26.5% being exchanged for NICs (</a:t>
            </a:r>
            <a:r>
              <a:rPr lang="en-GB" sz="1500" i="1" dirty="0">
                <a:solidFill>
                  <a:schemeClr val="tx1"/>
                </a:solidFill>
                <a:latin typeface="Verdana" panose="020B0604030504040204" pitchFamily="34" charset="0"/>
                <a:ea typeface="Verdana" panose="020B0604030504040204" pitchFamily="34" charset="0"/>
              </a:rPr>
              <a:t>employer only</a:t>
            </a:r>
            <a:r>
              <a:rPr lang="en-GB" sz="1500" dirty="0">
                <a:solidFill>
                  <a:schemeClr val="tx1"/>
                </a:solidFill>
                <a:latin typeface="Verdana" panose="020B0604030504040204" pitchFamily="34" charset="0"/>
                <a:ea typeface="Verdana" panose="020B0604030504040204" pitchFamily="34" charset="0"/>
              </a:rPr>
              <a:t>) of </a:t>
            </a:r>
            <a:r>
              <a:rPr lang="en-GB" sz="1500" b="1" dirty="0">
                <a:solidFill>
                  <a:schemeClr val="tx1"/>
                </a:solidFill>
                <a:latin typeface="Verdana" panose="020B0604030504040204" pitchFamily="34" charset="0"/>
                <a:ea typeface="Verdana" panose="020B0604030504040204" pitchFamily="34" charset="0"/>
              </a:rPr>
              <a:t>13.04%</a:t>
            </a:r>
            <a:r>
              <a:rPr lang="en-GB" sz="1500" dirty="0">
                <a:solidFill>
                  <a:schemeClr val="tx1"/>
                </a:solidFill>
                <a:latin typeface="Verdana" panose="020B0604030504040204" pitchFamily="34" charset="0"/>
                <a:ea typeface="Verdana" panose="020B0604030504040204" pitchFamily="34" charset="0"/>
              </a:rPr>
              <a:t> (</a:t>
            </a:r>
            <a:r>
              <a:rPr lang="en-GB" sz="1500" i="1" dirty="0">
                <a:solidFill>
                  <a:schemeClr val="tx1"/>
                </a:solidFill>
                <a:latin typeface="Verdana" panose="020B0604030504040204" pitchFamily="34" charset="0"/>
                <a:ea typeface="Verdana" panose="020B0604030504040204" pitchFamily="34" charset="0"/>
              </a:rPr>
              <a:t>15.0÷115.0</a:t>
            </a:r>
            <a:r>
              <a:rPr lang="en-GB" sz="1500" dirty="0">
                <a:solidFill>
                  <a:schemeClr val="tx1"/>
                </a:solidFill>
                <a:latin typeface="Verdana" panose="020B0604030504040204" pitchFamily="34" charset="0"/>
                <a:ea typeface="Verdana" panose="020B0604030504040204" pitchFamily="34" charset="0"/>
              </a:rPr>
              <a:t>), </a:t>
            </a:r>
            <a:r>
              <a:rPr lang="en-GB" sz="1500" b="1" dirty="0">
                <a:solidFill>
                  <a:schemeClr val="tx1"/>
                </a:solidFill>
                <a:latin typeface="Verdana" panose="020B0604030504040204" pitchFamily="34" charset="0"/>
                <a:ea typeface="Verdana" panose="020B0604030504040204" pitchFamily="34" charset="0"/>
              </a:rPr>
              <a:t>if sufficient Personal Allowance </a:t>
            </a:r>
            <a:r>
              <a:rPr lang="en-GB" sz="1500" dirty="0">
                <a:solidFill>
                  <a:schemeClr val="tx1"/>
                </a:solidFill>
                <a:latin typeface="Verdana" panose="020B0604030504040204" pitchFamily="34" charset="0"/>
                <a:ea typeface="Verdana" panose="020B0604030504040204" pitchFamily="34" charset="0"/>
              </a:rPr>
              <a:t>were available.  If there were </a:t>
            </a:r>
            <a:r>
              <a:rPr lang="en-GB" sz="1500" b="1" dirty="0">
                <a:solidFill>
                  <a:schemeClr val="tx1"/>
                </a:solidFill>
                <a:latin typeface="Verdana" panose="020B0604030504040204" pitchFamily="34" charset="0"/>
                <a:ea typeface="Verdana" panose="020B0604030504040204" pitchFamily="34" charset="0"/>
              </a:rPr>
              <a:t>no Personal Allowance </a:t>
            </a:r>
            <a:r>
              <a:rPr lang="en-GB" sz="1500" dirty="0">
                <a:solidFill>
                  <a:schemeClr val="tx1"/>
                </a:solidFill>
                <a:latin typeface="Verdana" panose="020B0604030504040204" pitchFamily="34" charset="0"/>
                <a:ea typeface="Verdana" panose="020B0604030504040204" pitchFamily="34" charset="0"/>
              </a:rPr>
              <a:t>available then it would </a:t>
            </a:r>
            <a:r>
              <a:rPr lang="en-GB" sz="1500" b="1" dirty="0">
                <a:solidFill>
                  <a:schemeClr val="tx1"/>
                </a:solidFill>
                <a:latin typeface="Verdana" panose="020B0604030504040204" pitchFamily="34" charset="0"/>
                <a:ea typeface="Verdana" panose="020B0604030504040204" pitchFamily="34" charset="0"/>
              </a:rPr>
              <a:t>not be tax effective</a:t>
            </a:r>
            <a:r>
              <a:rPr lang="en-GB" sz="1500" dirty="0">
                <a:solidFill>
                  <a:schemeClr val="tx1"/>
                </a:solidFill>
                <a:latin typeface="Verdana" panose="020B0604030504040204" pitchFamily="34" charset="0"/>
                <a:ea typeface="Verdana" panose="020B0604030504040204" pitchFamily="34" charset="0"/>
              </a:rPr>
              <a:t>, as the comparison would be Corporation Tax of 19%-26.5% with Income Tax plus NICs of </a:t>
            </a:r>
            <a:r>
              <a:rPr lang="en-GB" sz="1500" b="1" dirty="0">
                <a:solidFill>
                  <a:schemeClr val="tx1"/>
                </a:solidFill>
                <a:latin typeface="Verdana" panose="020B0604030504040204" pitchFamily="34" charset="0"/>
                <a:ea typeface="Verdana" panose="020B0604030504040204" pitchFamily="34" charset="0"/>
              </a:rPr>
              <a:t>30.4%</a:t>
            </a:r>
            <a:r>
              <a:rPr lang="en-GB" sz="1500" dirty="0">
                <a:solidFill>
                  <a:schemeClr val="tx1"/>
                </a:solidFill>
                <a:latin typeface="Verdana" panose="020B0604030504040204" pitchFamily="34" charset="0"/>
                <a:ea typeface="Verdana" panose="020B0604030504040204" pitchFamily="34" charset="0"/>
              </a:rPr>
              <a:t>, ie (20+15.0)</a:t>
            </a:r>
            <a:r>
              <a:rPr lang="en-GB" sz="1500" i="1" dirty="0">
                <a:solidFill>
                  <a:schemeClr val="tx1"/>
                </a:solidFill>
                <a:latin typeface="Verdana" panose="020B0604030504040204" pitchFamily="34" charset="0"/>
                <a:ea typeface="Verdana" panose="020B0604030504040204" pitchFamily="34" charset="0"/>
              </a:rPr>
              <a:t>÷</a:t>
            </a:r>
            <a:r>
              <a:rPr lang="en-GB" sz="1500" dirty="0">
                <a:solidFill>
                  <a:schemeClr val="tx1"/>
                </a:solidFill>
                <a:latin typeface="Verdana" panose="020B0604030504040204" pitchFamily="34" charset="0"/>
                <a:ea typeface="Verdana" panose="020B0604030504040204" pitchFamily="34" charset="0"/>
              </a:rPr>
              <a:t>115.0.</a:t>
            </a:r>
          </a:p>
          <a:p>
            <a:pPr>
              <a:lnSpc>
                <a:spcPct val="120000"/>
              </a:lnSpc>
              <a:buNone/>
              <a:tabLst>
                <a:tab pos="719138" algn="l"/>
              </a:tabLst>
            </a:pPr>
            <a:endParaRPr lang="en-GB" sz="1500" dirty="0">
              <a:solidFill>
                <a:schemeClr val="tx1"/>
              </a:solidFill>
              <a:latin typeface="Verdana" panose="020B0604030504040204" pitchFamily="34" charset="0"/>
              <a:ea typeface="Verdana" panose="020B0604030504040204" pitchFamily="34" charset="0"/>
            </a:endParaRPr>
          </a:p>
          <a:p>
            <a:pPr>
              <a:lnSpc>
                <a:spcPct val="120000"/>
              </a:lnSpc>
              <a:buNone/>
            </a:pPr>
            <a:r>
              <a:rPr lang="en-GB" sz="1500" dirty="0">
                <a:solidFill>
                  <a:schemeClr val="tx1"/>
                </a:solidFill>
                <a:latin typeface="Verdana" panose="020B0604030504040204" pitchFamily="34" charset="0"/>
                <a:ea typeface="Verdana" panose="020B0604030504040204" pitchFamily="34" charset="0"/>
              </a:rPr>
              <a:t>The company could pay the salary irrespective of the level of profits; whereas dividends may only be paid out of retained earnings and so may not be paid in the early years of a company which is loss-making.</a:t>
            </a:r>
          </a:p>
        </p:txBody>
      </p:sp>
    </p:spTree>
    <p:extLst>
      <p:ext uri="{BB962C8B-B14F-4D97-AF65-F5344CB8AC3E}">
        <p14:creationId xmlns:p14="http://schemas.microsoft.com/office/powerpoint/2010/main" val="2367972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Effect transition="in" filter="wipe(left)">
                                      <p:cBhvr>
                                        <p:cTn id="7" dur="500"/>
                                        <p:tgtEl>
                                          <p:spTgt spid="1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2" end="2"/>
                                            </p:txEl>
                                          </p:spTgt>
                                        </p:tgtEl>
                                        <p:attrNameLst>
                                          <p:attrName>style.visibility</p:attrName>
                                        </p:attrNameLst>
                                      </p:cBhvr>
                                      <p:to>
                                        <p:strVal val="visible"/>
                                      </p:to>
                                    </p:set>
                                    <p:animEffect transition="in" filter="wipe(left)">
                                      <p:cBhvr>
                                        <p:cTn id="12" dur="500"/>
                                        <p:tgtEl>
                                          <p:spTgt spid="1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
                                            <p:txEl>
                                              <p:pRg st="4" end="4"/>
                                            </p:txEl>
                                          </p:spTgt>
                                        </p:tgtEl>
                                        <p:attrNameLst>
                                          <p:attrName>style.visibility</p:attrName>
                                        </p:attrNameLst>
                                      </p:cBhvr>
                                      <p:to>
                                        <p:strVal val="visible"/>
                                      </p:to>
                                    </p:set>
                                    <p:animEffect transition="in" filter="wipe(left)">
                                      <p:cBhvr>
                                        <p:cTn id="17" dur="500"/>
                                        <p:tgtEl>
                                          <p:spTgt spid="11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0">
                                            <p:txEl>
                                              <p:pRg st="6" end="6"/>
                                            </p:txEl>
                                          </p:spTgt>
                                        </p:tgtEl>
                                        <p:attrNameLst>
                                          <p:attrName>style.visibility</p:attrName>
                                        </p:attrNameLst>
                                      </p:cBhvr>
                                      <p:to>
                                        <p:strVal val="visible"/>
                                      </p:to>
                                    </p:set>
                                    <p:animEffect transition="in" filter="wipe(left)">
                                      <p:cBhvr>
                                        <p:cTn id="22" dur="500"/>
                                        <p:tgtEl>
                                          <p:spTgt spid="1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bldLvl="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dirty="0"/>
              <a:t>Interest</a:t>
            </a:r>
          </a:p>
        </p:txBody>
      </p:sp>
      <p:sp>
        <p:nvSpPr>
          <p:cNvPr id="110" name="Rectangle 109"/>
          <p:cNvSpPr/>
          <p:nvPr/>
        </p:nvSpPr>
        <p:spPr>
          <a:xfrm>
            <a:off x="359999" y="939600"/>
            <a:ext cx="5327375"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None/>
            </a:pPr>
            <a:r>
              <a:rPr lang="en-GB" dirty="0">
                <a:solidFill>
                  <a:schemeClr val="tx1"/>
                </a:solidFill>
                <a:latin typeface="Trebuchet MS" panose="020B0603020202020204" pitchFamily="34" charset="0"/>
              </a:rPr>
              <a:t>In advising a client, we might recommend that they give a loan to the newly-formed company, but </a:t>
            </a:r>
            <a:r>
              <a:rPr lang="en-GB" b="1" dirty="0">
                <a:solidFill>
                  <a:schemeClr val="tx1"/>
                </a:solidFill>
                <a:latin typeface="Trebuchet MS" panose="020B0603020202020204" pitchFamily="34" charset="0"/>
              </a:rPr>
              <a:t>only</a:t>
            </a:r>
            <a:r>
              <a:rPr lang="en-GB" dirty="0">
                <a:solidFill>
                  <a:schemeClr val="tx1"/>
                </a:solidFill>
                <a:latin typeface="Trebuchet MS" panose="020B0603020202020204" pitchFamily="34" charset="0"/>
              </a:rPr>
              <a:t> where:</a:t>
            </a:r>
          </a:p>
          <a:p>
            <a:pPr marL="719138" indent="-719138">
              <a:buNone/>
              <a:tabLst>
                <a:tab pos="719138" algn="l"/>
              </a:tabLst>
            </a:pPr>
            <a:endParaRPr lang="en-GB" dirty="0">
              <a:solidFill>
                <a:schemeClr val="tx1"/>
              </a:solidFill>
              <a:latin typeface="Trebuchet MS" panose="020B0603020202020204" pitchFamily="34" charset="0"/>
            </a:endParaRPr>
          </a:p>
          <a:p>
            <a:pPr marL="719138" indent="-719138">
              <a:buNone/>
              <a:tabLst>
                <a:tab pos="719138" algn="l"/>
              </a:tabLst>
            </a:pPr>
            <a:r>
              <a:rPr lang="en-GB" dirty="0">
                <a:solidFill>
                  <a:schemeClr val="tx1"/>
                </a:solidFill>
                <a:latin typeface="Trebuchet MS" panose="020B0603020202020204" pitchFamily="34" charset="0"/>
              </a:rPr>
              <a:t>•	There is a </a:t>
            </a:r>
            <a:r>
              <a:rPr lang="en-GB" b="1" dirty="0">
                <a:solidFill>
                  <a:schemeClr val="tx1"/>
                </a:solidFill>
                <a:latin typeface="Trebuchet MS" panose="020B0603020202020204" pitchFamily="34" charset="0"/>
              </a:rPr>
              <a:t>legitimate business need </a:t>
            </a:r>
            <a:r>
              <a:rPr lang="en-GB" dirty="0">
                <a:solidFill>
                  <a:schemeClr val="tx1"/>
                </a:solidFill>
                <a:latin typeface="Trebuchet MS" panose="020B0603020202020204" pitchFamily="34" charset="0"/>
              </a:rPr>
              <a:t>(eg. purchase of machinery); </a:t>
            </a:r>
            <a:r>
              <a:rPr lang="en-GB" b="1" dirty="0">
                <a:solidFill>
                  <a:schemeClr val="tx1"/>
                </a:solidFill>
                <a:latin typeface="Trebuchet MS" panose="020B0603020202020204" pitchFamily="34" charset="0"/>
              </a:rPr>
              <a:t>and</a:t>
            </a:r>
          </a:p>
          <a:p>
            <a:pPr marL="719138" indent="-719138">
              <a:buNone/>
              <a:tabLst>
                <a:tab pos="719138" algn="l"/>
              </a:tabLst>
            </a:pPr>
            <a:r>
              <a:rPr lang="en-GB" dirty="0">
                <a:solidFill>
                  <a:schemeClr val="tx1"/>
                </a:solidFill>
                <a:latin typeface="Trebuchet MS" panose="020B0603020202020204" pitchFamily="34" charset="0"/>
              </a:rPr>
              <a:t>•	The individual has </a:t>
            </a:r>
            <a:r>
              <a:rPr lang="en-GB" b="1" dirty="0">
                <a:solidFill>
                  <a:schemeClr val="tx1"/>
                </a:solidFill>
                <a:latin typeface="Trebuchet MS" panose="020B0603020202020204" pitchFamily="34" charset="0"/>
              </a:rPr>
              <a:t>sufficient funds </a:t>
            </a:r>
            <a:r>
              <a:rPr lang="en-GB" dirty="0">
                <a:solidFill>
                  <a:schemeClr val="tx1"/>
                </a:solidFill>
                <a:latin typeface="Trebuchet MS" panose="020B0603020202020204" pitchFamily="34" charset="0"/>
              </a:rPr>
              <a:t>to lend the money to the company, without causing herself or himself undue financial stress; </a:t>
            </a:r>
            <a:r>
              <a:rPr lang="en-GB" b="1" dirty="0">
                <a:solidFill>
                  <a:schemeClr val="tx1"/>
                </a:solidFill>
                <a:latin typeface="Trebuchet MS" panose="020B0603020202020204" pitchFamily="34" charset="0"/>
              </a:rPr>
              <a:t>and</a:t>
            </a:r>
          </a:p>
          <a:p>
            <a:pPr marL="719138" indent="-719138">
              <a:buNone/>
              <a:tabLst>
                <a:tab pos="719138" algn="l"/>
              </a:tabLst>
            </a:pPr>
            <a:r>
              <a:rPr lang="en-GB" dirty="0">
                <a:solidFill>
                  <a:schemeClr val="tx1"/>
                </a:solidFill>
                <a:latin typeface="Trebuchet MS" panose="020B0603020202020204" pitchFamily="34" charset="0"/>
              </a:rPr>
              <a:t>•	A formal loan agreement is put in place                                     on </a:t>
            </a:r>
            <a:r>
              <a:rPr lang="en-GB" b="1" dirty="0">
                <a:solidFill>
                  <a:schemeClr val="tx1"/>
                </a:solidFill>
                <a:latin typeface="Trebuchet MS" panose="020B0603020202020204" pitchFamily="34" charset="0"/>
              </a:rPr>
              <a:t>commercial terms</a:t>
            </a:r>
            <a:r>
              <a:rPr lang="en-GB" dirty="0">
                <a:solidFill>
                  <a:schemeClr val="tx1"/>
                </a:solidFill>
                <a:latin typeface="Trebuchet MS" panose="020B0603020202020204" pitchFamily="34" charset="0"/>
              </a:rPr>
              <a:t>.</a:t>
            </a:r>
          </a:p>
        </p:txBody>
      </p:sp>
      <p:graphicFrame>
        <p:nvGraphicFramePr>
          <p:cNvPr id="2" name="Table 1"/>
          <p:cNvGraphicFramePr>
            <a:graphicFrameLocks noGrp="1"/>
          </p:cNvGraphicFramePr>
          <p:nvPr>
            <p:extLst>
              <p:ext uri="{D42A27DB-BD31-4B8C-83A1-F6EECF244321}">
                <p14:modId xmlns:p14="http://schemas.microsoft.com/office/powerpoint/2010/main" val="2262328255"/>
              </p:ext>
            </p:extLst>
          </p:nvPr>
        </p:nvGraphicFramePr>
        <p:xfrm>
          <a:off x="474712" y="4293096"/>
          <a:ext cx="5105400" cy="1981200"/>
        </p:xfrm>
        <a:graphic>
          <a:graphicData uri="http://schemas.openxmlformats.org/drawingml/2006/table">
            <a:tbl>
              <a:tblPr firstRow="1" firstCol="1" bandRow="1">
                <a:tableStyleId>{5C22544A-7EE6-4342-B048-85BDC9FD1C3A}</a:tableStyleId>
              </a:tblPr>
              <a:tblGrid>
                <a:gridCol w="2553335">
                  <a:extLst>
                    <a:ext uri="{9D8B030D-6E8A-4147-A177-3AD203B41FA5}">
                      <a16:colId xmlns:a16="http://schemas.microsoft.com/office/drawing/2014/main" val="20000"/>
                    </a:ext>
                  </a:extLst>
                </a:gridCol>
                <a:gridCol w="850265">
                  <a:extLst>
                    <a:ext uri="{9D8B030D-6E8A-4147-A177-3AD203B41FA5}">
                      <a16:colId xmlns:a16="http://schemas.microsoft.com/office/drawing/2014/main" val="20001"/>
                    </a:ext>
                  </a:extLst>
                </a:gridCol>
                <a:gridCol w="850900">
                  <a:extLst>
                    <a:ext uri="{9D8B030D-6E8A-4147-A177-3AD203B41FA5}">
                      <a16:colId xmlns:a16="http://schemas.microsoft.com/office/drawing/2014/main" val="20002"/>
                    </a:ext>
                  </a:extLst>
                </a:gridCol>
                <a:gridCol w="850900">
                  <a:extLst>
                    <a:ext uri="{9D8B030D-6E8A-4147-A177-3AD203B41FA5}">
                      <a16:colId xmlns:a16="http://schemas.microsoft.com/office/drawing/2014/main" val="20003"/>
                    </a:ext>
                  </a:extLst>
                </a:gridCol>
              </a:tblGrid>
              <a:tr h="0">
                <a:tc gridSpan="4">
                  <a:txBody>
                    <a:bodyPr/>
                    <a:lstStyle/>
                    <a:p>
                      <a:pPr algn="ctr">
                        <a:spcAft>
                          <a:spcPts val="0"/>
                        </a:spcAft>
                        <a:tabLst>
                          <a:tab pos="731520" algn="dec"/>
                        </a:tabLst>
                      </a:pPr>
                      <a:r>
                        <a:rPr lang="en-GB" sz="1000" dirty="0">
                          <a:solidFill>
                            <a:schemeClr val="tx1"/>
                          </a:solidFill>
                          <a:effectLst/>
                        </a:rPr>
                        <a:t>Company option - interest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l">
                        <a:spcAft>
                          <a:spcPts val="0"/>
                        </a:spcAft>
                        <a:tabLst>
                          <a:tab pos="457200" algn="l"/>
                        </a:tabLst>
                      </a:pPr>
                      <a:r>
                        <a:rPr lang="en-GB" sz="1000" dirty="0">
                          <a:solidFill>
                            <a:schemeClr val="tx1"/>
                          </a:solidFill>
                          <a:effectLst/>
                        </a:rPr>
                        <a:t> </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0"/>
                        </a:spcAft>
                        <a:tabLst>
                          <a:tab pos="731520" algn="dec"/>
                        </a:tabLst>
                      </a:pPr>
                      <a:r>
                        <a:rPr lang="en-GB" sz="1000" dirty="0">
                          <a:solidFill>
                            <a:schemeClr val="tx1"/>
                          </a:solidFill>
                          <a:effectLst/>
                        </a:rPr>
                        <a:t> </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0"/>
                        </a:spcAft>
                        <a:tabLst>
                          <a:tab pos="731520" algn="dec"/>
                        </a:tabLst>
                      </a:pPr>
                      <a:r>
                        <a:rPr lang="en-GB" sz="1000" dirty="0">
                          <a:solidFill>
                            <a:schemeClr val="tx1"/>
                          </a:solidFill>
                          <a:effectLst/>
                        </a:rPr>
                        <a:t> </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0"/>
                        </a:spcAft>
                        <a:tabLst>
                          <a:tab pos="731520" algn="dec"/>
                        </a:tabLst>
                      </a:pPr>
                      <a:r>
                        <a:rPr lang="en-GB" sz="1000" dirty="0">
                          <a:solidFill>
                            <a:schemeClr val="tx1"/>
                          </a:solidFill>
                          <a:effectLst/>
                        </a:rPr>
                        <a:t> </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0">
                <a:tc>
                  <a:txBody>
                    <a:bodyPr/>
                    <a:lstStyle/>
                    <a:p>
                      <a:pPr algn="l">
                        <a:spcAft>
                          <a:spcPts val="0"/>
                        </a:spcAft>
                        <a:tabLst>
                          <a:tab pos="457200" algn="l"/>
                        </a:tabLst>
                      </a:pPr>
                      <a:r>
                        <a:rPr lang="en-GB" sz="1000" dirty="0">
                          <a:solidFill>
                            <a:schemeClr val="tx1"/>
                          </a:solidFill>
                          <a:effectLst/>
                        </a:rPr>
                        <a:t> </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Basic rate taxpayer</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Higher rate taxpayer</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Additional rate taxpayer</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0">
                <a:tc>
                  <a:txBody>
                    <a:bodyPr/>
                    <a:lstStyle/>
                    <a:p>
                      <a:pPr algn="l">
                        <a:spcAft>
                          <a:spcPts val="0"/>
                        </a:spcAft>
                        <a:tabLst>
                          <a:tab pos="457200" algn="l"/>
                        </a:tabLst>
                      </a:pPr>
                      <a:r>
                        <a:rPr lang="en-GB" sz="1000" dirty="0">
                          <a:solidFill>
                            <a:schemeClr val="tx1"/>
                          </a:solidFill>
                          <a:effectLst/>
                        </a:rPr>
                        <a:t>Corporation:</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0">
                <a:tc>
                  <a:txBody>
                    <a:bodyPr/>
                    <a:lstStyle/>
                    <a:p>
                      <a:pPr algn="l">
                        <a:spcAft>
                          <a:spcPts val="0"/>
                        </a:spcAft>
                        <a:tabLst>
                          <a:tab pos="457200" algn="l"/>
                        </a:tabLst>
                      </a:pPr>
                      <a:r>
                        <a:rPr lang="en-GB" sz="1000" dirty="0">
                          <a:solidFill>
                            <a:schemeClr val="tx1"/>
                          </a:solidFill>
                          <a:effectLst/>
                        </a:rPr>
                        <a:t>Trading profits before interest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 1,000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 1,000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 1,000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76944">
                <a:tc>
                  <a:txBody>
                    <a:bodyPr/>
                    <a:lstStyle/>
                    <a:p>
                      <a:pPr algn="l">
                        <a:spcAft>
                          <a:spcPts val="0"/>
                        </a:spcAft>
                        <a:tabLst>
                          <a:tab pos="457200" algn="l"/>
                        </a:tabLst>
                      </a:pPr>
                      <a:r>
                        <a:rPr lang="en-GB" sz="1000" dirty="0">
                          <a:solidFill>
                            <a:schemeClr val="tx1"/>
                          </a:solidFill>
                          <a:effectLst/>
                        </a:rPr>
                        <a:t>Interest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dirty="0">
                          <a:solidFill>
                            <a:schemeClr val="tx1"/>
                          </a:solidFill>
                          <a:effectLst/>
                        </a:rPr>
                        <a:t>(1,000)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dirty="0">
                          <a:solidFill>
                            <a:schemeClr val="tx1"/>
                          </a:solidFill>
                          <a:effectLst/>
                        </a:rPr>
                        <a:t>(1,000)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dirty="0">
                          <a:solidFill>
                            <a:schemeClr val="tx1"/>
                          </a:solidFill>
                          <a:effectLst/>
                        </a:rPr>
                        <a:t>(1,000)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gn="l">
                        <a:spcAft>
                          <a:spcPts val="0"/>
                        </a:spcAft>
                        <a:tabLst>
                          <a:tab pos="457200" algn="l"/>
                        </a:tabLst>
                      </a:pPr>
                      <a:r>
                        <a:rPr lang="en-GB" sz="1000" dirty="0">
                          <a:solidFill>
                            <a:schemeClr val="tx1"/>
                          </a:solidFill>
                          <a:effectLst/>
                        </a:rPr>
                        <a:t>Taxable Total Profits</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dirty="0">
                          <a:solidFill>
                            <a:schemeClr val="tx1"/>
                          </a:solidFill>
                          <a:effectLst/>
                        </a:rPr>
                        <a: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dirty="0">
                          <a:solidFill>
                            <a:schemeClr val="tx1"/>
                          </a:solidFill>
                          <a:effectLst/>
                        </a:rPr>
                        <a: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dirty="0">
                          <a:solidFill>
                            <a:schemeClr val="tx1"/>
                          </a:solidFill>
                          <a:effectLst/>
                        </a:rPr>
                        <a: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algn="l">
                        <a:spcAft>
                          <a:spcPts val="0"/>
                        </a:spcAft>
                        <a:tabLst>
                          <a:tab pos="457200" algn="l"/>
                        </a:tabLst>
                      </a:pPr>
                      <a:r>
                        <a:rPr lang="en-GB" sz="1000" dirty="0">
                          <a:solidFill>
                            <a:schemeClr val="tx1"/>
                          </a:solidFill>
                          <a:effectLst/>
                        </a:rPr>
                        <a:t>Individual:</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28575" cap="flat" cmpd="sng" algn="ctr">
                      <a:solidFill>
                        <a:srgbClr val="0000FF"/>
                      </a:solidFill>
                      <a:prstDash val="solid"/>
                      <a:round/>
                      <a:headEnd type="none" w="med" len="med"/>
                      <a:tailEnd type="none" w="med" len="med"/>
                    </a:lnT>
                  </a:tcPr>
                </a:tc>
                <a:tc>
                  <a:txBody>
                    <a:bodyPr/>
                    <a:lstStyle/>
                    <a:p>
                      <a:pPr algn="ctr">
                        <a:spcAft>
                          <a:spcPts val="0"/>
                        </a:spcAft>
                        <a:tabLst>
                          <a:tab pos="731520" algn="dec"/>
                        </a:tabLst>
                      </a:pPr>
                      <a:r>
                        <a:rPr lang="en-GB" sz="1000" dirty="0">
                          <a:solidFill>
                            <a:schemeClr val="tx1"/>
                          </a:solidFill>
                          <a:effectLst/>
                        </a:rPr>
                        <a: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28575" cap="flat" cmpd="sng" algn="ctr">
                      <a:solidFill>
                        <a:srgbClr val="0000FF"/>
                      </a:solidFill>
                      <a:prstDash val="solid"/>
                      <a:round/>
                      <a:headEnd type="none" w="med" len="med"/>
                      <a:tailEnd type="none" w="med" len="med"/>
                    </a:lnT>
                  </a:tcPr>
                </a:tc>
                <a:tc>
                  <a:txBody>
                    <a:bodyPr/>
                    <a:lstStyle/>
                    <a:p>
                      <a:pPr algn="ctr">
                        <a:spcAft>
                          <a:spcPts val="0"/>
                        </a:spcAft>
                        <a:tabLst>
                          <a:tab pos="731520" algn="dec"/>
                        </a:tabLst>
                      </a:pPr>
                      <a:r>
                        <a:rPr lang="en-GB" sz="1000" dirty="0">
                          <a:solidFill>
                            <a:schemeClr val="tx1"/>
                          </a:solidFill>
                          <a:effectLst/>
                        </a:rPr>
                        <a: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28575" cap="flat" cmpd="sng" algn="ctr">
                      <a:solidFill>
                        <a:srgbClr val="0000FF"/>
                      </a:solidFill>
                      <a:prstDash val="solid"/>
                      <a:round/>
                      <a:headEnd type="none" w="med" len="med"/>
                      <a:tailEnd type="none" w="med" len="med"/>
                    </a:lnT>
                  </a:tcPr>
                </a:tc>
                <a:tc>
                  <a:txBody>
                    <a:bodyPr/>
                    <a:lstStyle/>
                    <a:p>
                      <a:pPr algn="ctr">
                        <a:spcAft>
                          <a:spcPts val="0"/>
                        </a:spcAft>
                        <a:tabLst>
                          <a:tab pos="731520" algn="dec"/>
                        </a:tabLst>
                      </a:pPr>
                      <a:r>
                        <a:rPr lang="en-GB" sz="1000" dirty="0">
                          <a:solidFill>
                            <a:schemeClr val="tx1"/>
                          </a:solidFill>
                          <a:effectLst/>
                        </a:rPr>
                        <a: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28575" cap="flat" cmpd="sng" algn="ctr">
                      <a:solidFill>
                        <a:srgbClr val="0000FF"/>
                      </a:solidFill>
                      <a:prstDash val="solid"/>
                      <a:round/>
                      <a:headEnd type="none" w="med" len="med"/>
                      <a:tailEnd type="none" w="med" len="med"/>
                    </a:lnT>
                  </a:tcPr>
                </a:tc>
                <a:extLst>
                  <a:ext uri="{0D108BD9-81ED-4DB2-BD59-A6C34878D82A}">
                    <a16:rowId xmlns:a16="http://schemas.microsoft.com/office/drawing/2014/main" val="10007"/>
                  </a:ext>
                </a:extLst>
              </a:tr>
              <a:tr h="0">
                <a:tc>
                  <a:txBody>
                    <a:bodyPr/>
                    <a:lstStyle/>
                    <a:p>
                      <a:pPr algn="l">
                        <a:spcAft>
                          <a:spcPts val="0"/>
                        </a:spcAft>
                        <a:tabLst>
                          <a:tab pos="457200" algn="l"/>
                        </a:tabLst>
                      </a:pPr>
                      <a:r>
                        <a:rPr lang="en-GB" sz="1000" dirty="0">
                          <a:solidFill>
                            <a:schemeClr val="tx1"/>
                          </a:solidFill>
                          <a:effectLst/>
                        </a:rPr>
                        <a:t>Savings income</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1,000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1,000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tabLst>
                          <a:tab pos="731520" algn="dec"/>
                        </a:tabLst>
                      </a:pPr>
                      <a:r>
                        <a:rPr lang="en-GB" sz="1000" dirty="0">
                          <a:solidFill>
                            <a:schemeClr val="tx1"/>
                          </a:solidFill>
                          <a:effectLst/>
                        </a:rPr>
                        <a:t>1,000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8"/>
                  </a:ext>
                </a:extLst>
              </a:tr>
              <a:tr h="0">
                <a:tc>
                  <a:txBody>
                    <a:bodyPr/>
                    <a:lstStyle/>
                    <a:p>
                      <a:pPr algn="l">
                        <a:spcAft>
                          <a:spcPts val="0"/>
                        </a:spcAft>
                        <a:tabLst>
                          <a:tab pos="457200" algn="l"/>
                        </a:tabLst>
                      </a:pPr>
                      <a:r>
                        <a:rPr lang="en-GB" sz="1000" dirty="0">
                          <a:solidFill>
                            <a:schemeClr val="tx1"/>
                          </a:solidFill>
                          <a:effectLst/>
                        </a:rPr>
                        <a:t>Income tax on savings income</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dirty="0">
                          <a:solidFill>
                            <a:schemeClr val="tx1"/>
                          </a:solidFill>
                          <a:effectLst/>
                        </a:rPr>
                        <a:t>  (220)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dirty="0">
                          <a:solidFill>
                            <a:schemeClr val="tx1"/>
                          </a:solidFill>
                          <a:effectLst/>
                        </a:rPr>
                        <a:t>  (420)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dirty="0">
                          <a:solidFill>
                            <a:schemeClr val="tx1"/>
                          </a:solidFill>
                          <a:effectLst/>
                        </a:rPr>
                        <a:t>  (470)</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extLst>
                  <a:ext uri="{0D108BD9-81ED-4DB2-BD59-A6C34878D82A}">
                    <a16:rowId xmlns:a16="http://schemas.microsoft.com/office/drawing/2014/main" val="10009"/>
                  </a:ext>
                </a:extLst>
              </a:tr>
              <a:tr h="0">
                <a:tc>
                  <a:txBody>
                    <a:bodyPr/>
                    <a:lstStyle/>
                    <a:p>
                      <a:pPr algn="l">
                        <a:spcAft>
                          <a:spcPts val="0"/>
                        </a:spcAft>
                        <a:tabLst>
                          <a:tab pos="457200" algn="l"/>
                        </a:tabLst>
                      </a:pPr>
                      <a:r>
                        <a:rPr lang="en-GB" sz="1000" b="1" dirty="0">
                          <a:solidFill>
                            <a:schemeClr val="tx1"/>
                          </a:solidFill>
                          <a:effectLst/>
                        </a:rPr>
                        <a:t>Post-tax income</a:t>
                      </a:r>
                      <a:endParaRPr lang="en-GB" sz="1000" b="1"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b="1" dirty="0">
                          <a:solidFill>
                            <a:schemeClr val="tx1"/>
                          </a:solidFill>
                          <a:effectLst/>
                        </a:rPr>
                        <a:t>780</a:t>
                      </a:r>
                      <a:endParaRPr lang="en-GB" sz="1000" b="1"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b="1" dirty="0">
                          <a:solidFill>
                            <a:schemeClr val="tx1"/>
                          </a:solidFill>
                          <a:effectLst/>
                        </a:rPr>
                        <a:t>580</a:t>
                      </a:r>
                      <a:endParaRPr lang="en-GB" sz="1000" b="1"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tcPr>
                </a:tc>
                <a:tc>
                  <a:txBody>
                    <a:bodyPr/>
                    <a:lstStyle/>
                    <a:p>
                      <a:pPr algn="ctr">
                        <a:spcAft>
                          <a:spcPts val="0"/>
                        </a:spcAft>
                        <a:tabLst>
                          <a:tab pos="731520" algn="dec"/>
                        </a:tabLst>
                      </a:pPr>
                      <a:r>
                        <a:rPr lang="en-GB" sz="1000" b="1" dirty="0">
                          <a:solidFill>
                            <a:schemeClr val="tx1"/>
                          </a:solidFill>
                          <a:effectLst/>
                        </a:rPr>
                        <a:t>530</a:t>
                      </a:r>
                      <a:endParaRPr lang="en-GB" sz="1000" b="1"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graphicFrame>
        <p:nvGraphicFramePr>
          <p:cNvPr id="13" name="Table 12">
            <a:extLst>
              <a:ext uri="{FF2B5EF4-FFF2-40B4-BE49-F238E27FC236}">
                <a16:creationId xmlns:a16="http://schemas.microsoft.com/office/drawing/2014/main" id="{3868F18C-BAC7-4F29-B6AA-F4AE1D699C81}"/>
              </a:ext>
            </a:extLst>
          </p:cNvPr>
          <p:cNvGraphicFramePr>
            <a:graphicFrameLocks noGrp="1"/>
          </p:cNvGraphicFramePr>
          <p:nvPr>
            <p:extLst>
              <p:ext uri="{D42A27DB-BD31-4B8C-83A1-F6EECF244321}">
                <p14:modId xmlns:p14="http://schemas.microsoft.com/office/powerpoint/2010/main" val="2504735258"/>
              </p:ext>
            </p:extLst>
          </p:nvPr>
        </p:nvGraphicFramePr>
        <p:xfrm>
          <a:off x="5688961" y="1640701"/>
          <a:ext cx="3456141" cy="4633595"/>
        </p:xfrm>
        <a:graphic>
          <a:graphicData uri="http://schemas.openxmlformats.org/drawingml/2006/table">
            <a:tbl>
              <a:tblPr firstRow="1" firstCol="1" bandRow="1">
                <a:tableStyleId>{5C22544A-7EE6-4342-B048-85BDC9FD1C3A}</a:tableStyleId>
              </a:tblPr>
              <a:tblGrid>
                <a:gridCol w="1111593">
                  <a:extLst>
                    <a:ext uri="{9D8B030D-6E8A-4147-A177-3AD203B41FA5}">
                      <a16:colId xmlns:a16="http://schemas.microsoft.com/office/drawing/2014/main" val="1100905935"/>
                    </a:ext>
                  </a:extLst>
                </a:gridCol>
                <a:gridCol w="559164">
                  <a:extLst>
                    <a:ext uri="{9D8B030D-6E8A-4147-A177-3AD203B41FA5}">
                      <a16:colId xmlns:a16="http://schemas.microsoft.com/office/drawing/2014/main" val="3689926097"/>
                    </a:ext>
                  </a:extLst>
                </a:gridCol>
                <a:gridCol w="559560">
                  <a:extLst>
                    <a:ext uri="{9D8B030D-6E8A-4147-A177-3AD203B41FA5}">
                      <a16:colId xmlns:a16="http://schemas.microsoft.com/office/drawing/2014/main" val="3243862935"/>
                    </a:ext>
                  </a:extLst>
                </a:gridCol>
                <a:gridCol w="559560">
                  <a:extLst>
                    <a:ext uri="{9D8B030D-6E8A-4147-A177-3AD203B41FA5}">
                      <a16:colId xmlns:a16="http://schemas.microsoft.com/office/drawing/2014/main" val="156467177"/>
                    </a:ext>
                  </a:extLst>
                </a:gridCol>
                <a:gridCol w="559560">
                  <a:extLst>
                    <a:ext uri="{9D8B030D-6E8A-4147-A177-3AD203B41FA5}">
                      <a16:colId xmlns:a16="http://schemas.microsoft.com/office/drawing/2014/main" val="3769947027"/>
                    </a:ext>
                  </a:extLst>
                </a:gridCol>
                <a:gridCol w="106704">
                  <a:extLst>
                    <a:ext uri="{9D8B030D-6E8A-4147-A177-3AD203B41FA5}">
                      <a16:colId xmlns:a16="http://schemas.microsoft.com/office/drawing/2014/main" val="4114044654"/>
                    </a:ext>
                  </a:extLst>
                </a:gridCol>
              </a:tblGrid>
              <a:tr h="148261">
                <a:tc gridSpan="6">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Sole trader option</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412054858"/>
                  </a:ext>
                </a:extLst>
              </a:tr>
              <a:tr h="148261">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595860153"/>
                  </a:ext>
                </a:extLst>
              </a:tr>
              <a:tr h="568336">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Basic Rate</a:t>
                      </a:r>
                    </a:p>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(i)</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Higher Rate</a:t>
                      </a:r>
                    </a:p>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(ii)</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Additi’l Rate</a:t>
                      </a:r>
                    </a:p>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(iii)</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Additi’l Rate</a:t>
                      </a:r>
                    </a:p>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(iv)</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216269097"/>
                  </a:ext>
                </a:extLst>
              </a:tr>
              <a:tr h="148261">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846406942"/>
                  </a:ext>
                </a:extLst>
              </a:tr>
              <a:tr h="148261">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Profits</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1,000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1,000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1,000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1,000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994410496"/>
                  </a:ext>
                </a:extLst>
              </a:tr>
              <a:tr h="148261">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Income Tax</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(400)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(450)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(450)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412063676"/>
                  </a:ext>
                </a:extLst>
              </a:tr>
              <a:tr h="148261">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NICs</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(60)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166730273"/>
                  </a:ext>
                </a:extLst>
              </a:tr>
              <a:tr h="148261">
                <a:tc>
                  <a:txBody>
                    <a:bodyPr/>
                    <a:lstStyle/>
                    <a:p>
                      <a:pPr algn="just">
                        <a:spcAft>
                          <a:spcPts val="600"/>
                        </a:spcAft>
                      </a:pPr>
                      <a:r>
                        <a:rPr lang="en-GB" sz="1000" b="1" dirty="0">
                          <a:solidFill>
                            <a:schemeClr val="tx1"/>
                          </a:solidFill>
                          <a:effectLst/>
                          <a:latin typeface="Verdana" panose="020B0604030504040204" pitchFamily="34" charset="0"/>
                          <a:ea typeface="Verdana" panose="020B0604030504040204" pitchFamily="34" charset="0"/>
                        </a:rPr>
                        <a:t>Post-tax</a:t>
                      </a:r>
                      <a:endParaRPr lang="en-GB" sz="10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rPr>
                        <a:t>740</a:t>
                      </a: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b="1" dirty="0">
                          <a:solidFill>
                            <a:schemeClr val="tx1"/>
                          </a:solidFill>
                          <a:effectLst/>
                          <a:latin typeface="Verdana" panose="020B0604030504040204" pitchFamily="34" charset="0"/>
                          <a:ea typeface="Verdana" panose="020B0604030504040204" pitchFamily="34" charset="0"/>
                        </a:rPr>
                        <a:t>580</a:t>
                      </a:r>
                      <a:endParaRPr lang="en-GB" sz="10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b="1" dirty="0">
                          <a:solidFill>
                            <a:schemeClr val="tx1"/>
                          </a:solidFill>
                          <a:effectLst/>
                          <a:latin typeface="Verdana" panose="020B0604030504040204" pitchFamily="34" charset="0"/>
                          <a:ea typeface="Verdana" panose="020B0604030504040204" pitchFamily="34" charset="0"/>
                        </a:rPr>
                        <a:t>530</a:t>
                      </a:r>
                      <a:endParaRPr lang="en-GB" sz="10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b="1" dirty="0">
                          <a:solidFill>
                            <a:schemeClr val="tx1"/>
                          </a:solidFill>
                          <a:effectLst/>
                          <a:latin typeface="Verdana" panose="020B0604030504040204" pitchFamily="34" charset="0"/>
                          <a:ea typeface="Verdana" panose="020B0604030504040204" pitchFamily="34" charset="0"/>
                        </a:rPr>
                        <a:t>530</a:t>
                      </a:r>
                      <a:endParaRPr lang="en-GB" sz="10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670738165"/>
                  </a:ext>
                </a:extLst>
              </a:tr>
              <a:tr h="148261">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839421030"/>
                  </a:ext>
                </a:extLst>
              </a:tr>
              <a:tr h="148261">
                <a:tc>
                  <a:txBody>
                    <a:bodyPr/>
                    <a:lstStyle/>
                    <a:p>
                      <a:pPr algn="just">
                        <a:spcAft>
                          <a:spcPts val="600"/>
                        </a:spcAft>
                        <a:tabLst>
                          <a:tab pos="457200" algn="l"/>
                        </a:tabLst>
                      </a:pPr>
                      <a:r>
                        <a:rPr lang="en-GB" sz="1000" dirty="0">
                          <a:solidFill>
                            <a:schemeClr val="tx1"/>
                          </a:solidFill>
                          <a:effectLst/>
                          <a:latin typeface="Verdana" panose="020B0604030504040204" pitchFamily="34" charset="0"/>
                          <a:ea typeface="Verdana" panose="020B0604030504040204" pitchFamily="34" charset="0"/>
                        </a:rPr>
                        <a:t>MRT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26%</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42%</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47%</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47%</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709280922"/>
                  </a:ext>
                </a:extLst>
              </a:tr>
              <a:tr h="148261">
                <a:tc>
                  <a:txBody>
                    <a:bodyPr/>
                    <a:lstStyle/>
                    <a:p>
                      <a:pPr algn="just">
                        <a:spcAft>
                          <a:spcPts val="600"/>
                        </a:spcAft>
                        <a:tabLst>
                          <a:tab pos="457200" algn="l"/>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464656050"/>
                  </a:ext>
                </a:extLst>
              </a:tr>
              <a:tr h="148261">
                <a:tc gridSpan="6">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Company option - dividends</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4413711"/>
                  </a:ext>
                </a:extLst>
              </a:tr>
              <a:tr h="148261">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l">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703765926"/>
                  </a:ext>
                </a:extLst>
              </a:tr>
              <a:tr h="568336">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Basic Rate </a:t>
                      </a:r>
                    </a:p>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(i)</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Higher Rate </a:t>
                      </a:r>
                    </a:p>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(ii)</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Additi’l Rate</a:t>
                      </a:r>
                    </a:p>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(iii)</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Additi’l Rate</a:t>
                      </a:r>
                    </a:p>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(iv)</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230502250"/>
                  </a:ext>
                </a:extLst>
              </a:tr>
              <a:tr h="148261">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586346827"/>
                  </a:ext>
                </a:extLst>
              </a:tr>
              <a:tr h="148261">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Profits</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1,000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1,000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1,000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1,000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74953185"/>
                  </a:ext>
                </a:extLst>
              </a:tr>
              <a:tr h="148261">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CT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(190)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(265)</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(265)</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(250)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74275202"/>
                  </a:ext>
                </a:extLst>
              </a:tr>
              <a:tr h="358299">
                <a:tc>
                  <a:txBody>
                    <a:bodyPr/>
                    <a:lstStyle/>
                    <a:p>
                      <a:pPr algn="just">
                        <a:spcAft>
                          <a:spcPts val="600"/>
                        </a:spcAft>
                        <a:tabLst>
                          <a:tab pos="457200" algn="l"/>
                        </a:tabLst>
                      </a:pPr>
                      <a:r>
                        <a:rPr lang="en-GB" sz="1000" dirty="0">
                          <a:solidFill>
                            <a:schemeClr val="tx1"/>
                          </a:solidFill>
                          <a:effectLst/>
                          <a:latin typeface="Verdana" panose="020B0604030504040204" pitchFamily="34" charset="0"/>
                          <a:ea typeface="Verdana" panose="020B0604030504040204" pitchFamily="34" charset="0"/>
                        </a:rPr>
                        <a:t>Post-tax, distributed as dividends</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810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735</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735</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750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731658427"/>
                  </a:ext>
                </a:extLst>
              </a:tr>
              <a:tr h="296523">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Income Tax</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(87)</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(263)</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(289)</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(295)</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B w="12700" cap="flat" cmpd="sng" algn="ctr">
                      <a:solidFill>
                        <a:schemeClr val="tx1"/>
                      </a:solidFill>
                      <a:prstDash val="solid"/>
                      <a:round/>
                      <a:headEnd type="none" w="med" len="med"/>
                      <a:tailEnd type="none" w="med" len="med"/>
                    </a:lnB>
                  </a:tcPr>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63767402"/>
                  </a:ext>
                </a:extLst>
              </a:tr>
              <a:tr h="148261">
                <a:tc>
                  <a:txBody>
                    <a:bodyPr/>
                    <a:lstStyle/>
                    <a:p>
                      <a:pPr algn="just">
                        <a:spcAft>
                          <a:spcPts val="600"/>
                        </a:spcAft>
                      </a:pPr>
                      <a:r>
                        <a:rPr lang="en-GB" sz="1000" b="1" dirty="0">
                          <a:solidFill>
                            <a:schemeClr val="tx1"/>
                          </a:solidFill>
                          <a:effectLst/>
                          <a:latin typeface="Verdana" panose="020B0604030504040204" pitchFamily="34" charset="0"/>
                          <a:ea typeface="Verdana" panose="020B0604030504040204" pitchFamily="34" charset="0"/>
                        </a:rPr>
                        <a:t>Post-tax</a:t>
                      </a:r>
                      <a:endParaRPr lang="en-GB" sz="10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b="1" dirty="0">
                          <a:solidFill>
                            <a:schemeClr val="tx1"/>
                          </a:solidFill>
                          <a:effectLst/>
                          <a:latin typeface="Verdana" panose="020B0604030504040204" pitchFamily="34" charset="0"/>
                          <a:ea typeface="Verdana" panose="020B0604030504040204" pitchFamily="34" charset="0"/>
                        </a:rPr>
                        <a:t>723</a:t>
                      </a:r>
                      <a:endParaRPr lang="en-GB" sz="10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b="1" dirty="0">
                          <a:solidFill>
                            <a:schemeClr val="tx1"/>
                          </a:solidFill>
                          <a:effectLst/>
                          <a:latin typeface="Verdana" panose="020B0604030504040204" pitchFamily="34" charset="0"/>
                          <a:ea typeface="Verdana" panose="020B0604030504040204" pitchFamily="34" charset="0"/>
                        </a:rPr>
                        <a:t>472</a:t>
                      </a:r>
                      <a:endParaRPr lang="en-GB" sz="10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b="1" dirty="0">
                          <a:solidFill>
                            <a:schemeClr val="tx1"/>
                          </a:solidFill>
                          <a:effectLst/>
                          <a:latin typeface="Verdana" panose="020B0604030504040204" pitchFamily="34" charset="0"/>
                          <a:ea typeface="Verdana" panose="020B0604030504040204" pitchFamily="34" charset="0"/>
                        </a:rPr>
                        <a:t>446</a:t>
                      </a:r>
                      <a:endParaRPr lang="en-GB" sz="10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600"/>
                        </a:spcAft>
                        <a:tabLst>
                          <a:tab pos="731520" algn="dec"/>
                        </a:tabLst>
                      </a:pPr>
                      <a:r>
                        <a:rPr lang="en-GB" sz="1000" b="1" dirty="0">
                          <a:solidFill>
                            <a:schemeClr val="tx1"/>
                          </a:solidFill>
                          <a:effectLst/>
                          <a:latin typeface="Verdana" panose="020B0604030504040204" pitchFamily="34" charset="0"/>
                          <a:ea typeface="Verdana" panose="020B0604030504040204" pitchFamily="34" charset="0"/>
                        </a:rPr>
                        <a:t>455</a:t>
                      </a:r>
                      <a:endParaRPr lang="en-GB" sz="10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55893490"/>
                  </a:ext>
                </a:extLst>
              </a:tr>
              <a:tr h="148261">
                <a:tc>
                  <a:txBody>
                    <a:bodyPr/>
                    <a:lstStyle/>
                    <a:p>
                      <a:pPr algn="just">
                        <a:spcAft>
                          <a:spcPts val="600"/>
                        </a:spcAft>
                        <a:tabLst>
                          <a:tab pos="457200" algn="l"/>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lnT w="12700" cap="flat" cmpd="sng" algn="ctr">
                      <a:solidFill>
                        <a:schemeClr val="tx1"/>
                      </a:solidFill>
                      <a:prstDash val="solid"/>
                      <a:round/>
                      <a:headEnd type="none" w="med" len="med"/>
                      <a:tailEnd type="none" w="med" len="med"/>
                    </a:lnT>
                  </a:tcPr>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692920089"/>
                  </a:ext>
                </a:extLst>
              </a:tr>
              <a:tr h="148261">
                <a:tc>
                  <a:txBody>
                    <a:bodyPr/>
                    <a:lstStyle/>
                    <a:p>
                      <a:pPr algn="just">
                        <a:spcAft>
                          <a:spcPts val="600"/>
                        </a:spcAft>
                        <a:tabLst>
                          <a:tab pos="457200" algn="l"/>
                        </a:tabLst>
                      </a:pPr>
                      <a:r>
                        <a:rPr lang="en-GB" sz="1000" dirty="0">
                          <a:solidFill>
                            <a:schemeClr val="tx1"/>
                          </a:solidFill>
                          <a:effectLst/>
                          <a:latin typeface="Verdana" panose="020B0604030504040204" pitchFamily="34" charset="0"/>
                          <a:ea typeface="Verdana" panose="020B0604030504040204" pitchFamily="34" charset="0"/>
                        </a:rPr>
                        <a:t>MRT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27.7%</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52.8%</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55%</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ctr">
                        <a:spcAft>
                          <a:spcPts val="600"/>
                        </a:spcAft>
                        <a:tabLst>
                          <a:tab pos="731520" algn="dec"/>
                        </a:tabLst>
                      </a:pPr>
                      <a:r>
                        <a:rPr lang="en-GB" sz="1000" dirty="0">
                          <a:solidFill>
                            <a:schemeClr val="tx1"/>
                          </a:solidFill>
                          <a:effectLst/>
                          <a:latin typeface="Verdana" panose="020B0604030504040204" pitchFamily="34" charset="0"/>
                          <a:ea typeface="Verdana" panose="020B0604030504040204" pitchFamily="34" charset="0"/>
                        </a:rPr>
                        <a:t>55%</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58168" marR="58168" marT="0" marB="0"/>
                </a:tc>
                <a:tc>
                  <a:txBody>
                    <a:bodyPr/>
                    <a:lstStyle/>
                    <a:p>
                      <a:pPr algn="just">
                        <a:spcAft>
                          <a:spcPts val="600"/>
                        </a:spcAf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242541183"/>
                  </a:ext>
                </a:extLst>
              </a:tr>
            </a:tbl>
          </a:graphicData>
        </a:graphic>
      </p:graphicFrame>
      <p:sp>
        <p:nvSpPr>
          <p:cNvPr id="8" name="Rectangle: Rounded Corners 7">
            <a:extLst>
              <a:ext uri="{FF2B5EF4-FFF2-40B4-BE49-F238E27FC236}">
                <a16:creationId xmlns:a16="http://schemas.microsoft.com/office/drawing/2014/main" id="{E139EA18-3046-A7E5-DC6B-601200BE9793}"/>
              </a:ext>
            </a:extLst>
          </p:cNvPr>
          <p:cNvSpPr/>
          <p:nvPr/>
        </p:nvSpPr>
        <p:spPr>
          <a:xfrm>
            <a:off x="5327859" y="116632"/>
            <a:ext cx="3708637" cy="1440160"/>
          </a:xfrm>
          <a:prstGeom prst="roundRect">
            <a:avLst/>
          </a:prstGeom>
          <a:solidFill>
            <a:srgbClr val="FFF0E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Verdana" panose="020B0604030504040204" pitchFamily="34" charset="0"/>
                <a:ea typeface="Verdana" panose="020B0604030504040204" pitchFamily="34" charset="0"/>
              </a:rPr>
              <a:t>Advice should be forward-looking.  Note that from April 2027 the tax rates for </a:t>
            </a:r>
            <a:r>
              <a:rPr lang="en-GB" sz="1400" b="1" dirty="0">
                <a:solidFill>
                  <a:schemeClr val="tx1"/>
                </a:solidFill>
                <a:latin typeface="Verdana" panose="020B0604030504040204" pitchFamily="34" charset="0"/>
                <a:ea typeface="Verdana" panose="020B0604030504040204" pitchFamily="34" charset="0"/>
              </a:rPr>
              <a:t>savings </a:t>
            </a:r>
            <a:r>
              <a:rPr lang="en-GB" sz="1400" dirty="0">
                <a:solidFill>
                  <a:schemeClr val="tx1"/>
                </a:solidFill>
                <a:latin typeface="Verdana" panose="020B0604030504040204" pitchFamily="34" charset="0"/>
                <a:ea typeface="Verdana" panose="020B0604030504040204" pitchFamily="34" charset="0"/>
              </a:rPr>
              <a:t>income will be</a:t>
            </a:r>
          </a:p>
          <a:p>
            <a:pPr algn="ctr"/>
            <a:r>
              <a:rPr lang="en-GB" sz="1400" dirty="0">
                <a:solidFill>
                  <a:schemeClr val="tx1"/>
                </a:solidFill>
                <a:latin typeface="Verdana" panose="020B0604030504040204" pitchFamily="34" charset="0"/>
                <a:ea typeface="Verdana" panose="020B0604030504040204" pitchFamily="34" charset="0"/>
              </a:rPr>
              <a:t>22%, 42% and 47%</a:t>
            </a:r>
          </a:p>
          <a:p>
            <a:pPr algn="ctr"/>
            <a:r>
              <a:rPr lang="en-GB" sz="1400" dirty="0">
                <a:solidFill>
                  <a:schemeClr val="tx1"/>
                </a:solidFill>
                <a:latin typeface="Verdana" panose="020B0604030504040204" pitchFamily="34" charset="0"/>
                <a:ea typeface="Verdana" panose="020B0604030504040204" pitchFamily="34" charset="0"/>
              </a:rPr>
              <a:t>(basic, higher, additional)</a:t>
            </a:r>
          </a:p>
        </p:txBody>
      </p:sp>
    </p:spTree>
    <p:extLst>
      <p:ext uri="{BB962C8B-B14F-4D97-AF65-F5344CB8AC3E}">
        <p14:creationId xmlns:p14="http://schemas.microsoft.com/office/powerpoint/2010/main" val="371006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Effect transition="in" filter="wipe(left)">
                                      <p:cBhvr>
                                        <p:cTn id="7" dur="500"/>
                                        <p:tgtEl>
                                          <p:spTgt spid="1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2" end="2"/>
                                            </p:txEl>
                                          </p:spTgt>
                                        </p:tgtEl>
                                        <p:attrNameLst>
                                          <p:attrName>style.visibility</p:attrName>
                                        </p:attrNameLst>
                                      </p:cBhvr>
                                      <p:to>
                                        <p:strVal val="visible"/>
                                      </p:to>
                                    </p:set>
                                    <p:animEffect transition="in" filter="wipe(left)">
                                      <p:cBhvr>
                                        <p:cTn id="12" dur="500"/>
                                        <p:tgtEl>
                                          <p:spTgt spid="1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
                                            <p:txEl>
                                              <p:pRg st="3" end="3"/>
                                            </p:txEl>
                                          </p:spTgt>
                                        </p:tgtEl>
                                        <p:attrNameLst>
                                          <p:attrName>style.visibility</p:attrName>
                                        </p:attrNameLst>
                                      </p:cBhvr>
                                      <p:to>
                                        <p:strVal val="visible"/>
                                      </p:to>
                                    </p:set>
                                    <p:animEffect transition="in" filter="wipe(left)">
                                      <p:cBhvr>
                                        <p:cTn id="17" dur="500"/>
                                        <p:tgtEl>
                                          <p:spTgt spid="1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0">
                                            <p:txEl>
                                              <p:pRg st="4" end="4"/>
                                            </p:txEl>
                                          </p:spTgt>
                                        </p:tgtEl>
                                        <p:attrNameLst>
                                          <p:attrName>style.visibility</p:attrName>
                                        </p:attrNameLst>
                                      </p:cBhvr>
                                      <p:to>
                                        <p:strVal val="visible"/>
                                      </p:to>
                                    </p:set>
                                    <p:animEffect transition="in" filter="wipe(left)">
                                      <p:cBhvr>
                                        <p:cTn id="22" dur="500"/>
                                        <p:tgtEl>
                                          <p:spTgt spid="11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bldLvl="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dirty="0"/>
              <a:t>Dividends</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None/>
            </a:pPr>
            <a:endParaRPr lang="en-GB"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Dividends give more </a:t>
            </a:r>
            <a:r>
              <a:rPr lang="en-GB" sz="2000" b="1" dirty="0">
                <a:solidFill>
                  <a:schemeClr val="tx1"/>
                </a:solidFill>
                <a:latin typeface="Trebuchet MS" panose="020B0603020202020204" pitchFamily="34" charset="0"/>
              </a:rPr>
              <a:t>flexibility</a:t>
            </a:r>
            <a:r>
              <a:rPr lang="en-GB" sz="2000" dirty="0">
                <a:solidFill>
                  <a:schemeClr val="tx1"/>
                </a:solidFill>
                <a:latin typeface="Trebuchet MS" panose="020B0603020202020204" pitchFamily="34" charset="0"/>
              </a:rPr>
              <a:t> than interest (</a:t>
            </a:r>
            <a:r>
              <a:rPr lang="en-GB" sz="2000" i="1" dirty="0">
                <a:solidFill>
                  <a:schemeClr val="tx1"/>
                </a:solidFill>
                <a:latin typeface="Trebuchet MS" panose="020B0603020202020204" pitchFamily="34" charset="0"/>
              </a:rPr>
              <a:t>there is a choice as to how much to pay, subject to there being sufficient retained earnings</a:t>
            </a:r>
            <a:r>
              <a:rPr lang="en-GB" sz="2000" dirty="0">
                <a:solidFill>
                  <a:schemeClr val="tx1"/>
                </a:solidFill>
                <a:latin typeface="Trebuchet MS" panose="020B0603020202020204" pitchFamily="34" charset="0"/>
              </a:rPr>
              <a:t>), but are </a:t>
            </a:r>
            <a:r>
              <a:rPr lang="en-GB" sz="2000" b="1" dirty="0">
                <a:solidFill>
                  <a:schemeClr val="tx1"/>
                </a:solidFill>
                <a:latin typeface="Trebuchet MS" panose="020B0603020202020204" pitchFamily="34" charset="0"/>
              </a:rPr>
              <a:t>not an allowable expense </a:t>
            </a:r>
            <a:r>
              <a:rPr lang="en-GB" sz="2000" dirty="0">
                <a:solidFill>
                  <a:schemeClr val="tx1"/>
                </a:solidFill>
                <a:latin typeface="Trebuchet MS" panose="020B0603020202020204" pitchFamily="34" charset="0"/>
              </a:rPr>
              <a:t>for the company; thus they will, to some extent, be </a:t>
            </a:r>
            <a:r>
              <a:rPr lang="en-GB" sz="2000" b="1" dirty="0">
                <a:solidFill>
                  <a:schemeClr val="tx1"/>
                </a:solidFill>
                <a:latin typeface="Trebuchet MS" panose="020B0603020202020204" pitchFamily="34" charset="0"/>
              </a:rPr>
              <a:t>double-taxed</a:t>
            </a:r>
            <a:r>
              <a:rPr lang="en-GB" sz="2000" dirty="0">
                <a:solidFill>
                  <a:schemeClr val="tx1"/>
                </a:solidFill>
                <a:latin typeface="Trebuchet MS" panose="020B0603020202020204" pitchFamily="34" charset="0"/>
              </a:rPr>
              <a:t>.  That is, the company will be taxed on its profits, then will distribute dividends from its post-tax profits which will be taxed again in the hands of the shareholder.</a:t>
            </a:r>
          </a:p>
        </p:txBody>
      </p:sp>
    </p:spTree>
    <p:extLst>
      <p:ext uri="{BB962C8B-B14F-4D97-AF65-F5344CB8AC3E}">
        <p14:creationId xmlns:p14="http://schemas.microsoft.com/office/powerpoint/2010/main" val="1938114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dirty="0"/>
              <a:t>Retained earnings</a:t>
            </a:r>
          </a:p>
        </p:txBody>
      </p:sp>
      <p:graphicFrame>
        <p:nvGraphicFramePr>
          <p:cNvPr id="2" name="Table 1">
            <a:extLst>
              <a:ext uri="{FF2B5EF4-FFF2-40B4-BE49-F238E27FC236}">
                <a16:creationId xmlns:a16="http://schemas.microsoft.com/office/drawing/2014/main" id="{51B1E6A6-5B36-4AD5-B68E-94CDD9504167}"/>
              </a:ext>
            </a:extLst>
          </p:cNvPr>
          <p:cNvGraphicFramePr>
            <a:graphicFrameLocks noGrp="1"/>
          </p:cNvGraphicFramePr>
          <p:nvPr>
            <p:extLst>
              <p:ext uri="{D42A27DB-BD31-4B8C-83A1-F6EECF244321}">
                <p14:modId xmlns:p14="http://schemas.microsoft.com/office/powerpoint/2010/main" val="975158562"/>
              </p:ext>
            </p:extLst>
          </p:nvPr>
        </p:nvGraphicFramePr>
        <p:xfrm>
          <a:off x="1" y="1024255"/>
          <a:ext cx="9142411" cy="4693920"/>
        </p:xfrm>
        <a:graphic>
          <a:graphicData uri="http://schemas.openxmlformats.org/drawingml/2006/table">
            <a:tbl>
              <a:tblPr firstRow="1" firstCol="1" bandRow="1">
                <a:tableStyleId>{5C22544A-7EE6-4342-B048-85BDC9FD1C3A}</a:tableStyleId>
              </a:tblPr>
              <a:tblGrid>
                <a:gridCol w="2955234">
                  <a:extLst>
                    <a:ext uri="{9D8B030D-6E8A-4147-A177-3AD203B41FA5}">
                      <a16:colId xmlns:a16="http://schemas.microsoft.com/office/drawing/2014/main" val="2722878693"/>
                    </a:ext>
                  </a:extLst>
                </a:gridCol>
                <a:gridCol w="1486566">
                  <a:extLst>
                    <a:ext uri="{9D8B030D-6E8A-4147-A177-3AD203B41FA5}">
                      <a16:colId xmlns:a16="http://schemas.microsoft.com/office/drawing/2014/main" val="2911878559"/>
                    </a:ext>
                  </a:extLst>
                </a:gridCol>
                <a:gridCol w="1487618">
                  <a:extLst>
                    <a:ext uri="{9D8B030D-6E8A-4147-A177-3AD203B41FA5}">
                      <a16:colId xmlns:a16="http://schemas.microsoft.com/office/drawing/2014/main" val="2075877723"/>
                    </a:ext>
                  </a:extLst>
                </a:gridCol>
                <a:gridCol w="1487618">
                  <a:extLst>
                    <a:ext uri="{9D8B030D-6E8A-4147-A177-3AD203B41FA5}">
                      <a16:colId xmlns:a16="http://schemas.microsoft.com/office/drawing/2014/main" val="3027758686"/>
                    </a:ext>
                  </a:extLst>
                </a:gridCol>
                <a:gridCol w="1487618">
                  <a:extLst>
                    <a:ext uri="{9D8B030D-6E8A-4147-A177-3AD203B41FA5}">
                      <a16:colId xmlns:a16="http://schemas.microsoft.com/office/drawing/2014/main" val="392469760"/>
                    </a:ext>
                  </a:extLst>
                </a:gridCol>
                <a:gridCol w="237757">
                  <a:extLst>
                    <a:ext uri="{9D8B030D-6E8A-4147-A177-3AD203B41FA5}">
                      <a16:colId xmlns:a16="http://schemas.microsoft.com/office/drawing/2014/main" val="780187692"/>
                    </a:ext>
                  </a:extLst>
                </a:gridCol>
              </a:tblGrid>
              <a:tr h="0">
                <a:tc gridSpan="6">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Sole trader option</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71086932"/>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446264972"/>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Basic Rate</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(i)</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Higher Rate</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(ii)</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Additional Rate</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(iii)</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Additional Rate</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(iv)</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8064086"/>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224310145"/>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Trading profits</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1,000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1,000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1,000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1,000.00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7043085"/>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Income Tax</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(200)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(400)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(450)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(450)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842563324"/>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National Insurance</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B w="12700" cap="flat" cmpd="sng" algn="ctr">
                      <a:solidFill>
                        <a:srgbClr val="008000"/>
                      </a:solidFill>
                      <a:prstDash val="solid"/>
                      <a:round/>
                      <a:headEnd type="none" w="med" len="med"/>
                      <a:tailEnd type="none" w="med" len="med"/>
                    </a:lnB>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(60)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B w="12700" cap="flat" cmpd="sng" algn="ctr">
                      <a:solidFill>
                        <a:srgbClr val="008000"/>
                      </a:solidFill>
                      <a:prstDash val="solid"/>
                      <a:round/>
                      <a:headEnd type="none" w="med" len="med"/>
                      <a:tailEnd type="none" w="med" len="med"/>
                    </a:lnB>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(20)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B w="12700" cap="flat" cmpd="sng" algn="ctr">
                      <a:solidFill>
                        <a:srgbClr val="008000"/>
                      </a:solidFill>
                      <a:prstDash val="solid"/>
                      <a:round/>
                      <a:headEnd type="none" w="med" len="med"/>
                      <a:tailEnd type="none" w="med" len="med"/>
                    </a:lnB>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(20)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B w="12700" cap="flat" cmpd="sng" algn="ctr">
                      <a:solidFill>
                        <a:srgbClr val="008000"/>
                      </a:solidFill>
                      <a:prstDash val="solid"/>
                      <a:round/>
                      <a:headEnd type="none" w="med" len="med"/>
                      <a:tailEnd type="none" w="med" len="med"/>
                    </a:lnB>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(20)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B w="12700" cap="flat" cmpd="sng" algn="ctr">
                      <a:solidFill>
                        <a:srgbClr val="008000"/>
                      </a:solidFill>
                      <a:prstDash val="solid"/>
                      <a:round/>
                      <a:headEnd type="none" w="med" len="med"/>
                      <a:tailEnd type="none" w="med" len="med"/>
                    </a:lnB>
                  </a:tcPr>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078517566"/>
                  </a:ext>
                </a:extLst>
              </a:tr>
              <a:tr h="0">
                <a:tc>
                  <a:txBody>
                    <a:bodyPr/>
                    <a:lstStyle/>
                    <a:p>
                      <a:pPr algn="just">
                        <a:spcAft>
                          <a:spcPts val="600"/>
                        </a:spcAft>
                        <a:tabLst>
                          <a:tab pos="457200" algn="l"/>
                        </a:tabLst>
                      </a:pPr>
                      <a:r>
                        <a:rPr lang="en-GB" sz="1200" b="1" dirty="0">
                          <a:solidFill>
                            <a:schemeClr val="tx1"/>
                          </a:solidFill>
                          <a:effectLst/>
                          <a:latin typeface="Verdana" panose="020B0604030504040204" pitchFamily="34" charset="0"/>
                          <a:ea typeface="Verdana" panose="020B0604030504040204" pitchFamily="34" charset="0"/>
                        </a:rPr>
                        <a:t>Post-tax income</a:t>
                      </a:r>
                      <a:endParaRPr lang="en-GB" sz="12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spcAft>
                          <a:spcPts val="600"/>
                        </a:spcAft>
                        <a:tabLst>
                          <a:tab pos="731520" algn="dec"/>
                        </a:tabLst>
                      </a:pPr>
                      <a:r>
                        <a:rPr lang="en-GB" sz="1200" b="1" dirty="0">
                          <a:solidFill>
                            <a:schemeClr val="tx1"/>
                          </a:solidFill>
                          <a:effectLst/>
                          <a:latin typeface="Verdana" panose="020B0604030504040204" pitchFamily="34" charset="0"/>
                          <a:ea typeface="Verdana" panose="020B0604030504040204" pitchFamily="34" charset="0"/>
                        </a:rPr>
                        <a:t>740</a:t>
                      </a:r>
                      <a:endParaRPr lang="en-GB" sz="12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spcAft>
                          <a:spcPts val="600"/>
                        </a:spcAft>
                        <a:tabLst>
                          <a:tab pos="731520" algn="dec"/>
                        </a:tabLst>
                      </a:pPr>
                      <a:r>
                        <a:rPr lang="en-GB" sz="1200" b="1" dirty="0">
                          <a:solidFill>
                            <a:schemeClr val="tx1"/>
                          </a:solidFill>
                          <a:effectLst/>
                          <a:latin typeface="Verdana" panose="020B0604030504040204" pitchFamily="34" charset="0"/>
                          <a:ea typeface="Verdana" panose="020B0604030504040204" pitchFamily="34" charset="0"/>
                        </a:rPr>
                        <a:t>580</a:t>
                      </a:r>
                      <a:endParaRPr lang="en-GB" sz="12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spcAft>
                          <a:spcPts val="600"/>
                        </a:spcAft>
                        <a:tabLst>
                          <a:tab pos="731520" algn="dec"/>
                        </a:tabLst>
                      </a:pPr>
                      <a:r>
                        <a:rPr lang="en-GB" sz="1200" b="1" dirty="0">
                          <a:solidFill>
                            <a:schemeClr val="tx1"/>
                          </a:solidFill>
                          <a:effectLst/>
                          <a:latin typeface="Verdana" panose="020B0604030504040204" pitchFamily="34" charset="0"/>
                          <a:ea typeface="Verdana" panose="020B0604030504040204" pitchFamily="34" charset="0"/>
                        </a:rPr>
                        <a:t>530</a:t>
                      </a:r>
                      <a:endParaRPr lang="en-GB" sz="12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spcAft>
                          <a:spcPts val="600"/>
                        </a:spcAft>
                        <a:tabLst>
                          <a:tab pos="731520" algn="dec"/>
                        </a:tabLst>
                      </a:pPr>
                      <a:r>
                        <a:rPr lang="en-GB" sz="1200" b="1" dirty="0">
                          <a:solidFill>
                            <a:schemeClr val="tx1"/>
                          </a:solidFill>
                          <a:effectLst/>
                          <a:latin typeface="Verdana" panose="020B0604030504040204" pitchFamily="34" charset="0"/>
                          <a:ea typeface="Verdana" panose="020B0604030504040204" pitchFamily="34" charset="0"/>
                        </a:rPr>
                        <a:t>530</a:t>
                      </a:r>
                      <a:endParaRPr lang="en-GB" sz="12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516839388"/>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8000"/>
                      </a:solidFill>
                      <a:prstDash val="solid"/>
                      <a:round/>
                      <a:headEnd type="none" w="med" len="med"/>
                      <a:tailEnd type="none" w="med" len="med"/>
                    </a:lnT>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8000"/>
                      </a:solidFill>
                      <a:prstDash val="solid"/>
                      <a:round/>
                      <a:headEnd type="none" w="med" len="med"/>
                      <a:tailEnd type="none" w="med" len="med"/>
                    </a:lnT>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8000"/>
                      </a:solidFill>
                      <a:prstDash val="solid"/>
                      <a:round/>
                      <a:headEnd type="none" w="med" len="med"/>
                      <a:tailEnd type="none" w="med" len="med"/>
                    </a:lnT>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8000"/>
                      </a:solidFill>
                      <a:prstDash val="solid"/>
                      <a:round/>
                      <a:headEnd type="none" w="med" len="med"/>
                      <a:tailEnd type="none" w="med" len="med"/>
                    </a:lnT>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8000"/>
                      </a:solidFill>
                      <a:prstDash val="solid"/>
                      <a:round/>
                      <a:headEnd type="none" w="med" len="med"/>
                      <a:tailEnd type="none" w="med" len="med"/>
                    </a:lnT>
                  </a:tcPr>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085425559"/>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Marginal Rate of Tax</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26%</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42%</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47%</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47%</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266316216"/>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637368398"/>
                  </a:ext>
                </a:extLst>
              </a:tr>
              <a:tr h="0">
                <a:tc gridSpan="6">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Company option – retained earnings</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788661663"/>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l">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85983007"/>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Basic Rate</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(i)</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Higher Rate</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(ii)</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Additional Rate</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(iii)</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Additional Rate</a:t>
                      </a:r>
                    </a:p>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(iv)</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420153865"/>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4581447"/>
                  </a:ext>
                </a:extLst>
              </a:tr>
              <a:tr h="26521">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Trading profits</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1,000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1,000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1,000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1,000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574895447"/>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Corporation Tax</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(190)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(265)</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(265)</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(250)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B w="12700" cap="flat" cmpd="sng" algn="ctr">
                      <a:solidFill>
                        <a:srgbClr val="0000FF"/>
                      </a:solidFill>
                      <a:prstDash val="solid"/>
                      <a:round/>
                      <a:headEnd type="none" w="med" len="med"/>
                      <a:tailEnd type="none" w="med" len="med"/>
                    </a:lnB>
                  </a:tcPr>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443597812"/>
                  </a:ext>
                </a:extLst>
              </a:tr>
              <a:tr h="0">
                <a:tc>
                  <a:txBody>
                    <a:bodyPr/>
                    <a:lstStyle/>
                    <a:p>
                      <a:pPr algn="just">
                        <a:spcAft>
                          <a:spcPts val="600"/>
                        </a:spcAft>
                        <a:tabLst>
                          <a:tab pos="457200" algn="l"/>
                        </a:tabLst>
                      </a:pPr>
                      <a:r>
                        <a:rPr lang="en-GB" sz="1200" b="1" dirty="0">
                          <a:solidFill>
                            <a:schemeClr val="tx1"/>
                          </a:solidFill>
                          <a:effectLst/>
                          <a:latin typeface="Verdana" panose="020B0604030504040204" pitchFamily="34" charset="0"/>
                          <a:ea typeface="Verdana" panose="020B0604030504040204" pitchFamily="34" charset="0"/>
                        </a:rPr>
                        <a:t>Post-tax profits retained</a:t>
                      </a:r>
                      <a:endParaRPr lang="en-GB" sz="12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spcAft>
                          <a:spcPts val="600"/>
                        </a:spcAft>
                        <a:tabLst>
                          <a:tab pos="731520" algn="dec"/>
                        </a:tabLst>
                      </a:pPr>
                      <a:r>
                        <a:rPr lang="en-GB" sz="1200" b="1" dirty="0">
                          <a:solidFill>
                            <a:schemeClr val="tx1"/>
                          </a:solidFill>
                          <a:effectLst/>
                          <a:latin typeface="Verdana" panose="020B0604030504040204" pitchFamily="34" charset="0"/>
                          <a:ea typeface="Verdana" panose="020B0604030504040204" pitchFamily="34" charset="0"/>
                        </a:rPr>
                        <a:t>810</a:t>
                      </a:r>
                      <a:endParaRPr lang="en-GB" sz="12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spcAft>
                          <a:spcPts val="600"/>
                        </a:spcAft>
                        <a:tabLst>
                          <a:tab pos="731520" algn="dec"/>
                        </a:tabLst>
                      </a:pPr>
                      <a:r>
                        <a:rPr lang="en-GB" sz="1200" b="1" dirty="0">
                          <a:solidFill>
                            <a:schemeClr val="tx1"/>
                          </a:solidFill>
                          <a:effectLst/>
                          <a:latin typeface="Verdana" panose="020B0604030504040204" pitchFamily="34" charset="0"/>
                          <a:ea typeface="Verdana" panose="020B0604030504040204" pitchFamily="34" charset="0"/>
                        </a:rPr>
                        <a:t>735</a:t>
                      </a:r>
                      <a:endParaRPr lang="en-GB" sz="12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spcAft>
                          <a:spcPts val="600"/>
                        </a:spcAft>
                        <a:tabLst>
                          <a:tab pos="731520" algn="dec"/>
                        </a:tabLst>
                      </a:pPr>
                      <a:r>
                        <a:rPr lang="en-GB" sz="1200" b="1" dirty="0">
                          <a:solidFill>
                            <a:schemeClr val="tx1"/>
                          </a:solidFill>
                          <a:effectLst/>
                          <a:latin typeface="Verdana" panose="020B0604030504040204" pitchFamily="34" charset="0"/>
                          <a:ea typeface="Verdana" panose="020B0604030504040204" pitchFamily="34" charset="0"/>
                        </a:rPr>
                        <a:t>735</a:t>
                      </a:r>
                      <a:endParaRPr lang="en-GB" sz="12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ctr">
                        <a:spcAft>
                          <a:spcPts val="600"/>
                        </a:spcAft>
                        <a:tabLst>
                          <a:tab pos="731520" algn="dec"/>
                        </a:tabLst>
                      </a:pPr>
                      <a:r>
                        <a:rPr lang="en-GB" sz="1200" b="1" dirty="0">
                          <a:solidFill>
                            <a:schemeClr val="tx1"/>
                          </a:solidFill>
                          <a:effectLst/>
                          <a:latin typeface="Verdana" panose="020B0604030504040204" pitchFamily="34" charset="0"/>
                          <a:ea typeface="Verdana" panose="020B0604030504040204" pitchFamily="34" charset="0"/>
                        </a:rPr>
                        <a:t>750</a:t>
                      </a:r>
                      <a:endParaRPr lang="en-GB" sz="1200" b="1"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lnB w="12700" cap="flat" cmpd="sng" algn="ctr">
                      <a:solidFill>
                        <a:srgbClr val="0000FF"/>
                      </a:solidFill>
                      <a:prstDash val="solid"/>
                      <a:round/>
                      <a:headEnd type="none" w="med" len="med"/>
                      <a:tailEnd type="none" w="med" len="med"/>
                    </a:lnB>
                  </a:tcPr>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028327461"/>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tcPr>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T w="12700" cap="flat" cmpd="sng" algn="ctr">
                      <a:solidFill>
                        <a:srgbClr val="0000FF"/>
                      </a:solidFill>
                      <a:prstDash val="solid"/>
                      <a:round/>
                      <a:headEnd type="none" w="med" len="med"/>
                      <a:tailEnd type="none" w="med" len="med"/>
                    </a:lnT>
                  </a:tcPr>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741214109"/>
                  </a:ext>
                </a:extLst>
              </a:tr>
              <a:tr h="0">
                <a:tc>
                  <a:txBody>
                    <a:bodyPr/>
                    <a:lstStyle/>
                    <a:p>
                      <a:pPr algn="just">
                        <a:spcAft>
                          <a:spcPts val="600"/>
                        </a:spcAft>
                        <a:tabLst>
                          <a:tab pos="457200" algn="l"/>
                        </a:tabLst>
                      </a:pPr>
                      <a:r>
                        <a:rPr lang="en-GB" sz="1200" dirty="0">
                          <a:solidFill>
                            <a:schemeClr val="tx1"/>
                          </a:solidFill>
                          <a:effectLst/>
                          <a:latin typeface="Verdana" panose="020B0604030504040204" pitchFamily="34" charset="0"/>
                          <a:ea typeface="Verdana" panose="020B0604030504040204" pitchFamily="34" charset="0"/>
                        </a:rPr>
                        <a:t>Marginal Rate of Tax</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19.0%</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26.5%</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26.5%</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731520" algn="dec"/>
                        </a:tabLst>
                      </a:pPr>
                      <a:r>
                        <a:rPr lang="en-GB" sz="1200" dirty="0">
                          <a:solidFill>
                            <a:schemeClr val="tx1"/>
                          </a:solidFill>
                          <a:effectLst/>
                          <a:latin typeface="Verdana" panose="020B0604030504040204" pitchFamily="34" charset="0"/>
                          <a:ea typeface="Verdana" panose="020B0604030504040204" pitchFamily="34" charset="0"/>
                        </a:rPr>
                        <a:t>25%</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just">
                        <a:spcAft>
                          <a:spcPts val="600"/>
                        </a:spcAft>
                      </a:pPr>
                      <a:r>
                        <a:rPr lang="en-GB" sz="1200" dirty="0">
                          <a:solidFill>
                            <a:schemeClr val="tx1"/>
                          </a:solidFill>
                          <a:effectLst/>
                          <a:latin typeface="Verdana" panose="020B0604030504040204" pitchFamily="34" charset="0"/>
                          <a:ea typeface="Verdana" panose="020B0604030504040204" pitchFamily="34" charset="0"/>
                        </a:rPr>
                        <a:t> </a:t>
                      </a:r>
                      <a:endParaRPr lang="en-GB" sz="12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28812798"/>
                  </a:ext>
                </a:extLst>
              </a:tr>
            </a:tbl>
          </a:graphicData>
        </a:graphic>
      </p:graphicFrame>
    </p:spTree>
    <p:extLst>
      <p:ext uri="{BB962C8B-B14F-4D97-AF65-F5344CB8AC3E}">
        <p14:creationId xmlns:p14="http://schemas.microsoft.com/office/powerpoint/2010/main" val="2257642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None/>
            </a:pPr>
            <a:r>
              <a:rPr lang="en-GB" dirty="0">
                <a:solidFill>
                  <a:schemeClr val="tx1"/>
                </a:solidFill>
                <a:latin typeface="Trebuchet MS" panose="020B0603020202020204" pitchFamily="34" charset="0"/>
              </a:rPr>
              <a:t>Mr Ahmed is a self-employed professional business advisor who has asked you to prepare calculations to compare his tax position if he were to continue to operate as a sole trader with the position if he were to offer his services through a company, Waseem Consultancy Limited, on the basis of expected business profits of £133,072</a:t>
            </a:r>
          </a:p>
          <a:p>
            <a:pPr>
              <a:buNone/>
            </a:pPr>
            <a:endParaRPr lang="en-GB" dirty="0">
              <a:solidFill>
                <a:schemeClr val="tx1"/>
              </a:solidFill>
              <a:latin typeface="Trebuchet MS" panose="020B0603020202020204" pitchFamily="34" charset="0"/>
            </a:endParaRPr>
          </a:p>
          <a:p>
            <a:pPr>
              <a:buNone/>
            </a:pPr>
            <a:r>
              <a:rPr lang="en-GB" dirty="0">
                <a:solidFill>
                  <a:schemeClr val="tx1"/>
                </a:solidFill>
                <a:latin typeface="Trebuchet MS" panose="020B0603020202020204" pitchFamily="34" charset="0"/>
              </a:rPr>
              <a:t>Mr Ahmed does not have sufficient funds to make a long-term financial commitment to the company.  He would like to extract all the profits from the business each year in the most tax efficient way he can, subject to ensuring that he preserves his National Insurance contributory benefits entitlement.  He </a:t>
            </a:r>
            <a:r>
              <a:rPr lang="en-US" dirty="0">
                <a:solidFill>
                  <a:schemeClr val="tx1"/>
                </a:solidFill>
                <a:latin typeface="Trebuchet MS" panose="020B0603020202020204" pitchFamily="34" charset="0"/>
              </a:rPr>
              <a:t>has used up his pensions Annual Allowances in all previous tax years and would like to continue doing so in future.  If he chooses the corporate option, the company will pay the pension contributions for him.  Mr Ahmed </a:t>
            </a:r>
            <a:r>
              <a:rPr lang="en-GB" dirty="0">
                <a:solidFill>
                  <a:schemeClr val="tx1"/>
                </a:solidFill>
                <a:latin typeface="Trebuchet MS" panose="020B0603020202020204" pitchFamily="34" charset="0"/>
              </a:rPr>
              <a:t>has no other sources of income.</a:t>
            </a:r>
          </a:p>
          <a:p>
            <a:pPr>
              <a:buNone/>
            </a:pPr>
            <a:endParaRPr lang="en-GB" dirty="0">
              <a:solidFill>
                <a:schemeClr val="tx1"/>
              </a:solidFill>
              <a:latin typeface="Trebuchet MS" panose="020B0603020202020204" pitchFamily="34" charset="0"/>
            </a:endParaRPr>
          </a:p>
          <a:p>
            <a:pPr>
              <a:buNone/>
            </a:pPr>
            <a:r>
              <a:rPr lang="en-GB" b="1" dirty="0">
                <a:solidFill>
                  <a:schemeClr val="tx1"/>
                </a:solidFill>
                <a:latin typeface="Trebuchet MS" panose="020B0603020202020204" pitchFamily="34" charset="0"/>
              </a:rPr>
              <a:t>Required</a:t>
            </a:r>
          </a:p>
          <a:p>
            <a:pPr>
              <a:buNone/>
            </a:pPr>
            <a:r>
              <a:rPr lang="en-GB" dirty="0">
                <a:solidFill>
                  <a:schemeClr val="tx1"/>
                </a:solidFill>
                <a:latin typeface="Trebuchet MS" panose="020B0603020202020204" pitchFamily="34" charset="0"/>
              </a:rPr>
              <a:t>Advise Mr Ahmed on the most appropriate business form for him to choose.</a:t>
            </a:r>
          </a:p>
          <a:p>
            <a:pPr>
              <a:buNone/>
            </a:pPr>
            <a:r>
              <a:rPr lang="en-GB" dirty="0">
                <a:solidFill>
                  <a:schemeClr val="tx1"/>
                </a:solidFill>
                <a:latin typeface="Trebuchet MS" panose="020B0603020202020204" pitchFamily="34" charset="0"/>
              </a:rPr>
              <a:t>Use calculations to support your answer, showing the tax consequences of each choice.</a:t>
            </a:r>
          </a:p>
        </p:txBody>
      </p:sp>
      <p:sp>
        <p:nvSpPr>
          <p:cNvPr id="3" name="Freeform 2"/>
          <p:cNvSpPr/>
          <p:nvPr/>
        </p:nvSpPr>
        <p:spPr>
          <a:xfrm>
            <a:off x="425513" y="3168713"/>
            <a:ext cx="7894622" cy="579422"/>
          </a:xfrm>
          <a:custGeom>
            <a:avLst/>
            <a:gdLst>
              <a:gd name="connsiteX0" fmla="*/ 5803271 w 7894622"/>
              <a:gd name="connsiteY0" fmla="*/ 0 h 579422"/>
              <a:gd name="connsiteX1" fmla="*/ 5821378 w 7894622"/>
              <a:gd name="connsiteY1" fmla="*/ 298764 h 579422"/>
              <a:gd name="connsiteX2" fmla="*/ 9053 w 7894622"/>
              <a:gd name="connsiteY2" fmla="*/ 280657 h 579422"/>
              <a:gd name="connsiteX3" fmla="*/ 0 w 7894622"/>
              <a:gd name="connsiteY3" fmla="*/ 579422 h 579422"/>
              <a:gd name="connsiteX4" fmla="*/ 7894622 w 7894622"/>
              <a:gd name="connsiteY4" fmla="*/ 552261 h 579422"/>
              <a:gd name="connsiteX5" fmla="*/ 7885568 w 7894622"/>
              <a:gd name="connsiteY5" fmla="*/ 27160 h 579422"/>
              <a:gd name="connsiteX6" fmla="*/ 5803271 w 7894622"/>
              <a:gd name="connsiteY6" fmla="*/ 0 h 57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94622" h="579422">
                <a:moveTo>
                  <a:pt x="5803271" y="0"/>
                </a:moveTo>
                <a:lnTo>
                  <a:pt x="5821378" y="298764"/>
                </a:lnTo>
                <a:lnTo>
                  <a:pt x="9053" y="280657"/>
                </a:lnTo>
                <a:lnTo>
                  <a:pt x="0" y="579422"/>
                </a:lnTo>
                <a:lnTo>
                  <a:pt x="7894622" y="552261"/>
                </a:lnTo>
                <a:lnTo>
                  <a:pt x="7885568" y="27160"/>
                </a:lnTo>
                <a:lnTo>
                  <a:pt x="5803271" y="0"/>
                </a:lnTo>
                <a:close/>
              </a:path>
            </a:pathLst>
          </a:custGeom>
          <a:noFill/>
          <a:ln>
            <a:solidFill>
              <a:srgbClr val="008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95CBA09A-2036-4E26-9CB5-14BCF2C44BB2}"/>
              </a:ext>
            </a:extLst>
          </p:cNvPr>
          <p:cNvSpPr/>
          <p:nvPr/>
        </p:nvSpPr>
        <p:spPr>
          <a:xfrm>
            <a:off x="3059832" y="3168713"/>
            <a:ext cx="2367631" cy="288032"/>
          </a:xfrm>
          <a:prstGeom prst="rect">
            <a:avLst/>
          </a:prstGeom>
          <a:noFill/>
          <a:ln>
            <a:solidFill>
              <a:srgbClr val="80008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Freeform 1"/>
          <p:cNvSpPr/>
          <p:nvPr/>
        </p:nvSpPr>
        <p:spPr>
          <a:xfrm>
            <a:off x="398352" y="2616451"/>
            <a:ext cx="7423842" cy="552262"/>
          </a:xfrm>
          <a:custGeom>
            <a:avLst/>
            <a:gdLst>
              <a:gd name="connsiteX0" fmla="*/ 0 w 7423842"/>
              <a:gd name="connsiteY0" fmla="*/ 9054 h 552262"/>
              <a:gd name="connsiteX1" fmla="*/ 9054 w 7423842"/>
              <a:gd name="connsiteY1" fmla="*/ 552262 h 552262"/>
              <a:gd name="connsiteX2" fmla="*/ 3168713 w 7423842"/>
              <a:gd name="connsiteY2" fmla="*/ 543208 h 552262"/>
              <a:gd name="connsiteX3" fmla="*/ 3159660 w 7423842"/>
              <a:gd name="connsiteY3" fmla="*/ 334979 h 552262"/>
              <a:gd name="connsiteX4" fmla="*/ 7423842 w 7423842"/>
              <a:gd name="connsiteY4" fmla="*/ 307818 h 552262"/>
              <a:gd name="connsiteX5" fmla="*/ 7414789 w 7423842"/>
              <a:gd name="connsiteY5" fmla="*/ 0 h 552262"/>
              <a:gd name="connsiteX6" fmla="*/ 0 w 7423842"/>
              <a:gd name="connsiteY6" fmla="*/ 9054 h 552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3842" h="552262">
                <a:moveTo>
                  <a:pt x="0" y="9054"/>
                </a:moveTo>
                <a:lnTo>
                  <a:pt x="9054" y="552262"/>
                </a:lnTo>
                <a:lnTo>
                  <a:pt x="3168713" y="543208"/>
                </a:lnTo>
                <a:lnTo>
                  <a:pt x="3159660" y="334979"/>
                </a:lnTo>
                <a:lnTo>
                  <a:pt x="7423842" y="307818"/>
                </a:lnTo>
                <a:lnTo>
                  <a:pt x="7414789" y="0"/>
                </a:lnTo>
                <a:lnTo>
                  <a:pt x="0" y="9054"/>
                </a:lnTo>
                <a:close/>
              </a:path>
            </a:pathLst>
          </a:custGeom>
          <a:no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sz="2000" dirty="0"/>
              <a:t>35.11 Tax planning example: Sole trader vs incorporation</a:t>
            </a:r>
          </a:p>
        </p:txBody>
      </p:sp>
      <p:sp>
        <p:nvSpPr>
          <p:cNvPr id="5" name="Down Arrow Callout 4"/>
          <p:cNvSpPr/>
          <p:nvPr/>
        </p:nvSpPr>
        <p:spPr>
          <a:xfrm>
            <a:off x="5498310" y="1124744"/>
            <a:ext cx="2530074" cy="1574760"/>
          </a:xfrm>
          <a:prstGeom prst="downArrowCallout">
            <a:avLst>
              <a:gd name="adj1" fmla="val 6426"/>
              <a:gd name="adj2" fmla="val 8788"/>
              <a:gd name="adj3" fmla="val 8222"/>
              <a:gd name="adj4" fmla="val 81608"/>
            </a:avLst>
          </a:prstGeom>
          <a:solidFill>
            <a:schemeClr val="bg1"/>
          </a:solidFill>
          <a:ln>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Verdana" panose="020B0604030504040204" pitchFamily="34" charset="0"/>
                <a:ea typeface="Verdana" panose="020B0604030504040204" pitchFamily="34" charset="0"/>
                <a:cs typeface="Verdana" panose="020B0604030504040204" pitchFamily="34" charset="0"/>
              </a:rPr>
              <a:t>Not able to make a loan to Waseem Consultancy Limited.  Therefore he will not be able to extract business profits as interest.</a:t>
            </a:r>
          </a:p>
        </p:txBody>
      </p:sp>
      <p:sp>
        <p:nvSpPr>
          <p:cNvPr id="15" name="Down Arrow Callout 4">
            <a:extLst>
              <a:ext uri="{FF2B5EF4-FFF2-40B4-BE49-F238E27FC236}">
                <a16:creationId xmlns:a16="http://schemas.microsoft.com/office/drawing/2014/main" id="{C33AB2E4-8233-4E24-8552-0D893FECEC47}"/>
              </a:ext>
            </a:extLst>
          </p:cNvPr>
          <p:cNvSpPr/>
          <p:nvPr/>
        </p:nvSpPr>
        <p:spPr>
          <a:xfrm>
            <a:off x="2096835" y="1988839"/>
            <a:ext cx="2530074" cy="1220585"/>
          </a:xfrm>
          <a:prstGeom prst="downArrowCallout">
            <a:avLst>
              <a:gd name="adj1" fmla="val 6426"/>
              <a:gd name="adj2" fmla="val 8788"/>
              <a:gd name="adj3" fmla="val 8222"/>
              <a:gd name="adj4" fmla="val 81608"/>
            </a:avLst>
          </a:prstGeom>
          <a:solidFill>
            <a:srgbClr val="FFCCFF"/>
          </a:solidFill>
          <a:ln>
            <a:solidFill>
              <a:srgbClr val="80008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Verdana" panose="020B0604030504040204" pitchFamily="34" charset="0"/>
                <a:ea typeface="Verdana" panose="020B0604030504040204" pitchFamily="34" charset="0"/>
                <a:cs typeface="Verdana" panose="020B0604030504040204" pitchFamily="34" charset="0"/>
              </a:rPr>
              <a:t>Minimising tax is his overriding concern – not worried about CJRS-style schemes in future </a:t>
            </a:r>
          </a:p>
        </p:txBody>
      </p:sp>
      <p:sp>
        <p:nvSpPr>
          <p:cNvPr id="6" name="Up Arrow Callout 5"/>
          <p:cNvSpPr/>
          <p:nvPr/>
        </p:nvSpPr>
        <p:spPr>
          <a:xfrm>
            <a:off x="5427463" y="3689190"/>
            <a:ext cx="2880320" cy="1395994"/>
          </a:xfrm>
          <a:prstGeom prst="upArrowCallout">
            <a:avLst>
              <a:gd name="adj1" fmla="val 4780"/>
              <a:gd name="adj2" fmla="val 9668"/>
              <a:gd name="adj3" fmla="val 12077"/>
              <a:gd name="adj4" fmla="val 75223"/>
            </a:avLst>
          </a:prstGeom>
          <a:solidFill>
            <a:schemeClr val="bg1"/>
          </a:solidFill>
          <a:ln>
            <a:solidFill>
              <a:srgbClr val="008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Verdana" panose="020B0604030504040204" pitchFamily="34" charset="0"/>
                <a:ea typeface="Verdana" panose="020B0604030504040204" pitchFamily="34" charset="0"/>
                <a:cs typeface="Verdana" panose="020B0604030504040204" pitchFamily="34" charset="0"/>
              </a:rPr>
              <a:t>requires a salary from the company which reaches the lower earnings limit for National Insurance purposes.</a:t>
            </a:r>
          </a:p>
        </p:txBody>
      </p:sp>
    </p:spTree>
    <p:extLst>
      <p:ext uri="{BB962C8B-B14F-4D97-AF65-F5344CB8AC3E}">
        <p14:creationId xmlns:p14="http://schemas.microsoft.com/office/powerpoint/2010/main" val="3730614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2" grpId="0" animBg="1"/>
      <p:bldP spid="5" grpId="0" animBg="1"/>
      <p:bldP spid="1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61950"/>
            <a:r>
              <a:rPr lang="en-GB" altLang="en-US" dirty="0"/>
              <a:t>Mr Ahmed: Sole trader option</a:t>
            </a:r>
          </a:p>
        </p:txBody>
      </p:sp>
      <p:grpSp>
        <p:nvGrpSpPr>
          <p:cNvPr id="42" name="Group 41">
            <a:extLst>
              <a:ext uri="{FF2B5EF4-FFF2-40B4-BE49-F238E27FC236}">
                <a16:creationId xmlns:a16="http://schemas.microsoft.com/office/drawing/2014/main" id="{7413E397-A445-B9BF-DD94-2FFB3E9B44CA}"/>
              </a:ext>
            </a:extLst>
          </p:cNvPr>
          <p:cNvGrpSpPr/>
          <p:nvPr/>
        </p:nvGrpSpPr>
        <p:grpSpPr>
          <a:xfrm>
            <a:off x="6858000" y="981075"/>
            <a:ext cx="1144588" cy="720725"/>
            <a:chOff x="6858000" y="981075"/>
            <a:chExt cx="1144588" cy="720725"/>
          </a:xfrm>
        </p:grpSpPr>
        <p:sp>
          <p:nvSpPr>
            <p:cNvPr id="19" name="Rectangle 18"/>
            <p:cNvSpPr/>
            <p:nvPr/>
          </p:nvSpPr>
          <p:spPr>
            <a:xfrm>
              <a:off x="6858000" y="981075"/>
              <a:ext cx="1144588" cy="360363"/>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Total</a:t>
              </a:r>
            </a:p>
          </p:txBody>
        </p:sp>
        <p:sp>
          <p:nvSpPr>
            <p:cNvPr id="20" name="Rectangle 19"/>
            <p:cNvSpPr/>
            <p:nvPr/>
          </p:nvSpPr>
          <p:spPr>
            <a:xfrm>
              <a:off x="6858000" y="1341438"/>
              <a:ext cx="1144588" cy="360362"/>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£120,502</a:t>
              </a:r>
            </a:p>
          </p:txBody>
        </p:sp>
      </p:grpSp>
      <p:grpSp>
        <p:nvGrpSpPr>
          <p:cNvPr id="41" name="Group 40">
            <a:extLst>
              <a:ext uri="{FF2B5EF4-FFF2-40B4-BE49-F238E27FC236}">
                <a16:creationId xmlns:a16="http://schemas.microsoft.com/office/drawing/2014/main" id="{0DE17767-1B39-869F-A6D8-43A5930141C3}"/>
              </a:ext>
            </a:extLst>
          </p:cNvPr>
          <p:cNvGrpSpPr/>
          <p:nvPr/>
        </p:nvGrpSpPr>
        <p:grpSpPr>
          <a:xfrm>
            <a:off x="5711825" y="981075"/>
            <a:ext cx="1144588" cy="720725"/>
            <a:chOff x="5711825" y="981075"/>
            <a:chExt cx="1144588" cy="720725"/>
          </a:xfrm>
        </p:grpSpPr>
        <p:sp>
          <p:nvSpPr>
            <p:cNvPr id="50" name="Rectangle 49"/>
            <p:cNvSpPr/>
            <p:nvPr/>
          </p:nvSpPr>
          <p:spPr>
            <a:xfrm>
              <a:off x="5711825" y="981075"/>
              <a:ext cx="1144588" cy="360363"/>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r">
                <a:tabLst>
                  <a:tab pos="808038" algn="dec"/>
                </a:tabLst>
                <a:defRPr/>
              </a:pPr>
              <a:r>
                <a:rPr lang="en-GB" sz="1000" dirty="0">
                  <a:solidFill>
                    <a:schemeClr val="tx1"/>
                  </a:solidFill>
                  <a:latin typeface="Trebuchet MS" panose="020B0603020202020204" pitchFamily="34" charset="0"/>
                </a:rPr>
                <a:t>Personal Allowance</a:t>
              </a:r>
            </a:p>
          </p:txBody>
        </p:sp>
        <p:sp>
          <p:nvSpPr>
            <p:cNvPr id="51" name="Rectangle 50"/>
            <p:cNvSpPr/>
            <p:nvPr/>
          </p:nvSpPr>
          <p:spPr>
            <a:xfrm>
              <a:off x="5711825" y="1341438"/>
              <a:ext cx="1144588" cy="360362"/>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(12,570)</a:t>
              </a:r>
            </a:p>
          </p:txBody>
        </p:sp>
      </p:grpSp>
      <p:grpSp>
        <p:nvGrpSpPr>
          <p:cNvPr id="40" name="Group 39">
            <a:extLst>
              <a:ext uri="{FF2B5EF4-FFF2-40B4-BE49-F238E27FC236}">
                <a16:creationId xmlns:a16="http://schemas.microsoft.com/office/drawing/2014/main" id="{4D03498B-701C-A0BF-2C6B-851DDAA0AE5E}"/>
              </a:ext>
            </a:extLst>
          </p:cNvPr>
          <p:cNvGrpSpPr/>
          <p:nvPr/>
        </p:nvGrpSpPr>
        <p:grpSpPr>
          <a:xfrm>
            <a:off x="4573588" y="981075"/>
            <a:ext cx="1144587" cy="720725"/>
            <a:chOff x="4573588" y="981075"/>
            <a:chExt cx="1144587" cy="720725"/>
          </a:xfrm>
        </p:grpSpPr>
        <p:sp>
          <p:nvSpPr>
            <p:cNvPr id="65" name="Rectangle 64"/>
            <p:cNvSpPr/>
            <p:nvPr/>
          </p:nvSpPr>
          <p:spPr>
            <a:xfrm>
              <a:off x="4573588" y="981075"/>
              <a:ext cx="1144587" cy="360363"/>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r">
                <a:tabLst>
                  <a:tab pos="808038" algn="dec"/>
                </a:tabLst>
                <a:defRPr/>
              </a:pPr>
              <a:r>
                <a:rPr lang="en-GB" sz="1000" dirty="0">
                  <a:solidFill>
                    <a:schemeClr val="tx1"/>
                  </a:solidFill>
                  <a:latin typeface="Trebuchet MS" panose="020B0603020202020204" pitchFamily="34" charset="0"/>
                </a:rPr>
                <a:t>Trading profits</a:t>
              </a:r>
            </a:p>
          </p:txBody>
        </p:sp>
        <p:sp>
          <p:nvSpPr>
            <p:cNvPr id="66" name="Rectangle 65"/>
            <p:cNvSpPr/>
            <p:nvPr/>
          </p:nvSpPr>
          <p:spPr>
            <a:xfrm>
              <a:off x="4573588" y="1341438"/>
              <a:ext cx="1144587" cy="360362"/>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133,072</a:t>
              </a:r>
            </a:p>
          </p:txBody>
        </p:sp>
      </p:grpSp>
      <p:sp>
        <p:nvSpPr>
          <p:cNvPr id="81" name="Rectangle 80"/>
          <p:cNvSpPr/>
          <p:nvPr/>
        </p:nvSpPr>
        <p:spPr>
          <a:xfrm>
            <a:off x="3429000" y="1341438"/>
            <a:ext cx="1144588" cy="360362"/>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96" name="Rectangle 95"/>
          <p:cNvSpPr/>
          <p:nvPr/>
        </p:nvSpPr>
        <p:spPr>
          <a:xfrm>
            <a:off x="539552" y="1341438"/>
            <a:ext cx="2889448" cy="360362"/>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Trebuchet MS" panose="020B0603020202020204" pitchFamily="34" charset="0"/>
              </a:rPr>
              <a:t>Taxable income</a:t>
            </a:r>
          </a:p>
        </p:txBody>
      </p:sp>
      <p:grpSp>
        <p:nvGrpSpPr>
          <p:cNvPr id="43" name="Group 42">
            <a:extLst>
              <a:ext uri="{FF2B5EF4-FFF2-40B4-BE49-F238E27FC236}">
                <a16:creationId xmlns:a16="http://schemas.microsoft.com/office/drawing/2014/main" id="{52350AB9-2AE5-6BFC-69EB-4D5FC9371D97}"/>
              </a:ext>
            </a:extLst>
          </p:cNvPr>
          <p:cNvGrpSpPr/>
          <p:nvPr/>
        </p:nvGrpSpPr>
        <p:grpSpPr>
          <a:xfrm>
            <a:off x="559008" y="1701800"/>
            <a:ext cx="7443580" cy="358775"/>
            <a:chOff x="559008" y="1701800"/>
            <a:chExt cx="7443580" cy="358775"/>
          </a:xfrm>
        </p:grpSpPr>
        <p:sp>
          <p:nvSpPr>
            <p:cNvPr id="21" name="Rectangle 20"/>
            <p:cNvSpPr/>
            <p:nvPr/>
          </p:nvSpPr>
          <p:spPr>
            <a:xfrm>
              <a:off x="6858000" y="1701800"/>
              <a:ext cx="1144588" cy="358775"/>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52" name="Rectangle 51"/>
            <p:cNvSpPr/>
            <p:nvPr/>
          </p:nvSpPr>
          <p:spPr>
            <a:xfrm>
              <a:off x="5711825" y="1701800"/>
              <a:ext cx="1144588" cy="358775"/>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67" name="Rectangle 66"/>
            <p:cNvSpPr/>
            <p:nvPr/>
          </p:nvSpPr>
          <p:spPr>
            <a:xfrm>
              <a:off x="4573588" y="1701800"/>
              <a:ext cx="1144587" cy="358775"/>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82" name="Rectangle 81"/>
            <p:cNvSpPr/>
            <p:nvPr/>
          </p:nvSpPr>
          <p:spPr>
            <a:xfrm>
              <a:off x="3429000" y="1701800"/>
              <a:ext cx="1144588" cy="358775"/>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97" name="Rectangle 96"/>
            <p:cNvSpPr/>
            <p:nvPr/>
          </p:nvSpPr>
          <p:spPr>
            <a:xfrm>
              <a:off x="559008" y="1701800"/>
              <a:ext cx="2889448" cy="358775"/>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Non-savings  income:</a:t>
              </a:r>
            </a:p>
          </p:txBody>
        </p:sp>
      </p:grpSp>
      <p:grpSp>
        <p:nvGrpSpPr>
          <p:cNvPr id="44" name="Group 43">
            <a:extLst>
              <a:ext uri="{FF2B5EF4-FFF2-40B4-BE49-F238E27FC236}">
                <a16:creationId xmlns:a16="http://schemas.microsoft.com/office/drawing/2014/main" id="{AFC55FB9-B74D-60A0-BF62-96A3E90DFE6D}"/>
              </a:ext>
            </a:extLst>
          </p:cNvPr>
          <p:cNvGrpSpPr/>
          <p:nvPr/>
        </p:nvGrpSpPr>
        <p:grpSpPr>
          <a:xfrm>
            <a:off x="539552" y="2060575"/>
            <a:ext cx="7463036" cy="360363"/>
            <a:chOff x="539552" y="2060575"/>
            <a:chExt cx="7463036" cy="360363"/>
          </a:xfrm>
        </p:grpSpPr>
        <p:sp>
          <p:nvSpPr>
            <p:cNvPr id="22" name="Rectangle 21"/>
            <p:cNvSpPr/>
            <p:nvPr/>
          </p:nvSpPr>
          <p:spPr>
            <a:xfrm>
              <a:off x="6858000" y="2060575"/>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19,540</a:t>
              </a:r>
            </a:p>
          </p:txBody>
        </p:sp>
        <p:sp>
          <p:nvSpPr>
            <p:cNvPr id="83" name="Rectangle 82"/>
            <p:cNvSpPr/>
            <p:nvPr/>
          </p:nvSpPr>
          <p:spPr>
            <a:xfrm>
              <a:off x="2339752" y="2060575"/>
              <a:ext cx="3816424"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r">
                <a:tabLst>
                  <a:tab pos="808038" algn="dec"/>
                </a:tabLst>
                <a:defRPr/>
              </a:pPr>
              <a:r>
                <a:rPr lang="en-GB" sz="1400" dirty="0">
                  <a:solidFill>
                    <a:schemeClr val="tx1"/>
                  </a:solidFill>
                  <a:latin typeface="Trebuchet MS" panose="020B0603020202020204" pitchFamily="34" charset="0"/>
                </a:rPr>
                <a:t>(37,700 + 60,000 gross pension contributions)</a:t>
              </a:r>
            </a:p>
          </p:txBody>
        </p:sp>
        <p:sp>
          <p:nvSpPr>
            <p:cNvPr id="98" name="Rectangle 97"/>
            <p:cNvSpPr/>
            <p:nvPr/>
          </p:nvSpPr>
          <p:spPr>
            <a:xfrm>
              <a:off x="539552" y="2060575"/>
              <a:ext cx="288944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	basic rate 20% ×</a:t>
              </a:r>
            </a:p>
          </p:txBody>
        </p:sp>
      </p:grpSp>
      <p:grpSp>
        <p:nvGrpSpPr>
          <p:cNvPr id="45" name="Group 44">
            <a:extLst>
              <a:ext uri="{FF2B5EF4-FFF2-40B4-BE49-F238E27FC236}">
                <a16:creationId xmlns:a16="http://schemas.microsoft.com/office/drawing/2014/main" id="{3322AAC5-78E7-4467-DAE4-46FC68AF6308}"/>
              </a:ext>
            </a:extLst>
          </p:cNvPr>
          <p:cNvGrpSpPr/>
          <p:nvPr/>
        </p:nvGrpSpPr>
        <p:grpSpPr>
          <a:xfrm>
            <a:off x="539552" y="2420938"/>
            <a:ext cx="7463036" cy="360362"/>
            <a:chOff x="539552" y="2420938"/>
            <a:chExt cx="7463036" cy="360362"/>
          </a:xfrm>
        </p:grpSpPr>
        <p:sp>
          <p:nvSpPr>
            <p:cNvPr id="23" name="Rectangle 22"/>
            <p:cNvSpPr/>
            <p:nvPr/>
          </p:nvSpPr>
          <p:spPr>
            <a:xfrm>
              <a:off x="6858000" y="2420938"/>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9,121</a:t>
              </a:r>
            </a:p>
          </p:txBody>
        </p:sp>
        <p:sp>
          <p:nvSpPr>
            <p:cNvPr id="84" name="Rectangle 83"/>
            <p:cNvSpPr/>
            <p:nvPr/>
          </p:nvSpPr>
          <p:spPr>
            <a:xfrm>
              <a:off x="3429000" y="2420938"/>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r">
                <a:tabLst>
                  <a:tab pos="808038" algn="dec"/>
                </a:tabLst>
                <a:defRPr/>
              </a:pPr>
              <a:r>
                <a:rPr lang="en-GB" sz="1400" dirty="0">
                  <a:solidFill>
                    <a:schemeClr val="tx1"/>
                  </a:solidFill>
                  <a:latin typeface="Trebuchet MS" panose="020B0603020202020204" pitchFamily="34" charset="0"/>
                </a:rPr>
                <a:t>	22,802</a:t>
              </a:r>
            </a:p>
          </p:txBody>
        </p:sp>
        <p:sp>
          <p:nvSpPr>
            <p:cNvPr id="99" name="Rectangle 98"/>
            <p:cNvSpPr/>
            <p:nvPr/>
          </p:nvSpPr>
          <p:spPr>
            <a:xfrm>
              <a:off x="539552" y="2420938"/>
              <a:ext cx="288944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	higher rate 40% ×</a:t>
              </a:r>
            </a:p>
          </p:txBody>
        </p:sp>
      </p:grpSp>
      <p:grpSp>
        <p:nvGrpSpPr>
          <p:cNvPr id="46" name="Group 45">
            <a:extLst>
              <a:ext uri="{FF2B5EF4-FFF2-40B4-BE49-F238E27FC236}">
                <a16:creationId xmlns:a16="http://schemas.microsoft.com/office/drawing/2014/main" id="{34F9CAA5-55AB-8200-D95F-B843C1566446}"/>
              </a:ext>
            </a:extLst>
          </p:cNvPr>
          <p:cNvGrpSpPr/>
          <p:nvPr/>
        </p:nvGrpSpPr>
        <p:grpSpPr>
          <a:xfrm>
            <a:off x="539552" y="2780928"/>
            <a:ext cx="7463036" cy="373048"/>
            <a:chOff x="539552" y="2780928"/>
            <a:chExt cx="7463036" cy="373048"/>
          </a:xfrm>
        </p:grpSpPr>
        <p:sp>
          <p:nvSpPr>
            <p:cNvPr id="130" name="Rectangle 129"/>
            <p:cNvSpPr/>
            <p:nvPr/>
          </p:nvSpPr>
          <p:spPr>
            <a:xfrm>
              <a:off x="6858000" y="2793614"/>
              <a:ext cx="1144588" cy="360362"/>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28,661</a:t>
              </a:r>
            </a:p>
          </p:txBody>
        </p:sp>
        <p:sp>
          <p:nvSpPr>
            <p:cNvPr id="131" name="Rectangle 130"/>
            <p:cNvSpPr/>
            <p:nvPr/>
          </p:nvSpPr>
          <p:spPr>
            <a:xfrm>
              <a:off x="5711825" y="2793614"/>
              <a:ext cx="1144588" cy="360362"/>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32" name="Rectangle 131"/>
            <p:cNvSpPr/>
            <p:nvPr/>
          </p:nvSpPr>
          <p:spPr>
            <a:xfrm>
              <a:off x="4573588" y="2793614"/>
              <a:ext cx="1144587" cy="360362"/>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33" name="Rectangle 132"/>
            <p:cNvSpPr/>
            <p:nvPr/>
          </p:nvSpPr>
          <p:spPr>
            <a:xfrm>
              <a:off x="3429000" y="2793614"/>
              <a:ext cx="1144588" cy="360362"/>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34" name="Rectangle 133"/>
            <p:cNvSpPr/>
            <p:nvPr/>
          </p:nvSpPr>
          <p:spPr>
            <a:xfrm>
              <a:off x="539552" y="2793614"/>
              <a:ext cx="2889448" cy="360362"/>
            </a:xfrm>
            <a:prstGeom prst="rect">
              <a:avLst/>
            </a:prstGeom>
            <a:solidFill>
              <a:srgbClr val="80FFFF"/>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Trebuchet MS" panose="020B0603020202020204" pitchFamily="34" charset="0"/>
                </a:rPr>
                <a:t>Total Income Tax</a:t>
              </a:r>
            </a:p>
          </p:txBody>
        </p:sp>
        <p:cxnSp>
          <p:nvCxnSpPr>
            <p:cNvPr id="136" name="Straight Connector 135"/>
            <p:cNvCxnSpPr/>
            <p:nvPr/>
          </p:nvCxnSpPr>
          <p:spPr>
            <a:xfrm flipV="1">
              <a:off x="539552" y="2780928"/>
              <a:ext cx="7463036" cy="126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539552" y="3153976"/>
              <a:ext cx="74630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8" name="Straight Connector 137"/>
          <p:cNvCxnSpPr/>
          <p:nvPr/>
        </p:nvCxnSpPr>
        <p:spPr>
          <a:xfrm>
            <a:off x="539552" y="1700808"/>
            <a:ext cx="74630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01AD4A19-0607-74CC-0558-A31EDE005389}"/>
              </a:ext>
            </a:extLst>
          </p:cNvPr>
          <p:cNvGrpSpPr/>
          <p:nvPr/>
        </p:nvGrpSpPr>
        <p:grpSpPr>
          <a:xfrm>
            <a:off x="539552" y="3140968"/>
            <a:ext cx="7463036" cy="360362"/>
            <a:chOff x="539552" y="3140968"/>
            <a:chExt cx="7463036" cy="360362"/>
          </a:xfrm>
        </p:grpSpPr>
        <p:sp>
          <p:nvSpPr>
            <p:cNvPr id="2" name="Rectangle 1">
              <a:extLst>
                <a:ext uri="{FF2B5EF4-FFF2-40B4-BE49-F238E27FC236}">
                  <a16:creationId xmlns:a16="http://schemas.microsoft.com/office/drawing/2014/main" id="{21B1C712-FCE2-71E8-B400-2A9BC20B00D0}"/>
                </a:ext>
              </a:extLst>
            </p:cNvPr>
            <p:cNvSpPr/>
            <p:nvPr/>
          </p:nvSpPr>
          <p:spPr>
            <a:xfrm>
              <a:off x="6858000" y="3140968"/>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2,262</a:t>
              </a:r>
            </a:p>
          </p:txBody>
        </p:sp>
        <p:sp>
          <p:nvSpPr>
            <p:cNvPr id="4" name="Rectangle 3">
              <a:extLst>
                <a:ext uri="{FF2B5EF4-FFF2-40B4-BE49-F238E27FC236}">
                  <a16:creationId xmlns:a16="http://schemas.microsoft.com/office/drawing/2014/main" id="{3A74357F-E1EF-D299-B1D6-B581BBC8A98A}"/>
                </a:ext>
              </a:extLst>
            </p:cNvPr>
            <p:cNvSpPr/>
            <p:nvPr/>
          </p:nvSpPr>
          <p:spPr>
            <a:xfrm>
              <a:off x="539552" y="3140968"/>
              <a:ext cx="3600000"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Class 4 NICs: (50,270 – 12,570) @ 6% =</a:t>
              </a:r>
            </a:p>
          </p:txBody>
        </p:sp>
      </p:grpSp>
      <p:grpSp>
        <p:nvGrpSpPr>
          <p:cNvPr id="48" name="Group 47">
            <a:extLst>
              <a:ext uri="{FF2B5EF4-FFF2-40B4-BE49-F238E27FC236}">
                <a16:creationId xmlns:a16="http://schemas.microsoft.com/office/drawing/2014/main" id="{FC91C7AA-39FB-12EB-EF58-F02240A601EC}"/>
              </a:ext>
            </a:extLst>
          </p:cNvPr>
          <p:cNvGrpSpPr/>
          <p:nvPr/>
        </p:nvGrpSpPr>
        <p:grpSpPr>
          <a:xfrm>
            <a:off x="539552" y="3501330"/>
            <a:ext cx="7463036" cy="360363"/>
            <a:chOff x="539552" y="3501330"/>
            <a:chExt cx="7463036" cy="360363"/>
          </a:xfrm>
        </p:grpSpPr>
        <p:sp>
          <p:nvSpPr>
            <p:cNvPr id="5" name="Rectangle 4">
              <a:extLst>
                <a:ext uri="{FF2B5EF4-FFF2-40B4-BE49-F238E27FC236}">
                  <a16:creationId xmlns:a16="http://schemas.microsoft.com/office/drawing/2014/main" id="{7FCF5E1E-E194-BAE1-8C70-47CB6FDBD486}"/>
                </a:ext>
              </a:extLst>
            </p:cNvPr>
            <p:cNvSpPr/>
            <p:nvPr/>
          </p:nvSpPr>
          <p:spPr>
            <a:xfrm>
              <a:off x="6858000" y="3501330"/>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1,656</a:t>
              </a:r>
            </a:p>
          </p:txBody>
        </p:sp>
        <p:sp>
          <p:nvSpPr>
            <p:cNvPr id="6" name="Rectangle 5">
              <a:extLst>
                <a:ext uri="{FF2B5EF4-FFF2-40B4-BE49-F238E27FC236}">
                  <a16:creationId xmlns:a16="http://schemas.microsoft.com/office/drawing/2014/main" id="{B70F98D0-BD84-0731-9AAC-E40276347E75}"/>
                </a:ext>
              </a:extLst>
            </p:cNvPr>
            <p:cNvSpPr/>
            <p:nvPr/>
          </p:nvSpPr>
          <p:spPr>
            <a:xfrm>
              <a:off x="539552" y="3501330"/>
              <a:ext cx="288944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lgn="r">
                <a:tabLst>
                  <a:tab pos="355600" algn="l"/>
                </a:tabLst>
                <a:defRPr/>
              </a:pPr>
              <a:r>
                <a:rPr lang="en-GB" sz="1400" dirty="0">
                  <a:solidFill>
                    <a:schemeClr val="tx1"/>
                  </a:solidFill>
                  <a:latin typeface="Trebuchet MS" panose="020B0603020202020204" pitchFamily="34" charset="0"/>
                </a:rPr>
                <a:t>(133,072 – 50,270) @ 2% =</a:t>
              </a:r>
            </a:p>
          </p:txBody>
        </p:sp>
      </p:grpSp>
      <p:grpSp>
        <p:nvGrpSpPr>
          <p:cNvPr id="49" name="Group 48">
            <a:extLst>
              <a:ext uri="{FF2B5EF4-FFF2-40B4-BE49-F238E27FC236}">
                <a16:creationId xmlns:a16="http://schemas.microsoft.com/office/drawing/2014/main" id="{5BD12245-0881-23C0-5A8F-8307B6F68798}"/>
              </a:ext>
            </a:extLst>
          </p:cNvPr>
          <p:cNvGrpSpPr/>
          <p:nvPr/>
        </p:nvGrpSpPr>
        <p:grpSpPr>
          <a:xfrm>
            <a:off x="539552" y="3860987"/>
            <a:ext cx="7463036" cy="373048"/>
            <a:chOff x="539552" y="3860987"/>
            <a:chExt cx="7463036" cy="373048"/>
          </a:xfrm>
        </p:grpSpPr>
        <p:sp>
          <p:nvSpPr>
            <p:cNvPr id="7" name="Rectangle 6">
              <a:extLst>
                <a:ext uri="{FF2B5EF4-FFF2-40B4-BE49-F238E27FC236}">
                  <a16:creationId xmlns:a16="http://schemas.microsoft.com/office/drawing/2014/main" id="{0FE4A111-CFC4-CCE5-13C8-582C3DA1D9F4}"/>
                </a:ext>
              </a:extLst>
            </p:cNvPr>
            <p:cNvSpPr/>
            <p:nvPr/>
          </p:nvSpPr>
          <p:spPr>
            <a:xfrm>
              <a:off x="6858000" y="3873673"/>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3,918</a:t>
              </a:r>
            </a:p>
          </p:txBody>
        </p:sp>
        <p:sp>
          <p:nvSpPr>
            <p:cNvPr id="8" name="Rectangle 7">
              <a:extLst>
                <a:ext uri="{FF2B5EF4-FFF2-40B4-BE49-F238E27FC236}">
                  <a16:creationId xmlns:a16="http://schemas.microsoft.com/office/drawing/2014/main" id="{026917F8-3B49-404A-1271-5A5D28310EC5}"/>
                </a:ext>
              </a:extLst>
            </p:cNvPr>
            <p:cNvSpPr/>
            <p:nvPr/>
          </p:nvSpPr>
          <p:spPr>
            <a:xfrm>
              <a:off x="5711825" y="3873673"/>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9" name="Rectangle 8">
              <a:extLst>
                <a:ext uri="{FF2B5EF4-FFF2-40B4-BE49-F238E27FC236}">
                  <a16:creationId xmlns:a16="http://schemas.microsoft.com/office/drawing/2014/main" id="{69D62BED-635A-FFE4-1A0E-13E77F0BED6C}"/>
                </a:ext>
              </a:extLst>
            </p:cNvPr>
            <p:cNvSpPr/>
            <p:nvPr/>
          </p:nvSpPr>
          <p:spPr>
            <a:xfrm>
              <a:off x="4573588" y="3873673"/>
              <a:ext cx="1144587"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0" name="Rectangle 9">
              <a:extLst>
                <a:ext uri="{FF2B5EF4-FFF2-40B4-BE49-F238E27FC236}">
                  <a16:creationId xmlns:a16="http://schemas.microsoft.com/office/drawing/2014/main" id="{EB2077A6-3E31-A889-7986-DD1A0B2DF735}"/>
                </a:ext>
              </a:extLst>
            </p:cNvPr>
            <p:cNvSpPr/>
            <p:nvPr/>
          </p:nvSpPr>
          <p:spPr>
            <a:xfrm>
              <a:off x="3429000" y="3873673"/>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1" name="Rectangle 10">
              <a:extLst>
                <a:ext uri="{FF2B5EF4-FFF2-40B4-BE49-F238E27FC236}">
                  <a16:creationId xmlns:a16="http://schemas.microsoft.com/office/drawing/2014/main" id="{347990B5-EB43-000E-07C2-E123F3AFAA4B}"/>
                </a:ext>
              </a:extLst>
            </p:cNvPr>
            <p:cNvSpPr/>
            <p:nvPr/>
          </p:nvSpPr>
          <p:spPr>
            <a:xfrm>
              <a:off x="539552" y="3873673"/>
              <a:ext cx="288944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Trebuchet MS" panose="020B0603020202020204" pitchFamily="34" charset="0"/>
                </a:rPr>
                <a:t>Total National insurance</a:t>
              </a:r>
            </a:p>
          </p:txBody>
        </p:sp>
        <p:cxnSp>
          <p:nvCxnSpPr>
            <p:cNvPr id="12" name="Straight Connector 11">
              <a:extLst>
                <a:ext uri="{FF2B5EF4-FFF2-40B4-BE49-F238E27FC236}">
                  <a16:creationId xmlns:a16="http://schemas.microsoft.com/office/drawing/2014/main" id="{97F8DE54-049C-070A-73AD-2D2DA287AF18}"/>
                </a:ext>
              </a:extLst>
            </p:cNvPr>
            <p:cNvCxnSpPr/>
            <p:nvPr/>
          </p:nvCxnSpPr>
          <p:spPr>
            <a:xfrm flipV="1">
              <a:off x="539552" y="3860987"/>
              <a:ext cx="7463036" cy="126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5DF7CD-272E-2C4B-1342-FF3B98385279}"/>
                </a:ext>
              </a:extLst>
            </p:cNvPr>
            <p:cNvCxnSpPr/>
            <p:nvPr/>
          </p:nvCxnSpPr>
          <p:spPr>
            <a:xfrm>
              <a:off x="539552" y="4234035"/>
              <a:ext cx="74630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3" name="Group 52">
            <a:extLst>
              <a:ext uri="{FF2B5EF4-FFF2-40B4-BE49-F238E27FC236}">
                <a16:creationId xmlns:a16="http://schemas.microsoft.com/office/drawing/2014/main" id="{7F539F24-46B2-96D0-F4D0-8DA861D61DEE}"/>
              </a:ext>
            </a:extLst>
          </p:cNvPr>
          <p:cNvGrpSpPr/>
          <p:nvPr/>
        </p:nvGrpSpPr>
        <p:grpSpPr>
          <a:xfrm>
            <a:off x="539552" y="4306162"/>
            <a:ext cx="7463036" cy="360363"/>
            <a:chOff x="539552" y="4306162"/>
            <a:chExt cx="7463036" cy="360363"/>
          </a:xfrm>
        </p:grpSpPr>
        <p:sp>
          <p:nvSpPr>
            <p:cNvPr id="14" name="Rectangle 13">
              <a:extLst>
                <a:ext uri="{FF2B5EF4-FFF2-40B4-BE49-F238E27FC236}">
                  <a16:creationId xmlns:a16="http://schemas.microsoft.com/office/drawing/2014/main" id="{532A25CF-85C9-5466-B332-CBFF8674B3F8}"/>
                </a:ext>
              </a:extLst>
            </p:cNvPr>
            <p:cNvSpPr/>
            <p:nvPr/>
          </p:nvSpPr>
          <p:spPr>
            <a:xfrm>
              <a:off x="6858000" y="4306162"/>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85,072</a:t>
              </a:r>
            </a:p>
          </p:txBody>
        </p:sp>
        <p:sp>
          <p:nvSpPr>
            <p:cNvPr id="15" name="Rectangle 14">
              <a:extLst>
                <a:ext uri="{FF2B5EF4-FFF2-40B4-BE49-F238E27FC236}">
                  <a16:creationId xmlns:a16="http://schemas.microsoft.com/office/drawing/2014/main" id="{775E7039-4736-DE18-CE8E-196728054C4D}"/>
                </a:ext>
              </a:extLst>
            </p:cNvPr>
            <p:cNvSpPr/>
            <p:nvPr/>
          </p:nvSpPr>
          <p:spPr>
            <a:xfrm>
              <a:off x="539552" y="4306162"/>
              <a:ext cx="6315274"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Business profits minus net pension contributions (60,000 </a:t>
              </a:r>
              <a:r>
                <a:rPr lang="en-GB" sz="1400" dirty="0">
                  <a:solidFill>
                    <a:schemeClr val="tx1"/>
                  </a:solidFill>
                  <a:latin typeface="Arial" panose="020B0604020202020204" pitchFamily="34" charset="0"/>
                  <a:cs typeface="Arial" panose="020B0604020202020204" pitchFamily="34" charset="0"/>
                </a:rPr>
                <a:t>× 80%)</a:t>
              </a:r>
              <a:endParaRPr lang="en-GB" sz="1400" dirty="0">
                <a:solidFill>
                  <a:schemeClr val="tx1"/>
                </a:solidFill>
                <a:latin typeface="Trebuchet MS" panose="020B0603020202020204" pitchFamily="34" charset="0"/>
              </a:endParaRPr>
            </a:p>
          </p:txBody>
        </p:sp>
      </p:grpSp>
      <p:grpSp>
        <p:nvGrpSpPr>
          <p:cNvPr id="54" name="Group 53">
            <a:extLst>
              <a:ext uri="{FF2B5EF4-FFF2-40B4-BE49-F238E27FC236}">
                <a16:creationId xmlns:a16="http://schemas.microsoft.com/office/drawing/2014/main" id="{4CE8C224-4AB0-3FDD-8927-696298602DD7}"/>
              </a:ext>
            </a:extLst>
          </p:cNvPr>
          <p:cNvGrpSpPr/>
          <p:nvPr/>
        </p:nvGrpSpPr>
        <p:grpSpPr>
          <a:xfrm>
            <a:off x="539552" y="4666525"/>
            <a:ext cx="7463036" cy="360362"/>
            <a:chOff x="539552" y="4666525"/>
            <a:chExt cx="7463036" cy="360362"/>
          </a:xfrm>
        </p:grpSpPr>
        <p:sp>
          <p:nvSpPr>
            <p:cNvPr id="16" name="Rectangle 15">
              <a:extLst>
                <a:ext uri="{FF2B5EF4-FFF2-40B4-BE49-F238E27FC236}">
                  <a16:creationId xmlns:a16="http://schemas.microsoft.com/office/drawing/2014/main" id="{5479C22E-6ECC-9FDE-DE8F-F92F9C34985E}"/>
                </a:ext>
              </a:extLst>
            </p:cNvPr>
            <p:cNvSpPr/>
            <p:nvPr/>
          </p:nvSpPr>
          <p:spPr>
            <a:xfrm>
              <a:off x="6858000" y="4666525"/>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(28,661)</a:t>
              </a:r>
            </a:p>
          </p:txBody>
        </p:sp>
        <p:sp>
          <p:nvSpPr>
            <p:cNvPr id="17" name="Rectangle 16">
              <a:extLst>
                <a:ext uri="{FF2B5EF4-FFF2-40B4-BE49-F238E27FC236}">
                  <a16:creationId xmlns:a16="http://schemas.microsoft.com/office/drawing/2014/main" id="{41C47E9B-D7AF-37BB-FFDB-C5004354E4DF}"/>
                </a:ext>
              </a:extLst>
            </p:cNvPr>
            <p:cNvSpPr/>
            <p:nvPr/>
          </p:nvSpPr>
          <p:spPr>
            <a:xfrm>
              <a:off x="539552" y="4666525"/>
              <a:ext cx="288944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Income tax</a:t>
              </a:r>
            </a:p>
          </p:txBody>
        </p:sp>
      </p:grpSp>
      <p:grpSp>
        <p:nvGrpSpPr>
          <p:cNvPr id="55" name="Group 54">
            <a:extLst>
              <a:ext uri="{FF2B5EF4-FFF2-40B4-BE49-F238E27FC236}">
                <a16:creationId xmlns:a16="http://schemas.microsoft.com/office/drawing/2014/main" id="{6D817208-8FB4-A963-BC70-D0B0984910B3}"/>
              </a:ext>
            </a:extLst>
          </p:cNvPr>
          <p:cNvGrpSpPr/>
          <p:nvPr/>
        </p:nvGrpSpPr>
        <p:grpSpPr>
          <a:xfrm>
            <a:off x="539552" y="5026887"/>
            <a:ext cx="7463036" cy="360363"/>
            <a:chOff x="539552" y="5026887"/>
            <a:chExt cx="7463036" cy="360363"/>
          </a:xfrm>
        </p:grpSpPr>
        <p:sp>
          <p:nvSpPr>
            <p:cNvPr id="18" name="Rectangle 17">
              <a:extLst>
                <a:ext uri="{FF2B5EF4-FFF2-40B4-BE49-F238E27FC236}">
                  <a16:creationId xmlns:a16="http://schemas.microsoft.com/office/drawing/2014/main" id="{3E3540AF-19EA-CBCA-6868-45C5AC32B09A}"/>
                </a:ext>
              </a:extLst>
            </p:cNvPr>
            <p:cNvSpPr/>
            <p:nvPr/>
          </p:nvSpPr>
          <p:spPr>
            <a:xfrm>
              <a:off x="6858000" y="5026887"/>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(3,918)</a:t>
              </a:r>
            </a:p>
          </p:txBody>
        </p:sp>
        <p:sp>
          <p:nvSpPr>
            <p:cNvPr id="25" name="Rectangle 24">
              <a:extLst>
                <a:ext uri="{FF2B5EF4-FFF2-40B4-BE49-F238E27FC236}">
                  <a16:creationId xmlns:a16="http://schemas.microsoft.com/office/drawing/2014/main" id="{938D3F31-0E8D-6298-A7CD-DB447F3FCFC5}"/>
                </a:ext>
              </a:extLst>
            </p:cNvPr>
            <p:cNvSpPr/>
            <p:nvPr/>
          </p:nvSpPr>
          <p:spPr>
            <a:xfrm>
              <a:off x="539552" y="5026887"/>
              <a:ext cx="288944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National Insurance</a:t>
              </a:r>
            </a:p>
          </p:txBody>
        </p:sp>
      </p:grpSp>
      <p:grpSp>
        <p:nvGrpSpPr>
          <p:cNvPr id="56" name="Group 55">
            <a:extLst>
              <a:ext uri="{FF2B5EF4-FFF2-40B4-BE49-F238E27FC236}">
                <a16:creationId xmlns:a16="http://schemas.microsoft.com/office/drawing/2014/main" id="{9081DCAC-6AAA-80BD-8BBC-2BAB1CA5C5CE}"/>
              </a:ext>
            </a:extLst>
          </p:cNvPr>
          <p:cNvGrpSpPr/>
          <p:nvPr/>
        </p:nvGrpSpPr>
        <p:grpSpPr>
          <a:xfrm>
            <a:off x="539552" y="5386544"/>
            <a:ext cx="7463036" cy="373048"/>
            <a:chOff x="539552" y="5386544"/>
            <a:chExt cx="7463036" cy="373048"/>
          </a:xfrm>
        </p:grpSpPr>
        <p:sp>
          <p:nvSpPr>
            <p:cNvPr id="29" name="Rectangle 28">
              <a:extLst>
                <a:ext uri="{FF2B5EF4-FFF2-40B4-BE49-F238E27FC236}">
                  <a16:creationId xmlns:a16="http://schemas.microsoft.com/office/drawing/2014/main" id="{A485CEBB-B2D5-463B-B9D2-0E50D0DF698A}"/>
                </a:ext>
              </a:extLst>
            </p:cNvPr>
            <p:cNvSpPr/>
            <p:nvPr/>
          </p:nvSpPr>
          <p:spPr>
            <a:xfrm>
              <a:off x="6858000" y="5399230"/>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b="1" dirty="0">
                  <a:solidFill>
                    <a:schemeClr val="tx1"/>
                  </a:solidFill>
                  <a:latin typeface="Trebuchet MS" panose="020B0603020202020204" pitchFamily="34" charset="0"/>
                </a:rPr>
                <a:t>	52,493</a:t>
              </a:r>
            </a:p>
          </p:txBody>
        </p:sp>
        <p:sp>
          <p:nvSpPr>
            <p:cNvPr id="34" name="Rectangle 33">
              <a:extLst>
                <a:ext uri="{FF2B5EF4-FFF2-40B4-BE49-F238E27FC236}">
                  <a16:creationId xmlns:a16="http://schemas.microsoft.com/office/drawing/2014/main" id="{EAF82A83-EB47-5AD0-3A2B-023D5DB003CD}"/>
                </a:ext>
              </a:extLst>
            </p:cNvPr>
            <p:cNvSpPr/>
            <p:nvPr/>
          </p:nvSpPr>
          <p:spPr>
            <a:xfrm>
              <a:off x="5711825" y="5399230"/>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35" name="Rectangle 34">
              <a:extLst>
                <a:ext uri="{FF2B5EF4-FFF2-40B4-BE49-F238E27FC236}">
                  <a16:creationId xmlns:a16="http://schemas.microsoft.com/office/drawing/2014/main" id="{6894FBFD-80D6-54EF-939D-8174EF3D7A77}"/>
                </a:ext>
              </a:extLst>
            </p:cNvPr>
            <p:cNvSpPr/>
            <p:nvPr/>
          </p:nvSpPr>
          <p:spPr>
            <a:xfrm>
              <a:off x="4573588" y="5399230"/>
              <a:ext cx="1144587"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36" name="Rectangle 35">
              <a:extLst>
                <a:ext uri="{FF2B5EF4-FFF2-40B4-BE49-F238E27FC236}">
                  <a16:creationId xmlns:a16="http://schemas.microsoft.com/office/drawing/2014/main" id="{1C83277C-0350-F08C-3CD4-C36CE757D18C}"/>
                </a:ext>
              </a:extLst>
            </p:cNvPr>
            <p:cNvSpPr/>
            <p:nvPr/>
          </p:nvSpPr>
          <p:spPr>
            <a:xfrm>
              <a:off x="3429000" y="5399230"/>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37" name="Rectangle 36">
              <a:extLst>
                <a:ext uri="{FF2B5EF4-FFF2-40B4-BE49-F238E27FC236}">
                  <a16:creationId xmlns:a16="http://schemas.microsoft.com/office/drawing/2014/main" id="{0F3B873A-ED55-79D5-3F73-BA66970C4FF0}"/>
                </a:ext>
              </a:extLst>
            </p:cNvPr>
            <p:cNvSpPr/>
            <p:nvPr/>
          </p:nvSpPr>
          <p:spPr>
            <a:xfrm>
              <a:off x="539552" y="5399228"/>
              <a:ext cx="2889448" cy="347675"/>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Trebuchet MS" panose="020B0603020202020204" pitchFamily="34" charset="0"/>
                </a:rPr>
                <a:t>Post-tax income</a:t>
              </a:r>
            </a:p>
          </p:txBody>
        </p:sp>
        <p:cxnSp>
          <p:nvCxnSpPr>
            <p:cNvPr id="38" name="Straight Connector 37">
              <a:extLst>
                <a:ext uri="{FF2B5EF4-FFF2-40B4-BE49-F238E27FC236}">
                  <a16:creationId xmlns:a16="http://schemas.microsoft.com/office/drawing/2014/main" id="{6FD0BCCC-2FE3-426B-ED44-2302E4D1D792}"/>
                </a:ext>
              </a:extLst>
            </p:cNvPr>
            <p:cNvCxnSpPr/>
            <p:nvPr/>
          </p:nvCxnSpPr>
          <p:spPr>
            <a:xfrm flipV="1">
              <a:off x="539552" y="5386544"/>
              <a:ext cx="7463036" cy="126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8CF6DAE-9E09-1B78-8F0D-64CD994B3738}"/>
                </a:ext>
              </a:extLst>
            </p:cNvPr>
            <p:cNvCxnSpPr/>
            <p:nvPr/>
          </p:nvCxnSpPr>
          <p:spPr>
            <a:xfrm>
              <a:off x="539552" y="5759592"/>
              <a:ext cx="74630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2" name="Thought Bubble: Cloud 61">
            <a:extLst>
              <a:ext uri="{FF2B5EF4-FFF2-40B4-BE49-F238E27FC236}">
                <a16:creationId xmlns:a16="http://schemas.microsoft.com/office/drawing/2014/main" id="{91E4EB0D-79EC-A69A-48DC-997D08737E24}"/>
              </a:ext>
            </a:extLst>
          </p:cNvPr>
          <p:cNvSpPr>
            <a:spLocks noChangeAspect="1"/>
          </p:cNvSpPr>
          <p:nvPr/>
        </p:nvSpPr>
        <p:spPr>
          <a:xfrm>
            <a:off x="7668345" y="4568703"/>
            <a:ext cx="1474068" cy="697241"/>
          </a:xfrm>
          <a:prstGeom prst="cloudCallout">
            <a:avLst>
              <a:gd name="adj1" fmla="val -43064"/>
              <a:gd name="adj2" fmla="val 97673"/>
            </a:avLst>
          </a:prstGeom>
          <a:solidFill>
            <a:srgbClr val="EEDDFF"/>
          </a:solidFill>
          <a:ln>
            <a:solidFill>
              <a:srgbClr val="780ACC"/>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Verdana" panose="020B0604030504040204" pitchFamily="34" charset="0"/>
                <a:ea typeface="Verdana" panose="020B0604030504040204" pitchFamily="34" charset="0"/>
              </a:rPr>
              <a:t>Remember £52,493…</a:t>
            </a:r>
          </a:p>
        </p:txBody>
      </p:sp>
    </p:spTree>
    <p:extLst>
      <p:ext uri="{BB962C8B-B14F-4D97-AF65-F5344CB8AC3E}">
        <p14:creationId xmlns:p14="http://schemas.microsoft.com/office/powerpoint/2010/main" val="428885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up)">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left)">
                                      <p:cBhvr>
                                        <p:cTn id="22" dur="500"/>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500"/>
                                        <p:tgtEl>
                                          <p:spTgt spid="4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left)">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left)">
                                      <p:cBhvr>
                                        <p:cTn id="42" dur="500"/>
                                        <p:tgtEl>
                                          <p:spTgt spid="4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wipe(left)">
                                      <p:cBhvr>
                                        <p:cTn id="52" dur="500"/>
                                        <p:tgtEl>
                                          <p:spTgt spid="4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left)">
                                      <p:cBhvr>
                                        <p:cTn id="57" dur="500"/>
                                        <p:tgtEl>
                                          <p:spTgt spid="5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wipe(left)">
                                      <p:cBhvr>
                                        <p:cTn id="62" dur="500"/>
                                        <p:tgtEl>
                                          <p:spTgt spid="5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left)">
                                      <p:cBhvr>
                                        <p:cTn id="67" dur="500"/>
                                        <p:tgtEl>
                                          <p:spTgt spid="5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wipe(left)">
                                      <p:cBhvr>
                                        <p:cTn id="72" dur="500"/>
                                        <p:tgtEl>
                                          <p:spTgt spid="5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fade">
                                      <p:cBhvr>
                                        <p:cTn id="7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dirty="0"/>
              <a:t>Mr Ahmed: company option</a:t>
            </a:r>
          </a:p>
        </p:txBody>
      </p:sp>
      <p:sp>
        <p:nvSpPr>
          <p:cNvPr id="110" name="Rectangle 109"/>
          <p:cNvSpPr/>
          <p:nvPr/>
        </p:nvSpPr>
        <p:spPr>
          <a:xfrm>
            <a:off x="0" y="939600"/>
            <a:ext cx="914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719138" indent="-719138">
              <a:buNone/>
              <a:tabLst>
                <a:tab pos="361950" algn="l"/>
                <a:tab pos="5743575" algn="dec"/>
                <a:tab pos="5924550" algn="dec"/>
                <a:tab pos="7172325" algn="dec"/>
                <a:tab pos="7353300" algn="dec"/>
                <a:tab pos="8610600" algn="dec"/>
              </a:tabLst>
            </a:pPr>
            <a:endPar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719138" indent="-719138">
              <a:buNone/>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Profits extracted as:</a:t>
            </a:r>
          </a:p>
          <a:p>
            <a:pPr marL="361950" indent="-361950">
              <a:buFont typeface="Arial" panose="020B0604020202020204" pitchFamily="34" charset="0"/>
              <a:buChar cha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£12,570 salary;</a:t>
            </a:r>
          </a:p>
          <a:p>
            <a:pPr marL="361950" indent="-361950">
              <a:buFont typeface="Arial" panose="020B0604020202020204" pitchFamily="34" charset="0"/>
              <a:buChar cha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£60,000 pension contributions;</a:t>
            </a:r>
          </a:p>
          <a:p>
            <a:pPr marL="361950" indent="-361950">
              <a:buFont typeface="Arial" panose="020B0604020202020204" pitchFamily="34" charset="0"/>
              <a:buChar cha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£47,384 dividends (</a:t>
            </a:r>
            <a:r>
              <a:rPr lang="en-US" sz="2000" i="1" dirty="0">
                <a:solidFill>
                  <a:schemeClr val="tx1"/>
                </a:solidFill>
                <a:latin typeface="Verdana" panose="020B0604030504040204" pitchFamily="34" charset="0"/>
                <a:ea typeface="Verdana" panose="020B0604030504040204" pitchFamily="34" charset="0"/>
                <a:cs typeface="Verdana" panose="020B0604030504040204" pitchFamily="34" charset="0"/>
              </a:rPr>
              <a:t>=59,366 – 11,982</a:t>
            </a: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p>
            <a:pPr marL="361950" indent="-361950">
              <a:buFont typeface="Arial" panose="020B0604020202020204" pitchFamily="34" charset="0"/>
              <a:buChar char="•"/>
              <a:tabLst>
                <a:tab pos="361950" algn="l"/>
                <a:tab pos="5743575" algn="dec"/>
                <a:tab pos="5924550" algn="dec"/>
                <a:tab pos="7172325" algn="dec"/>
                <a:tab pos="7353300" algn="dec"/>
                <a:tab pos="8610600" algn="dec"/>
              </a:tabLst>
            </a:pPr>
            <a:endPar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a:tabLst>
                <a:tab pos="361950" algn="l"/>
                <a:tab pos="5743575" algn="dec"/>
                <a:tab pos="5924550" algn="dec"/>
                <a:tab pos="7172325" algn="dec"/>
                <a:tab pos="7353300" algn="dec"/>
                <a:tab pos="8610600" algn="dec"/>
              </a:tabLst>
            </a:pPr>
            <a:r>
              <a:rPr lang="en-US" sz="2000" b="1" dirty="0">
                <a:solidFill>
                  <a:schemeClr val="tx1"/>
                </a:solidFill>
                <a:latin typeface="Verdana" panose="020B0604030504040204" pitchFamily="34" charset="0"/>
                <a:ea typeface="Verdana" panose="020B0604030504040204" pitchFamily="34" charset="0"/>
                <a:cs typeface="Verdana" panose="020B0604030504040204" pitchFamily="34" charset="0"/>
              </a:rPr>
              <a:t>Corporation:</a:t>
            </a:r>
            <a:endPar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p>
            <a:pP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Profits before salary and pension contributions	133,072</a:t>
            </a:r>
          </a:p>
          <a:p>
            <a:pP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Salary expense and pension contributions			(72,570)</a:t>
            </a:r>
          </a:p>
          <a:p>
            <a:pP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Employer’s NICs (12,570 – 5,000) </a:t>
            </a:r>
            <a:r>
              <a:rPr lang="en-US" sz="2000" dirty="0">
                <a:solidFill>
                  <a:schemeClr val="tx1"/>
                </a:solidFill>
                <a:latin typeface="Arial" panose="020B0604020202020204" pitchFamily="34" charset="0"/>
                <a:ea typeface="Verdana" panose="020B0604030504040204" pitchFamily="34" charset="0"/>
                <a:cs typeface="Arial" panose="020B0604020202020204" pitchFamily="34" charset="0"/>
              </a:rPr>
              <a:t>× 15%		</a:t>
            </a:r>
            <a:r>
              <a:rPr lang="en-US" sz="2000" u="sng" dirty="0">
                <a:solidFill>
                  <a:schemeClr val="tx1"/>
                </a:solidFill>
                <a:latin typeface="Arial" panose="020B0604020202020204" pitchFamily="34" charset="0"/>
                <a:ea typeface="Verdana" panose="020B0604030504040204" pitchFamily="34" charset="0"/>
                <a:cs typeface="Arial" panose="020B0604020202020204" pitchFamily="34" charset="0"/>
              </a:rPr>
              <a:t>	(1,136</a:t>
            </a:r>
            <a:r>
              <a:rPr lang="en-US" sz="2000" dirty="0">
                <a:solidFill>
                  <a:schemeClr val="tx1"/>
                </a:solidFill>
                <a:latin typeface="Arial" panose="020B0604020202020204" pitchFamily="34" charset="0"/>
                <a:ea typeface="Verdana" panose="020B0604030504040204" pitchFamily="34" charset="0"/>
                <a:cs typeface="Arial" panose="020B0604020202020204" pitchFamily="34" charset="0"/>
              </a:rPr>
              <a:t>)</a:t>
            </a:r>
            <a:endPar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Taxable Total Profits			59,366</a:t>
            </a:r>
          </a:p>
          <a:p>
            <a:pP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p>
            <a:pP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p>
            <a:pP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Corporation Tax at 25%			14,842</a:t>
            </a:r>
          </a:p>
          <a:p>
            <a:pPr>
              <a:tabLst>
                <a:tab pos="361950" algn="l"/>
                <a:tab pos="5743575" algn="dec"/>
                <a:tab pos="5924550" algn="dec"/>
                <a:tab pos="7172325" algn="dec"/>
                <a:tab pos="7353300" algn="dec"/>
                <a:tab pos="8610600" algn="dec"/>
              </a:tabLst>
            </a:pPr>
            <a:r>
              <a:rPr lang="en-US" sz="2000" u="sng" dirty="0">
                <a:solidFill>
                  <a:schemeClr val="tx1"/>
                </a:solidFill>
                <a:latin typeface="Verdana" panose="020B0604030504040204" pitchFamily="34" charset="0"/>
                <a:ea typeface="Verdana" panose="020B0604030504040204" pitchFamily="34" charset="0"/>
                <a:cs typeface="Verdana" panose="020B0604030504040204" pitchFamily="34" charset="0"/>
              </a:rPr>
              <a:t>Marginal Relief </a:t>
            </a:r>
            <a:r>
              <a:rPr lang="en-US" sz="2000" u="sng" baseline="30000" dirty="0">
                <a:solidFill>
                  <a:schemeClr val="tx1"/>
                </a:solidFill>
                <a:latin typeface="Verdana" panose="020B0604030504040204" pitchFamily="34" charset="0"/>
                <a:ea typeface="Verdana" panose="020B0604030504040204" pitchFamily="34" charset="0"/>
                <a:cs typeface="Verdana" panose="020B0604030504040204" pitchFamily="34" charset="0"/>
              </a:rPr>
              <a:t>3</a:t>
            </a:r>
            <a:r>
              <a:rPr lang="en-US" sz="2000" u="sng" dirty="0">
                <a:solidFill>
                  <a:schemeClr val="tx1"/>
                </a:solidFill>
                <a:latin typeface="Verdana" panose="020B0604030504040204" pitchFamily="34" charset="0"/>
                <a:ea typeface="Verdana" panose="020B0604030504040204" pitchFamily="34" charset="0"/>
                <a:cs typeface="Verdana" panose="020B0604030504040204" pitchFamily="34" charset="0"/>
              </a:rPr>
              <a:t>/</a:t>
            </a:r>
            <a:r>
              <a:rPr lang="en-US" sz="2000" u="sng" baseline="-25000" dirty="0">
                <a:solidFill>
                  <a:schemeClr val="tx1"/>
                </a:solidFill>
                <a:latin typeface="Verdana" panose="020B0604030504040204" pitchFamily="34" charset="0"/>
                <a:ea typeface="Verdana" panose="020B0604030504040204" pitchFamily="34" charset="0"/>
                <a:cs typeface="Verdana" panose="020B0604030504040204" pitchFamily="34" charset="0"/>
              </a:rPr>
              <a:t>200</a:t>
            </a:r>
            <a:r>
              <a:rPr lang="en-US" sz="2000" u="sng" dirty="0">
                <a:solidFill>
                  <a:schemeClr val="tx1"/>
                </a:solidFill>
                <a:latin typeface="Verdana" panose="020B0604030504040204" pitchFamily="34" charset="0"/>
                <a:ea typeface="Verdana" panose="020B0604030504040204" pitchFamily="34" charset="0"/>
                <a:cs typeface="Verdana" panose="020B0604030504040204" pitchFamily="34" charset="0"/>
              </a:rPr>
              <a:t> × (250,000 – 59,366)			(2,860</a:t>
            </a: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p>
            <a:pPr>
              <a:tabLst>
                <a:tab pos="361950" algn="l"/>
                <a:tab pos="5743575" algn="dec"/>
                <a:tab pos="5924550" algn="dec"/>
                <a:tab pos="7172325" algn="dec"/>
                <a:tab pos="7353300" algn="dec"/>
                <a:tab pos="8610600" algn="dec"/>
              </a:tabLst>
            </a:pPr>
            <a:r>
              <a:rPr lang="en-US" sz="2000" dirty="0">
                <a:solidFill>
                  <a:schemeClr val="tx1"/>
                </a:solidFill>
                <a:latin typeface="Verdana" panose="020B0604030504040204" pitchFamily="34" charset="0"/>
                <a:ea typeface="Verdana" panose="020B0604030504040204" pitchFamily="34" charset="0"/>
                <a:cs typeface="Verdana" panose="020B0604030504040204" pitchFamily="34" charset="0"/>
              </a:rPr>
              <a:t>Corporation Tax			11,982</a:t>
            </a:r>
          </a:p>
          <a:p>
            <a:pPr>
              <a:tabLst>
                <a:tab pos="361950" algn="l"/>
                <a:tab pos="5743575" algn="dec"/>
                <a:tab pos="5924550" algn="dec"/>
                <a:tab pos="7172325" algn="dec"/>
                <a:tab pos="7353300" algn="dec"/>
                <a:tab pos="8610600" algn="dec"/>
              </a:tabLst>
            </a:pPr>
            <a:r>
              <a:rPr lang="en-US" sz="2000"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sp>
        <p:nvSpPr>
          <p:cNvPr id="2" name="Callout: Left Arrow 1">
            <a:extLst>
              <a:ext uri="{FF2B5EF4-FFF2-40B4-BE49-F238E27FC236}">
                <a16:creationId xmlns:a16="http://schemas.microsoft.com/office/drawing/2014/main" id="{966E37F9-A9BC-4E9F-B2A0-4792EC21F299}"/>
              </a:ext>
            </a:extLst>
          </p:cNvPr>
          <p:cNvSpPr/>
          <p:nvPr/>
        </p:nvSpPr>
        <p:spPr>
          <a:xfrm>
            <a:off x="2627784" y="980728"/>
            <a:ext cx="5256584" cy="1440000"/>
          </a:xfrm>
          <a:prstGeom prst="leftArrowCallout">
            <a:avLst>
              <a:gd name="adj1" fmla="val 25000"/>
              <a:gd name="adj2" fmla="val 25000"/>
              <a:gd name="adj3" fmla="val 25000"/>
              <a:gd name="adj4" fmla="val 43678"/>
            </a:avLst>
          </a:prstGeom>
          <a:solidFill>
            <a:srgbClr val="D57800"/>
          </a:solidFill>
          <a:ln>
            <a:solidFill>
              <a:srgbClr val="780ACC"/>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180975" algn="l"/>
              </a:tabLst>
            </a:pPr>
            <a:r>
              <a:rPr lang="en-GB" sz="1400" b="1" dirty="0">
                <a:solidFill>
                  <a:schemeClr val="bg1"/>
                </a:solidFill>
                <a:latin typeface="Verdana" panose="020B0604030504040204" pitchFamily="34" charset="0"/>
                <a:ea typeface="Verdana" panose="020B0604030504040204" pitchFamily="34" charset="0"/>
                <a:cs typeface="Arial" panose="020B0604020202020204" pitchFamily="34" charset="0"/>
              </a:rPr>
              <a:t>zero Income Tax or employee NICs, so effectively swapping Corporation Tax for a lower rate, namely employers NICs</a:t>
            </a:r>
            <a:endParaRPr lang="en-GB" sz="1400" b="1" dirty="0">
              <a:solidFill>
                <a:schemeClr val="bg1"/>
              </a:solidFill>
              <a:latin typeface="Verdana" panose="020B0604030504040204" pitchFamily="34" charset="0"/>
              <a:ea typeface="Verdana" panose="020B0604030504040204" pitchFamily="34" charset="0"/>
            </a:endParaRPr>
          </a:p>
        </p:txBody>
      </p:sp>
      <p:sp>
        <p:nvSpPr>
          <p:cNvPr id="17" name="Thought Bubble: Cloud 16">
            <a:extLst>
              <a:ext uri="{FF2B5EF4-FFF2-40B4-BE49-F238E27FC236}">
                <a16:creationId xmlns:a16="http://schemas.microsoft.com/office/drawing/2014/main" id="{1624612F-25FA-BF5A-E02C-1B235F3B53E1}"/>
              </a:ext>
            </a:extLst>
          </p:cNvPr>
          <p:cNvSpPr>
            <a:spLocks noChangeAspect="1"/>
          </p:cNvSpPr>
          <p:nvPr/>
        </p:nvSpPr>
        <p:spPr>
          <a:xfrm>
            <a:off x="7668345" y="4568703"/>
            <a:ext cx="1474068" cy="697241"/>
          </a:xfrm>
          <a:prstGeom prst="cloudCallout">
            <a:avLst>
              <a:gd name="adj1" fmla="val -43064"/>
              <a:gd name="adj2" fmla="val 97673"/>
            </a:avLst>
          </a:prstGeom>
          <a:solidFill>
            <a:srgbClr val="EEDDFF"/>
          </a:solidFill>
          <a:ln>
            <a:solidFill>
              <a:srgbClr val="780ACC"/>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780ACC"/>
                </a:solidFill>
                <a:latin typeface="Verdana" panose="020B0604030504040204" pitchFamily="34" charset="0"/>
                <a:ea typeface="Verdana" panose="020B0604030504040204" pitchFamily="34" charset="0"/>
              </a:rPr>
              <a:t>Remember £52,493…</a:t>
            </a:r>
          </a:p>
        </p:txBody>
      </p:sp>
    </p:spTree>
    <p:extLst>
      <p:ext uri="{BB962C8B-B14F-4D97-AF65-F5344CB8AC3E}">
        <p14:creationId xmlns:p14="http://schemas.microsoft.com/office/powerpoint/2010/main" val="350047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1" end="1"/>
                                            </p:txEl>
                                          </p:spTgt>
                                        </p:tgtEl>
                                        <p:attrNameLst>
                                          <p:attrName>style.visibility</p:attrName>
                                        </p:attrNameLst>
                                      </p:cBhvr>
                                      <p:to>
                                        <p:strVal val="visible"/>
                                      </p:to>
                                    </p:set>
                                    <p:animEffect transition="in" filter="wipe(left)">
                                      <p:cBhvr>
                                        <p:cTn id="7" dur="500"/>
                                        <p:tgtEl>
                                          <p:spTgt spid="1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2" end="2"/>
                                            </p:txEl>
                                          </p:spTgt>
                                        </p:tgtEl>
                                        <p:attrNameLst>
                                          <p:attrName>style.visibility</p:attrName>
                                        </p:attrNameLst>
                                      </p:cBhvr>
                                      <p:to>
                                        <p:strVal val="visible"/>
                                      </p:to>
                                    </p:set>
                                    <p:animEffect transition="in" filter="wipe(left)">
                                      <p:cBhvr>
                                        <p:cTn id="12" dur="500"/>
                                        <p:tgtEl>
                                          <p:spTgt spid="1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
                                            <p:txEl>
                                              <p:pRg st="3" end="3"/>
                                            </p:txEl>
                                          </p:spTgt>
                                        </p:tgtEl>
                                        <p:attrNameLst>
                                          <p:attrName>style.visibility</p:attrName>
                                        </p:attrNameLst>
                                      </p:cBhvr>
                                      <p:to>
                                        <p:strVal val="visible"/>
                                      </p:to>
                                    </p:set>
                                    <p:animEffect transition="in" filter="wipe(left)">
                                      <p:cBhvr>
                                        <p:cTn id="17" dur="500"/>
                                        <p:tgtEl>
                                          <p:spTgt spid="1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1000" fill="hold"/>
                                        <p:tgtEl>
                                          <p:spTgt spid="2"/>
                                        </p:tgtEl>
                                        <p:attrNameLst>
                                          <p:attrName>ppt_x</p:attrName>
                                        </p:attrNameLst>
                                      </p:cBhvr>
                                      <p:tavLst>
                                        <p:tav tm="0">
                                          <p:val>
                                            <p:strVal val="1+#ppt_w/2"/>
                                          </p:val>
                                        </p:tav>
                                        <p:tav tm="100000">
                                          <p:val>
                                            <p:strVal val="#ppt_x"/>
                                          </p:val>
                                        </p:tav>
                                      </p:tavLst>
                                    </p:anim>
                                    <p:anim calcmode="lin" valueType="num">
                                      <p:cBhvr additive="base">
                                        <p:cTn id="23"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0">
                                            <p:txEl>
                                              <p:pRg st="4" end="4"/>
                                            </p:txEl>
                                          </p:spTgt>
                                        </p:tgtEl>
                                        <p:attrNameLst>
                                          <p:attrName>style.visibility</p:attrName>
                                        </p:attrNameLst>
                                      </p:cBhvr>
                                      <p:to>
                                        <p:strVal val="visible"/>
                                      </p:to>
                                    </p:set>
                                    <p:animEffect transition="in" filter="wipe(left)">
                                      <p:cBhvr>
                                        <p:cTn id="28" dur="500"/>
                                        <p:tgtEl>
                                          <p:spTgt spid="110">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0">
                                            <p:txEl>
                                              <p:pRg st="6" end="6"/>
                                            </p:txEl>
                                          </p:spTgt>
                                        </p:tgtEl>
                                        <p:attrNameLst>
                                          <p:attrName>style.visibility</p:attrName>
                                        </p:attrNameLst>
                                      </p:cBhvr>
                                      <p:to>
                                        <p:strVal val="visible"/>
                                      </p:to>
                                    </p:set>
                                    <p:animEffect transition="in" filter="wipe(left)">
                                      <p:cBhvr>
                                        <p:cTn id="33" dur="500"/>
                                        <p:tgtEl>
                                          <p:spTgt spid="110">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0">
                                            <p:txEl>
                                              <p:pRg st="7" end="7"/>
                                            </p:txEl>
                                          </p:spTgt>
                                        </p:tgtEl>
                                        <p:attrNameLst>
                                          <p:attrName>style.visibility</p:attrName>
                                        </p:attrNameLst>
                                      </p:cBhvr>
                                      <p:to>
                                        <p:strVal val="visible"/>
                                      </p:to>
                                    </p:set>
                                    <p:animEffect transition="in" filter="wipe(left)">
                                      <p:cBhvr>
                                        <p:cTn id="38" dur="500"/>
                                        <p:tgtEl>
                                          <p:spTgt spid="110">
                                            <p:txEl>
                                              <p:pRg st="7" end="7"/>
                                            </p:txEl>
                                          </p:spTgt>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10">
                                            <p:txEl>
                                              <p:pRg st="8" end="8"/>
                                            </p:txEl>
                                          </p:spTgt>
                                        </p:tgtEl>
                                        <p:attrNameLst>
                                          <p:attrName>style.visibility</p:attrName>
                                        </p:attrNameLst>
                                      </p:cBhvr>
                                      <p:to>
                                        <p:strVal val="visible"/>
                                      </p:to>
                                    </p:set>
                                    <p:animEffect transition="in" filter="wipe(left)">
                                      <p:cBhvr>
                                        <p:cTn id="41" dur="500"/>
                                        <p:tgtEl>
                                          <p:spTgt spid="110">
                                            <p:txEl>
                                              <p:pRg st="8"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10">
                                            <p:txEl>
                                              <p:pRg st="9" end="9"/>
                                            </p:txEl>
                                          </p:spTgt>
                                        </p:tgtEl>
                                        <p:attrNameLst>
                                          <p:attrName>style.visibility</p:attrName>
                                        </p:attrNameLst>
                                      </p:cBhvr>
                                      <p:to>
                                        <p:strVal val="visible"/>
                                      </p:to>
                                    </p:set>
                                    <p:animEffect transition="in" filter="wipe(left)">
                                      <p:cBhvr>
                                        <p:cTn id="46" dur="500"/>
                                        <p:tgtEl>
                                          <p:spTgt spid="110">
                                            <p:txEl>
                                              <p:pRg st="9" end="9"/>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10">
                                            <p:txEl>
                                              <p:pRg st="10" end="10"/>
                                            </p:txEl>
                                          </p:spTgt>
                                        </p:tgtEl>
                                        <p:attrNameLst>
                                          <p:attrName>style.visibility</p:attrName>
                                        </p:attrNameLst>
                                      </p:cBhvr>
                                      <p:to>
                                        <p:strVal val="visible"/>
                                      </p:to>
                                    </p:set>
                                    <p:animEffect transition="in" filter="wipe(left)">
                                      <p:cBhvr>
                                        <p:cTn id="51" dur="500"/>
                                        <p:tgtEl>
                                          <p:spTgt spid="110">
                                            <p:txEl>
                                              <p:pRg st="10" end="1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10">
                                            <p:txEl>
                                              <p:pRg st="11" end="11"/>
                                            </p:txEl>
                                          </p:spTgt>
                                        </p:tgtEl>
                                        <p:attrNameLst>
                                          <p:attrName>style.visibility</p:attrName>
                                        </p:attrNameLst>
                                      </p:cBhvr>
                                      <p:to>
                                        <p:strVal val="visible"/>
                                      </p:to>
                                    </p:set>
                                    <p:animEffect transition="in" filter="wipe(left)">
                                      <p:cBhvr>
                                        <p:cTn id="56" dur="500"/>
                                        <p:tgtEl>
                                          <p:spTgt spid="110">
                                            <p:txEl>
                                              <p:pRg st="11" end="11"/>
                                            </p:txEl>
                                          </p:spTgt>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10">
                                            <p:txEl>
                                              <p:pRg st="12" end="12"/>
                                            </p:txEl>
                                          </p:spTgt>
                                        </p:tgtEl>
                                        <p:attrNameLst>
                                          <p:attrName>style.visibility</p:attrName>
                                        </p:attrNameLst>
                                      </p:cBhvr>
                                      <p:to>
                                        <p:strVal val="visible"/>
                                      </p:to>
                                    </p:set>
                                    <p:animEffect transition="in" filter="wipe(left)">
                                      <p:cBhvr>
                                        <p:cTn id="59" dur="500"/>
                                        <p:tgtEl>
                                          <p:spTgt spid="110">
                                            <p:txEl>
                                              <p:pRg st="12" end="12"/>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10">
                                            <p:txEl>
                                              <p:pRg st="13" end="13"/>
                                            </p:txEl>
                                          </p:spTgt>
                                        </p:tgtEl>
                                        <p:attrNameLst>
                                          <p:attrName>style.visibility</p:attrName>
                                        </p:attrNameLst>
                                      </p:cBhvr>
                                      <p:to>
                                        <p:strVal val="visible"/>
                                      </p:to>
                                    </p:set>
                                    <p:animEffect transition="in" filter="wipe(left)">
                                      <p:cBhvr>
                                        <p:cTn id="64" dur="500"/>
                                        <p:tgtEl>
                                          <p:spTgt spid="110">
                                            <p:txEl>
                                              <p:pRg st="13" end="13"/>
                                            </p:txEl>
                                          </p:spTgt>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10">
                                            <p:txEl>
                                              <p:pRg st="14" end="14"/>
                                            </p:txEl>
                                          </p:spTgt>
                                        </p:tgtEl>
                                        <p:attrNameLst>
                                          <p:attrName>style.visibility</p:attrName>
                                        </p:attrNameLst>
                                      </p:cBhvr>
                                      <p:to>
                                        <p:strVal val="visible"/>
                                      </p:to>
                                    </p:set>
                                    <p:animEffect transition="in" filter="wipe(left)">
                                      <p:cBhvr>
                                        <p:cTn id="67" dur="500"/>
                                        <p:tgtEl>
                                          <p:spTgt spid="110">
                                            <p:txEl>
                                              <p:pRg st="14" end="1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10">
                                            <p:txEl>
                                              <p:pRg st="15" end="15"/>
                                            </p:txEl>
                                          </p:spTgt>
                                        </p:tgtEl>
                                        <p:attrNameLst>
                                          <p:attrName>style.visibility</p:attrName>
                                        </p:attrNameLst>
                                      </p:cBhvr>
                                      <p:to>
                                        <p:strVal val="visible"/>
                                      </p:to>
                                    </p:set>
                                    <p:animEffect transition="in" filter="wipe(left)">
                                      <p:cBhvr>
                                        <p:cTn id="72" dur="500"/>
                                        <p:tgtEl>
                                          <p:spTgt spid="110">
                                            <p:txEl>
                                              <p:pRg st="15" end="1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10">
                                            <p:txEl>
                                              <p:pRg st="16" end="16"/>
                                            </p:txEl>
                                          </p:spTgt>
                                        </p:tgtEl>
                                        <p:attrNameLst>
                                          <p:attrName>style.visibility</p:attrName>
                                        </p:attrNameLst>
                                      </p:cBhvr>
                                      <p:to>
                                        <p:strVal val="visible"/>
                                      </p:to>
                                    </p:set>
                                    <p:animEffect transition="in" filter="wipe(left)">
                                      <p:cBhvr>
                                        <p:cTn id="77" dur="500"/>
                                        <p:tgtEl>
                                          <p:spTgt spid="110">
                                            <p:txEl>
                                              <p:pRg st="16" end="16"/>
                                            </p:txEl>
                                          </p:spTgt>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10">
                                            <p:txEl>
                                              <p:pRg st="17" end="17"/>
                                            </p:txEl>
                                          </p:spTgt>
                                        </p:tgtEl>
                                        <p:attrNameLst>
                                          <p:attrName>style.visibility</p:attrName>
                                        </p:attrNameLst>
                                      </p:cBhvr>
                                      <p:to>
                                        <p:strVal val="visible"/>
                                      </p:to>
                                    </p:set>
                                    <p:animEffect transition="in" filter="wipe(left)">
                                      <p:cBhvr>
                                        <p:cTn id="80" dur="500"/>
                                        <p:tgtEl>
                                          <p:spTgt spid="110">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uiExpand="1" build="p" bldLvl="2"/>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Objectives of tax planning</a:t>
            </a:r>
          </a:p>
        </p:txBody>
      </p:sp>
      <p:sp>
        <p:nvSpPr>
          <p:cNvPr id="3" name="Content Placeholder 2"/>
          <p:cNvSpPr>
            <a:spLocks noGrp="1"/>
          </p:cNvSpPr>
          <p:nvPr>
            <p:ph idx="1"/>
          </p:nvPr>
        </p:nvSpPr>
        <p:spPr/>
        <p:txBody>
          <a:bodyPr/>
          <a:lstStyle/>
          <a:p>
            <a:pPr marL="355600" indent="-355600">
              <a:buNone/>
              <a:tabLst>
                <a:tab pos="355600" algn="l"/>
              </a:tabLst>
            </a:pPr>
            <a:endParaRPr lang="en-US" dirty="0">
              <a:solidFill>
                <a:schemeClr val="tx1"/>
              </a:solidFill>
            </a:endParaRPr>
          </a:p>
          <a:p>
            <a:pPr marL="355600" indent="-355600">
              <a:tabLst>
                <a:tab pos="355600" algn="l"/>
              </a:tabLst>
            </a:pPr>
            <a:r>
              <a:rPr lang="en-US" dirty="0">
                <a:solidFill>
                  <a:schemeClr val="tx1"/>
                </a:solidFill>
              </a:rPr>
              <a:t>To </a:t>
            </a:r>
            <a:r>
              <a:rPr lang="en-US" b="1" dirty="0">
                <a:solidFill>
                  <a:schemeClr val="tx1"/>
                </a:solidFill>
              </a:rPr>
              <a:t>reduce taxable income </a:t>
            </a:r>
            <a:r>
              <a:rPr lang="en-US" dirty="0">
                <a:solidFill>
                  <a:schemeClr val="tx1"/>
                </a:solidFill>
              </a:rPr>
              <a:t>and/or chargeable gains falling to be assessed;</a:t>
            </a:r>
          </a:p>
          <a:p>
            <a:pPr marL="355600" indent="-355600">
              <a:tabLst>
                <a:tab pos="355600" algn="l"/>
              </a:tabLst>
            </a:pPr>
            <a:endParaRPr lang="en-US" dirty="0">
              <a:solidFill>
                <a:schemeClr val="tx1"/>
              </a:solidFill>
            </a:endParaRPr>
          </a:p>
          <a:p>
            <a:pPr marL="355600" indent="-355600">
              <a:tabLst>
                <a:tab pos="355600" algn="l"/>
              </a:tabLst>
            </a:pPr>
            <a:r>
              <a:rPr lang="en-US" dirty="0">
                <a:solidFill>
                  <a:schemeClr val="tx1"/>
                </a:solidFill>
              </a:rPr>
              <a:t>To </a:t>
            </a:r>
            <a:r>
              <a:rPr lang="en-US" b="1" dirty="0">
                <a:solidFill>
                  <a:schemeClr val="tx1"/>
                </a:solidFill>
              </a:rPr>
              <a:t>reduce the rate of tax </a:t>
            </a:r>
            <a:r>
              <a:rPr lang="en-US" dirty="0">
                <a:solidFill>
                  <a:schemeClr val="tx1"/>
                </a:solidFill>
              </a:rPr>
              <a:t>which is applicable to taxable income or chargeable gains;</a:t>
            </a:r>
          </a:p>
          <a:p>
            <a:pPr marL="355600" indent="-355600">
              <a:tabLst>
                <a:tab pos="355600" algn="l"/>
              </a:tabLst>
            </a:pPr>
            <a:endParaRPr lang="en-US" dirty="0">
              <a:solidFill>
                <a:schemeClr val="tx1"/>
              </a:solidFill>
            </a:endParaRPr>
          </a:p>
          <a:p>
            <a:pPr marL="355600" indent="-355600">
              <a:tabLst>
                <a:tab pos="355600" algn="l"/>
              </a:tabLst>
            </a:pPr>
            <a:r>
              <a:rPr lang="en-US" dirty="0">
                <a:solidFill>
                  <a:schemeClr val="tx1"/>
                </a:solidFill>
              </a:rPr>
              <a:t>To </a:t>
            </a:r>
            <a:r>
              <a:rPr lang="en-US" b="1" dirty="0">
                <a:solidFill>
                  <a:schemeClr val="tx1"/>
                </a:solidFill>
              </a:rPr>
              <a:t>defer the date </a:t>
            </a:r>
            <a:r>
              <a:rPr lang="en-US" dirty="0">
                <a:solidFill>
                  <a:schemeClr val="tx1"/>
                </a:solidFill>
              </a:rPr>
              <a:t>on which tax becomes payable, thereby gaining a cash flow/interest advantage.</a:t>
            </a:r>
          </a:p>
        </p:txBody>
      </p:sp>
    </p:spTree>
    <p:extLst>
      <p:ext uri="{BB962C8B-B14F-4D97-AF65-F5344CB8AC3E}">
        <p14:creationId xmlns:p14="http://schemas.microsoft.com/office/powerpoint/2010/main" val="2557557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left)">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left)">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61950"/>
            <a:r>
              <a:rPr lang="en-GB" altLang="en-US" dirty="0"/>
              <a:t>Mr Ahmed: company option</a:t>
            </a:r>
          </a:p>
        </p:txBody>
      </p:sp>
      <p:sp>
        <p:nvSpPr>
          <p:cNvPr id="19" name="Rectangle 18"/>
          <p:cNvSpPr/>
          <p:nvPr/>
        </p:nvSpPr>
        <p:spPr>
          <a:xfrm>
            <a:off x="5731668" y="1556742"/>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Total</a:t>
            </a:r>
          </a:p>
        </p:txBody>
      </p:sp>
      <p:sp>
        <p:nvSpPr>
          <p:cNvPr id="20" name="Rectangle 19"/>
          <p:cNvSpPr/>
          <p:nvPr/>
        </p:nvSpPr>
        <p:spPr>
          <a:xfrm>
            <a:off x="5731668" y="1917105"/>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50" name="Rectangle 49"/>
          <p:cNvSpPr/>
          <p:nvPr/>
        </p:nvSpPr>
        <p:spPr>
          <a:xfrm>
            <a:off x="4585493" y="1556742"/>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Dividends</a:t>
            </a:r>
          </a:p>
        </p:txBody>
      </p:sp>
      <p:sp>
        <p:nvSpPr>
          <p:cNvPr id="51" name="Rectangle 50"/>
          <p:cNvSpPr/>
          <p:nvPr/>
        </p:nvSpPr>
        <p:spPr>
          <a:xfrm>
            <a:off x="4585493" y="1917105"/>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80" name="Rectangle 79"/>
          <p:cNvSpPr/>
          <p:nvPr/>
        </p:nvSpPr>
        <p:spPr>
          <a:xfrm>
            <a:off x="3429000" y="1556742"/>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Non-savings</a:t>
            </a:r>
          </a:p>
        </p:txBody>
      </p:sp>
      <p:sp>
        <p:nvSpPr>
          <p:cNvPr id="81" name="Rectangle 80"/>
          <p:cNvSpPr/>
          <p:nvPr/>
        </p:nvSpPr>
        <p:spPr>
          <a:xfrm>
            <a:off x="3429000" y="1917105"/>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21" name="Rectangle 20"/>
          <p:cNvSpPr/>
          <p:nvPr/>
        </p:nvSpPr>
        <p:spPr>
          <a:xfrm>
            <a:off x="5731668" y="2277467"/>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12,570</a:t>
            </a:r>
          </a:p>
        </p:txBody>
      </p:sp>
      <p:sp>
        <p:nvSpPr>
          <p:cNvPr id="82" name="Rectangle 81"/>
          <p:cNvSpPr/>
          <p:nvPr/>
        </p:nvSpPr>
        <p:spPr>
          <a:xfrm>
            <a:off x="3429000" y="2277467"/>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12,570</a:t>
            </a:r>
          </a:p>
        </p:txBody>
      </p:sp>
      <p:sp>
        <p:nvSpPr>
          <p:cNvPr id="25" name="Rectangle 24"/>
          <p:cNvSpPr/>
          <p:nvPr/>
        </p:nvSpPr>
        <p:spPr>
          <a:xfrm>
            <a:off x="5731668" y="2636242"/>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47,384</a:t>
            </a:r>
          </a:p>
        </p:txBody>
      </p:sp>
      <p:sp>
        <p:nvSpPr>
          <p:cNvPr id="26" name="Rectangle 25"/>
          <p:cNvSpPr/>
          <p:nvPr/>
        </p:nvSpPr>
        <p:spPr>
          <a:xfrm>
            <a:off x="5731668" y="2996604"/>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59,954</a:t>
            </a:r>
          </a:p>
        </p:txBody>
      </p:sp>
      <p:sp>
        <p:nvSpPr>
          <p:cNvPr id="57" name="Rectangle 56"/>
          <p:cNvSpPr/>
          <p:nvPr/>
        </p:nvSpPr>
        <p:spPr>
          <a:xfrm>
            <a:off x="4585493" y="2996604"/>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47,384</a:t>
            </a:r>
          </a:p>
        </p:txBody>
      </p:sp>
      <p:sp>
        <p:nvSpPr>
          <p:cNvPr id="87" name="Rectangle 86"/>
          <p:cNvSpPr/>
          <p:nvPr/>
        </p:nvSpPr>
        <p:spPr>
          <a:xfrm>
            <a:off x="3429000" y="2996604"/>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12,570</a:t>
            </a:r>
          </a:p>
        </p:txBody>
      </p:sp>
      <p:sp>
        <p:nvSpPr>
          <p:cNvPr id="27" name="Rectangle 26"/>
          <p:cNvSpPr/>
          <p:nvPr/>
        </p:nvSpPr>
        <p:spPr>
          <a:xfrm>
            <a:off x="5731668" y="3355379"/>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(12,570)</a:t>
            </a:r>
          </a:p>
        </p:txBody>
      </p:sp>
      <p:sp>
        <p:nvSpPr>
          <p:cNvPr id="58" name="Rectangle 57"/>
          <p:cNvSpPr/>
          <p:nvPr/>
        </p:nvSpPr>
        <p:spPr>
          <a:xfrm>
            <a:off x="4585493" y="2635944"/>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47,384</a:t>
            </a:r>
          </a:p>
        </p:txBody>
      </p:sp>
      <p:sp>
        <p:nvSpPr>
          <p:cNvPr id="88" name="Rectangle 87"/>
          <p:cNvSpPr/>
          <p:nvPr/>
        </p:nvSpPr>
        <p:spPr>
          <a:xfrm>
            <a:off x="3429000" y="3355379"/>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(12,570)</a:t>
            </a:r>
          </a:p>
        </p:txBody>
      </p:sp>
      <p:sp>
        <p:nvSpPr>
          <p:cNvPr id="28" name="Rectangle 27"/>
          <p:cNvSpPr/>
          <p:nvPr/>
        </p:nvSpPr>
        <p:spPr>
          <a:xfrm>
            <a:off x="5731668" y="3715742"/>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47,384</a:t>
            </a:r>
          </a:p>
        </p:txBody>
      </p:sp>
      <p:sp>
        <p:nvSpPr>
          <p:cNvPr id="59" name="Rectangle 58"/>
          <p:cNvSpPr/>
          <p:nvPr/>
        </p:nvSpPr>
        <p:spPr>
          <a:xfrm>
            <a:off x="4585493" y="3715742"/>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47,384</a:t>
            </a:r>
          </a:p>
        </p:txBody>
      </p:sp>
      <p:sp>
        <p:nvSpPr>
          <p:cNvPr id="89" name="Rectangle 88"/>
          <p:cNvSpPr/>
          <p:nvPr/>
        </p:nvSpPr>
        <p:spPr>
          <a:xfrm>
            <a:off x="3429000" y="3715742"/>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97" name="Rectangle 96"/>
          <p:cNvSpPr/>
          <p:nvPr/>
        </p:nvSpPr>
        <p:spPr>
          <a:xfrm>
            <a:off x="1143000" y="2277467"/>
            <a:ext cx="2286000" cy="358775"/>
          </a:xfrm>
          <a:prstGeom prst="rect">
            <a:avLst/>
          </a:prstGeom>
          <a:solidFill>
            <a:srgbClr val="A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Employment income</a:t>
            </a:r>
          </a:p>
        </p:txBody>
      </p:sp>
      <p:sp>
        <p:nvSpPr>
          <p:cNvPr id="101" name="Rectangle 100"/>
          <p:cNvSpPr/>
          <p:nvPr/>
        </p:nvSpPr>
        <p:spPr>
          <a:xfrm>
            <a:off x="1143000" y="2636242"/>
            <a:ext cx="2286000" cy="360362"/>
          </a:xfrm>
          <a:prstGeom prst="rect">
            <a:avLst/>
          </a:prstGeom>
          <a:solidFill>
            <a:srgbClr val="A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Dividends</a:t>
            </a:r>
          </a:p>
        </p:txBody>
      </p:sp>
      <p:sp>
        <p:nvSpPr>
          <p:cNvPr id="102" name="Rectangle 101"/>
          <p:cNvSpPr/>
          <p:nvPr/>
        </p:nvSpPr>
        <p:spPr>
          <a:xfrm>
            <a:off x="1143000" y="2996604"/>
            <a:ext cx="2286000" cy="358775"/>
          </a:xfrm>
          <a:prstGeom prst="rect">
            <a:avLst/>
          </a:prstGeom>
          <a:solidFill>
            <a:srgbClr val="A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Total income</a:t>
            </a:r>
          </a:p>
        </p:txBody>
      </p:sp>
      <p:sp>
        <p:nvSpPr>
          <p:cNvPr id="103" name="Rectangle 102"/>
          <p:cNvSpPr/>
          <p:nvPr/>
        </p:nvSpPr>
        <p:spPr>
          <a:xfrm>
            <a:off x="1143000" y="3355379"/>
            <a:ext cx="2286000" cy="360363"/>
          </a:xfrm>
          <a:prstGeom prst="rect">
            <a:avLst/>
          </a:prstGeom>
          <a:solidFill>
            <a:srgbClr val="A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Personal allowance</a:t>
            </a:r>
          </a:p>
        </p:txBody>
      </p:sp>
      <p:sp>
        <p:nvSpPr>
          <p:cNvPr id="104" name="Rectangle 103"/>
          <p:cNvSpPr/>
          <p:nvPr/>
        </p:nvSpPr>
        <p:spPr>
          <a:xfrm>
            <a:off x="1143000" y="3715742"/>
            <a:ext cx="2286000" cy="360362"/>
          </a:xfrm>
          <a:prstGeom prst="rect">
            <a:avLst/>
          </a:prstGeom>
          <a:solidFill>
            <a:srgbClr val="A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Trebuchet MS" panose="020B0603020202020204" pitchFamily="34" charset="0"/>
              </a:rPr>
              <a:t>Taxable income</a:t>
            </a:r>
          </a:p>
        </p:txBody>
      </p:sp>
      <p:cxnSp>
        <p:nvCxnSpPr>
          <p:cNvPr id="3" name="Straight Connector 2"/>
          <p:cNvCxnSpPr/>
          <p:nvPr/>
        </p:nvCxnSpPr>
        <p:spPr>
          <a:xfrm flipV="1">
            <a:off x="1143000" y="2996307"/>
            <a:ext cx="5733256" cy="2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1143000" y="4076104"/>
            <a:ext cx="5715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1143794" y="3715742"/>
            <a:ext cx="57142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E84A50F9-B8AB-8319-AFE2-D587572501D9}"/>
              </a:ext>
            </a:extLst>
          </p:cNvPr>
          <p:cNvSpPr/>
          <p:nvPr/>
        </p:nvSpPr>
        <p:spPr>
          <a:xfrm>
            <a:off x="4586400" y="3358257"/>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8" name="Thought Bubble: Cloud 17">
            <a:extLst>
              <a:ext uri="{FF2B5EF4-FFF2-40B4-BE49-F238E27FC236}">
                <a16:creationId xmlns:a16="http://schemas.microsoft.com/office/drawing/2014/main" id="{9D1AAE5B-3F46-C6D2-5728-FE00D3B0300C}"/>
              </a:ext>
            </a:extLst>
          </p:cNvPr>
          <p:cNvSpPr>
            <a:spLocks noChangeAspect="1"/>
          </p:cNvSpPr>
          <p:nvPr/>
        </p:nvSpPr>
        <p:spPr>
          <a:xfrm>
            <a:off x="7668345" y="4568703"/>
            <a:ext cx="1474068" cy="697241"/>
          </a:xfrm>
          <a:prstGeom prst="cloudCallout">
            <a:avLst>
              <a:gd name="adj1" fmla="val -43064"/>
              <a:gd name="adj2" fmla="val 97673"/>
            </a:avLst>
          </a:prstGeom>
          <a:solidFill>
            <a:srgbClr val="EEDDFF"/>
          </a:solidFill>
          <a:ln>
            <a:solidFill>
              <a:srgbClr val="780ACC"/>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solidFill>
                  <a:srgbClr val="780ACC"/>
                </a:solidFill>
                <a:latin typeface="Verdana" panose="020B0604030504040204" pitchFamily="34" charset="0"/>
                <a:ea typeface="Verdana" panose="020B0604030504040204" pitchFamily="34" charset="0"/>
              </a:rPr>
              <a:t>Remember £52,493…</a:t>
            </a:r>
          </a:p>
        </p:txBody>
      </p:sp>
    </p:spTree>
    <p:extLst>
      <p:ext uri="{BB962C8B-B14F-4D97-AF65-F5344CB8AC3E}">
        <p14:creationId xmlns:p14="http://schemas.microsoft.com/office/powerpoint/2010/main" val="3650209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wipe(left)">
                                      <p:cBhvr>
                                        <p:cTn id="7" dur="500"/>
                                        <p:tgtEl>
                                          <p:spTgt spid="9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wipe(left)">
                                      <p:cBhvr>
                                        <p:cTn id="13" dur="500"/>
                                        <p:tgtEl>
                                          <p:spTgt spid="8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1"/>
                                        </p:tgtEl>
                                        <p:attrNameLst>
                                          <p:attrName>style.visibility</p:attrName>
                                        </p:attrNameLst>
                                      </p:cBhvr>
                                      <p:to>
                                        <p:strVal val="visible"/>
                                      </p:to>
                                    </p:set>
                                    <p:animEffect transition="in" filter="wipe(left)">
                                      <p:cBhvr>
                                        <p:cTn id="18" dur="500"/>
                                        <p:tgtEl>
                                          <p:spTgt spid="10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wipe(left)">
                                      <p:cBhvr>
                                        <p:cTn id="24" dur="500"/>
                                        <p:tgtEl>
                                          <p:spTgt spid="5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500"/>
                                        <p:tgtEl>
                                          <p:spTgt spid="5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wipe(left)">
                                      <p:cBhvr>
                                        <p:cTn id="38" dur="500"/>
                                        <p:tgtEl>
                                          <p:spTgt spid="8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2"/>
                                        </p:tgtEl>
                                        <p:attrNameLst>
                                          <p:attrName>style.visibility</p:attrName>
                                        </p:attrNameLst>
                                      </p:cBhvr>
                                      <p:to>
                                        <p:strVal val="visible"/>
                                      </p:to>
                                    </p:set>
                                    <p:animEffect transition="in" filter="wipe(left)">
                                      <p:cBhvr>
                                        <p:cTn id="41" dur="500"/>
                                        <p:tgtEl>
                                          <p:spTgt spid="10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03"/>
                                        </p:tgtEl>
                                        <p:attrNameLst>
                                          <p:attrName>style.visibility</p:attrName>
                                        </p:attrNameLst>
                                      </p:cBhvr>
                                      <p:to>
                                        <p:strVal val="visible"/>
                                      </p:to>
                                    </p:set>
                                    <p:animEffect transition="in" filter="wipe(left)">
                                      <p:cBhvr>
                                        <p:cTn id="46" dur="500"/>
                                        <p:tgtEl>
                                          <p:spTgt spid="10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wipe(left)">
                                      <p:cBhvr>
                                        <p:cTn id="52" dur="500"/>
                                        <p:tgtEl>
                                          <p:spTgt spid="8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12"/>
                                        </p:tgtEl>
                                        <p:attrNameLst>
                                          <p:attrName>style.visibility</p:attrName>
                                        </p:attrNameLst>
                                      </p:cBhvr>
                                      <p:to>
                                        <p:strVal val="visible"/>
                                      </p:to>
                                    </p:set>
                                    <p:animEffect transition="in" filter="wipe(left)">
                                      <p:cBhvr>
                                        <p:cTn id="57" dur="500"/>
                                        <p:tgtEl>
                                          <p:spTgt spid="1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500"/>
                                        <p:tgtEl>
                                          <p:spTgt spid="5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9"/>
                                        </p:tgtEl>
                                        <p:attrNameLst>
                                          <p:attrName>style.visibility</p:attrName>
                                        </p:attrNameLst>
                                      </p:cBhvr>
                                      <p:to>
                                        <p:strVal val="visible"/>
                                      </p:to>
                                    </p:set>
                                    <p:animEffect transition="in" filter="wipe(left)">
                                      <p:cBhvr>
                                        <p:cTn id="66" dur="500"/>
                                        <p:tgtEl>
                                          <p:spTgt spid="89"/>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04"/>
                                        </p:tgtEl>
                                        <p:attrNameLst>
                                          <p:attrName>style.visibility</p:attrName>
                                        </p:attrNameLst>
                                      </p:cBhvr>
                                      <p:to>
                                        <p:strVal val="visible"/>
                                      </p:to>
                                    </p:set>
                                    <p:animEffect transition="in" filter="wipe(left)">
                                      <p:cBhvr>
                                        <p:cTn id="69" dur="500"/>
                                        <p:tgtEl>
                                          <p:spTgt spid="104"/>
                                        </p:tgtEl>
                                      </p:cBhvr>
                                    </p:animEffect>
                                  </p:childTnLst>
                                </p:cTn>
                              </p:par>
                              <p:par>
                                <p:cTn id="70" presetID="22" presetClass="entr" presetSubtype="8" fill="hold" nodeType="withEffect">
                                  <p:stCondLst>
                                    <p:cond delay="0"/>
                                  </p:stCondLst>
                                  <p:childTnLst>
                                    <p:set>
                                      <p:cBhvr>
                                        <p:cTn id="71" dur="1" fill="hold">
                                          <p:stCondLst>
                                            <p:cond delay="0"/>
                                          </p:stCondLst>
                                        </p:cTn>
                                        <p:tgtEl>
                                          <p:spTgt spid="113"/>
                                        </p:tgtEl>
                                        <p:attrNameLst>
                                          <p:attrName>style.visibility</p:attrName>
                                        </p:attrNameLst>
                                      </p:cBhvr>
                                      <p:to>
                                        <p:strVal val="visible"/>
                                      </p:to>
                                    </p:set>
                                    <p:animEffect transition="in" filter="wipe(left)">
                                      <p:cBhvr>
                                        <p:cTn id="72" dur="500"/>
                                        <p:tgtEl>
                                          <p:spTgt spid="11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left)">
                                      <p:cBhvr>
                                        <p:cTn id="7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82" grpId="0"/>
      <p:bldP spid="25" grpId="0"/>
      <p:bldP spid="26" grpId="0"/>
      <p:bldP spid="57" grpId="0"/>
      <p:bldP spid="87" grpId="0"/>
      <p:bldP spid="27" grpId="0"/>
      <p:bldP spid="58" grpId="0"/>
      <p:bldP spid="88" grpId="0"/>
      <p:bldP spid="28" grpId="0"/>
      <p:bldP spid="59" grpId="0"/>
      <p:bldP spid="89" grpId="0"/>
      <p:bldP spid="97" grpId="0" animBg="1"/>
      <p:bldP spid="101" grpId="0" animBg="1"/>
      <p:bldP spid="102" grpId="0" animBg="1"/>
      <p:bldP spid="103" grpId="0" animBg="1"/>
      <p:bldP spid="104" grpId="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hought Bubble: Cloud 13">
            <a:extLst>
              <a:ext uri="{FF2B5EF4-FFF2-40B4-BE49-F238E27FC236}">
                <a16:creationId xmlns:a16="http://schemas.microsoft.com/office/drawing/2014/main" id="{B8F57CA1-8166-2493-8EAD-74B3DDEB1403}"/>
              </a:ext>
            </a:extLst>
          </p:cNvPr>
          <p:cNvSpPr>
            <a:spLocks noChangeAspect="1"/>
          </p:cNvSpPr>
          <p:nvPr/>
        </p:nvSpPr>
        <p:spPr>
          <a:xfrm>
            <a:off x="7810501" y="4568703"/>
            <a:ext cx="1331912" cy="697241"/>
          </a:xfrm>
          <a:prstGeom prst="cloudCallout">
            <a:avLst>
              <a:gd name="adj1" fmla="val -43064"/>
              <a:gd name="adj2" fmla="val 97673"/>
            </a:avLst>
          </a:prstGeom>
          <a:solidFill>
            <a:srgbClr val="EEDDFF"/>
          </a:solidFill>
          <a:ln>
            <a:solidFill>
              <a:srgbClr val="780ACC"/>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900" dirty="0">
                <a:solidFill>
                  <a:srgbClr val="780ACC"/>
                </a:solidFill>
                <a:latin typeface="Verdana" panose="020B0604030504040204" pitchFamily="34" charset="0"/>
                <a:ea typeface="Verdana" panose="020B0604030504040204" pitchFamily="34" charset="0"/>
              </a:rPr>
              <a:t>Remember </a:t>
            </a:r>
            <a:r>
              <a:rPr lang="en-GB" sz="1200" dirty="0">
                <a:solidFill>
                  <a:srgbClr val="780ACC"/>
                </a:solidFill>
                <a:latin typeface="Verdana" panose="020B0604030504040204" pitchFamily="34" charset="0"/>
                <a:ea typeface="Verdana" panose="020B0604030504040204" pitchFamily="34" charset="0"/>
              </a:rPr>
              <a:t>£52,493</a:t>
            </a:r>
            <a:endParaRPr lang="en-GB" sz="900" dirty="0">
              <a:solidFill>
                <a:srgbClr val="780ACC"/>
              </a:solidFill>
              <a:latin typeface="Verdana" panose="020B0604030504040204" pitchFamily="34" charset="0"/>
              <a:ea typeface="Verdana" panose="020B0604030504040204" pitchFamily="34" charset="0"/>
            </a:endParaRPr>
          </a:p>
        </p:txBody>
      </p:sp>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61950"/>
            <a:r>
              <a:rPr lang="en-GB" altLang="en-US" dirty="0"/>
              <a:t>Mr Ahmed: company option</a:t>
            </a:r>
          </a:p>
        </p:txBody>
      </p:sp>
      <p:sp>
        <p:nvSpPr>
          <p:cNvPr id="19" name="Rectangle 18"/>
          <p:cNvSpPr/>
          <p:nvPr/>
        </p:nvSpPr>
        <p:spPr>
          <a:xfrm>
            <a:off x="5724729" y="1196802"/>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Total</a:t>
            </a:r>
          </a:p>
        </p:txBody>
      </p:sp>
      <p:sp>
        <p:nvSpPr>
          <p:cNvPr id="20" name="Rectangle 19"/>
          <p:cNvSpPr/>
          <p:nvPr/>
        </p:nvSpPr>
        <p:spPr>
          <a:xfrm>
            <a:off x="5724729" y="1557165"/>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47,384</a:t>
            </a:r>
          </a:p>
        </p:txBody>
      </p:sp>
      <p:sp>
        <p:nvSpPr>
          <p:cNvPr id="50" name="Rectangle 49"/>
          <p:cNvSpPr/>
          <p:nvPr/>
        </p:nvSpPr>
        <p:spPr>
          <a:xfrm>
            <a:off x="4578554" y="1196802"/>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Dividends</a:t>
            </a:r>
          </a:p>
        </p:txBody>
      </p:sp>
      <p:sp>
        <p:nvSpPr>
          <p:cNvPr id="51" name="Rectangle 50"/>
          <p:cNvSpPr/>
          <p:nvPr/>
        </p:nvSpPr>
        <p:spPr>
          <a:xfrm>
            <a:off x="4578554" y="1557165"/>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47,384</a:t>
            </a:r>
          </a:p>
        </p:txBody>
      </p:sp>
      <p:sp>
        <p:nvSpPr>
          <p:cNvPr id="80" name="Rectangle 79"/>
          <p:cNvSpPr/>
          <p:nvPr/>
        </p:nvSpPr>
        <p:spPr>
          <a:xfrm>
            <a:off x="3429000" y="1196802"/>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Non-savings</a:t>
            </a:r>
          </a:p>
        </p:txBody>
      </p:sp>
      <p:sp>
        <p:nvSpPr>
          <p:cNvPr id="81" name="Rectangle 80"/>
          <p:cNvSpPr/>
          <p:nvPr/>
        </p:nvSpPr>
        <p:spPr>
          <a:xfrm>
            <a:off x="3429000" y="1557165"/>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96" name="Rectangle 95"/>
          <p:cNvSpPr/>
          <p:nvPr/>
        </p:nvSpPr>
        <p:spPr>
          <a:xfrm>
            <a:off x="539552" y="1557165"/>
            <a:ext cx="288944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Trebuchet MS" panose="020B0603020202020204" pitchFamily="34" charset="0"/>
              </a:rPr>
              <a:t>Taxable income</a:t>
            </a:r>
          </a:p>
        </p:txBody>
      </p:sp>
      <p:sp>
        <p:nvSpPr>
          <p:cNvPr id="60" name="Rectangle 59"/>
          <p:cNvSpPr/>
          <p:nvPr/>
        </p:nvSpPr>
        <p:spPr>
          <a:xfrm>
            <a:off x="4578554" y="1988890"/>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90" name="Rectangle 89"/>
          <p:cNvSpPr/>
          <p:nvPr/>
        </p:nvSpPr>
        <p:spPr>
          <a:xfrm>
            <a:off x="3429000" y="1988890"/>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05" name="Rectangle 104"/>
          <p:cNvSpPr/>
          <p:nvPr/>
        </p:nvSpPr>
        <p:spPr>
          <a:xfrm>
            <a:off x="539552" y="1988890"/>
            <a:ext cx="288944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Dividends:</a:t>
            </a:r>
          </a:p>
        </p:txBody>
      </p:sp>
      <p:sp>
        <p:nvSpPr>
          <p:cNvPr id="32" name="Rectangle 31"/>
          <p:cNvSpPr/>
          <p:nvPr/>
        </p:nvSpPr>
        <p:spPr>
          <a:xfrm>
            <a:off x="5724729" y="2349252"/>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0</a:t>
            </a:r>
          </a:p>
        </p:txBody>
      </p:sp>
      <p:sp>
        <p:nvSpPr>
          <p:cNvPr id="63" name="Rectangle 62"/>
          <p:cNvSpPr/>
          <p:nvPr/>
        </p:nvSpPr>
        <p:spPr>
          <a:xfrm>
            <a:off x="4578554" y="2349252"/>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500</a:t>
            </a:r>
          </a:p>
        </p:txBody>
      </p:sp>
      <p:sp>
        <p:nvSpPr>
          <p:cNvPr id="108" name="Rectangle 107"/>
          <p:cNvSpPr/>
          <p:nvPr/>
        </p:nvSpPr>
        <p:spPr>
          <a:xfrm>
            <a:off x="539552" y="2349252"/>
            <a:ext cx="288944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	dividend nil rate band 0% ×</a:t>
            </a:r>
          </a:p>
        </p:txBody>
      </p:sp>
      <p:sp>
        <p:nvSpPr>
          <p:cNvPr id="33" name="Rectangle 32"/>
          <p:cNvSpPr/>
          <p:nvPr/>
        </p:nvSpPr>
        <p:spPr>
          <a:xfrm>
            <a:off x="5724729" y="2709615"/>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3,999</a:t>
            </a:r>
          </a:p>
        </p:txBody>
      </p:sp>
      <p:sp>
        <p:nvSpPr>
          <p:cNvPr id="64" name="Rectangle 63"/>
          <p:cNvSpPr/>
          <p:nvPr/>
        </p:nvSpPr>
        <p:spPr>
          <a:xfrm>
            <a:off x="4578554" y="2709615"/>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37,200</a:t>
            </a:r>
          </a:p>
        </p:txBody>
      </p:sp>
      <p:sp>
        <p:nvSpPr>
          <p:cNvPr id="109" name="Rectangle 108"/>
          <p:cNvSpPr/>
          <p:nvPr/>
        </p:nvSpPr>
        <p:spPr>
          <a:xfrm>
            <a:off x="539552" y="2709615"/>
            <a:ext cx="288944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	ordinary rate 10.75% ×</a:t>
            </a:r>
          </a:p>
        </p:txBody>
      </p:sp>
      <p:sp>
        <p:nvSpPr>
          <p:cNvPr id="110" name="Rectangle 109"/>
          <p:cNvSpPr/>
          <p:nvPr/>
        </p:nvSpPr>
        <p:spPr>
          <a:xfrm>
            <a:off x="5724729" y="3071027"/>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3,462</a:t>
            </a:r>
          </a:p>
        </p:txBody>
      </p:sp>
      <p:sp>
        <p:nvSpPr>
          <p:cNvPr id="111" name="Rectangle 110"/>
          <p:cNvSpPr/>
          <p:nvPr/>
        </p:nvSpPr>
        <p:spPr>
          <a:xfrm>
            <a:off x="4578554" y="3071027"/>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9,684</a:t>
            </a:r>
          </a:p>
        </p:txBody>
      </p:sp>
      <p:sp>
        <p:nvSpPr>
          <p:cNvPr id="114" name="Rectangle 113"/>
          <p:cNvSpPr/>
          <p:nvPr/>
        </p:nvSpPr>
        <p:spPr>
          <a:xfrm>
            <a:off x="539552" y="3071027"/>
            <a:ext cx="288944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	higher rate 35.75% ×</a:t>
            </a:r>
          </a:p>
        </p:txBody>
      </p:sp>
      <p:sp>
        <p:nvSpPr>
          <p:cNvPr id="130" name="Rectangle 129"/>
          <p:cNvSpPr/>
          <p:nvPr/>
        </p:nvSpPr>
        <p:spPr>
          <a:xfrm>
            <a:off x="5731668" y="3356992"/>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7,461</a:t>
            </a:r>
          </a:p>
        </p:txBody>
      </p:sp>
      <p:sp>
        <p:nvSpPr>
          <p:cNvPr id="131" name="Rectangle 130"/>
          <p:cNvSpPr/>
          <p:nvPr/>
        </p:nvSpPr>
        <p:spPr>
          <a:xfrm>
            <a:off x="4585493" y="3356992"/>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33" name="Rectangle 132"/>
          <p:cNvSpPr/>
          <p:nvPr/>
        </p:nvSpPr>
        <p:spPr>
          <a:xfrm>
            <a:off x="3429000" y="3356992"/>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34" name="Rectangle 133"/>
          <p:cNvSpPr/>
          <p:nvPr/>
        </p:nvSpPr>
        <p:spPr>
          <a:xfrm>
            <a:off x="539552" y="3356992"/>
            <a:ext cx="288944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Trebuchet MS" panose="020B0603020202020204" pitchFamily="34" charset="0"/>
              </a:rPr>
              <a:t>Tax contribution</a:t>
            </a:r>
          </a:p>
        </p:txBody>
      </p:sp>
      <p:cxnSp>
        <p:nvCxnSpPr>
          <p:cNvPr id="136" name="Straight Connector 135"/>
          <p:cNvCxnSpPr/>
          <p:nvPr/>
        </p:nvCxnSpPr>
        <p:spPr>
          <a:xfrm>
            <a:off x="539552" y="3356992"/>
            <a:ext cx="63297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539552" y="3717354"/>
            <a:ext cx="632976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539552" y="1916535"/>
            <a:ext cx="6329765" cy="9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3" name="Rectangle 112"/>
          <p:cNvSpPr/>
          <p:nvPr/>
        </p:nvSpPr>
        <p:spPr>
          <a:xfrm>
            <a:off x="6858000" y="4050791"/>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(11,982)</a:t>
            </a:r>
          </a:p>
        </p:txBody>
      </p:sp>
      <p:sp>
        <p:nvSpPr>
          <p:cNvPr id="117" name="Rectangle 116"/>
          <p:cNvSpPr/>
          <p:nvPr/>
        </p:nvSpPr>
        <p:spPr>
          <a:xfrm>
            <a:off x="539552" y="4050791"/>
            <a:ext cx="288944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Corporation Tax</a:t>
            </a:r>
          </a:p>
        </p:txBody>
      </p:sp>
      <p:sp>
        <p:nvSpPr>
          <p:cNvPr id="118" name="Rectangle 117"/>
          <p:cNvSpPr/>
          <p:nvPr/>
        </p:nvSpPr>
        <p:spPr>
          <a:xfrm>
            <a:off x="6858000" y="4411154"/>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(7,461)</a:t>
            </a:r>
          </a:p>
        </p:txBody>
      </p:sp>
      <p:sp>
        <p:nvSpPr>
          <p:cNvPr id="139" name="Rectangle 138"/>
          <p:cNvSpPr/>
          <p:nvPr/>
        </p:nvSpPr>
        <p:spPr>
          <a:xfrm>
            <a:off x="539552" y="4411154"/>
            <a:ext cx="288944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Income tax</a:t>
            </a:r>
          </a:p>
        </p:txBody>
      </p:sp>
      <p:sp>
        <p:nvSpPr>
          <p:cNvPr id="140" name="Rectangle 139"/>
          <p:cNvSpPr/>
          <p:nvPr/>
        </p:nvSpPr>
        <p:spPr>
          <a:xfrm>
            <a:off x="6858000" y="4771516"/>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(1,136)</a:t>
            </a:r>
          </a:p>
        </p:txBody>
      </p:sp>
      <p:sp>
        <p:nvSpPr>
          <p:cNvPr id="141" name="Rectangle 140"/>
          <p:cNvSpPr/>
          <p:nvPr/>
        </p:nvSpPr>
        <p:spPr>
          <a:xfrm>
            <a:off x="539552" y="4771516"/>
            <a:ext cx="288944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Employer’s National Insurance</a:t>
            </a:r>
          </a:p>
        </p:txBody>
      </p:sp>
      <p:sp>
        <p:nvSpPr>
          <p:cNvPr id="142" name="Rectangle 141"/>
          <p:cNvSpPr/>
          <p:nvPr/>
        </p:nvSpPr>
        <p:spPr>
          <a:xfrm>
            <a:off x="6858000" y="5143859"/>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b="1" dirty="0">
                <a:solidFill>
                  <a:schemeClr val="tx1"/>
                </a:solidFill>
                <a:latin typeface="Trebuchet MS" panose="020B0603020202020204" pitchFamily="34" charset="0"/>
              </a:rPr>
              <a:t>	52,493</a:t>
            </a:r>
          </a:p>
        </p:txBody>
      </p:sp>
      <p:sp>
        <p:nvSpPr>
          <p:cNvPr id="143" name="Rectangle 142"/>
          <p:cNvSpPr/>
          <p:nvPr/>
        </p:nvSpPr>
        <p:spPr>
          <a:xfrm>
            <a:off x="5711825" y="5143859"/>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44" name="Rectangle 143"/>
          <p:cNvSpPr/>
          <p:nvPr/>
        </p:nvSpPr>
        <p:spPr>
          <a:xfrm>
            <a:off x="4573588" y="5143859"/>
            <a:ext cx="1144587"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45" name="Rectangle 144"/>
          <p:cNvSpPr/>
          <p:nvPr/>
        </p:nvSpPr>
        <p:spPr>
          <a:xfrm>
            <a:off x="3429000" y="5143859"/>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46" name="Rectangle 145"/>
          <p:cNvSpPr/>
          <p:nvPr/>
        </p:nvSpPr>
        <p:spPr>
          <a:xfrm>
            <a:off x="539552" y="5175130"/>
            <a:ext cx="2889448" cy="297820"/>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Trebuchet MS" panose="020B0603020202020204" pitchFamily="34" charset="0"/>
              </a:rPr>
              <a:t>Post-tax income</a:t>
            </a:r>
          </a:p>
        </p:txBody>
      </p:sp>
      <p:cxnSp>
        <p:nvCxnSpPr>
          <p:cNvPr id="147" name="Straight Connector 146"/>
          <p:cNvCxnSpPr/>
          <p:nvPr/>
        </p:nvCxnSpPr>
        <p:spPr>
          <a:xfrm flipV="1">
            <a:off x="539552" y="5131173"/>
            <a:ext cx="7463036" cy="126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539552" y="5504221"/>
            <a:ext cx="74630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49" name="Rectangle 148"/>
          <p:cNvSpPr/>
          <p:nvPr/>
        </p:nvSpPr>
        <p:spPr>
          <a:xfrm>
            <a:off x="6858000" y="3695317"/>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73,072</a:t>
            </a:r>
          </a:p>
        </p:txBody>
      </p:sp>
      <p:sp>
        <p:nvSpPr>
          <p:cNvPr id="150" name="Rectangle 149"/>
          <p:cNvSpPr/>
          <p:nvPr/>
        </p:nvSpPr>
        <p:spPr>
          <a:xfrm>
            <a:off x="539551" y="3695317"/>
            <a:ext cx="5215135"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Business profits minus pension contributions, 133,072 – 60,000</a:t>
            </a:r>
          </a:p>
        </p:txBody>
      </p:sp>
      <p:sp>
        <p:nvSpPr>
          <p:cNvPr id="151" name="Rectangle 150"/>
          <p:cNvSpPr/>
          <p:nvPr/>
        </p:nvSpPr>
        <p:spPr>
          <a:xfrm>
            <a:off x="6876256" y="3412320"/>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Tree>
    <p:extLst>
      <p:ext uri="{BB962C8B-B14F-4D97-AF65-F5344CB8AC3E}">
        <p14:creationId xmlns:p14="http://schemas.microsoft.com/office/powerpoint/2010/main" val="578261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left)">
                                      <p:cBhvr>
                                        <p:cTn id="7" dur="500"/>
                                        <p:tgtEl>
                                          <p:spTgt spid="10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wipe(left)">
                                      <p:cBhvr>
                                        <p:cTn id="13" dur="500"/>
                                        <p:tgtEl>
                                          <p:spTgt spid="6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9"/>
                                        </p:tgtEl>
                                        <p:attrNameLst>
                                          <p:attrName>style.visibility</p:attrName>
                                        </p:attrNameLst>
                                      </p:cBhvr>
                                      <p:to>
                                        <p:strVal val="visible"/>
                                      </p:to>
                                    </p:set>
                                    <p:animEffect transition="in" filter="wipe(left)">
                                      <p:cBhvr>
                                        <p:cTn id="18" dur="500"/>
                                        <p:tgtEl>
                                          <p:spTgt spid="109"/>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left)">
                                      <p:cBhvr>
                                        <p:cTn id="21" dur="500"/>
                                        <p:tgtEl>
                                          <p:spTgt spid="3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wipe(left)">
                                      <p:cBhvr>
                                        <p:cTn id="24" dur="500"/>
                                        <p:tgtEl>
                                          <p:spTgt spid="6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14"/>
                                        </p:tgtEl>
                                        <p:attrNameLst>
                                          <p:attrName>style.visibility</p:attrName>
                                        </p:attrNameLst>
                                      </p:cBhvr>
                                      <p:to>
                                        <p:strVal val="visible"/>
                                      </p:to>
                                    </p:set>
                                    <p:animEffect transition="in" filter="wipe(left)">
                                      <p:cBhvr>
                                        <p:cTn id="29" dur="500"/>
                                        <p:tgtEl>
                                          <p:spTgt spid="11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wipe(left)">
                                      <p:cBhvr>
                                        <p:cTn id="32" dur="500"/>
                                        <p:tgtEl>
                                          <p:spTgt spid="11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11"/>
                                        </p:tgtEl>
                                        <p:attrNameLst>
                                          <p:attrName>style.visibility</p:attrName>
                                        </p:attrNameLst>
                                      </p:cBhvr>
                                      <p:to>
                                        <p:strVal val="visible"/>
                                      </p:to>
                                    </p:set>
                                    <p:animEffect transition="in" filter="wipe(left)">
                                      <p:cBhvr>
                                        <p:cTn id="35" dur="500"/>
                                        <p:tgtEl>
                                          <p:spTgt spid="1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36"/>
                                        </p:tgtEl>
                                        <p:attrNameLst>
                                          <p:attrName>style.visibility</p:attrName>
                                        </p:attrNameLst>
                                      </p:cBhvr>
                                      <p:to>
                                        <p:strVal val="visible"/>
                                      </p:to>
                                    </p:set>
                                    <p:animEffect transition="in" filter="wipe(left)">
                                      <p:cBhvr>
                                        <p:cTn id="40" dur="500"/>
                                        <p:tgtEl>
                                          <p:spTgt spid="13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30"/>
                                        </p:tgtEl>
                                        <p:attrNameLst>
                                          <p:attrName>style.visibility</p:attrName>
                                        </p:attrNameLst>
                                      </p:cBhvr>
                                      <p:to>
                                        <p:strVal val="visible"/>
                                      </p:to>
                                    </p:set>
                                    <p:animEffect transition="in" filter="wipe(left)">
                                      <p:cBhvr>
                                        <p:cTn id="43" dur="500"/>
                                        <p:tgtEl>
                                          <p:spTgt spid="13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31"/>
                                        </p:tgtEl>
                                        <p:attrNameLst>
                                          <p:attrName>style.visibility</p:attrName>
                                        </p:attrNameLst>
                                      </p:cBhvr>
                                      <p:to>
                                        <p:strVal val="visible"/>
                                      </p:to>
                                    </p:set>
                                    <p:animEffect transition="in" filter="wipe(left)">
                                      <p:cBhvr>
                                        <p:cTn id="46" dur="500"/>
                                        <p:tgtEl>
                                          <p:spTgt spid="1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3"/>
                                        </p:tgtEl>
                                        <p:attrNameLst>
                                          <p:attrName>style.visibility</p:attrName>
                                        </p:attrNameLst>
                                      </p:cBhvr>
                                      <p:to>
                                        <p:strVal val="visible"/>
                                      </p:to>
                                    </p:set>
                                    <p:animEffect transition="in" filter="wipe(left)">
                                      <p:cBhvr>
                                        <p:cTn id="49" dur="500"/>
                                        <p:tgtEl>
                                          <p:spTgt spid="1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34"/>
                                        </p:tgtEl>
                                        <p:attrNameLst>
                                          <p:attrName>style.visibility</p:attrName>
                                        </p:attrNameLst>
                                      </p:cBhvr>
                                      <p:to>
                                        <p:strVal val="visible"/>
                                      </p:to>
                                    </p:set>
                                    <p:animEffect transition="in" filter="wipe(left)">
                                      <p:cBhvr>
                                        <p:cTn id="52" dur="500"/>
                                        <p:tgtEl>
                                          <p:spTgt spid="134"/>
                                        </p:tgtEl>
                                      </p:cBhvr>
                                    </p:animEffect>
                                  </p:childTnLst>
                                </p:cTn>
                              </p:par>
                              <p:par>
                                <p:cTn id="53" presetID="22" presetClass="entr" presetSubtype="8" fill="hold" nodeType="withEffect">
                                  <p:stCondLst>
                                    <p:cond delay="0"/>
                                  </p:stCondLst>
                                  <p:childTnLst>
                                    <p:set>
                                      <p:cBhvr>
                                        <p:cTn id="54" dur="1" fill="hold">
                                          <p:stCondLst>
                                            <p:cond delay="0"/>
                                          </p:stCondLst>
                                        </p:cTn>
                                        <p:tgtEl>
                                          <p:spTgt spid="137"/>
                                        </p:tgtEl>
                                        <p:attrNameLst>
                                          <p:attrName>style.visibility</p:attrName>
                                        </p:attrNameLst>
                                      </p:cBhvr>
                                      <p:to>
                                        <p:strVal val="visible"/>
                                      </p:to>
                                    </p:set>
                                    <p:animEffect transition="in" filter="wipe(left)">
                                      <p:cBhvr>
                                        <p:cTn id="55" dur="500"/>
                                        <p:tgtEl>
                                          <p:spTgt spid="13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50"/>
                                        </p:tgtEl>
                                        <p:attrNameLst>
                                          <p:attrName>style.visibility</p:attrName>
                                        </p:attrNameLst>
                                      </p:cBhvr>
                                      <p:to>
                                        <p:strVal val="visible"/>
                                      </p:to>
                                    </p:set>
                                    <p:animEffect transition="in" filter="wipe(left)">
                                      <p:cBhvr>
                                        <p:cTn id="60" dur="500"/>
                                        <p:tgtEl>
                                          <p:spTgt spid="15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49"/>
                                        </p:tgtEl>
                                        <p:attrNameLst>
                                          <p:attrName>style.visibility</p:attrName>
                                        </p:attrNameLst>
                                      </p:cBhvr>
                                      <p:to>
                                        <p:strVal val="visible"/>
                                      </p:to>
                                    </p:set>
                                    <p:animEffect transition="in" filter="wipe(left)">
                                      <p:cBhvr>
                                        <p:cTn id="63" dur="500"/>
                                        <p:tgtEl>
                                          <p:spTgt spid="14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51"/>
                                        </p:tgtEl>
                                        <p:attrNameLst>
                                          <p:attrName>style.visibility</p:attrName>
                                        </p:attrNameLst>
                                      </p:cBhvr>
                                      <p:to>
                                        <p:strVal val="visible"/>
                                      </p:to>
                                    </p:set>
                                    <p:animEffect transition="in" filter="wipe(left)">
                                      <p:cBhvr>
                                        <p:cTn id="66" dur="500"/>
                                        <p:tgtEl>
                                          <p:spTgt spid="15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17"/>
                                        </p:tgtEl>
                                        <p:attrNameLst>
                                          <p:attrName>style.visibility</p:attrName>
                                        </p:attrNameLst>
                                      </p:cBhvr>
                                      <p:to>
                                        <p:strVal val="visible"/>
                                      </p:to>
                                    </p:set>
                                    <p:animEffect transition="in" filter="wipe(left)">
                                      <p:cBhvr>
                                        <p:cTn id="71" dur="500"/>
                                        <p:tgtEl>
                                          <p:spTgt spid="117"/>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13"/>
                                        </p:tgtEl>
                                        <p:attrNameLst>
                                          <p:attrName>style.visibility</p:attrName>
                                        </p:attrNameLst>
                                      </p:cBhvr>
                                      <p:to>
                                        <p:strVal val="visible"/>
                                      </p:to>
                                    </p:set>
                                    <p:animEffect transition="in" filter="wipe(left)">
                                      <p:cBhvr>
                                        <p:cTn id="74" dur="500"/>
                                        <p:tgtEl>
                                          <p:spTgt spid="113"/>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39"/>
                                        </p:tgtEl>
                                        <p:attrNameLst>
                                          <p:attrName>style.visibility</p:attrName>
                                        </p:attrNameLst>
                                      </p:cBhvr>
                                      <p:to>
                                        <p:strVal val="visible"/>
                                      </p:to>
                                    </p:set>
                                    <p:animEffect transition="in" filter="wipe(left)">
                                      <p:cBhvr>
                                        <p:cTn id="79" dur="500"/>
                                        <p:tgtEl>
                                          <p:spTgt spid="139"/>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18"/>
                                        </p:tgtEl>
                                        <p:attrNameLst>
                                          <p:attrName>style.visibility</p:attrName>
                                        </p:attrNameLst>
                                      </p:cBhvr>
                                      <p:to>
                                        <p:strVal val="visible"/>
                                      </p:to>
                                    </p:set>
                                    <p:animEffect transition="in" filter="wipe(left)">
                                      <p:cBhvr>
                                        <p:cTn id="82" dur="500"/>
                                        <p:tgtEl>
                                          <p:spTgt spid="11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41"/>
                                        </p:tgtEl>
                                        <p:attrNameLst>
                                          <p:attrName>style.visibility</p:attrName>
                                        </p:attrNameLst>
                                      </p:cBhvr>
                                      <p:to>
                                        <p:strVal val="visible"/>
                                      </p:to>
                                    </p:set>
                                    <p:animEffect transition="in" filter="wipe(left)">
                                      <p:cBhvr>
                                        <p:cTn id="87" dur="500"/>
                                        <p:tgtEl>
                                          <p:spTgt spid="1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40"/>
                                        </p:tgtEl>
                                        <p:attrNameLst>
                                          <p:attrName>style.visibility</p:attrName>
                                        </p:attrNameLst>
                                      </p:cBhvr>
                                      <p:to>
                                        <p:strVal val="visible"/>
                                      </p:to>
                                    </p:set>
                                    <p:animEffect transition="in" filter="wipe(left)">
                                      <p:cBhvr>
                                        <p:cTn id="90" dur="500"/>
                                        <p:tgtEl>
                                          <p:spTgt spid="140"/>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147"/>
                                        </p:tgtEl>
                                        <p:attrNameLst>
                                          <p:attrName>style.visibility</p:attrName>
                                        </p:attrNameLst>
                                      </p:cBhvr>
                                      <p:to>
                                        <p:strVal val="visible"/>
                                      </p:to>
                                    </p:set>
                                    <p:animEffect transition="in" filter="wipe(left)">
                                      <p:cBhvr>
                                        <p:cTn id="95" dur="500"/>
                                        <p:tgtEl>
                                          <p:spTgt spid="14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42"/>
                                        </p:tgtEl>
                                        <p:attrNameLst>
                                          <p:attrName>style.visibility</p:attrName>
                                        </p:attrNameLst>
                                      </p:cBhvr>
                                      <p:to>
                                        <p:strVal val="visible"/>
                                      </p:to>
                                    </p:set>
                                    <p:animEffect transition="in" filter="wipe(left)">
                                      <p:cBhvr>
                                        <p:cTn id="98" dur="500"/>
                                        <p:tgtEl>
                                          <p:spTgt spid="142"/>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43"/>
                                        </p:tgtEl>
                                        <p:attrNameLst>
                                          <p:attrName>style.visibility</p:attrName>
                                        </p:attrNameLst>
                                      </p:cBhvr>
                                      <p:to>
                                        <p:strVal val="visible"/>
                                      </p:to>
                                    </p:set>
                                    <p:animEffect transition="in" filter="wipe(left)">
                                      <p:cBhvr>
                                        <p:cTn id="101" dur="500"/>
                                        <p:tgtEl>
                                          <p:spTgt spid="143"/>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144"/>
                                        </p:tgtEl>
                                        <p:attrNameLst>
                                          <p:attrName>style.visibility</p:attrName>
                                        </p:attrNameLst>
                                      </p:cBhvr>
                                      <p:to>
                                        <p:strVal val="visible"/>
                                      </p:to>
                                    </p:set>
                                    <p:animEffect transition="in" filter="wipe(left)">
                                      <p:cBhvr>
                                        <p:cTn id="104" dur="500"/>
                                        <p:tgtEl>
                                          <p:spTgt spid="144"/>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45"/>
                                        </p:tgtEl>
                                        <p:attrNameLst>
                                          <p:attrName>style.visibility</p:attrName>
                                        </p:attrNameLst>
                                      </p:cBhvr>
                                      <p:to>
                                        <p:strVal val="visible"/>
                                      </p:to>
                                    </p:set>
                                    <p:animEffect transition="in" filter="wipe(left)">
                                      <p:cBhvr>
                                        <p:cTn id="107" dur="500"/>
                                        <p:tgtEl>
                                          <p:spTgt spid="145"/>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46"/>
                                        </p:tgtEl>
                                        <p:attrNameLst>
                                          <p:attrName>style.visibility</p:attrName>
                                        </p:attrNameLst>
                                      </p:cBhvr>
                                      <p:to>
                                        <p:strVal val="visible"/>
                                      </p:to>
                                    </p:set>
                                    <p:animEffect transition="in" filter="wipe(left)">
                                      <p:cBhvr>
                                        <p:cTn id="110" dur="500"/>
                                        <p:tgtEl>
                                          <p:spTgt spid="146"/>
                                        </p:tgtEl>
                                      </p:cBhvr>
                                    </p:animEffect>
                                  </p:childTnLst>
                                </p:cTn>
                              </p:par>
                              <p:par>
                                <p:cTn id="111" presetID="22" presetClass="entr" presetSubtype="8" fill="hold" nodeType="withEffect">
                                  <p:stCondLst>
                                    <p:cond delay="0"/>
                                  </p:stCondLst>
                                  <p:childTnLst>
                                    <p:set>
                                      <p:cBhvr>
                                        <p:cTn id="112" dur="1" fill="hold">
                                          <p:stCondLst>
                                            <p:cond delay="0"/>
                                          </p:stCondLst>
                                        </p:cTn>
                                        <p:tgtEl>
                                          <p:spTgt spid="148"/>
                                        </p:tgtEl>
                                        <p:attrNameLst>
                                          <p:attrName>style.visibility</p:attrName>
                                        </p:attrNameLst>
                                      </p:cBhvr>
                                      <p:to>
                                        <p:strVal val="visible"/>
                                      </p:to>
                                    </p:set>
                                    <p:animEffect transition="in" filter="wipe(left)">
                                      <p:cBhvr>
                                        <p:cTn id="113"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3" grpId="0"/>
      <p:bldP spid="108" grpId="0"/>
      <p:bldP spid="33" grpId="0"/>
      <p:bldP spid="64" grpId="0"/>
      <p:bldP spid="109" grpId="0"/>
      <p:bldP spid="110" grpId="0"/>
      <p:bldP spid="111" grpId="0"/>
      <p:bldP spid="114" grpId="0"/>
      <p:bldP spid="130" grpId="0"/>
      <p:bldP spid="131" grpId="0" animBg="1"/>
      <p:bldP spid="133" grpId="0" animBg="1"/>
      <p:bldP spid="134" grpId="0" animBg="1"/>
      <p:bldP spid="113" grpId="0"/>
      <p:bldP spid="117" grpId="0"/>
      <p:bldP spid="118" grpId="0"/>
      <p:bldP spid="139" grpId="0"/>
      <p:bldP spid="140" grpId="0"/>
      <p:bldP spid="141" grpId="0"/>
      <p:bldP spid="142" grpId="0"/>
      <p:bldP spid="143" grpId="0" animBg="1"/>
      <p:bldP spid="144" grpId="0" animBg="1"/>
      <p:bldP spid="145" grpId="0" animBg="1"/>
      <p:bldP spid="146" grpId="0" animBg="1"/>
      <p:bldP spid="149" grpId="0"/>
      <p:bldP spid="150" grpId="0"/>
      <p:bldP spid="1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dirty="0"/>
              <a:t>Mr Ahmed: Conclusion</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None/>
            </a:pPr>
            <a:r>
              <a:rPr lang="en-GB" sz="2000" dirty="0">
                <a:solidFill>
                  <a:schemeClr val="tx1"/>
                </a:solidFill>
                <a:latin typeface="Trebuchet MS" panose="020B0603020202020204" pitchFamily="34" charset="0"/>
              </a:rPr>
              <a:t>We can see that this example gives rise to the same post-tax income result whether Mr Ahmed chooses to operate as a sole trader or as a company.</a:t>
            </a:r>
          </a:p>
          <a:p>
            <a:pPr>
              <a:buNone/>
            </a:pPr>
            <a:endParaRPr lang="en-GB" sz="2000" dirty="0">
              <a:solidFill>
                <a:schemeClr val="tx1"/>
              </a:solidFill>
              <a:latin typeface="Trebuchet MS" panose="020B0603020202020204" pitchFamily="34" charset="0"/>
            </a:endParaRPr>
          </a:p>
          <a:p>
            <a:pPr marL="361950" indent="-361950">
              <a:buNone/>
              <a:tabLst>
                <a:tab pos="361950" algn="l"/>
              </a:tabLst>
            </a:pPr>
            <a:r>
              <a:rPr lang="en-GB" sz="2000" dirty="0">
                <a:solidFill>
                  <a:schemeClr val="tx1"/>
                </a:solidFill>
                <a:latin typeface="Trebuchet MS" panose="020B0603020202020204" pitchFamily="34" charset="0"/>
              </a:rPr>
              <a:t>•	</a:t>
            </a:r>
            <a:r>
              <a:rPr lang="en-GB" sz="2000" b="1" dirty="0">
                <a:solidFill>
                  <a:schemeClr val="tx1"/>
                </a:solidFill>
                <a:latin typeface="Trebuchet MS" panose="020B0603020202020204" pitchFamily="34" charset="0"/>
              </a:rPr>
              <a:t>Growth</a:t>
            </a:r>
            <a:r>
              <a:rPr lang="en-GB" sz="2000" dirty="0">
                <a:solidFill>
                  <a:schemeClr val="tx1"/>
                </a:solidFill>
                <a:latin typeface="Trebuchet MS" panose="020B0603020202020204" pitchFamily="34" charset="0"/>
              </a:rPr>
              <a:t>:  How does Mr Ahmed expect his business to perform over the next few years?</a:t>
            </a:r>
          </a:p>
          <a:p>
            <a:pPr marL="361950" indent="-361950">
              <a:buNone/>
              <a:tabLst>
                <a:tab pos="361950" algn="l"/>
              </a:tabLst>
            </a:pPr>
            <a:endParaRPr lang="en-GB" sz="2000" dirty="0">
              <a:solidFill>
                <a:schemeClr val="tx1"/>
              </a:solidFill>
              <a:latin typeface="Trebuchet MS" panose="020B0603020202020204" pitchFamily="34" charset="0"/>
            </a:endParaRPr>
          </a:p>
          <a:p>
            <a:pPr marL="361950" indent="-361950">
              <a:buNone/>
              <a:tabLst>
                <a:tab pos="361950" algn="l"/>
              </a:tabLst>
            </a:pPr>
            <a:r>
              <a:rPr lang="en-GB" sz="2000" dirty="0">
                <a:solidFill>
                  <a:schemeClr val="tx1"/>
                </a:solidFill>
                <a:latin typeface="Trebuchet MS" panose="020B0603020202020204" pitchFamily="34" charset="0"/>
              </a:rPr>
              <a:t>•	</a:t>
            </a:r>
            <a:r>
              <a:rPr lang="en-GB" sz="2000" b="1" dirty="0">
                <a:solidFill>
                  <a:schemeClr val="tx1"/>
                </a:solidFill>
                <a:latin typeface="Trebuchet MS" panose="020B0603020202020204" pitchFamily="34" charset="0"/>
              </a:rPr>
              <a:t>Risk</a:t>
            </a:r>
            <a:r>
              <a:rPr lang="en-GB" sz="2000" dirty="0">
                <a:solidFill>
                  <a:schemeClr val="tx1"/>
                </a:solidFill>
                <a:latin typeface="Trebuchet MS" panose="020B0603020202020204" pitchFamily="34" charset="0"/>
              </a:rPr>
              <a:t>:  Would Mr Ahmed be happy to continue operating with unlimited liability, or would he prefer the protection of limited liability?  What about the impact of a future government scheme like CJRS?</a:t>
            </a:r>
          </a:p>
          <a:p>
            <a:pPr marL="361950" indent="-361950">
              <a:buNone/>
              <a:tabLst>
                <a:tab pos="361950" algn="l"/>
              </a:tabLst>
            </a:pPr>
            <a:endParaRPr lang="en-GB" sz="2000" dirty="0">
              <a:solidFill>
                <a:schemeClr val="tx1"/>
              </a:solidFill>
              <a:latin typeface="Trebuchet MS" panose="020B0603020202020204" pitchFamily="34" charset="0"/>
            </a:endParaRPr>
          </a:p>
          <a:p>
            <a:pPr marL="361950" indent="-361950">
              <a:buNone/>
              <a:tabLst>
                <a:tab pos="361950" algn="l"/>
              </a:tabLst>
            </a:pPr>
            <a:r>
              <a:rPr lang="en-GB" sz="2000" dirty="0">
                <a:solidFill>
                  <a:schemeClr val="tx1"/>
                </a:solidFill>
                <a:latin typeface="Trebuchet MS" panose="020B0603020202020204" pitchFamily="34" charset="0"/>
              </a:rPr>
              <a:t>•	</a:t>
            </a:r>
            <a:r>
              <a:rPr lang="en-GB" sz="2000" b="1" dirty="0">
                <a:solidFill>
                  <a:schemeClr val="tx1"/>
                </a:solidFill>
                <a:latin typeface="Trebuchet MS" panose="020B0603020202020204" pitchFamily="34" charset="0"/>
              </a:rPr>
              <a:t>Long-term plans</a:t>
            </a:r>
            <a:r>
              <a:rPr lang="en-GB" sz="2000" dirty="0">
                <a:solidFill>
                  <a:schemeClr val="tx1"/>
                </a:solidFill>
                <a:latin typeface="Trebuchet MS" panose="020B0603020202020204" pitchFamily="34" charset="0"/>
              </a:rPr>
              <a:t>:  Does Mr Ahmed intend to expand the business to bring in new advisors?</a:t>
            </a:r>
          </a:p>
          <a:p>
            <a:pPr marL="361950" indent="-361950">
              <a:buNone/>
              <a:tabLst>
                <a:tab pos="361950" algn="l"/>
              </a:tabLst>
            </a:pPr>
            <a:endParaRPr lang="en-GB" sz="2000" dirty="0">
              <a:solidFill>
                <a:schemeClr val="tx1"/>
              </a:solidFill>
              <a:latin typeface="Trebuchet MS" panose="020B0603020202020204" pitchFamily="34" charset="0"/>
            </a:endParaRPr>
          </a:p>
          <a:p>
            <a:pPr marL="361950" indent="-361950">
              <a:buNone/>
              <a:tabLst>
                <a:tab pos="361950" algn="l"/>
              </a:tabLst>
            </a:pPr>
            <a:r>
              <a:rPr lang="en-GB" sz="2000" dirty="0">
                <a:solidFill>
                  <a:schemeClr val="tx1"/>
                </a:solidFill>
                <a:latin typeface="Trebuchet MS" panose="020B0603020202020204" pitchFamily="34" charset="0"/>
              </a:rPr>
              <a:t>•	</a:t>
            </a:r>
            <a:r>
              <a:rPr lang="en-GB" sz="2000" b="1" dirty="0">
                <a:solidFill>
                  <a:schemeClr val="tx1"/>
                </a:solidFill>
                <a:latin typeface="Trebuchet MS" panose="020B0603020202020204" pitchFamily="34" charset="0"/>
              </a:rPr>
              <a:t>Mrs Ahmed</a:t>
            </a:r>
            <a:r>
              <a:rPr lang="en-GB" sz="2000" dirty="0">
                <a:solidFill>
                  <a:schemeClr val="tx1"/>
                </a:solidFill>
                <a:latin typeface="Trebuchet MS" panose="020B0603020202020204" pitchFamily="34" charset="0"/>
              </a:rPr>
              <a:t>:  Does Mr Ahmed have a wife or civil partner?  Would income splitting be desirable?</a:t>
            </a:r>
          </a:p>
        </p:txBody>
      </p:sp>
    </p:spTree>
    <p:extLst>
      <p:ext uri="{BB962C8B-B14F-4D97-AF65-F5344CB8AC3E}">
        <p14:creationId xmlns:p14="http://schemas.microsoft.com/office/powerpoint/2010/main" val="2915779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Effect transition="in" filter="wipe(left)">
                                      <p:cBhvr>
                                        <p:cTn id="7" dur="500"/>
                                        <p:tgtEl>
                                          <p:spTgt spid="1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2" end="2"/>
                                            </p:txEl>
                                          </p:spTgt>
                                        </p:tgtEl>
                                        <p:attrNameLst>
                                          <p:attrName>style.visibility</p:attrName>
                                        </p:attrNameLst>
                                      </p:cBhvr>
                                      <p:to>
                                        <p:strVal val="visible"/>
                                      </p:to>
                                    </p:set>
                                    <p:animEffect transition="in" filter="wipe(left)">
                                      <p:cBhvr>
                                        <p:cTn id="12" dur="500"/>
                                        <p:tgtEl>
                                          <p:spTgt spid="1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
                                            <p:txEl>
                                              <p:pRg st="4" end="4"/>
                                            </p:txEl>
                                          </p:spTgt>
                                        </p:tgtEl>
                                        <p:attrNameLst>
                                          <p:attrName>style.visibility</p:attrName>
                                        </p:attrNameLst>
                                      </p:cBhvr>
                                      <p:to>
                                        <p:strVal val="visible"/>
                                      </p:to>
                                    </p:set>
                                    <p:animEffect transition="in" filter="wipe(left)">
                                      <p:cBhvr>
                                        <p:cTn id="17" dur="500"/>
                                        <p:tgtEl>
                                          <p:spTgt spid="11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0">
                                            <p:txEl>
                                              <p:pRg st="6" end="6"/>
                                            </p:txEl>
                                          </p:spTgt>
                                        </p:tgtEl>
                                        <p:attrNameLst>
                                          <p:attrName>style.visibility</p:attrName>
                                        </p:attrNameLst>
                                      </p:cBhvr>
                                      <p:to>
                                        <p:strVal val="visible"/>
                                      </p:to>
                                    </p:set>
                                    <p:animEffect transition="in" filter="wipe(left)">
                                      <p:cBhvr>
                                        <p:cTn id="22" dur="500"/>
                                        <p:tgtEl>
                                          <p:spTgt spid="110">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0">
                                            <p:txEl>
                                              <p:pRg st="8" end="8"/>
                                            </p:txEl>
                                          </p:spTgt>
                                        </p:tgtEl>
                                        <p:attrNameLst>
                                          <p:attrName>style.visibility</p:attrName>
                                        </p:attrNameLst>
                                      </p:cBhvr>
                                      <p:to>
                                        <p:strVal val="visible"/>
                                      </p:to>
                                    </p:set>
                                    <p:animEffect transition="in" filter="wipe(left)">
                                      <p:cBhvr>
                                        <p:cTn id="27" dur="500"/>
                                        <p:tgtEl>
                                          <p:spTgt spid="1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bldLvl="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a:t>Other examples of tax planning points</a:t>
            </a:r>
          </a:p>
        </p:txBody>
      </p:sp>
      <p:sp>
        <p:nvSpPr>
          <p:cNvPr id="3" name="Content Placeholder 2"/>
          <p:cNvSpPr>
            <a:spLocks noGrp="1"/>
          </p:cNvSpPr>
          <p:nvPr>
            <p:ph idx="1"/>
          </p:nvPr>
        </p:nvSpPr>
        <p:spPr/>
        <p:txBody>
          <a:bodyPr/>
          <a:lstStyle/>
          <a:p>
            <a:pPr>
              <a:buNone/>
            </a:pPr>
            <a:r>
              <a:rPr lang="en-GB" sz="2000" dirty="0">
                <a:solidFill>
                  <a:schemeClr val="tx1"/>
                </a:solidFill>
              </a:rPr>
              <a:t>Some other examples of common tax planning points include:</a:t>
            </a:r>
          </a:p>
          <a:p>
            <a:pPr>
              <a:buNone/>
            </a:pPr>
            <a:endParaRPr lang="en-GB" sz="2000" dirty="0">
              <a:solidFill>
                <a:schemeClr val="tx1"/>
              </a:solidFill>
            </a:endParaRPr>
          </a:p>
          <a:p>
            <a:pPr marL="355600" indent="-346075">
              <a:buClr>
                <a:schemeClr val="tx1"/>
              </a:buClr>
              <a:tabLst>
                <a:tab pos="355600" algn="l"/>
              </a:tabLst>
            </a:pPr>
            <a:r>
              <a:rPr lang="en-GB" sz="2000" b="1" dirty="0">
                <a:solidFill>
                  <a:schemeClr val="tx1"/>
                </a:solidFill>
              </a:rPr>
              <a:t>maximise pension contributions</a:t>
            </a:r>
            <a:r>
              <a:rPr lang="en-GB" sz="2000" dirty="0">
                <a:solidFill>
                  <a:schemeClr val="tx1"/>
                </a:solidFill>
              </a:rPr>
              <a:t>, subject to annual limit;</a:t>
            </a:r>
          </a:p>
          <a:p>
            <a:pPr marL="355600" indent="-346075">
              <a:buClr>
                <a:schemeClr val="tx1"/>
              </a:buClr>
              <a:tabLst>
                <a:tab pos="355600" algn="l"/>
              </a:tabLst>
            </a:pPr>
            <a:r>
              <a:rPr lang="en-GB" sz="2000" b="1" dirty="0">
                <a:solidFill>
                  <a:schemeClr val="tx1"/>
                </a:solidFill>
              </a:rPr>
              <a:t>bring forward investment in plant and machinery </a:t>
            </a:r>
            <a:r>
              <a:rPr lang="en-GB" sz="2000" dirty="0">
                <a:solidFill>
                  <a:schemeClr val="tx1"/>
                </a:solidFill>
              </a:rPr>
              <a:t>to just before the end of the Accounting Period, to get a full year’s worth of Capital Allowances in the current period rather than delayed by a year (</a:t>
            </a:r>
            <a:r>
              <a:rPr lang="en-GB" sz="2000" i="1" dirty="0">
                <a:solidFill>
                  <a:schemeClr val="tx1"/>
                </a:solidFill>
              </a:rPr>
              <a:t>not relevant for companies while full expensing is available, nor for businesses which spend within the Annual Investment Allowance</a:t>
            </a:r>
            <a:r>
              <a:rPr lang="en-GB" sz="2000" dirty="0">
                <a:solidFill>
                  <a:schemeClr val="tx1"/>
                </a:solidFill>
              </a:rPr>
              <a:t>);</a:t>
            </a:r>
          </a:p>
          <a:p>
            <a:pPr marL="355600" indent="-346075">
              <a:tabLst>
                <a:tab pos="355600" algn="l"/>
              </a:tabLst>
            </a:pPr>
            <a:r>
              <a:rPr lang="en-GB" sz="2000" dirty="0">
                <a:solidFill>
                  <a:schemeClr val="tx1"/>
                </a:solidFill>
              </a:rPr>
              <a:t>CGT - </a:t>
            </a:r>
            <a:r>
              <a:rPr lang="en-GB" sz="2000" b="1" dirty="0">
                <a:solidFill>
                  <a:schemeClr val="tx1"/>
                </a:solidFill>
              </a:rPr>
              <a:t>phase chargeable asset disposals </a:t>
            </a:r>
            <a:r>
              <a:rPr lang="en-GB" sz="2000" dirty="0">
                <a:solidFill>
                  <a:schemeClr val="tx1"/>
                </a:solidFill>
              </a:rPr>
              <a:t>between tax years to use Annual Exempt Amount and the lower CGT rate band</a:t>
            </a:r>
          </a:p>
          <a:p>
            <a:pPr marL="9525">
              <a:buNone/>
              <a:tabLst>
                <a:tab pos="355600" algn="l"/>
              </a:tabLst>
            </a:pPr>
            <a:endParaRPr lang="en-GB" sz="2000" dirty="0">
              <a:solidFill>
                <a:schemeClr val="tx1"/>
              </a:solidFill>
            </a:endParaRPr>
          </a:p>
          <a:p>
            <a:pPr marL="9525">
              <a:buNone/>
              <a:tabLst>
                <a:tab pos="355600" algn="l"/>
              </a:tabLst>
            </a:pPr>
            <a:r>
              <a:rPr lang="en-GB" sz="2000" dirty="0">
                <a:solidFill>
                  <a:schemeClr val="tx1"/>
                </a:solidFill>
              </a:rPr>
              <a:t>More are included in Tutin and Tiller, together with worked examples of choices between operating as a sole trader or through a limited company, and choices between salary or dividends.</a:t>
            </a:r>
          </a:p>
        </p:txBody>
      </p:sp>
    </p:spTree>
    <p:extLst>
      <p:ext uri="{BB962C8B-B14F-4D97-AF65-F5344CB8AC3E}">
        <p14:creationId xmlns:p14="http://schemas.microsoft.com/office/powerpoint/2010/main" val="18715114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Question</a:t>
            </a:r>
          </a:p>
        </p:txBody>
      </p:sp>
      <p:sp>
        <p:nvSpPr>
          <p:cNvPr id="3" name="Rectangle 2">
            <a:extLst>
              <a:ext uri="{FF2B5EF4-FFF2-40B4-BE49-F238E27FC236}">
                <a16:creationId xmlns:a16="http://schemas.microsoft.com/office/drawing/2014/main" id="{0245D7DF-FDF4-4F20-9391-8028A0F990A7}"/>
              </a:ext>
            </a:extLst>
          </p:cNvPr>
          <p:cNvSpPr/>
          <p:nvPr/>
        </p:nvSpPr>
        <p:spPr>
          <a:xfrm>
            <a:off x="0" y="939800"/>
            <a:ext cx="9140826" cy="5441528"/>
          </a:xfrm>
          <a:prstGeom prst="rect">
            <a:avLst/>
          </a:prstGeom>
          <a:solidFill>
            <a:srgbClr val="FFF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4013" indent="-354013">
              <a:buFont typeface="Arial" panose="020B0604020202020204" pitchFamily="34" charset="0"/>
              <a:buChar char="•"/>
              <a:tabLst>
                <a:tab pos="354013" algn="l"/>
              </a:tabLst>
            </a:pPr>
            <a:endParaRPr lang="en-GB" dirty="0">
              <a:solidFill>
                <a:schemeClr val="tx1"/>
              </a:solidFill>
              <a:latin typeface="Verdana" panose="020B0604030504040204" pitchFamily="34" charset="0"/>
              <a:ea typeface="Verdana" panose="020B0604030504040204" pitchFamily="34" charset="0"/>
            </a:endParaRPr>
          </a:p>
          <a:p>
            <a:pPr>
              <a:tabLst>
                <a:tab pos="354013" algn="l"/>
              </a:tabLst>
            </a:pPr>
            <a:r>
              <a:rPr lang="en-GB" dirty="0">
                <a:solidFill>
                  <a:schemeClr val="tx1"/>
                </a:solidFill>
                <a:latin typeface="Verdana" panose="020B0604030504040204" pitchFamily="34" charset="0"/>
                <a:ea typeface="Verdana" panose="020B0604030504040204" pitchFamily="34" charset="0"/>
              </a:rPr>
              <a:t>Question without answer (</a:t>
            </a:r>
            <a:r>
              <a:rPr lang="en-GB" i="1" dirty="0">
                <a:solidFill>
                  <a:schemeClr val="tx1"/>
                </a:solidFill>
                <a:latin typeface="Verdana" panose="020B0604030504040204" pitchFamily="34" charset="0"/>
                <a:ea typeface="Verdana" panose="020B0604030504040204" pitchFamily="34" charset="0"/>
              </a:rPr>
              <a:t>solution available on lecturer website</a:t>
            </a:r>
            <a:r>
              <a:rPr lang="en-GB" dirty="0">
                <a:solidFill>
                  <a:schemeClr val="tx1"/>
                </a:solidFill>
                <a:latin typeface="Verdana" panose="020B0604030504040204" pitchFamily="34" charset="0"/>
                <a:ea typeface="Verdana" panose="020B0604030504040204" pitchFamily="34" charset="0"/>
              </a:rPr>
              <a:t>):</a:t>
            </a:r>
          </a:p>
          <a:p>
            <a:pPr>
              <a:tabLst>
                <a:tab pos="354013" algn="l"/>
              </a:tabLst>
            </a:pPr>
            <a:endParaRPr lang="en-GB" dirty="0">
              <a:solidFill>
                <a:schemeClr val="tx1"/>
              </a:solidFill>
              <a:latin typeface="Verdana" panose="020B0604030504040204" pitchFamily="34" charset="0"/>
              <a:ea typeface="Verdana" panose="020B0604030504040204" pitchFamily="34" charset="0"/>
            </a:endParaRPr>
          </a:p>
          <a:p>
            <a:pPr marL="354013" indent="-354013">
              <a:buFont typeface="Arial" panose="020B0604020202020204" pitchFamily="34" charset="0"/>
              <a:buChar char="•"/>
              <a:tabLst>
                <a:tab pos="354013" algn="l"/>
              </a:tabLst>
            </a:pPr>
            <a:r>
              <a:rPr lang="en-GB" b="1" dirty="0">
                <a:solidFill>
                  <a:schemeClr val="tx1"/>
                </a:solidFill>
                <a:latin typeface="Verdana" panose="020B0604030504040204" pitchFamily="34" charset="0"/>
                <a:ea typeface="Verdana" panose="020B0604030504040204" pitchFamily="34" charset="0"/>
              </a:rPr>
              <a:t>Mr Chapman</a:t>
            </a:r>
          </a:p>
          <a:p>
            <a:pPr marL="354013" indent="-354013">
              <a:tabLst>
                <a:tab pos="354013" algn="l"/>
              </a:tabLst>
            </a:pPr>
            <a:r>
              <a:rPr lang="en-GB" dirty="0">
                <a:solidFill>
                  <a:schemeClr val="tx1"/>
                </a:solidFill>
                <a:latin typeface="Verdana" panose="020B0604030504040204" pitchFamily="34" charset="0"/>
                <a:ea typeface="Verdana" panose="020B0604030504040204" pitchFamily="34" charset="0"/>
              </a:rPr>
              <a:t>	This involves preparing a report for Mr Chapman comparing the tax implications of running his business as a sole trader or as a company.</a:t>
            </a:r>
          </a:p>
        </p:txBody>
      </p:sp>
    </p:spTree>
    <p:extLst>
      <p:ext uri="{BB962C8B-B14F-4D97-AF65-F5344CB8AC3E}">
        <p14:creationId xmlns:p14="http://schemas.microsoft.com/office/powerpoint/2010/main" val="849897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Tax planning caveats</a:t>
            </a:r>
          </a:p>
        </p:txBody>
      </p:sp>
      <p:sp>
        <p:nvSpPr>
          <p:cNvPr id="3" name="Content Placeholder 2"/>
          <p:cNvSpPr>
            <a:spLocks noGrp="1"/>
          </p:cNvSpPr>
          <p:nvPr>
            <p:ph idx="1"/>
          </p:nvPr>
        </p:nvSpPr>
        <p:spPr/>
        <p:txBody>
          <a:bodyPr/>
          <a:lstStyle/>
          <a:p>
            <a:pPr marL="355600" indent="-355600">
              <a:tabLst>
                <a:tab pos="355600" algn="l"/>
              </a:tabLst>
            </a:pPr>
            <a:endParaRPr lang="en-US" sz="2000" b="1" dirty="0">
              <a:solidFill>
                <a:schemeClr val="tx1"/>
              </a:solidFill>
            </a:endParaRPr>
          </a:p>
          <a:p>
            <a:pPr marL="355600" indent="-355600">
              <a:buClr>
                <a:schemeClr val="tx1"/>
              </a:buClr>
              <a:tabLst>
                <a:tab pos="355600" algn="l"/>
              </a:tabLst>
            </a:pPr>
            <a:r>
              <a:rPr lang="en-US" sz="2000" b="1" dirty="0">
                <a:solidFill>
                  <a:schemeClr val="tx1"/>
                </a:solidFill>
              </a:rPr>
              <a:t>Commercial factors </a:t>
            </a:r>
            <a:r>
              <a:rPr lang="en-US" sz="2000" dirty="0">
                <a:solidFill>
                  <a:schemeClr val="tx1"/>
                </a:solidFill>
              </a:rPr>
              <a:t>should not be ignored just for the sake of a business tax planning exercise;</a:t>
            </a:r>
          </a:p>
          <a:p>
            <a:pPr marL="355600" indent="-355600">
              <a:tabLst>
                <a:tab pos="355600" algn="l"/>
              </a:tabLst>
            </a:pPr>
            <a:r>
              <a:rPr lang="en-US" sz="2000" dirty="0">
                <a:solidFill>
                  <a:schemeClr val="tx1"/>
                </a:solidFill>
              </a:rPr>
              <a:t>Future </a:t>
            </a:r>
            <a:r>
              <a:rPr lang="en-US" sz="2000" b="1" dirty="0">
                <a:solidFill>
                  <a:schemeClr val="tx1"/>
                </a:solidFill>
              </a:rPr>
              <a:t>financial security </a:t>
            </a:r>
            <a:r>
              <a:rPr lang="en-US" sz="2000" dirty="0">
                <a:solidFill>
                  <a:schemeClr val="tx1"/>
                </a:solidFill>
              </a:rPr>
              <a:t>should not be put at risk;</a:t>
            </a:r>
          </a:p>
          <a:p>
            <a:pPr marL="355600" indent="-355600">
              <a:tabLst>
                <a:tab pos="355600" algn="l"/>
              </a:tabLst>
            </a:pPr>
            <a:r>
              <a:rPr lang="en-US" sz="2000" dirty="0">
                <a:solidFill>
                  <a:schemeClr val="tx1"/>
                </a:solidFill>
              </a:rPr>
              <a:t>Possible </a:t>
            </a:r>
            <a:r>
              <a:rPr lang="en-US" sz="2000" b="1" dirty="0">
                <a:solidFill>
                  <a:schemeClr val="tx1"/>
                </a:solidFill>
              </a:rPr>
              <a:t>changes in the law in the future </a:t>
            </a:r>
            <a:r>
              <a:rPr lang="en-US" sz="2000" dirty="0">
                <a:solidFill>
                  <a:schemeClr val="tx1"/>
                </a:solidFill>
              </a:rPr>
              <a:t>may render current tax planning exercises less advantageous;</a:t>
            </a:r>
          </a:p>
          <a:p>
            <a:pPr marL="355600" indent="-355600">
              <a:tabLst>
                <a:tab pos="355600" algn="l"/>
              </a:tabLst>
            </a:pPr>
            <a:r>
              <a:rPr lang="en-US" sz="2000" dirty="0">
                <a:solidFill>
                  <a:schemeClr val="tx1"/>
                </a:solidFill>
              </a:rPr>
              <a:t>Tax plans should be </a:t>
            </a:r>
            <a:r>
              <a:rPr lang="en-US" sz="2000" b="1" dirty="0">
                <a:solidFill>
                  <a:schemeClr val="tx1"/>
                </a:solidFill>
              </a:rPr>
              <a:t>flexible</a:t>
            </a:r>
            <a:r>
              <a:rPr lang="en-US" sz="2000" dirty="0">
                <a:solidFill>
                  <a:schemeClr val="tx1"/>
                </a:solidFill>
              </a:rPr>
              <a:t> to accommodate, if possible, changes in circumstances;</a:t>
            </a:r>
          </a:p>
          <a:p>
            <a:pPr marL="355600" indent="-355600">
              <a:tabLst>
                <a:tab pos="355600" algn="l"/>
              </a:tabLst>
            </a:pPr>
            <a:r>
              <a:rPr lang="en-US" sz="2000" dirty="0">
                <a:solidFill>
                  <a:schemeClr val="tx1"/>
                </a:solidFill>
              </a:rPr>
              <a:t>Packaged ‘tax avoidance schemes’ offered by any organised promoter must be disclosed to HMRC as soon as the first offer of the scheme is made to the public;</a:t>
            </a:r>
          </a:p>
          <a:p>
            <a:pPr marL="355600" indent="-355600">
              <a:tabLst>
                <a:tab pos="355600" algn="l"/>
              </a:tabLst>
            </a:pPr>
            <a:r>
              <a:rPr lang="en-US" sz="2000" dirty="0">
                <a:solidFill>
                  <a:schemeClr val="tx1"/>
                </a:solidFill>
              </a:rPr>
              <a:t>A ‘</a:t>
            </a:r>
            <a:r>
              <a:rPr lang="en-US" sz="2000" b="1" dirty="0">
                <a:solidFill>
                  <a:schemeClr val="tx1"/>
                </a:solidFill>
              </a:rPr>
              <a:t>general anti-abuse rule</a:t>
            </a:r>
            <a:r>
              <a:rPr lang="en-US" sz="2000" dirty="0">
                <a:solidFill>
                  <a:schemeClr val="tx1"/>
                </a:solidFill>
              </a:rPr>
              <a:t>’ (GAAR) has existed in legislation since 2013/14 to counteract advantages arising from any tax avoidance schemes seen as abusive…</a:t>
            </a:r>
          </a:p>
        </p:txBody>
      </p:sp>
    </p:spTree>
    <p:extLst>
      <p:ext uri="{BB962C8B-B14F-4D97-AF65-F5344CB8AC3E}">
        <p14:creationId xmlns:p14="http://schemas.microsoft.com/office/powerpoint/2010/main" val="425688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left)">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left)">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left)">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General Anti-Abuse Rule</a:t>
            </a:r>
          </a:p>
        </p:txBody>
      </p:sp>
      <p:sp>
        <p:nvSpPr>
          <p:cNvPr id="3" name="Content Placeholder 2"/>
          <p:cNvSpPr>
            <a:spLocks noGrp="1"/>
          </p:cNvSpPr>
          <p:nvPr>
            <p:ph idx="1"/>
          </p:nvPr>
        </p:nvSpPr>
        <p:spPr/>
        <p:txBody>
          <a:bodyPr/>
          <a:lstStyle/>
          <a:p>
            <a:pPr marL="355600" indent="-355600">
              <a:tabLst>
                <a:tab pos="355600" algn="l"/>
              </a:tabLst>
            </a:pPr>
            <a:endParaRPr lang="en-GB" sz="2000" dirty="0">
              <a:solidFill>
                <a:schemeClr val="tx1"/>
              </a:solidFill>
            </a:endParaRPr>
          </a:p>
          <a:p>
            <a:pPr marL="355600" indent="-355600">
              <a:tabLst>
                <a:tab pos="355600" algn="l"/>
              </a:tabLst>
            </a:pPr>
            <a:r>
              <a:rPr lang="en-GB" sz="2000" dirty="0">
                <a:solidFill>
                  <a:schemeClr val="tx1"/>
                </a:solidFill>
              </a:rPr>
              <a:t>Where tax arrangements are held to be abusive, HM Revenue and Customs may recalculate the taxable income of the individual or company to reverse the effect of those arrangements;</a:t>
            </a:r>
          </a:p>
          <a:p>
            <a:pPr marL="355600" indent="-355600">
              <a:tabLst>
                <a:tab pos="355600" algn="l"/>
              </a:tabLst>
            </a:pPr>
            <a:endParaRPr lang="en-GB" sz="2000" dirty="0">
              <a:solidFill>
                <a:schemeClr val="tx1"/>
              </a:solidFill>
            </a:endParaRPr>
          </a:p>
          <a:p>
            <a:pPr marL="355600" indent="-355600">
              <a:tabLst>
                <a:tab pos="355600" algn="l"/>
              </a:tabLst>
            </a:pPr>
            <a:r>
              <a:rPr lang="en-GB" sz="2000" dirty="0">
                <a:solidFill>
                  <a:schemeClr val="tx1"/>
                </a:solidFill>
              </a:rPr>
              <a:t>marks a shift away from a specific-rules-based approach in the UK to a more principles-based approach;</a:t>
            </a:r>
          </a:p>
          <a:p>
            <a:pPr marL="355600" indent="-355600">
              <a:tabLst>
                <a:tab pos="355600" algn="l"/>
              </a:tabLst>
            </a:pPr>
            <a:endParaRPr lang="en-GB" sz="2000" dirty="0">
              <a:solidFill>
                <a:schemeClr val="tx1"/>
              </a:solidFill>
            </a:endParaRPr>
          </a:p>
          <a:p>
            <a:pPr marL="355600" indent="-355600">
              <a:tabLst>
                <a:tab pos="355600" algn="l"/>
              </a:tabLst>
            </a:pPr>
            <a:r>
              <a:rPr lang="en-GB" sz="2000" dirty="0">
                <a:solidFill>
                  <a:schemeClr val="tx1"/>
                </a:solidFill>
              </a:rPr>
              <a:t>gives substantial power to the HMRC GAAR Guidance; and</a:t>
            </a:r>
          </a:p>
          <a:p>
            <a:pPr marL="355600" indent="-355600">
              <a:tabLst>
                <a:tab pos="355600" algn="l"/>
              </a:tabLst>
            </a:pPr>
            <a:endParaRPr lang="en-GB" sz="2000" dirty="0">
              <a:solidFill>
                <a:schemeClr val="tx1"/>
              </a:solidFill>
            </a:endParaRPr>
          </a:p>
          <a:p>
            <a:pPr marL="355600" indent="-355600">
              <a:tabLst>
                <a:tab pos="355600" algn="l"/>
              </a:tabLst>
            </a:pPr>
            <a:r>
              <a:rPr lang="en-GB" sz="2000" dirty="0">
                <a:solidFill>
                  <a:schemeClr val="tx1"/>
                </a:solidFill>
              </a:rPr>
              <a:t>prohibits the use of loopholes.</a:t>
            </a:r>
          </a:p>
        </p:txBody>
      </p:sp>
      <p:pic>
        <p:nvPicPr>
          <p:cNvPr id="4" name="Picture 3">
            <a:extLst>
              <a:ext uri="{FF2B5EF4-FFF2-40B4-BE49-F238E27FC236}">
                <a16:creationId xmlns:a16="http://schemas.microsoft.com/office/drawing/2014/main" id="{45E50DB9-4EA9-2B86-BD80-7A1E46F9CE0F}"/>
              </a:ext>
            </a:extLst>
          </p:cNvPr>
          <p:cNvPicPr>
            <a:picLocks noChangeAspect="1"/>
          </p:cNvPicPr>
          <p:nvPr/>
        </p:nvPicPr>
        <p:blipFill>
          <a:blip r:embed="rId2"/>
          <a:stretch>
            <a:fillRect/>
          </a:stretch>
        </p:blipFill>
        <p:spPr>
          <a:xfrm>
            <a:off x="6508799" y="3582000"/>
            <a:ext cx="2635200" cy="2635200"/>
          </a:xfrm>
          <a:prstGeom prst="rect">
            <a:avLst/>
          </a:prstGeom>
          <a:ln>
            <a:noFill/>
          </a:ln>
          <a:effectLst>
            <a:outerShdw blurRad="292100" dist="139700" dir="2700000" algn="tl" rotWithShape="0">
              <a:srgbClr val="333333">
                <a:alpha val="65000"/>
              </a:srgbClr>
            </a:outerShdw>
          </a:effectLst>
        </p:spPr>
      </p:pic>
      <p:sp>
        <p:nvSpPr>
          <p:cNvPr id="5" name="Rectangle 4">
            <a:extLst>
              <a:ext uri="{FF2B5EF4-FFF2-40B4-BE49-F238E27FC236}">
                <a16:creationId xmlns:a16="http://schemas.microsoft.com/office/drawing/2014/main" id="{F8169B68-B249-8C69-8FF3-E704FBA3EDFD}"/>
              </a:ext>
            </a:extLst>
          </p:cNvPr>
          <p:cNvSpPr/>
          <p:nvPr/>
        </p:nvSpPr>
        <p:spPr>
          <a:xfrm>
            <a:off x="0" y="6165304"/>
            <a:ext cx="9143999" cy="692696"/>
          </a:xfrm>
          <a:prstGeom prst="rect">
            <a:avLst/>
          </a:prstGeom>
          <a:solidFill>
            <a:srgbClr val="F9AD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pPr algn="r">
              <a:lnSpc>
                <a:spcPct val="120000"/>
              </a:lnSpc>
            </a:pPr>
            <a:r>
              <a:rPr lang="en-GB" sz="1200" b="1" dirty="0">
                <a:latin typeface="Verdana" panose="020B0604030504040204" pitchFamily="34" charset="0"/>
                <a:ea typeface="Verdana" panose="020B0604030504040204" pitchFamily="34" charset="0"/>
              </a:rPr>
              <a:t>AI-assisted artwork</a:t>
            </a:r>
            <a:r>
              <a:rPr lang="en-GB" sz="1200" dirty="0">
                <a:latin typeface="Verdana" panose="020B0604030504040204" pitchFamily="34" charset="0"/>
                <a:ea typeface="Verdana" panose="020B0604030504040204" pitchFamily="34" charset="0"/>
              </a:rPr>
              <a:t>:</a:t>
            </a:r>
          </a:p>
          <a:p>
            <a:pPr algn="r">
              <a:lnSpc>
                <a:spcPct val="120000"/>
              </a:lnSpc>
            </a:pPr>
            <a:r>
              <a:rPr lang="en-GB" sz="1200" dirty="0">
                <a:latin typeface="Verdana" panose="020B0604030504040204" pitchFamily="34" charset="0"/>
                <a:ea typeface="Verdana" panose="020B0604030504040204" pitchFamily="34" charset="0"/>
              </a:rPr>
              <a:t>Generated by Ricky Tutin with Microsoft Copilot</a:t>
            </a:r>
          </a:p>
          <a:p>
            <a:pPr algn="r">
              <a:lnSpc>
                <a:spcPct val="120000"/>
              </a:lnSpc>
            </a:pPr>
            <a:r>
              <a:rPr lang="en-GB" sz="1200" dirty="0">
                <a:latin typeface="Verdana" panose="020B0604030504040204" pitchFamily="34" charset="0"/>
                <a:ea typeface="Verdana" panose="020B0604030504040204" pitchFamily="34" charset="0"/>
              </a:rPr>
              <a:t>30-Jul-2025</a:t>
            </a:r>
          </a:p>
        </p:txBody>
      </p:sp>
    </p:spTree>
    <p:extLst>
      <p:ext uri="{BB962C8B-B14F-4D97-AF65-F5344CB8AC3E}">
        <p14:creationId xmlns:p14="http://schemas.microsoft.com/office/powerpoint/2010/main" val="3986628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left)">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left)">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left)">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General Anti-Abuse Rule Principles</a:t>
            </a:r>
          </a:p>
        </p:txBody>
      </p:sp>
      <p:sp>
        <p:nvSpPr>
          <p:cNvPr id="3" name="Content Placeholder 2"/>
          <p:cNvSpPr>
            <a:spLocks noGrp="1"/>
          </p:cNvSpPr>
          <p:nvPr>
            <p:ph idx="1"/>
          </p:nvPr>
        </p:nvSpPr>
        <p:spPr/>
        <p:txBody>
          <a:bodyPr/>
          <a:lstStyle/>
          <a:p>
            <a:pPr marL="719138" indent="-719138">
              <a:buNone/>
              <a:tabLst>
                <a:tab pos="719138" algn="l"/>
              </a:tabLst>
            </a:pPr>
            <a:endParaRPr lang="en-US" dirty="0">
              <a:solidFill>
                <a:schemeClr val="tx1"/>
              </a:solidFill>
            </a:endParaRPr>
          </a:p>
          <a:p>
            <a:pPr marL="719138" indent="-719138">
              <a:buNone/>
              <a:tabLst>
                <a:tab pos="719138" algn="l"/>
              </a:tabLst>
            </a:pPr>
            <a:r>
              <a:rPr lang="en-US" dirty="0">
                <a:solidFill>
                  <a:schemeClr val="tx1"/>
                </a:solidFill>
              </a:rPr>
              <a:t>“(1)	Arrangements are “</a:t>
            </a:r>
            <a:r>
              <a:rPr lang="en-US" b="1" dirty="0">
                <a:solidFill>
                  <a:schemeClr val="tx1"/>
                </a:solidFill>
              </a:rPr>
              <a:t>tax arrangements</a:t>
            </a:r>
            <a:r>
              <a:rPr lang="en-US" dirty="0">
                <a:solidFill>
                  <a:schemeClr val="tx1"/>
                </a:solidFill>
              </a:rPr>
              <a:t>” if, having regard to all the circumstances, it would be reasonable to conclude that the obtaining of a tax advantage was the main purpose, or one of the main purposes, of the arrangements.”</a:t>
            </a:r>
          </a:p>
          <a:p>
            <a:pPr marL="719138" indent="-719138" algn="r">
              <a:buNone/>
              <a:tabLst>
                <a:tab pos="719138" algn="l"/>
              </a:tabLst>
            </a:pPr>
            <a:r>
              <a:rPr lang="en-US" dirty="0">
                <a:solidFill>
                  <a:schemeClr val="tx1"/>
                </a:solidFill>
              </a:rPr>
              <a:t>section 207, Finance Act 2013 (emphasis added)</a:t>
            </a:r>
          </a:p>
        </p:txBody>
      </p:sp>
    </p:spTree>
    <p:extLst>
      <p:ext uri="{BB962C8B-B14F-4D97-AF65-F5344CB8AC3E}">
        <p14:creationId xmlns:p14="http://schemas.microsoft.com/office/powerpoint/2010/main" val="3994083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835696" y="4941288"/>
            <a:ext cx="3816424" cy="3600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9" name="Group 8"/>
          <p:cNvGrpSpPr/>
          <p:nvPr/>
        </p:nvGrpSpPr>
        <p:grpSpPr>
          <a:xfrm>
            <a:off x="2771800" y="1628800"/>
            <a:ext cx="4896544" cy="656205"/>
            <a:chOff x="2771800" y="1628800"/>
            <a:chExt cx="4896544" cy="656205"/>
          </a:xfrm>
        </p:grpSpPr>
        <p:sp>
          <p:nvSpPr>
            <p:cNvPr id="7" name="Rectangle 6"/>
            <p:cNvSpPr/>
            <p:nvPr/>
          </p:nvSpPr>
          <p:spPr>
            <a:xfrm>
              <a:off x="6300192" y="1628800"/>
              <a:ext cx="1368152" cy="3600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p:cNvSpPr/>
            <p:nvPr/>
          </p:nvSpPr>
          <p:spPr>
            <a:xfrm>
              <a:off x="2771800" y="1924965"/>
              <a:ext cx="1368152" cy="3600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 name="Rectangle 4"/>
          <p:cNvSpPr/>
          <p:nvPr/>
        </p:nvSpPr>
        <p:spPr>
          <a:xfrm>
            <a:off x="5796136" y="2204864"/>
            <a:ext cx="2592288" cy="36004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719138" indent="-719138">
              <a:buNone/>
              <a:tabLst>
                <a:tab pos="719138" algn="l"/>
              </a:tabLst>
            </a:pPr>
            <a:endParaRPr lang="en-US" sz="2000" dirty="0">
              <a:solidFill>
                <a:schemeClr val="tx1"/>
              </a:solidFill>
              <a:latin typeface="Trebuchet MS" panose="020B0603020202020204" pitchFamily="34" charset="0"/>
            </a:endParaRPr>
          </a:p>
          <a:p>
            <a:pPr marL="719138" indent="-719138">
              <a:buNone/>
              <a:tabLst>
                <a:tab pos="719138" algn="l"/>
              </a:tabLst>
            </a:pPr>
            <a:r>
              <a:rPr lang="en-US" sz="2000" dirty="0">
                <a:solidFill>
                  <a:schemeClr val="tx1"/>
                </a:solidFill>
                <a:latin typeface="Trebuchet MS" panose="020B0603020202020204" pitchFamily="34" charset="0"/>
              </a:rPr>
              <a:t>“(2)	Tax arrangements are “</a:t>
            </a:r>
            <a:r>
              <a:rPr lang="en-US" sz="2000" b="1" dirty="0">
                <a:solidFill>
                  <a:schemeClr val="tx1"/>
                </a:solidFill>
                <a:latin typeface="Trebuchet MS" panose="020B0603020202020204" pitchFamily="34" charset="0"/>
              </a:rPr>
              <a:t>abusive</a:t>
            </a:r>
            <a:r>
              <a:rPr lang="en-US" sz="2000" dirty="0">
                <a:solidFill>
                  <a:schemeClr val="tx1"/>
                </a:solidFill>
                <a:latin typeface="Trebuchet MS" panose="020B0603020202020204" pitchFamily="34" charset="0"/>
              </a:rPr>
              <a:t>” if they are arrangements the entering into or carrying out of which cannot </a:t>
            </a:r>
            <a:r>
              <a:rPr lang="en-US" sz="2000" b="1" dirty="0">
                <a:solidFill>
                  <a:schemeClr val="tx1"/>
                </a:solidFill>
                <a:latin typeface="Trebuchet MS" panose="020B0603020202020204" pitchFamily="34" charset="0"/>
              </a:rPr>
              <a:t>reasonably</a:t>
            </a:r>
            <a:r>
              <a:rPr lang="en-US" sz="2000" dirty="0">
                <a:solidFill>
                  <a:schemeClr val="tx1"/>
                </a:solidFill>
                <a:latin typeface="Trebuchet MS" panose="020B0603020202020204" pitchFamily="34" charset="0"/>
              </a:rPr>
              <a:t> be regarded as a </a:t>
            </a:r>
            <a:r>
              <a:rPr lang="en-US" sz="2000" b="1" dirty="0">
                <a:solidFill>
                  <a:schemeClr val="tx1"/>
                </a:solidFill>
                <a:latin typeface="Trebuchet MS" panose="020B0603020202020204" pitchFamily="34" charset="0"/>
              </a:rPr>
              <a:t>reasonable</a:t>
            </a:r>
            <a:r>
              <a:rPr lang="en-US" sz="2000" dirty="0">
                <a:solidFill>
                  <a:schemeClr val="tx1"/>
                </a:solidFill>
                <a:latin typeface="Trebuchet MS" panose="020B0603020202020204" pitchFamily="34" charset="0"/>
              </a:rPr>
              <a:t> course of action in relation to the relevant tax provisions, having regard to all the circumstances including—</a:t>
            </a:r>
          </a:p>
          <a:p>
            <a:pPr marL="1438275" indent="-1438275">
              <a:buNone/>
              <a:tabLst>
                <a:tab pos="719138" algn="l"/>
                <a:tab pos="1438275" algn="l"/>
              </a:tabLst>
            </a:pPr>
            <a:r>
              <a:rPr lang="en-US" sz="2000" dirty="0">
                <a:solidFill>
                  <a:schemeClr val="tx1"/>
                </a:solidFill>
                <a:latin typeface="Trebuchet MS" panose="020B0603020202020204" pitchFamily="34" charset="0"/>
              </a:rPr>
              <a:t>	(a)	whether the substantive results of the arrangements are consistent with any principles on which those provisions are based (whether express or implied) and the policy objectives of those provisions,</a:t>
            </a:r>
          </a:p>
          <a:p>
            <a:pPr marL="1438275" indent="-1438275">
              <a:buNone/>
              <a:tabLst>
                <a:tab pos="719138" algn="l"/>
                <a:tab pos="1438275" algn="l"/>
              </a:tabLst>
            </a:pPr>
            <a:r>
              <a:rPr lang="en-US" sz="2000" dirty="0">
                <a:solidFill>
                  <a:schemeClr val="tx1"/>
                </a:solidFill>
                <a:latin typeface="Trebuchet MS" panose="020B0603020202020204" pitchFamily="34" charset="0"/>
              </a:rPr>
              <a:t>	(b)	whether the means of achieving those results involves one or more contrived or abnormal steps, and</a:t>
            </a:r>
          </a:p>
          <a:p>
            <a:pPr marL="1438275" indent="-1438275">
              <a:buNone/>
              <a:tabLst>
                <a:tab pos="719138" algn="l"/>
                <a:tab pos="1438275" algn="l"/>
              </a:tabLst>
            </a:pPr>
            <a:r>
              <a:rPr lang="en-US" sz="2000" dirty="0">
                <a:solidFill>
                  <a:schemeClr val="tx1"/>
                </a:solidFill>
                <a:latin typeface="Trebuchet MS" panose="020B0603020202020204" pitchFamily="34" charset="0"/>
              </a:rPr>
              <a:t>	(c)	whether the arrangements are intended to exploit any shortcomings in those provisions.”</a:t>
            </a:r>
          </a:p>
          <a:p>
            <a:pPr marL="1438275" indent="-1438275">
              <a:buNone/>
              <a:tabLst>
                <a:tab pos="719138" algn="l"/>
                <a:tab pos="1438275" algn="l"/>
              </a:tabLst>
            </a:pPr>
            <a:endParaRPr lang="en-US" sz="2000" dirty="0">
              <a:solidFill>
                <a:schemeClr val="tx1"/>
              </a:solidFill>
              <a:latin typeface="Trebuchet MS" panose="020B0603020202020204" pitchFamily="34" charset="0"/>
            </a:endParaRPr>
          </a:p>
          <a:p>
            <a:pPr marL="1438275" indent="-1438275" algn="r">
              <a:buNone/>
              <a:tabLst>
                <a:tab pos="719138" algn="l"/>
                <a:tab pos="1438275" algn="l"/>
              </a:tabLst>
            </a:pPr>
            <a:r>
              <a:rPr lang="en-US" sz="2000" dirty="0">
                <a:solidFill>
                  <a:schemeClr val="tx1"/>
                </a:solidFill>
                <a:latin typeface="Trebuchet MS" panose="020B0603020202020204" pitchFamily="34" charset="0"/>
              </a:rPr>
              <a:t>section 207, Finance Act 2013 (emphasis added)</a:t>
            </a:r>
          </a:p>
        </p:txBody>
      </p:sp>
      <p:sp>
        <p:nvSpPr>
          <p:cNvPr id="2" name="Title 1"/>
          <p:cNvSpPr>
            <a:spLocks noGrp="1"/>
          </p:cNvSpPr>
          <p:nvPr>
            <p:ph type="title"/>
          </p:nvPr>
        </p:nvSpPr>
        <p:spPr/>
        <p:txBody>
          <a:bodyPr/>
          <a:lstStyle/>
          <a:p>
            <a:r>
              <a:rPr lang="en-GB" dirty="0"/>
              <a:t>General Anti-Abuse Rule Principles</a:t>
            </a:r>
          </a:p>
        </p:txBody>
      </p:sp>
      <p:sp>
        <p:nvSpPr>
          <p:cNvPr id="6" name="Up Arrow Callout 5"/>
          <p:cNvSpPr/>
          <p:nvPr/>
        </p:nvSpPr>
        <p:spPr>
          <a:xfrm>
            <a:off x="5796137" y="2492896"/>
            <a:ext cx="2592288" cy="1224136"/>
          </a:xfrm>
          <a:prstGeom prst="upArrowCallout">
            <a:avLst>
              <a:gd name="adj1" fmla="val 4327"/>
              <a:gd name="adj2" fmla="val 11710"/>
              <a:gd name="adj3" fmla="val 13925"/>
              <a:gd name="adj4" fmla="val 74167"/>
            </a:avLst>
          </a:prstGeom>
          <a:solidFill>
            <a:srgbClr val="00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Trebuchet MS" panose="020B0603020202020204" pitchFamily="34" charset="0"/>
              </a:rPr>
              <a:t>Which includes HMRC GAAR Guidance and intentions of policy-makers and legislators </a:t>
            </a:r>
          </a:p>
        </p:txBody>
      </p:sp>
      <p:sp>
        <p:nvSpPr>
          <p:cNvPr id="10" name="Right Arrow Callout 9"/>
          <p:cNvSpPr/>
          <p:nvPr/>
        </p:nvSpPr>
        <p:spPr>
          <a:xfrm>
            <a:off x="395656" y="1687133"/>
            <a:ext cx="2160000" cy="720000"/>
          </a:xfrm>
          <a:prstGeom prst="rightArrowCallout">
            <a:avLst>
              <a:gd name="adj1" fmla="val 8560"/>
              <a:gd name="adj2" fmla="val 15958"/>
              <a:gd name="adj3" fmla="val 25000"/>
              <a:gd name="adj4" fmla="val 76896"/>
            </a:avLst>
          </a:prstGeom>
          <a:solidFill>
            <a:srgbClr val="00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bg1"/>
                </a:solidFill>
                <a:latin typeface="Trebuchet MS" panose="020B0603020202020204" pitchFamily="34" charset="0"/>
              </a:rPr>
              <a:t>“Double-reasonableness test”</a:t>
            </a:r>
          </a:p>
        </p:txBody>
      </p:sp>
      <p:sp>
        <p:nvSpPr>
          <p:cNvPr id="12" name="Left Arrow Callout 11"/>
          <p:cNvSpPr/>
          <p:nvPr/>
        </p:nvSpPr>
        <p:spPr>
          <a:xfrm>
            <a:off x="5652360" y="4581248"/>
            <a:ext cx="2160000" cy="1080000"/>
          </a:xfrm>
          <a:prstGeom prst="leftArrowCallout">
            <a:avLst>
              <a:gd name="adj1" fmla="val 15136"/>
              <a:gd name="adj2" fmla="val 18835"/>
              <a:gd name="adj3" fmla="val 24178"/>
              <a:gd name="adj4" fmla="val 78129"/>
            </a:avLst>
          </a:prstGeom>
          <a:solidFill>
            <a:srgbClr val="00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bg1"/>
                </a:solidFill>
                <a:latin typeface="Trebuchet MS" panose="020B0603020202020204" pitchFamily="34" charset="0"/>
              </a:rPr>
              <a:t>So attempting to use a loophole is itself an indication of abuse </a:t>
            </a:r>
          </a:p>
        </p:txBody>
      </p:sp>
    </p:spTree>
    <p:extLst>
      <p:ext uri="{BB962C8B-B14F-4D97-AF65-F5344CB8AC3E}">
        <p14:creationId xmlns:p14="http://schemas.microsoft.com/office/powerpoint/2010/main" val="164026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Effect transition="in" filter="wipe(left)">
                                      <p:cBhvr>
                                        <p:cTn id="7" dur="500"/>
                                        <p:tgtEl>
                                          <p:spTgt spid="1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xEl>
                                              <p:pRg st="2" end="2"/>
                                            </p:txEl>
                                          </p:spTgt>
                                        </p:tgtEl>
                                        <p:attrNameLst>
                                          <p:attrName>style.visibility</p:attrName>
                                        </p:attrNameLst>
                                      </p:cBhvr>
                                      <p:to>
                                        <p:strVal val="visible"/>
                                      </p:to>
                                    </p:set>
                                    <p:animEffect transition="in" filter="wipe(left)">
                                      <p:cBhvr>
                                        <p:cTn id="12" dur="500"/>
                                        <p:tgtEl>
                                          <p:spTgt spid="1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xEl>
                                              <p:pRg st="3" end="3"/>
                                            </p:txEl>
                                          </p:spTgt>
                                        </p:tgtEl>
                                        <p:attrNameLst>
                                          <p:attrName>style.visibility</p:attrName>
                                        </p:attrNameLst>
                                      </p:cBhvr>
                                      <p:to>
                                        <p:strVal val="visible"/>
                                      </p:to>
                                    </p:set>
                                    <p:animEffect transition="in" filter="wipe(left)">
                                      <p:cBhvr>
                                        <p:cTn id="17" dur="500"/>
                                        <p:tgtEl>
                                          <p:spTgt spid="1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xEl>
                                              <p:pRg st="4" end="4"/>
                                            </p:txEl>
                                          </p:spTgt>
                                        </p:tgtEl>
                                        <p:attrNameLst>
                                          <p:attrName>style.visibility</p:attrName>
                                        </p:attrNameLst>
                                      </p:cBhvr>
                                      <p:to>
                                        <p:strVal val="visible"/>
                                      </p:to>
                                    </p:set>
                                    <p:animEffect transition="in" filter="wipe(left)">
                                      <p:cBhvr>
                                        <p:cTn id="22" dur="500"/>
                                        <p:tgtEl>
                                          <p:spTgt spid="1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xEl>
                                              <p:pRg st="6" end="6"/>
                                            </p:txEl>
                                          </p:spTgt>
                                        </p:tgtEl>
                                        <p:attrNameLst>
                                          <p:attrName>style.visibility</p:attrName>
                                        </p:attrNameLst>
                                      </p:cBhvr>
                                      <p:to>
                                        <p:strVal val="visible"/>
                                      </p:to>
                                    </p:set>
                                    <p:animEffect transition="in" filter="wipe(left)">
                                      <p:cBhvr>
                                        <p:cTn id="27" dur="500"/>
                                        <p:tgtEl>
                                          <p:spTgt spid="1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ppt_x"/>
                                          </p:val>
                                        </p:tav>
                                        <p:tav tm="100000">
                                          <p:val>
                                            <p:strVal val="#ppt_x"/>
                                          </p:val>
                                        </p:tav>
                                      </p:tavLst>
                                    </p:anim>
                                    <p:anim calcmode="lin" valueType="num">
                                      <p:cBhvr additive="base">
                                        <p:cTn id="4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1+#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14" grpId="0" build="p" bldLvl="2"/>
      <p:bldP spid="6" grpId="0" animBg="1"/>
      <p:bldP spid="10"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a:off x="0" y="2571750"/>
            <a:ext cx="9144000" cy="1714500"/>
            <a:chOff x="0" y="2571750"/>
            <a:chExt cx="9144000" cy="1714500"/>
          </a:xfrm>
          <a:effectLst>
            <a:outerShdw blurRad="50800" dist="38100" dir="2700000" algn="tl" rotWithShape="0">
              <a:prstClr val="black">
                <a:alpha val="40000"/>
              </a:prstClr>
            </a:outerShdw>
          </a:effectLst>
        </p:grpSpPr>
        <p:sp>
          <p:nvSpPr>
            <p:cNvPr id="19" name="Left-Right Arrow 18"/>
            <p:cNvSpPr/>
            <p:nvPr/>
          </p:nvSpPr>
          <p:spPr>
            <a:xfrm>
              <a:off x="0" y="2571750"/>
              <a:ext cx="9144000" cy="1714500"/>
            </a:xfrm>
            <a:prstGeom prst="leftRightArrow">
              <a:avLst/>
            </a:prstGeom>
            <a:gradFill flip="none" rotWithShape="1">
              <a:gsLst>
                <a:gs pos="0">
                  <a:schemeClr val="bg1"/>
                </a:gs>
                <a:gs pos="100000">
                  <a:srgbClr val="FF0000"/>
                </a:gs>
              </a:gsLst>
              <a:lin ang="0" scaled="1"/>
              <a:tileRect/>
            </a:gra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38" name="Picture 14" descr="Little Red Devil Head Cartoon by palomaironiq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77036" y="2853056"/>
              <a:ext cx="1111969" cy="108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25" name="Group 24"/>
            <p:cNvGrpSpPr/>
            <p:nvPr/>
          </p:nvGrpSpPr>
          <p:grpSpPr>
            <a:xfrm>
              <a:off x="412200" y="2753824"/>
              <a:ext cx="730800" cy="1107224"/>
              <a:chOff x="412200" y="2753824"/>
              <a:chExt cx="730800" cy="1107224"/>
            </a:xfrm>
          </p:grpSpPr>
          <p:pic>
            <p:nvPicPr>
              <p:cNvPr id="1040" name="Picture 16" descr="little angel by tzunghao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412200" y="2781048"/>
                <a:ext cx="730800" cy="108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4" name="Oval 23"/>
              <p:cNvSpPr/>
              <p:nvPr/>
            </p:nvSpPr>
            <p:spPr>
              <a:xfrm>
                <a:off x="577957" y="2753824"/>
                <a:ext cx="537659" cy="99112"/>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sp>
        <p:nvSpPr>
          <p:cNvPr id="2" name="Title 1"/>
          <p:cNvSpPr>
            <a:spLocks noGrp="1"/>
          </p:cNvSpPr>
          <p:nvPr>
            <p:ph type="title"/>
          </p:nvPr>
        </p:nvSpPr>
        <p:spPr/>
        <p:txBody>
          <a:bodyPr/>
          <a:lstStyle/>
          <a:p>
            <a:r>
              <a:rPr lang="en-GB" dirty="0"/>
              <a:t>Categories of tax arrangements</a:t>
            </a:r>
          </a:p>
        </p:txBody>
      </p:sp>
      <p:sp>
        <p:nvSpPr>
          <p:cNvPr id="30" name="Down Arrow Callout 29"/>
          <p:cNvSpPr/>
          <p:nvPr/>
        </p:nvSpPr>
        <p:spPr>
          <a:xfrm>
            <a:off x="360000" y="1268760"/>
            <a:ext cx="1202400" cy="1449000"/>
          </a:xfrm>
          <a:prstGeom prst="downArrowCallout">
            <a:avLst>
              <a:gd name="adj1" fmla="val 5817"/>
              <a:gd name="adj2" fmla="val 13011"/>
              <a:gd name="adj3" fmla="val 13970"/>
              <a:gd name="adj4" fmla="val 73918"/>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Trebuchet MS" panose="020B0603020202020204" pitchFamily="34" charset="0"/>
              </a:rPr>
              <a:t>Intended legislative choice</a:t>
            </a:r>
          </a:p>
        </p:txBody>
      </p:sp>
      <p:sp>
        <p:nvSpPr>
          <p:cNvPr id="37" name="Down Arrow Callout 36"/>
          <p:cNvSpPr/>
          <p:nvPr/>
        </p:nvSpPr>
        <p:spPr>
          <a:xfrm>
            <a:off x="1619672" y="1475944"/>
            <a:ext cx="1202400" cy="1449000"/>
          </a:xfrm>
          <a:prstGeom prst="downArrowCallout">
            <a:avLst>
              <a:gd name="adj1" fmla="val 5817"/>
              <a:gd name="adj2" fmla="val 13011"/>
              <a:gd name="adj3" fmla="val 13970"/>
              <a:gd name="adj4" fmla="val 73918"/>
            </a:avLst>
          </a:prstGeom>
          <a:solidFill>
            <a:srgbClr val="FFD5D5"/>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Trebuchet MS" panose="020B0603020202020204" pitchFamily="34" charset="0"/>
              </a:rPr>
              <a:t>Established practice</a:t>
            </a:r>
          </a:p>
        </p:txBody>
      </p:sp>
      <p:sp>
        <p:nvSpPr>
          <p:cNvPr id="38" name="Down Arrow Callout 37"/>
          <p:cNvSpPr/>
          <p:nvPr/>
        </p:nvSpPr>
        <p:spPr>
          <a:xfrm>
            <a:off x="2865544" y="1691968"/>
            <a:ext cx="1202400" cy="1449000"/>
          </a:xfrm>
          <a:prstGeom prst="downArrowCallout">
            <a:avLst>
              <a:gd name="adj1" fmla="val 5817"/>
              <a:gd name="adj2" fmla="val 13011"/>
              <a:gd name="adj3" fmla="val 13970"/>
              <a:gd name="adj4" fmla="val 73918"/>
            </a:avLst>
          </a:prstGeom>
          <a:solidFill>
            <a:srgbClr val="FFABAB"/>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Trebuchet MS" panose="020B0603020202020204" pitchFamily="34" charset="0"/>
              </a:rPr>
              <a:t>Precise boundaries</a:t>
            </a:r>
          </a:p>
        </p:txBody>
      </p:sp>
      <p:sp>
        <p:nvSpPr>
          <p:cNvPr id="22" name="Up Arrow Callout 21"/>
          <p:cNvSpPr/>
          <p:nvPr/>
        </p:nvSpPr>
        <p:spPr>
          <a:xfrm>
            <a:off x="7586604" y="3861048"/>
            <a:ext cx="1202401" cy="2520280"/>
          </a:xfrm>
          <a:prstGeom prst="upArrowCallout">
            <a:avLst>
              <a:gd name="adj1" fmla="val 4327"/>
              <a:gd name="adj2" fmla="val 11710"/>
              <a:gd name="adj3" fmla="val 13925"/>
              <a:gd name="adj4" fmla="val 74167"/>
            </a:avLst>
          </a:prstGeom>
          <a:solidFill>
            <a:srgbClr val="FF0000"/>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Trebuchet MS" panose="020B0603020202020204" pitchFamily="34" charset="0"/>
              </a:rPr>
              <a:t>Contrived or abnormal, tax position inconsistent with economic substance of underlying transaction</a:t>
            </a:r>
          </a:p>
        </p:txBody>
      </p:sp>
      <p:sp>
        <p:nvSpPr>
          <p:cNvPr id="41" name="Up Arrow Callout 40"/>
          <p:cNvSpPr/>
          <p:nvPr/>
        </p:nvSpPr>
        <p:spPr>
          <a:xfrm>
            <a:off x="6321926" y="3780200"/>
            <a:ext cx="1202401" cy="1449000"/>
          </a:xfrm>
          <a:prstGeom prst="upArrowCallout">
            <a:avLst>
              <a:gd name="adj1" fmla="val 4327"/>
              <a:gd name="adj2" fmla="val 11710"/>
              <a:gd name="adj3" fmla="val 13925"/>
              <a:gd name="adj4" fmla="val 74167"/>
            </a:avLst>
          </a:prstGeom>
          <a:solidFill>
            <a:srgbClr val="FF2B2B"/>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Trebuchet MS" panose="020B0603020202020204" pitchFamily="34" charset="0"/>
              </a:rPr>
              <a:t>Exploiting a shortcoming in legislation</a:t>
            </a:r>
          </a:p>
        </p:txBody>
      </p:sp>
      <p:sp>
        <p:nvSpPr>
          <p:cNvPr id="42" name="Up Arrow Callout 41"/>
          <p:cNvSpPr/>
          <p:nvPr/>
        </p:nvSpPr>
        <p:spPr>
          <a:xfrm>
            <a:off x="5025783" y="3636184"/>
            <a:ext cx="1202401" cy="1449000"/>
          </a:xfrm>
          <a:prstGeom prst="upArrowCallout">
            <a:avLst>
              <a:gd name="adj1" fmla="val 4327"/>
              <a:gd name="adj2" fmla="val 11710"/>
              <a:gd name="adj3" fmla="val 13925"/>
              <a:gd name="adj4" fmla="val 74167"/>
            </a:avLst>
          </a:prstGeom>
          <a:solidFill>
            <a:srgbClr val="FF5555"/>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latin typeface="Trebuchet MS" panose="020B0603020202020204" pitchFamily="34" charset="0"/>
              </a:rPr>
              <a:t>Contrary to the spirit of the law</a:t>
            </a:r>
          </a:p>
        </p:txBody>
      </p:sp>
      <p:sp>
        <p:nvSpPr>
          <p:cNvPr id="23" name="Rectangle 22"/>
          <p:cNvSpPr/>
          <p:nvPr/>
        </p:nvSpPr>
        <p:spPr>
          <a:xfrm>
            <a:off x="3972388" y="2880040"/>
            <a:ext cx="1202400" cy="1088960"/>
          </a:xfrm>
          <a:prstGeom prst="rect">
            <a:avLst/>
          </a:prstGeom>
          <a:solidFill>
            <a:srgbClr val="FF8080"/>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Trebuchet MS" panose="020B0603020202020204" pitchFamily="34" charset="0"/>
              </a:rPr>
              <a:t>Standard tax planning but some element of artificiality</a:t>
            </a:r>
          </a:p>
        </p:txBody>
      </p:sp>
      <p:sp>
        <p:nvSpPr>
          <p:cNvPr id="16" name="Rectangle 26">
            <a:hlinkClick r:id="rId5"/>
          </p:cNvPr>
          <p:cNvSpPr>
            <a:spLocks noChangeArrowheads="1"/>
          </p:cNvSpPr>
          <p:nvPr/>
        </p:nvSpPr>
        <p:spPr bwMode="auto">
          <a:xfrm>
            <a:off x="-36512" y="6624000"/>
            <a:ext cx="3636312" cy="242648"/>
          </a:xfrm>
          <a:prstGeom prst="rect">
            <a:avLst/>
          </a:prstGeom>
          <a:noFill/>
          <a:ln w="9525" algn="ctr">
            <a:noFill/>
            <a:miter lim="800000"/>
            <a:headEnd/>
            <a:tailEnd/>
          </a:ln>
        </p:spPr>
        <p:txBody>
          <a:bodyPr anchor="b" anchorCtr="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altLang="en-US" sz="1200" dirty="0">
                <a:solidFill>
                  <a:srgbClr val="FFFF00"/>
                </a:solidFill>
                <a:latin typeface="Trebuchet MS" pitchFamily="34" charset="0"/>
              </a:rPr>
              <a:t>Images by tzunghaor and palomaironique </a:t>
            </a:r>
          </a:p>
        </p:txBody>
      </p:sp>
    </p:spTree>
    <p:extLst>
      <p:ext uri="{BB962C8B-B14F-4D97-AF65-F5344CB8AC3E}">
        <p14:creationId xmlns:p14="http://schemas.microsoft.com/office/powerpoint/2010/main" val="1811337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fill="hold"/>
                                        <p:tgtEl>
                                          <p:spTgt spid="37"/>
                                        </p:tgtEl>
                                        <p:attrNameLst>
                                          <p:attrName>ppt_x</p:attrName>
                                        </p:attrNameLst>
                                      </p:cBhvr>
                                      <p:tavLst>
                                        <p:tav tm="0">
                                          <p:val>
                                            <p:strVal val="#ppt_x"/>
                                          </p:val>
                                        </p:tav>
                                        <p:tav tm="100000">
                                          <p:val>
                                            <p:strVal val="#ppt_x"/>
                                          </p:val>
                                        </p:tav>
                                      </p:tavLst>
                                    </p:anim>
                                    <p:anim calcmode="lin" valueType="num">
                                      <p:cBhvr additive="base">
                                        <p:cTn id="19"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ppt_x"/>
                                          </p:val>
                                        </p:tav>
                                        <p:tav tm="100000">
                                          <p:val>
                                            <p:strVal val="#ppt_x"/>
                                          </p:val>
                                        </p:tav>
                                      </p:tavLst>
                                    </p:anim>
                                    <p:anim calcmode="lin" valueType="num">
                                      <p:cBhvr additive="base">
                                        <p:cTn id="25"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 presetClass="entr" presetSubtype="32"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ox(out)">
                                      <p:cBhvr>
                                        <p:cTn id="30" dur="20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500" fill="hold"/>
                                        <p:tgtEl>
                                          <p:spTgt spid="41"/>
                                        </p:tgtEl>
                                        <p:attrNameLst>
                                          <p:attrName>ppt_x</p:attrName>
                                        </p:attrNameLst>
                                      </p:cBhvr>
                                      <p:tavLst>
                                        <p:tav tm="0">
                                          <p:val>
                                            <p:strVal val="#ppt_x"/>
                                          </p:val>
                                        </p:tav>
                                        <p:tav tm="100000">
                                          <p:val>
                                            <p:strVal val="#ppt_x"/>
                                          </p:val>
                                        </p:tav>
                                      </p:tavLst>
                                    </p:anim>
                                    <p:anim calcmode="lin" valueType="num">
                                      <p:cBhvr additive="base">
                                        <p:cTn id="4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7" grpId="0" animBg="1"/>
      <p:bldP spid="38" grpId="0" animBg="1"/>
      <p:bldP spid="22" grpId="0" animBg="1"/>
      <p:bldP spid="41" grpId="0" animBg="1"/>
      <p:bldP spid="4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a:t>“Intended legislative choice” tax planning</a:t>
            </a:r>
          </a:p>
        </p:txBody>
      </p:sp>
      <p:sp>
        <p:nvSpPr>
          <p:cNvPr id="3" name="Content Placeholder 2"/>
          <p:cNvSpPr>
            <a:spLocks noGrp="1"/>
          </p:cNvSpPr>
          <p:nvPr>
            <p:ph idx="1"/>
          </p:nvPr>
        </p:nvSpPr>
        <p:spPr/>
        <p:txBody>
          <a:bodyPr/>
          <a:lstStyle/>
          <a:p>
            <a:pPr>
              <a:buNone/>
              <a:tabLst>
                <a:tab pos="355600" algn="l"/>
              </a:tabLst>
            </a:pPr>
            <a:r>
              <a:rPr lang="en-GB" dirty="0">
                <a:solidFill>
                  <a:schemeClr val="tx1"/>
                </a:solidFill>
              </a:rPr>
              <a:t>Intended legislative choices include:</a:t>
            </a:r>
          </a:p>
          <a:p>
            <a:pPr>
              <a:buNone/>
              <a:tabLst>
                <a:tab pos="355600" algn="l"/>
              </a:tabLst>
            </a:pPr>
            <a:endParaRPr lang="en-GB" dirty="0">
              <a:solidFill>
                <a:schemeClr val="tx1"/>
              </a:solidFill>
            </a:endParaRPr>
          </a:p>
          <a:p>
            <a:pPr marL="355600" indent="-355600">
              <a:tabLst>
                <a:tab pos="355600" algn="l"/>
              </a:tabLst>
            </a:pPr>
            <a:r>
              <a:rPr lang="en-GB" dirty="0">
                <a:solidFill>
                  <a:schemeClr val="tx1"/>
                </a:solidFill>
              </a:rPr>
              <a:t>the choice of running a business as a </a:t>
            </a:r>
            <a:r>
              <a:rPr lang="en-GB" b="1" dirty="0">
                <a:solidFill>
                  <a:schemeClr val="tx1"/>
                </a:solidFill>
              </a:rPr>
              <a:t>sole trader or as a limited company</a:t>
            </a:r>
            <a:r>
              <a:rPr lang="en-GB" dirty="0">
                <a:solidFill>
                  <a:schemeClr val="tx1"/>
                </a:solidFill>
              </a:rPr>
              <a:t>;</a:t>
            </a:r>
          </a:p>
          <a:p>
            <a:pPr marL="355600" indent="-355600">
              <a:tabLst>
                <a:tab pos="355600" algn="l"/>
              </a:tabLst>
            </a:pPr>
            <a:r>
              <a:rPr lang="en-GB" dirty="0">
                <a:solidFill>
                  <a:schemeClr val="tx1"/>
                </a:solidFill>
              </a:rPr>
              <a:t>the choice of whether to take income from a company as </a:t>
            </a:r>
            <a:r>
              <a:rPr lang="en-GB" b="1" dirty="0">
                <a:solidFill>
                  <a:schemeClr val="tx1"/>
                </a:solidFill>
              </a:rPr>
              <a:t>salary or dividends</a:t>
            </a:r>
            <a:r>
              <a:rPr lang="en-GB" dirty="0">
                <a:solidFill>
                  <a:schemeClr val="tx1"/>
                </a:solidFill>
              </a:rPr>
              <a:t>, and when to do so;</a:t>
            </a:r>
          </a:p>
          <a:p>
            <a:pPr marL="355600" indent="-355600">
              <a:tabLst>
                <a:tab pos="355600" algn="l"/>
              </a:tabLst>
            </a:pPr>
            <a:r>
              <a:rPr lang="en-GB" dirty="0">
                <a:solidFill>
                  <a:schemeClr val="tx1"/>
                </a:solidFill>
              </a:rPr>
              <a:t>investing in tax-free schemes such as ISAs (</a:t>
            </a:r>
            <a:r>
              <a:rPr lang="en-GB" i="1" dirty="0">
                <a:solidFill>
                  <a:schemeClr val="tx1"/>
                </a:solidFill>
              </a:rPr>
              <a:t>Individual Savings Accounts</a:t>
            </a:r>
            <a:r>
              <a:rPr lang="en-GB" dirty="0">
                <a:solidFill>
                  <a:schemeClr val="tx1"/>
                </a:solidFill>
              </a:rPr>
              <a:t>);</a:t>
            </a:r>
          </a:p>
          <a:p>
            <a:pPr marL="355600" indent="-355600">
              <a:tabLst>
                <a:tab pos="355600" algn="l"/>
              </a:tabLst>
            </a:pPr>
            <a:r>
              <a:rPr lang="en-GB" dirty="0">
                <a:solidFill>
                  <a:schemeClr val="tx1"/>
                </a:solidFill>
              </a:rPr>
              <a:t>transfers of assets to a spouse or civil partner to reduce income tax and capital gains tax;</a:t>
            </a:r>
          </a:p>
          <a:p>
            <a:pPr marL="355600" indent="-355600">
              <a:tabLst>
                <a:tab pos="355600" algn="l"/>
              </a:tabLst>
            </a:pPr>
            <a:r>
              <a:rPr lang="en-GB" dirty="0">
                <a:solidFill>
                  <a:schemeClr val="tx1"/>
                </a:solidFill>
              </a:rPr>
              <a:t>gifting assets to a son or daughter to reduce the IHT that will fall due to be paid on death.</a:t>
            </a:r>
          </a:p>
        </p:txBody>
      </p:sp>
    </p:spTree>
    <p:extLst>
      <p:ext uri="{BB962C8B-B14F-4D97-AF65-F5344CB8AC3E}">
        <p14:creationId xmlns:p14="http://schemas.microsoft.com/office/powerpoint/2010/main" val="2024005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dirty="0"/>
              <a:t>The choice of business form</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A person running a business may choose to operate the business as:</a:t>
            </a:r>
          </a:p>
          <a:p>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p>
            <a:pPr marL="361950" lvl="0" indent="-361950">
              <a:buFont typeface="Arial" panose="020B0604020202020204" pitchFamily="34" charset="0"/>
              <a:buChar char="•"/>
              <a:tabLst>
                <a:tab pos="361950" algn="l"/>
              </a:tabLst>
            </a:pPr>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a sole trader; or</a:t>
            </a:r>
          </a:p>
          <a:p>
            <a:pPr marL="361950" lvl="0" indent="-361950">
              <a:buFont typeface="Arial" panose="020B0604020202020204" pitchFamily="34" charset="0"/>
              <a:buChar char="•"/>
              <a:tabLst>
                <a:tab pos="361950" algn="l"/>
              </a:tabLst>
            </a:pPr>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a company</a:t>
            </a:r>
          </a:p>
          <a:p>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p>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If the person goes for the incorporation option, then there is a choice as to how they will extract the profits generated by the business – as some combination of:</a:t>
            </a:r>
          </a:p>
          <a:p>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p>
            <a:pPr marL="361950" lvl="0" indent="-361950">
              <a:buFont typeface="Arial" panose="020B0604020202020204" pitchFamily="34" charset="0"/>
              <a:buChar char="•"/>
              <a:tabLst>
                <a:tab pos="361950" algn="l"/>
              </a:tabLst>
            </a:pPr>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Salary;</a:t>
            </a:r>
          </a:p>
          <a:p>
            <a:pPr marL="361950" lvl="0" indent="-361950">
              <a:buFont typeface="Arial" panose="020B0604020202020204" pitchFamily="34" charset="0"/>
              <a:buChar char="•"/>
              <a:tabLst>
                <a:tab pos="361950" algn="l"/>
              </a:tabLst>
            </a:pPr>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Dividends;</a:t>
            </a:r>
          </a:p>
          <a:p>
            <a:pPr marL="361950" lvl="0" indent="-361950">
              <a:buFont typeface="Arial" panose="020B0604020202020204" pitchFamily="34" charset="0"/>
              <a:buChar char="•"/>
              <a:tabLst>
                <a:tab pos="361950" algn="l"/>
              </a:tabLst>
            </a:pPr>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Interest (</a:t>
            </a:r>
            <a:r>
              <a:rPr lang="en-GB" sz="2000" i="1" dirty="0">
                <a:solidFill>
                  <a:schemeClr val="tx1"/>
                </a:solidFill>
                <a:latin typeface="Verdana" panose="020B0604030504040204" pitchFamily="34" charset="0"/>
                <a:ea typeface="Verdana" panose="020B0604030504040204" pitchFamily="34" charset="0"/>
                <a:cs typeface="Verdana" panose="020B0604030504040204" pitchFamily="34" charset="0"/>
              </a:rPr>
              <a:t>under certain circumstances – more on this later</a:t>
            </a:r>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p>
            <a:pPr marL="361950" lvl="0" indent="-361950">
              <a:buFont typeface="Arial" panose="020B0604020202020204" pitchFamily="34" charset="0"/>
              <a:buChar char="•"/>
              <a:tabLst>
                <a:tab pos="361950" algn="l"/>
              </a:tabLst>
            </a:pPr>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Pension contributions.</a:t>
            </a:r>
          </a:p>
        </p:txBody>
      </p:sp>
    </p:spTree>
    <p:extLst>
      <p:ext uri="{BB962C8B-B14F-4D97-AF65-F5344CB8AC3E}">
        <p14:creationId xmlns:p14="http://schemas.microsoft.com/office/powerpoint/2010/main" val="1067914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1" end="1"/>
                                            </p:txEl>
                                          </p:spTgt>
                                        </p:tgtEl>
                                        <p:attrNameLst>
                                          <p:attrName>style.visibility</p:attrName>
                                        </p:attrNameLst>
                                      </p:cBhvr>
                                      <p:to>
                                        <p:strVal val="visible"/>
                                      </p:to>
                                    </p:set>
                                    <p:animEffect transition="in" filter="wipe(left)">
                                      <p:cBhvr>
                                        <p:cTn id="7" dur="500"/>
                                        <p:tgtEl>
                                          <p:spTgt spid="1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2" end="2"/>
                                            </p:txEl>
                                          </p:spTgt>
                                        </p:tgtEl>
                                        <p:attrNameLst>
                                          <p:attrName>style.visibility</p:attrName>
                                        </p:attrNameLst>
                                      </p:cBhvr>
                                      <p:to>
                                        <p:strVal val="visible"/>
                                      </p:to>
                                    </p:set>
                                    <p:animEffect transition="in" filter="wipe(left)">
                                      <p:cBhvr>
                                        <p:cTn id="12" dur="500"/>
                                        <p:tgtEl>
                                          <p:spTgt spid="1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
                                            <p:txEl>
                                              <p:pRg st="3" end="3"/>
                                            </p:txEl>
                                          </p:spTgt>
                                        </p:tgtEl>
                                        <p:attrNameLst>
                                          <p:attrName>style.visibility</p:attrName>
                                        </p:attrNameLst>
                                      </p:cBhvr>
                                      <p:to>
                                        <p:strVal val="visible"/>
                                      </p:to>
                                    </p:set>
                                    <p:animEffect transition="in" filter="wipe(left)">
                                      <p:cBhvr>
                                        <p:cTn id="17" dur="500"/>
                                        <p:tgtEl>
                                          <p:spTgt spid="1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0">
                                            <p:txEl>
                                              <p:pRg st="4" end="4"/>
                                            </p:txEl>
                                          </p:spTgt>
                                        </p:tgtEl>
                                        <p:attrNameLst>
                                          <p:attrName>style.visibility</p:attrName>
                                        </p:attrNameLst>
                                      </p:cBhvr>
                                      <p:to>
                                        <p:strVal val="visible"/>
                                      </p:to>
                                    </p:set>
                                    <p:animEffect transition="in" filter="wipe(left)">
                                      <p:cBhvr>
                                        <p:cTn id="22" dur="500"/>
                                        <p:tgtEl>
                                          <p:spTgt spid="11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0">
                                            <p:txEl>
                                              <p:pRg st="5" end="5"/>
                                            </p:txEl>
                                          </p:spTgt>
                                        </p:tgtEl>
                                        <p:attrNameLst>
                                          <p:attrName>style.visibility</p:attrName>
                                        </p:attrNameLst>
                                      </p:cBhvr>
                                      <p:to>
                                        <p:strVal val="visible"/>
                                      </p:to>
                                    </p:set>
                                    <p:animEffect transition="in" filter="wipe(left)">
                                      <p:cBhvr>
                                        <p:cTn id="27" dur="500"/>
                                        <p:tgtEl>
                                          <p:spTgt spid="11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0">
                                            <p:txEl>
                                              <p:pRg st="6" end="6"/>
                                            </p:txEl>
                                          </p:spTgt>
                                        </p:tgtEl>
                                        <p:attrNameLst>
                                          <p:attrName>style.visibility</p:attrName>
                                        </p:attrNameLst>
                                      </p:cBhvr>
                                      <p:to>
                                        <p:strVal val="visible"/>
                                      </p:to>
                                    </p:set>
                                    <p:animEffect transition="in" filter="wipe(left)">
                                      <p:cBhvr>
                                        <p:cTn id="32" dur="500"/>
                                        <p:tgtEl>
                                          <p:spTgt spid="11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0">
                                            <p:txEl>
                                              <p:pRg st="7" end="7"/>
                                            </p:txEl>
                                          </p:spTgt>
                                        </p:tgtEl>
                                        <p:attrNameLst>
                                          <p:attrName>style.visibility</p:attrName>
                                        </p:attrNameLst>
                                      </p:cBhvr>
                                      <p:to>
                                        <p:strVal val="visible"/>
                                      </p:to>
                                    </p:set>
                                    <p:animEffect transition="in" filter="wipe(left)">
                                      <p:cBhvr>
                                        <p:cTn id="37" dur="500"/>
                                        <p:tgtEl>
                                          <p:spTgt spid="110">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0">
                                            <p:txEl>
                                              <p:pRg st="8" end="8"/>
                                            </p:txEl>
                                          </p:spTgt>
                                        </p:tgtEl>
                                        <p:attrNameLst>
                                          <p:attrName>style.visibility</p:attrName>
                                        </p:attrNameLst>
                                      </p:cBhvr>
                                      <p:to>
                                        <p:strVal val="visible"/>
                                      </p:to>
                                    </p:set>
                                    <p:animEffect transition="in" filter="wipe(left)">
                                      <p:cBhvr>
                                        <p:cTn id="42" dur="500"/>
                                        <p:tgtEl>
                                          <p:spTgt spid="110">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0">
                                            <p:txEl>
                                              <p:pRg st="9" end="9"/>
                                            </p:txEl>
                                          </p:spTgt>
                                        </p:tgtEl>
                                        <p:attrNameLst>
                                          <p:attrName>style.visibility</p:attrName>
                                        </p:attrNameLst>
                                      </p:cBhvr>
                                      <p:to>
                                        <p:strVal val="visible"/>
                                      </p:to>
                                    </p:set>
                                    <p:animEffect transition="in" filter="wipe(left)">
                                      <p:cBhvr>
                                        <p:cTn id="47" dur="500"/>
                                        <p:tgtEl>
                                          <p:spTgt spid="110">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0">
                                            <p:txEl>
                                              <p:pRg st="10" end="10"/>
                                            </p:txEl>
                                          </p:spTgt>
                                        </p:tgtEl>
                                        <p:attrNameLst>
                                          <p:attrName>style.visibility</p:attrName>
                                        </p:attrNameLst>
                                      </p:cBhvr>
                                      <p:to>
                                        <p:strVal val="visible"/>
                                      </p:to>
                                    </p:set>
                                    <p:animEffect transition="in" filter="wipe(left)">
                                      <p:cBhvr>
                                        <p:cTn id="52" dur="500"/>
                                        <p:tgtEl>
                                          <p:spTgt spid="110">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10">
                                            <p:txEl>
                                              <p:pRg st="11" end="11"/>
                                            </p:txEl>
                                          </p:spTgt>
                                        </p:tgtEl>
                                        <p:attrNameLst>
                                          <p:attrName>style.visibility</p:attrName>
                                        </p:attrNameLst>
                                      </p:cBhvr>
                                      <p:to>
                                        <p:strVal val="visible"/>
                                      </p:to>
                                    </p:set>
                                    <p:animEffect transition="in" filter="wipe(left)">
                                      <p:cBhvr>
                                        <p:cTn id="57" dur="500"/>
                                        <p:tgtEl>
                                          <p:spTgt spid="11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bldLvl="2"/>
    </p:bldLst>
  </p:timing>
</p:sld>
</file>

<file path=ppt/theme/theme1.xml><?xml version="1.0" encoding="utf-8"?>
<a:theme xmlns:a="http://schemas.openxmlformats.org/drawingml/2006/main" name="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1017</TotalTime>
  <Words>3244</Words>
  <Application>Microsoft Office PowerPoint</Application>
  <PresentationFormat>On-screen Show (4:3)</PresentationFormat>
  <Paragraphs>715</Paragraphs>
  <Slides>24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Century Schoolbook</vt:lpstr>
      <vt:lpstr>Trebuchet MS</vt:lpstr>
      <vt:lpstr>Verdana</vt:lpstr>
      <vt:lpstr>Tax_blue_yellow</vt:lpstr>
      <vt:lpstr>PowerPoint Presentation</vt:lpstr>
      <vt:lpstr>Objectives of tax planning</vt:lpstr>
      <vt:lpstr>Tax planning caveats</vt:lpstr>
      <vt:lpstr>General Anti-Abuse Rule</vt:lpstr>
      <vt:lpstr>General Anti-Abuse Rule Principles</vt:lpstr>
      <vt:lpstr>General Anti-Abuse Rule Principles</vt:lpstr>
      <vt:lpstr>Categories of tax arrangements</vt:lpstr>
      <vt:lpstr>“Intended legislative choice” tax planning</vt:lpstr>
      <vt:lpstr>The choice of business form</vt:lpstr>
      <vt:lpstr>The choice of business form</vt:lpstr>
      <vt:lpstr>Sole trader vs company (marginal impact)</vt:lpstr>
      <vt:lpstr>Non-tax aspects</vt:lpstr>
      <vt:lpstr>Salary</vt:lpstr>
      <vt:lpstr>Interest</vt:lpstr>
      <vt:lpstr>Dividends</vt:lpstr>
      <vt:lpstr>Retained earnings</vt:lpstr>
      <vt:lpstr>35.11 Tax planning example: Sole trader vs incorporation</vt:lpstr>
      <vt:lpstr>Mr Ahmed: Sole trader option</vt:lpstr>
      <vt:lpstr>Mr Ahmed: company option</vt:lpstr>
      <vt:lpstr>Mr Ahmed: company option</vt:lpstr>
      <vt:lpstr>Mr Ahmed: company option</vt:lpstr>
      <vt:lpstr>Mr Ahmed: Conclusion</vt:lpstr>
      <vt:lpstr>Other examples of tax planning points</vt:lpstr>
      <vt:lpstr>Question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VII Tax Planning</dc:title>
  <dc:creator>RP Tutin</dc:creator>
  <cp:lastModifiedBy>Stephanie Tiller (Accounting)</cp:lastModifiedBy>
  <cp:revision>145</cp:revision>
  <cp:lastPrinted>2015-04-10T16:35:25Z</cp:lastPrinted>
  <dcterms:created xsi:type="dcterms:W3CDTF">2015-04-10T07:40:56Z</dcterms:created>
  <dcterms:modified xsi:type="dcterms:W3CDTF">2026-08-05T14:40:59Z</dcterms:modified>
</cp:coreProperties>
</file>