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342" r:id="rId2"/>
    <p:sldId id="318" r:id="rId3"/>
    <p:sldId id="319" r:id="rId4"/>
    <p:sldId id="320" r:id="rId5"/>
    <p:sldId id="321" r:id="rId6"/>
    <p:sldId id="322" r:id="rId7"/>
    <p:sldId id="323" r:id="rId8"/>
    <p:sldId id="324" r:id="rId9"/>
    <p:sldId id="325" r:id="rId10"/>
    <p:sldId id="326" r:id="rId11"/>
    <p:sldId id="327" r:id="rId12"/>
    <p:sldId id="328" r:id="rId13"/>
    <p:sldId id="329" r:id="rId14"/>
    <p:sldId id="330" r:id="rId15"/>
    <p:sldId id="331" r:id="rId16"/>
    <p:sldId id="332" r:id="rId17"/>
    <p:sldId id="333" r:id="rId18"/>
    <p:sldId id="334" r:id="rId19"/>
    <p:sldId id="335" r:id="rId20"/>
    <p:sldId id="336" r:id="rId21"/>
    <p:sldId id="337" r:id="rId22"/>
    <p:sldId id="338" r:id="rId23"/>
    <p:sldId id="339" r:id="rId24"/>
    <p:sldId id="340" r:id="rId25"/>
    <p:sldId id="341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236082F-F4A7-6A2A-2FDE-706FEDACA2C1}" name="Ricky Tutin" initials="RT" userId="S::ecrpt@bristol.ac.uk::dd98c3f1-e76c-4dcf-8aff-a7016c9502dd" providerId="AD"/>
  <p188:author id="{5D6A8761-CAC6-BBA2-65DD-5DE5BB0DE0AD}" name="combsalanm@yahoo.com" initials="c" userId="3d8225f013933f72" providerId="Windows Live"/>
  <p188:author id="{DC89C598-6653-978F-AF69-C348EDFD18A8}" name="Thomas, Nicky" initials="TN" userId="S::Nicky.Thomas@exeter.ac.uk::3baa1e1a-3bb4-4fbc-a934-c2c91b50b840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icky Tutin" initials="RT" lastIdx="4" clrIdx="0">
    <p:extLst>
      <p:ext uri="{19B8F6BF-5375-455C-9EA6-DF929625EA0E}">
        <p15:presenceInfo xmlns:p15="http://schemas.microsoft.com/office/powerpoint/2012/main" userId="S::ecrpt@bristol.ac.uk::dd98c3f1-e76c-4dcf-8aff-a7016c9502d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A128"/>
    <a:srgbClr val="BAA13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40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B5524-A80F-46DC-8ECD-30DD136C4943}" type="datetimeFigureOut">
              <a:rPr lang="en-GB" smtClean="0"/>
              <a:t>07/08/2026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117065-F5CD-477C-9CC5-702263FAE5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1305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3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03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1pPr>
            <a:lvl2pPr marL="737155" indent="-283521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2pPr>
            <a:lvl3pPr marL="1134085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3pPr>
            <a:lvl4pPr marL="1587718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4pPr>
            <a:lvl5pPr marL="2041352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5pPr>
            <a:lvl6pPr marL="2494986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6pPr>
            <a:lvl7pPr marL="2948620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7pPr>
            <a:lvl8pPr marL="3402254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8pPr>
            <a:lvl9pPr marL="3855888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B322C43-D4EB-4CC2-9E49-34B6987AC181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08977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99551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99551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F1EB1A-0B30-49F1-A44A-C0AD1FF5B47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27204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79F0A-45DF-49CC-9709-648BC9AAC9B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86607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99551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99551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3A0F63-1C69-471A-8820-F87B4B65073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02061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9807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6016" y="9807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18C7F3-F7D5-4AE0-B18A-D867B470642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05061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796" y="998190"/>
            <a:ext cx="4040188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7796" y="163795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6016" y="998190"/>
            <a:ext cx="4041775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016" y="163795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6F337A-0055-49DC-894C-398129A8530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16495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047B65-3F1E-4097-AD42-14D0BFE41D9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5315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B8556C-62CE-4192-9CCE-726350C8105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01859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1CF260-91F1-D227-94DE-71A91D1EA1AB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rot="-5400000">
            <a:off x="3677598" y="-4515478"/>
            <a:ext cx="1788801" cy="9144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6E4FB39-86C8-A67C-6684-2FA5F2D41DFB}"/>
              </a:ext>
            </a:extLst>
          </p:cNvPr>
          <p:cNvSpPr/>
          <p:nvPr userDrawn="1"/>
        </p:nvSpPr>
        <p:spPr>
          <a:xfrm>
            <a:off x="0" y="6213600"/>
            <a:ext cx="9144000" cy="644400"/>
          </a:xfrm>
          <a:prstGeom prst="rect">
            <a:avLst/>
          </a:prstGeom>
          <a:solidFill>
            <a:srgbClr val="F79D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26"/>
          <p:cNvSpPr>
            <a:spLocks noChangeArrowheads="1"/>
          </p:cNvSpPr>
          <p:nvPr userDrawn="1"/>
        </p:nvSpPr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© Fiscal Publications – used with permission from Taxation, 45</a:t>
            </a:r>
            <a:r>
              <a:rPr lang="en-US" altLang="en-US" sz="1100" b="1" baseline="3000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th</a:t>
            </a:r>
            <a:r>
              <a:rPr lang="en-US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 edition 2026/27 by Tutin and Tiller</a:t>
            </a:r>
          </a:p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https://www.fiscalpublications.com/tutinandtiller/2026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1588"/>
            <a:ext cx="9144000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" y="950924"/>
            <a:ext cx="9144000" cy="544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381750"/>
            <a:ext cx="10429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>
              <a:defRPr/>
            </a:pPr>
            <a:fld id="{036BD28B-EE39-4D9F-B68C-FCA00D5C770E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85207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</p:sldLayoutIdLst>
  <p:txStyles>
    <p:titleStyle>
      <a:lvl1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Verdana" panose="020B0604030504040204" pitchFamily="34" charset="0"/>
          <a:ea typeface="Verdana" panose="020B0604030504040204" pitchFamily="34" charset="0"/>
          <a:cs typeface="+mj-cs"/>
        </a:defRPr>
      </a:lvl1pPr>
      <a:lvl2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2pPr>
      <a:lvl3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3pPr>
      <a:lvl4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4pPr>
      <a:lvl5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ts val="0"/>
        </a:spcBef>
        <a:spcAft>
          <a:spcPct val="0"/>
        </a:spcAft>
        <a:buChar char="•"/>
        <a:defRPr sz="2400">
          <a:solidFill>
            <a:srgbClr val="D57800"/>
          </a:solidFill>
          <a:latin typeface="Verdana" panose="020B0604030504040204" pitchFamily="34" charset="0"/>
          <a:ea typeface="Verdana" panose="020B0604030504040204" pitchFamily="34" charset="0"/>
          <a:cs typeface="+mn-cs"/>
        </a:defRPr>
      </a:lvl1pPr>
      <a:lvl2pPr marL="720725" indent="-360363" algn="l" rtl="0" eaLnBrk="0" fontAlgn="base" hangingPunct="0">
        <a:lnSpc>
          <a:spcPct val="120000"/>
        </a:lnSpc>
        <a:spcBef>
          <a:spcPts val="0"/>
        </a:spcBef>
        <a:spcAft>
          <a:spcPct val="0"/>
        </a:spcAft>
        <a:buChar char="–"/>
        <a:defRPr sz="2000">
          <a:solidFill>
            <a:srgbClr val="D57800"/>
          </a:solidFill>
          <a:latin typeface="Verdana" panose="020B0604030504040204" pitchFamily="34" charset="0"/>
          <a:ea typeface="Verdana" panose="020B0604030504040204" pitchFamily="34" charset="0"/>
        </a:defRPr>
      </a:lvl2pPr>
      <a:lvl3pPr marL="1073150" indent="-352425" algn="l" rtl="0" eaLnBrk="0" fontAlgn="base" hangingPunct="0">
        <a:lnSpc>
          <a:spcPct val="120000"/>
        </a:lnSpc>
        <a:spcBef>
          <a:spcPts val="0"/>
        </a:spcBef>
        <a:spcAft>
          <a:spcPct val="0"/>
        </a:spcAft>
        <a:buChar char="•"/>
        <a:defRPr>
          <a:solidFill>
            <a:srgbClr val="D57800"/>
          </a:solidFill>
          <a:latin typeface="Verdana" panose="020B0604030504040204" pitchFamily="34" charset="0"/>
          <a:ea typeface="Verdana" panose="020B0604030504040204" pitchFamily="34" charset="0"/>
        </a:defRPr>
      </a:lvl3pPr>
      <a:lvl4pPr marL="1435100" indent="-361950" algn="l" rtl="0" eaLnBrk="0" fontAlgn="base" hangingPunct="0">
        <a:lnSpc>
          <a:spcPct val="120000"/>
        </a:lnSpc>
        <a:spcBef>
          <a:spcPts val="0"/>
        </a:spcBef>
        <a:spcAft>
          <a:spcPct val="0"/>
        </a:spcAft>
        <a:buChar char="–"/>
        <a:defRPr sz="1600">
          <a:solidFill>
            <a:srgbClr val="D57800"/>
          </a:solidFill>
          <a:latin typeface="Verdana" panose="020B0604030504040204" pitchFamily="34" charset="0"/>
          <a:ea typeface="Verdana" panose="020B0604030504040204" pitchFamily="34" charset="0"/>
        </a:defRPr>
      </a:lvl4pPr>
      <a:lvl5pPr marL="1795463" indent="-360363" algn="l" rtl="0" eaLnBrk="0" fontAlgn="base" hangingPunct="0">
        <a:lnSpc>
          <a:spcPct val="120000"/>
        </a:lnSpc>
        <a:spcBef>
          <a:spcPts val="0"/>
        </a:spcBef>
        <a:spcAft>
          <a:spcPct val="0"/>
        </a:spcAft>
        <a:buChar char="»"/>
        <a:defRPr sz="1600">
          <a:solidFill>
            <a:srgbClr val="D57800"/>
          </a:solidFill>
          <a:latin typeface="Verdana" panose="020B0604030504040204" pitchFamily="34" charset="0"/>
          <a:ea typeface="Verdan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scalpublications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41">
            <a:extLst>
              <a:ext uri="{FF2B5EF4-FFF2-40B4-BE49-F238E27FC236}">
                <a16:creationId xmlns:a16="http://schemas.microsoft.com/office/drawing/2014/main" id="{ACA75ADA-7332-94D9-AD95-62DBEEB16C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2800" y="936624"/>
            <a:ext cx="5281200" cy="5383441"/>
          </a:xfrm>
          <a:prstGeom prst="rect">
            <a:avLst/>
          </a:prstGeom>
          <a:ln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3200">
                <a:solidFill>
                  <a:srgbClr val="0000FF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2800">
                <a:solidFill>
                  <a:srgbClr val="0000FF"/>
                </a:solidFill>
                <a:latin typeface="Trebuchet MS" panose="020B0603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2400">
                <a:solidFill>
                  <a:srgbClr val="0000FF"/>
                </a:solidFill>
                <a:latin typeface="Trebuchet MS" panose="020B0603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FF"/>
                </a:solidFill>
                <a:latin typeface="Trebuchet MS" panose="020B0603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FF"/>
                </a:solidFill>
                <a:latin typeface="Trebuchet MS" panose="020B0603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indent="-355600">
              <a:tabLst>
                <a:tab pos="355600" algn="l"/>
              </a:tabLst>
              <a:defRPr/>
            </a:pPr>
            <a:endParaRPr lang="en-GB" altLang="en-US" sz="1800" b="1" i="1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2800" b="1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Chapter 28</a:t>
            </a:r>
          </a:p>
          <a:p>
            <a:pPr marL="0" indent="0">
              <a:buNone/>
              <a:tabLst>
                <a:tab pos="355600" algn="l"/>
              </a:tabLst>
              <a:defRPr/>
            </a:pPr>
            <a:r>
              <a:rPr lang="en-GB" altLang="en-US" sz="2400" b="1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Shares and securities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endParaRPr lang="en-GB" altLang="en-US" sz="2400" b="1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endParaRPr lang="en-GB" altLang="en-US" sz="1800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8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Ricky Tutin and Stephanie Tiller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6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‘Taxation: incorporating the 2026 Finance Act’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45</a:t>
            </a:r>
            <a:r>
              <a:rPr lang="en-GB" altLang="en-US" sz="1400" kern="0" baseline="3000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</a:t>
            </a:r>
            <a:r>
              <a:rPr lang="en-GB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edition 2026/27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endParaRPr lang="en-GB" altLang="en-US" sz="1400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US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http://www.fiscalpublications.com</a:t>
            </a:r>
            <a:endParaRPr lang="en-US" altLang="en-US" sz="1400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240F6E-AC9C-D49E-0FD8-33EC8B35ED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00" y="1299600"/>
            <a:ext cx="3173705" cy="455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99357621"/>
      </p:ext>
    </p:extLst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Volta Ltd – gain computation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</a:pPr>
            <a:endParaRPr lang="en-GB" altLang="en-US" sz="2800" dirty="0"/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Disposal of shares in Zeal Ltd  28 January 2027																		£</a:t>
            </a:r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Proceeds of sale (15,000 shares)		 	176,000</a:t>
            </a:r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Cost of 15,000 shares (see pool working) 	</a:t>
            </a:r>
            <a:r>
              <a:rPr lang="en-GB" altLang="en-US" u="sng" dirty="0">
                <a:solidFill>
                  <a:schemeClr val="tx2"/>
                </a:solidFill>
              </a:rPr>
              <a:t>(38,700)</a:t>
            </a:r>
            <a:endParaRPr lang="en-GB" altLang="en-US" dirty="0">
              <a:solidFill>
                <a:schemeClr val="tx2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Un-indexed gain 			 			137,300</a:t>
            </a:r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Less	Indexation Allowance:</a:t>
            </a:r>
          </a:p>
          <a:p>
            <a:pPr marL="0" lvl="0" indent="0" eaLnBrk="1" hangingPunct="1">
              <a:spcBef>
                <a:spcPts val="0"/>
              </a:spcBef>
              <a:buNone/>
            </a:pPr>
            <a:r>
              <a:rPr lang="en-GB" altLang="en-US" dirty="0">
                <a:solidFill>
                  <a:schemeClr val="tx2"/>
                </a:solidFill>
              </a:rPr>
              <a:t>  (see pool working) </a:t>
            </a:r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(85,312 – 38,700)				 	</a:t>
            </a:r>
            <a:r>
              <a:rPr lang="en-GB" altLang="en-US" u="sng" dirty="0">
                <a:solidFill>
                  <a:schemeClr val="tx2"/>
                </a:solidFill>
              </a:rPr>
              <a:t> (46,612)</a:t>
            </a:r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Chargeable gain included in Taxable Total </a:t>
            </a:r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Profits							</a:t>
            </a:r>
            <a:r>
              <a:rPr lang="en-GB" altLang="en-US" b="1" dirty="0">
                <a:solidFill>
                  <a:schemeClr val="tx2"/>
                </a:solidFill>
              </a:rPr>
              <a:t>£90,688</a:t>
            </a:r>
            <a:endParaRPr lang="en-US" altLang="en-US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44483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dirty="0">
                <a:solidFill>
                  <a:srgbClr val="FFFFFF"/>
                </a:solidFill>
              </a:rPr>
              <a:t>Bonus and rights issues – effect on pooled share costs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4013" lvl="0" indent="-354013" eaLnBrk="1" hangingPunct="1">
              <a:lnSpc>
                <a:spcPct val="90000"/>
              </a:lnSpc>
            </a:pPr>
            <a:endParaRPr lang="en-GB" altLang="en-US" dirty="0"/>
          </a:p>
          <a:p>
            <a:pPr marL="354013" lvl="0" indent="-354013" eaLnBrk="1" hangingPunct="1">
              <a:lnSpc>
                <a:spcPct val="90000"/>
              </a:lnSpc>
            </a:pPr>
            <a:r>
              <a:rPr lang="en-GB" altLang="en-US" dirty="0">
                <a:solidFill>
                  <a:schemeClr val="tx2"/>
                </a:solidFill>
              </a:rPr>
              <a:t>(For all taxpayers)  A bonus issue of shares adds to the number, but not the cost, of the total pool of shares; A rights issue adds to the number, </a:t>
            </a:r>
            <a:r>
              <a:rPr lang="en-GB" altLang="en-US" b="1" dirty="0">
                <a:solidFill>
                  <a:schemeClr val="tx2"/>
                </a:solidFill>
              </a:rPr>
              <a:t>and</a:t>
            </a:r>
            <a:r>
              <a:rPr lang="en-GB" altLang="en-US" dirty="0">
                <a:solidFill>
                  <a:schemeClr val="tx2"/>
                </a:solidFill>
              </a:rPr>
              <a:t> the cost, of the pool of shares;</a:t>
            </a:r>
          </a:p>
          <a:p>
            <a:pPr marL="354013" lvl="1" indent="-354013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GB" altLang="en-US" sz="2400" b="1" dirty="0">
              <a:solidFill>
                <a:schemeClr val="tx2"/>
              </a:solidFill>
            </a:endParaRPr>
          </a:p>
          <a:p>
            <a:pPr marL="354013" lvl="1" indent="-354013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altLang="en-US" sz="2400" b="1" dirty="0">
                <a:solidFill>
                  <a:schemeClr val="tx2"/>
                </a:solidFill>
              </a:rPr>
              <a:t>So </a:t>
            </a:r>
            <a:r>
              <a:rPr lang="en-GB" altLang="en-US" sz="2400" dirty="0">
                <a:solidFill>
                  <a:schemeClr val="tx2"/>
                </a:solidFill>
              </a:rPr>
              <a:t>a bonus issue </a:t>
            </a:r>
            <a:r>
              <a:rPr lang="en-GB" altLang="en-US" sz="2400" b="1" dirty="0">
                <a:solidFill>
                  <a:schemeClr val="tx2"/>
                </a:solidFill>
              </a:rPr>
              <a:t>is not</a:t>
            </a:r>
            <a:r>
              <a:rPr lang="en-GB" altLang="en-US" sz="2400" dirty="0">
                <a:solidFill>
                  <a:schemeClr val="tx2"/>
                </a:solidFill>
              </a:rPr>
              <a:t> an ‘operative event’ triggering a new indexation calculation in the s.104 pool, because it does not alter the cost figure at all. </a:t>
            </a:r>
          </a:p>
          <a:p>
            <a:pPr marL="354013" lvl="0" indent="-354013" eaLnBrk="1" hangingPunct="1">
              <a:lnSpc>
                <a:spcPct val="90000"/>
              </a:lnSpc>
            </a:pPr>
            <a:endParaRPr lang="en-GB" altLang="en-US" dirty="0">
              <a:solidFill>
                <a:schemeClr val="tx2"/>
              </a:solidFill>
            </a:endParaRPr>
          </a:p>
          <a:p>
            <a:pPr marL="354013" lvl="0" indent="-354013" eaLnBrk="1" hangingPunct="1">
              <a:lnSpc>
                <a:spcPct val="90000"/>
              </a:lnSpc>
            </a:pPr>
            <a:r>
              <a:rPr lang="en-GB" altLang="en-US" dirty="0">
                <a:solidFill>
                  <a:schemeClr val="tx2"/>
                </a:solidFill>
              </a:rPr>
              <a:t>AND a rights issue </a:t>
            </a:r>
            <a:r>
              <a:rPr lang="en-GB" altLang="en-US" b="1" dirty="0">
                <a:solidFill>
                  <a:schemeClr val="tx2"/>
                </a:solidFill>
              </a:rPr>
              <a:t>is</a:t>
            </a:r>
            <a:r>
              <a:rPr lang="en-GB" altLang="en-US" dirty="0">
                <a:solidFill>
                  <a:schemeClr val="tx2"/>
                </a:solidFill>
              </a:rPr>
              <a:t> an ‘operative event’ in the s.104 pool, requiring a new indexation adjustment  to ‘indexed cost’ in the pool, before the new rights cost is then added to both cost and  indexed cost...</a:t>
            </a:r>
            <a:endParaRPr lang="en-US" altLang="en-US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06309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Alex section 28.5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T Ltd makes a bonus issue of 1 for 5 on 1 August 2004.  Alex had acquired 500 ordinary shares in T Ltd on 1 May 2002, at a cost of £1,250.</a:t>
            </a:r>
          </a:p>
          <a:p>
            <a:pPr marL="0" lvl="0" indent="0" eaLnBrk="1" hangingPunct="1">
              <a:buNone/>
            </a:pPr>
            <a:endParaRPr lang="en-GB" altLang="en-US" dirty="0">
              <a:solidFill>
                <a:schemeClr val="tx2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In January 2027 Alex  sells 250 shares for £650.</a:t>
            </a:r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The shares do not qualify for Business Asset Disposal relief. </a:t>
            </a:r>
          </a:p>
          <a:p>
            <a:pPr marL="0" lvl="0" indent="0" eaLnBrk="1" hangingPunct="1">
              <a:buNone/>
            </a:pPr>
            <a:endParaRPr lang="en-GB" altLang="en-US" dirty="0">
              <a:solidFill>
                <a:schemeClr val="tx2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b="1" dirty="0">
                <a:solidFill>
                  <a:schemeClr val="tx2"/>
                </a:solidFill>
              </a:rPr>
              <a:t>Required: Compute the chargeable gain to Alex on the 2026/27 share sale…</a:t>
            </a:r>
            <a:endParaRPr lang="en-US" altLang="en-US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21130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dirty="0">
                <a:solidFill>
                  <a:srgbClr val="FFFFFF"/>
                </a:solidFill>
              </a:rPr>
              <a:t>Bonus issue answer – Alex share pool (s 104 holding)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lnSpc>
                <a:spcPct val="90000"/>
              </a:lnSpc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dirty="0">
                <a:solidFill>
                  <a:schemeClr val="tx2"/>
                </a:solidFill>
              </a:rPr>
              <a:t>							</a:t>
            </a:r>
            <a:r>
              <a:rPr lang="en-GB" altLang="en-US" u="sng" dirty="0">
                <a:solidFill>
                  <a:schemeClr val="tx2"/>
                </a:solidFill>
              </a:rPr>
              <a:t>No</a:t>
            </a:r>
            <a:r>
              <a:rPr lang="en-GB" altLang="en-US" dirty="0">
                <a:solidFill>
                  <a:schemeClr val="tx2"/>
                </a:solidFill>
              </a:rPr>
              <a:t>	</a:t>
            </a:r>
            <a:r>
              <a:rPr lang="en-GB" altLang="en-US" u="sng" dirty="0">
                <a:solidFill>
                  <a:schemeClr val="tx2"/>
                </a:solidFill>
              </a:rPr>
              <a:t>Cost £</a:t>
            </a:r>
          </a:p>
          <a:p>
            <a:pPr marL="0" lvl="0" indent="0" eaLnBrk="1" hangingPunct="1">
              <a:lnSpc>
                <a:spcPct val="90000"/>
              </a:lnSpc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dirty="0">
                <a:solidFill>
                  <a:schemeClr val="tx2"/>
                </a:solidFill>
              </a:rPr>
              <a:t>May 2002	bought	500	  1,250</a:t>
            </a:r>
          </a:p>
          <a:p>
            <a:pPr marL="0" lvl="0" indent="0" eaLnBrk="1" hangingPunct="1">
              <a:lnSpc>
                <a:spcPct val="90000"/>
              </a:lnSpc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dirty="0">
                <a:solidFill>
                  <a:schemeClr val="tx2"/>
                </a:solidFill>
              </a:rPr>
              <a:t>Aug 2004 bonus 1/5 		</a:t>
            </a:r>
            <a:r>
              <a:rPr lang="en-GB" altLang="en-US" u="sng" dirty="0">
                <a:solidFill>
                  <a:schemeClr val="tx2"/>
                </a:solidFill>
              </a:rPr>
              <a:t>100	0</a:t>
            </a:r>
          </a:p>
          <a:p>
            <a:pPr marL="0" lvl="0" indent="0" eaLnBrk="1" hangingPunct="1">
              <a:lnSpc>
                <a:spcPct val="90000"/>
              </a:lnSpc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dirty="0">
                <a:solidFill>
                  <a:schemeClr val="tx2"/>
                </a:solidFill>
              </a:rPr>
              <a:t>		600	  1,250</a:t>
            </a:r>
          </a:p>
          <a:p>
            <a:pPr marL="0" lvl="0" indent="0" eaLnBrk="1" hangingPunct="1">
              <a:lnSpc>
                <a:spcPct val="90000"/>
              </a:lnSpc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dirty="0">
                <a:solidFill>
                  <a:schemeClr val="tx2"/>
                </a:solidFill>
              </a:rPr>
              <a:t>Disposal	</a:t>
            </a:r>
            <a:r>
              <a:rPr lang="en-GB" altLang="en-US" baseline="30000" dirty="0">
                <a:solidFill>
                  <a:schemeClr val="tx2"/>
                </a:solidFill>
              </a:rPr>
              <a:t>250</a:t>
            </a:r>
            <a:r>
              <a:rPr lang="en-GB" altLang="en-US" dirty="0">
                <a:solidFill>
                  <a:schemeClr val="tx2"/>
                </a:solidFill>
              </a:rPr>
              <a:t>/</a:t>
            </a:r>
            <a:r>
              <a:rPr lang="en-GB" altLang="en-US" baseline="-25000" dirty="0">
                <a:solidFill>
                  <a:schemeClr val="tx2"/>
                </a:solidFill>
              </a:rPr>
              <a:t>600</a:t>
            </a:r>
            <a:r>
              <a:rPr lang="en-GB" altLang="en-US" dirty="0">
                <a:solidFill>
                  <a:schemeClr val="tx2"/>
                </a:solidFill>
              </a:rPr>
              <a:t>	</a:t>
            </a:r>
            <a:r>
              <a:rPr lang="en-GB" altLang="en-US" u="sng" dirty="0">
                <a:solidFill>
                  <a:schemeClr val="tx2"/>
                </a:solidFill>
              </a:rPr>
              <a:t>(250)	  </a:t>
            </a:r>
            <a:r>
              <a:rPr lang="en-GB" altLang="en-US" b="1" u="sng" dirty="0">
                <a:solidFill>
                  <a:schemeClr val="tx2"/>
                </a:solidFill>
              </a:rPr>
              <a:t>(  521) </a:t>
            </a:r>
          </a:p>
          <a:p>
            <a:pPr marL="0" lvl="0" indent="0" eaLnBrk="1" hangingPunct="1">
              <a:lnSpc>
                <a:spcPct val="90000"/>
              </a:lnSpc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dirty="0">
                <a:solidFill>
                  <a:schemeClr val="tx2"/>
                </a:solidFill>
              </a:rPr>
              <a:t>Remaining cost		</a:t>
            </a:r>
            <a:r>
              <a:rPr lang="en-GB" altLang="en-US" u="sng" dirty="0">
                <a:solidFill>
                  <a:schemeClr val="tx2"/>
                </a:solidFill>
              </a:rPr>
              <a:t>350	     729</a:t>
            </a:r>
            <a:endParaRPr lang="en-US" altLang="en-US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17952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rgbClr val="FFFFFF"/>
                </a:solidFill>
              </a:rPr>
              <a:t>Alex(continued): Capital Gain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dirty="0">
                <a:solidFill>
                  <a:schemeClr val="tx2"/>
                </a:solidFill>
              </a:rPr>
              <a:t>				£</a:t>
            </a:r>
          </a:p>
          <a:p>
            <a:pPr marL="0" lvl="0" indent="0" eaLnBrk="1" hangingPunct="1"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dirty="0">
                <a:solidFill>
                  <a:schemeClr val="tx2"/>
                </a:solidFill>
              </a:rPr>
              <a:t>Proceeds of 250 shares			       	650</a:t>
            </a:r>
          </a:p>
          <a:p>
            <a:pPr marL="0" lvl="0" indent="0" eaLnBrk="1" hangingPunct="1"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dirty="0">
                <a:solidFill>
                  <a:schemeClr val="tx2"/>
                </a:solidFill>
              </a:rPr>
              <a:t>Less Cost of “250” shares in pool		(</a:t>
            </a:r>
            <a:r>
              <a:rPr lang="en-GB" altLang="en-US" u="sng" dirty="0">
                <a:solidFill>
                  <a:schemeClr val="tx2"/>
                </a:solidFill>
              </a:rPr>
              <a:t>521)</a:t>
            </a:r>
          </a:p>
          <a:p>
            <a:pPr marL="0" lvl="0" indent="0" eaLnBrk="1" hangingPunct="1"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dirty="0">
                <a:solidFill>
                  <a:schemeClr val="tx2"/>
                </a:solidFill>
              </a:rPr>
              <a:t>Capital gain	(before AE)		   	</a:t>
            </a:r>
            <a:r>
              <a:rPr lang="en-GB" altLang="en-US" u="dbl" dirty="0">
                <a:solidFill>
                  <a:schemeClr val="tx2"/>
                </a:solidFill>
              </a:rPr>
              <a:t>129</a:t>
            </a:r>
          </a:p>
          <a:p>
            <a:pPr marL="0" lvl="0" indent="0" eaLnBrk="1" hangingPunct="1"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endParaRPr lang="en-GB" altLang="en-US" dirty="0">
              <a:solidFill>
                <a:schemeClr val="tx2"/>
              </a:solidFill>
            </a:endParaRPr>
          </a:p>
          <a:p>
            <a:pPr marL="0" lvl="0" indent="0" eaLnBrk="1" hangingPunct="1"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dirty="0">
                <a:solidFill>
                  <a:schemeClr val="tx2"/>
                </a:solidFill>
              </a:rPr>
              <a:t>Cost of remaining 350 shares retained by Alex  (from pool working ) = £729…</a:t>
            </a:r>
            <a:endParaRPr lang="en-GB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7812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dirty="0">
                <a:solidFill>
                  <a:srgbClr val="FFFFFF"/>
                </a:solidFill>
              </a:rPr>
              <a:t>Compare Alex </a:t>
            </a:r>
            <a:r>
              <a:rPr lang="en-GB" altLang="en-US" sz="2800" dirty="0"/>
              <a:t>Ltd</a:t>
            </a:r>
            <a:r>
              <a:rPr lang="en-GB" altLang="en-US" sz="2800" dirty="0">
                <a:solidFill>
                  <a:srgbClr val="FFFFFF"/>
                </a:solidFill>
              </a:rPr>
              <a:t> (a corporate shareholder)</a:t>
            </a:r>
            <a:br>
              <a:rPr lang="en-GB" altLang="en-US" sz="3200" dirty="0">
                <a:solidFill>
                  <a:srgbClr val="FFFFFF"/>
                </a:solidFill>
              </a:rPr>
            </a:br>
            <a:r>
              <a:rPr lang="en-GB" altLang="en-US" sz="3200" dirty="0">
                <a:solidFill>
                  <a:srgbClr val="FFFFFF"/>
                </a:solidFill>
              </a:rPr>
              <a:t>section</a:t>
            </a:r>
            <a:r>
              <a:rPr lang="en-GB" altLang="en-US" sz="2800" dirty="0">
                <a:solidFill>
                  <a:srgbClr val="FFFFFF"/>
                </a:solidFill>
              </a:rPr>
              <a:t> 28.5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T Ltd makes a bonus issue of 1 for 5 ordinary shares on 1 August 2004.  </a:t>
            </a:r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Alex </a:t>
            </a:r>
            <a:r>
              <a:rPr lang="en-GB" altLang="en-US" b="1" dirty="0">
                <a:solidFill>
                  <a:schemeClr val="tx2"/>
                </a:solidFill>
              </a:rPr>
              <a:t>Ltd</a:t>
            </a:r>
            <a:r>
              <a:rPr lang="en-GB" altLang="en-US" dirty="0">
                <a:solidFill>
                  <a:schemeClr val="tx2"/>
                </a:solidFill>
              </a:rPr>
              <a:t> had bought 500 ordinary shares in T Ltd on 1 May 2002 at a cost of £1,250.</a:t>
            </a:r>
          </a:p>
          <a:p>
            <a:pPr marL="0" lvl="0" indent="0" eaLnBrk="1" hangingPunct="1">
              <a:buNone/>
            </a:pPr>
            <a:endParaRPr lang="en-GB" altLang="en-US" dirty="0">
              <a:solidFill>
                <a:schemeClr val="tx2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In January 2027 Alex Ltd sells 250  shares for £650. The shares do not qualify for substantial shareholdings exemption</a:t>
            </a:r>
          </a:p>
          <a:p>
            <a:pPr marL="0" lvl="0" indent="0" eaLnBrk="1" hangingPunct="1">
              <a:buNone/>
            </a:pPr>
            <a:endParaRPr lang="en-GB" altLang="en-US" dirty="0">
              <a:solidFill>
                <a:schemeClr val="tx2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b="1" dirty="0">
                <a:solidFill>
                  <a:schemeClr val="tx2"/>
                </a:solidFill>
              </a:rPr>
              <a:t>Required: Calculate the chargeable gain arising.</a:t>
            </a:r>
            <a:endParaRPr lang="en-US" altLang="en-US" b="1" dirty="0">
              <a:solidFill>
                <a:schemeClr val="tx2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(get RPI table either from the UK government’s (ONS) website, or from end of chapter 23 in textbook …)</a:t>
            </a:r>
            <a:endParaRPr lang="en-US" alt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8621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rgbClr val="FFFFFF"/>
                </a:solidFill>
              </a:rPr>
              <a:t>Bonus issue share pool Alex Ltd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lnSpc>
                <a:spcPct val="90000"/>
              </a:lnSpc>
              <a:buNone/>
              <a:tabLst>
                <a:tab pos="806450" algn="ctr"/>
                <a:tab pos="2871788" algn="dec"/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dirty="0"/>
              <a:t>	</a:t>
            </a:r>
            <a:r>
              <a:rPr lang="en-GB" altLang="en-US" sz="2000" dirty="0">
                <a:solidFill>
                  <a:schemeClr val="tx2"/>
                </a:solidFill>
              </a:rPr>
              <a:t>		</a:t>
            </a:r>
            <a:r>
              <a:rPr lang="en-GB" altLang="en-US" sz="2000" u="sng" dirty="0">
                <a:solidFill>
                  <a:schemeClr val="tx2"/>
                </a:solidFill>
              </a:rPr>
              <a:t>No.</a:t>
            </a:r>
            <a:r>
              <a:rPr lang="en-GB" altLang="en-US" sz="2000" dirty="0">
                <a:solidFill>
                  <a:schemeClr val="tx2"/>
                </a:solidFill>
              </a:rPr>
              <a:t>	</a:t>
            </a:r>
            <a:r>
              <a:rPr lang="en-GB" altLang="en-US" sz="2000" u="sng" dirty="0">
                <a:solidFill>
                  <a:schemeClr val="tx2"/>
                </a:solidFill>
              </a:rPr>
              <a:t>Cost	</a:t>
            </a:r>
            <a:r>
              <a:rPr lang="en-GB" altLang="en-US" sz="2000" dirty="0">
                <a:solidFill>
                  <a:schemeClr val="tx2"/>
                </a:solidFill>
              </a:rPr>
              <a:t>    </a:t>
            </a:r>
            <a:r>
              <a:rPr lang="en-GB" altLang="en-US" sz="2000" u="sng" dirty="0">
                <a:solidFill>
                  <a:schemeClr val="tx2"/>
                </a:solidFill>
              </a:rPr>
              <a:t>Indexed Cost</a:t>
            </a:r>
          </a:p>
          <a:p>
            <a:pPr marL="0" lvl="0" indent="0" eaLnBrk="1" hangingPunct="1">
              <a:lnSpc>
                <a:spcPct val="90000"/>
              </a:lnSpc>
              <a:buNone/>
              <a:tabLst>
                <a:tab pos="806450" algn="ctr"/>
                <a:tab pos="2871788" algn="dec"/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May 2002bought		500	£1,250	£1,250</a:t>
            </a:r>
          </a:p>
          <a:p>
            <a:pPr marL="0" lvl="0" indent="0" eaLnBrk="1" hangingPunct="1">
              <a:lnSpc>
                <a:spcPct val="90000"/>
              </a:lnSpc>
              <a:buNone/>
              <a:tabLst>
                <a:tab pos="806450" algn="ctr"/>
                <a:tab pos="2871788" algn="dec"/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Aug 2004 bonus 1:5 		</a:t>
            </a:r>
            <a:r>
              <a:rPr lang="en-GB" altLang="en-US" sz="2000" u="sng" dirty="0">
                <a:solidFill>
                  <a:schemeClr val="tx2"/>
                </a:solidFill>
              </a:rPr>
              <a:t>100	0	         0</a:t>
            </a:r>
          </a:p>
          <a:p>
            <a:pPr marL="0" lvl="0" indent="0" eaLnBrk="1" hangingPunct="1">
              <a:lnSpc>
                <a:spcPct val="90000"/>
              </a:lnSpc>
              <a:buNone/>
              <a:tabLst>
                <a:tab pos="806450" algn="ctr"/>
                <a:tab pos="2871788" algn="dec"/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			600	£1,250	£1,250</a:t>
            </a:r>
          </a:p>
          <a:p>
            <a:pPr marL="0" lvl="0" indent="0" eaLnBrk="1" hangingPunct="1">
              <a:lnSpc>
                <a:spcPct val="90000"/>
              </a:lnSpc>
              <a:buNone/>
              <a:tabLst>
                <a:tab pos="806450" algn="ctr"/>
                <a:tab pos="2871788" algn="dec"/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Indexation (May 2002 – Dec 2017):	</a:t>
            </a:r>
          </a:p>
          <a:p>
            <a:pPr marL="0" lvl="0" indent="0" eaLnBrk="1" hangingPunct="1">
              <a:lnSpc>
                <a:spcPct val="90000"/>
              </a:lnSpc>
              <a:buNone/>
              <a:tabLst>
                <a:tab pos="806450" algn="ctr"/>
                <a:tab pos="2871788" algn="dec"/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2000" u="sng" dirty="0">
                <a:solidFill>
                  <a:schemeClr val="tx2"/>
                </a:solidFill>
              </a:rPr>
              <a:t>278.1 – 176.2</a:t>
            </a:r>
            <a:r>
              <a:rPr lang="en-GB" altLang="en-US" sz="2000" dirty="0">
                <a:solidFill>
                  <a:schemeClr val="tx2"/>
                </a:solidFill>
              </a:rPr>
              <a:t> × £1,250</a:t>
            </a:r>
          </a:p>
          <a:p>
            <a:pPr marL="0" lvl="0" indent="0" eaLnBrk="1" hangingPunct="1">
              <a:lnSpc>
                <a:spcPct val="90000"/>
              </a:lnSpc>
              <a:buNone/>
              <a:tabLst>
                <a:tab pos="806450" algn="ctr"/>
                <a:tab pos="2871788" algn="dec"/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	176.2	</a:t>
            </a:r>
            <a:r>
              <a:rPr lang="en-GB" altLang="en-US" sz="2000" u="sng" dirty="0">
                <a:solidFill>
                  <a:schemeClr val="tx2"/>
                </a:solidFill>
              </a:rPr>
              <a:t>			 £  723</a:t>
            </a:r>
            <a:r>
              <a:rPr lang="en-GB" altLang="en-US" sz="2000" dirty="0">
                <a:solidFill>
                  <a:schemeClr val="tx2"/>
                </a:solidFill>
              </a:rPr>
              <a:t>					600	£1,250	£1,973</a:t>
            </a:r>
          </a:p>
          <a:p>
            <a:pPr marL="0" lvl="0" indent="0" eaLnBrk="1" hangingPunct="1">
              <a:lnSpc>
                <a:spcPct val="90000"/>
              </a:lnSpc>
              <a:buNone/>
              <a:tabLst>
                <a:tab pos="806450" algn="ctr"/>
                <a:tab pos="2871788" algn="dec"/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Disposal (</a:t>
            </a:r>
            <a:r>
              <a:rPr lang="en-GB" altLang="en-US" sz="2000" baseline="30000" dirty="0">
                <a:solidFill>
                  <a:schemeClr val="tx2"/>
                </a:solidFill>
              </a:rPr>
              <a:t>250</a:t>
            </a:r>
            <a:r>
              <a:rPr lang="en-GB" altLang="en-US" sz="2000" dirty="0">
                <a:solidFill>
                  <a:schemeClr val="tx2"/>
                </a:solidFill>
              </a:rPr>
              <a:t>/</a:t>
            </a:r>
            <a:r>
              <a:rPr lang="en-GB" altLang="en-US" sz="2000" baseline="-25000" dirty="0">
                <a:solidFill>
                  <a:schemeClr val="tx2"/>
                </a:solidFill>
              </a:rPr>
              <a:t>600</a:t>
            </a:r>
            <a:r>
              <a:rPr lang="en-GB" altLang="en-US" sz="2000" dirty="0">
                <a:solidFill>
                  <a:schemeClr val="tx2"/>
                </a:solidFill>
              </a:rPr>
              <a:t>)		</a:t>
            </a:r>
            <a:r>
              <a:rPr lang="en-GB" altLang="en-US" sz="2000" u="sng" dirty="0">
                <a:solidFill>
                  <a:schemeClr val="tx2"/>
                </a:solidFill>
              </a:rPr>
              <a:t>(250)	  </a:t>
            </a:r>
            <a:r>
              <a:rPr lang="en-GB" altLang="en-US" sz="2000" b="1" u="sng" dirty="0">
                <a:solidFill>
                  <a:schemeClr val="tx2"/>
                </a:solidFill>
              </a:rPr>
              <a:t>(  521)	(   822)</a:t>
            </a:r>
          </a:p>
          <a:p>
            <a:pPr marL="0" lvl="0" indent="0" eaLnBrk="1" hangingPunct="1">
              <a:lnSpc>
                <a:spcPct val="90000"/>
              </a:lnSpc>
              <a:buNone/>
              <a:tabLst>
                <a:tab pos="806450" algn="ctr"/>
                <a:tab pos="2871788" algn="dec"/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Pool carried forward	</a:t>
            </a:r>
            <a:r>
              <a:rPr lang="en-GB" altLang="en-US" sz="2000" u="dbl" dirty="0">
                <a:solidFill>
                  <a:schemeClr val="tx2"/>
                </a:solidFill>
              </a:rPr>
              <a:t>	 350	     729	  1,151</a:t>
            </a:r>
            <a:r>
              <a:rPr lang="en-GB" altLang="en-US" sz="2000" dirty="0">
                <a:solidFill>
                  <a:schemeClr val="tx2"/>
                </a:solidFill>
              </a:rPr>
              <a:t>…</a:t>
            </a:r>
            <a:r>
              <a:rPr lang="en-GB" altLang="en-US" dirty="0">
                <a:solidFill>
                  <a:schemeClr val="tx2"/>
                </a:solidFill>
              </a:rPr>
              <a:t> </a:t>
            </a:r>
            <a:endParaRPr lang="en-US" altLang="en-US" dirty="0">
              <a:solidFill>
                <a:schemeClr val="tx2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64510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dirty="0">
                <a:solidFill>
                  <a:srgbClr val="FFFFFF"/>
                </a:solidFill>
              </a:rPr>
              <a:t>Gain computation including Bonus Issue in Pool - Alex Ltd</a:t>
            </a:r>
            <a:r>
              <a:rPr lang="en-GB" altLang="en-US" sz="3600" dirty="0">
                <a:solidFill>
                  <a:srgbClr val="FFFFFF"/>
                </a:solidFill>
              </a:rPr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tx2"/>
                </a:solidFill>
              </a:rPr>
              <a:t>Proceeds of 250 shares				 650</a:t>
            </a:r>
          </a:p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tx2"/>
                </a:solidFill>
              </a:rPr>
              <a:t>Cost of 250 shares	(from s 104 pool)		(</a:t>
            </a:r>
            <a:r>
              <a:rPr lang="en-GB" altLang="en-US" sz="2000" u="sng" dirty="0">
                <a:solidFill>
                  <a:schemeClr val="tx2"/>
                </a:solidFill>
              </a:rPr>
              <a:t>521)</a:t>
            </a:r>
          </a:p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tx2"/>
                </a:solidFill>
              </a:rPr>
              <a:t>Unindexed gain				 	 129</a:t>
            </a:r>
          </a:p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tx2"/>
                </a:solidFill>
              </a:rPr>
              <a:t>Less Indexation (822 – 521)= 301</a:t>
            </a:r>
          </a:p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tx2"/>
                </a:solidFill>
              </a:rPr>
              <a:t>BUT Restricted to max. of unindexed gain *	(</a:t>
            </a:r>
            <a:r>
              <a:rPr lang="en-GB" altLang="en-US" sz="2000" u="sng" dirty="0">
                <a:solidFill>
                  <a:schemeClr val="tx2"/>
                </a:solidFill>
              </a:rPr>
              <a:t>129)</a:t>
            </a:r>
          </a:p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tx2"/>
                </a:solidFill>
              </a:rPr>
              <a:t>So, Gain taken to  CT return = 		   	  </a:t>
            </a:r>
            <a:r>
              <a:rPr lang="en-GB" altLang="en-US" sz="2000" u="sng" dirty="0">
                <a:solidFill>
                  <a:schemeClr val="tx2"/>
                </a:solidFill>
              </a:rPr>
              <a:t>Nil</a:t>
            </a:r>
            <a:endParaRPr lang="en-GB" altLang="en-US" sz="2000" dirty="0">
              <a:solidFill>
                <a:schemeClr val="tx2"/>
              </a:solidFill>
            </a:endParaRPr>
          </a:p>
          <a:p>
            <a:pPr marL="0" lvl="0" indent="0" eaLnBrk="1" hangingPunct="1">
              <a:buNone/>
            </a:pPr>
            <a:endParaRPr lang="en-GB" altLang="en-US" sz="2200" dirty="0">
              <a:solidFill>
                <a:schemeClr val="tx2"/>
              </a:solidFill>
            </a:endParaRPr>
          </a:p>
          <a:p>
            <a:pPr marL="354013" lvl="0" indent="-354013" eaLnBrk="1" hangingPunct="1">
              <a:buNone/>
              <a:tabLst>
                <a:tab pos="354013" algn="l"/>
              </a:tabLst>
            </a:pPr>
            <a:r>
              <a:rPr lang="en-GB" altLang="en-US" sz="2200" dirty="0">
                <a:solidFill>
                  <a:schemeClr val="tx2"/>
                </a:solidFill>
              </a:rPr>
              <a:t>*	Full indexation allowance is not available to Alex Ltd, because indexation allowance cannot create or increase an allowable  loss…</a:t>
            </a:r>
            <a:r>
              <a:rPr lang="en-GB" altLang="en-US" dirty="0">
                <a:solidFill>
                  <a:schemeClr val="tx2"/>
                </a:solidFill>
              </a:rPr>
              <a:t>	</a:t>
            </a:r>
            <a:r>
              <a:rPr lang="en-GB" altLang="en-US" dirty="0"/>
              <a:t>   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433599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dirty="0">
                <a:solidFill>
                  <a:srgbClr val="FFFFFF"/>
                </a:solidFill>
              </a:rPr>
              <a:t>Example of effect of Rights issue on a Share Pool for an individual; Jack  section 28.6 example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Jack  buys 1,000 ordinary shares in Roxy plc for £1,300 on 1 October 2002.</a:t>
            </a:r>
          </a:p>
          <a:p>
            <a:pPr marL="0" lvl="0" indent="0" eaLnBrk="1" hangingPunct="1">
              <a:buNone/>
            </a:pPr>
            <a:endParaRPr lang="en-GB" altLang="en-US" dirty="0">
              <a:solidFill>
                <a:schemeClr val="tx2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Roxy plc makes a rights issue of 1 new ordinary share for every 2 ordinary shares held on 7 February 2004, at 125p per share.</a:t>
            </a:r>
          </a:p>
          <a:p>
            <a:pPr marL="0" lvl="0" indent="0" eaLnBrk="1" hangingPunct="1">
              <a:buNone/>
            </a:pPr>
            <a:endParaRPr lang="en-GB" altLang="en-US" dirty="0">
              <a:solidFill>
                <a:schemeClr val="tx2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Jack sells 750 shares for £10,000 on 25 January 2027.   </a:t>
            </a:r>
          </a:p>
          <a:p>
            <a:pPr marL="0" lvl="0" indent="0" eaLnBrk="1" hangingPunct="1">
              <a:buNone/>
            </a:pPr>
            <a:endParaRPr lang="en-GB" altLang="en-US" b="1" dirty="0">
              <a:solidFill>
                <a:schemeClr val="tx2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b="1" dirty="0">
                <a:solidFill>
                  <a:schemeClr val="tx2"/>
                </a:solidFill>
              </a:rPr>
              <a:t>Required: Compute the chargeable gain arising to Jack…</a:t>
            </a:r>
            <a:endParaRPr lang="en-GB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8566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rgbClr val="FFFFFF"/>
                </a:solidFill>
              </a:rPr>
              <a:t>Rights issue : Jack, share pool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lnSpc>
                <a:spcPct val="80000"/>
              </a:lnSpc>
              <a:buNone/>
              <a:tabLst>
                <a:tab pos="2871788" algn="dec"/>
                <a:tab pos="3589338" algn="dec"/>
                <a:tab pos="5024438" algn="dec"/>
                <a:tab pos="6459538" algn="dec"/>
                <a:tab pos="7894638" algn="dec"/>
              </a:tabLst>
            </a:pPr>
            <a:endParaRPr lang="en-GB" altLang="en-US" dirty="0">
              <a:solidFill>
                <a:schemeClr val="tx2"/>
              </a:solidFill>
            </a:endParaRPr>
          </a:p>
          <a:p>
            <a:pPr marL="0" lvl="0" indent="0" eaLnBrk="1" hangingPunct="1">
              <a:lnSpc>
                <a:spcPct val="80000"/>
              </a:lnSpc>
              <a:buNone/>
              <a:tabLst>
                <a:tab pos="2871788" algn="dec"/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				No	Cost</a:t>
            </a:r>
          </a:p>
          <a:p>
            <a:pPr marL="0" lvl="0" indent="0" eaLnBrk="1" hangingPunct="1">
              <a:lnSpc>
                <a:spcPct val="80000"/>
              </a:lnSpc>
              <a:buNone/>
              <a:tabLst>
                <a:tab pos="2871788" algn="dec"/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Oct 2002 bought				1,000	£1,300</a:t>
            </a:r>
          </a:p>
          <a:p>
            <a:pPr marL="0" lvl="0" indent="0" eaLnBrk="1" hangingPunct="1">
              <a:lnSpc>
                <a:spcPct val="80000"/>
              </a:lnSpc>
              <a:buNone/>
              <a:tabLst>
                <a:tab pos="2871788" algn="dec"/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Feb 2004 rights (1 for 2) 			</a:t>
            </a:r>
            <a:r>
              <a:rPr lang="en-GB" altLang="en-US" sz="2000" u="sng" dirty="0">
                <a:solidFill>
                  <a:schemeClr val="tx2"/>
                </a:solidFill>
              </a:rPr>
              <a:t>    500	£   625</a:t>
            </a:r>
          </a:p>
          <a:p>
            <a:pPr marL="0" lvl="0" indent="0" eaLnBrk="1" hangingPunct="1">
              <a:lnSpc>
                <a:spcPct val="80000"/>
              </a:lnSpc>
              <a:buNone/>
              <a:tabLst>
                <a:tab pos="2871788" algn="dec"/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				 1,500	£1,925</a:t>
            </a:r>
          </a:p>
          <a:p>
            <a:pPr marL="0" lvl="0" indent="0" eaLnBrk="1" hangingPunct="1">
              <a:lnSpc>
                <a:spcPct val="80000"/>
              </a:lnSpc>
              <a:buNone/>
              <a:tabLst>
                <a:tab pos="2871788" algn="dec"/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Disposal				</a:t>
            </a:r>
            <a:r>
              <a:rPr lang="en-GB" altLang="en-US" sz="2000" u="sng" dirty="0">
                <a:solidFill>
                  <a:schemeClr val="tx2"/>
                </a:solidFill>
              </a:rPr>
              <a:t>(  750)	</a:t>
            </a:r>
            <a:r>
              <a:rPr lang="en-GB" altLang="en-US" sz="2000" b="1" u="sng" dirty="0">
                <a:solidFill>
                  <a:schemeClr val="tx2"/>
                </a:solidFill>
              </a:rPr>
              <a:t>( £ 963)</a:t>
            </a:r>
          </a:p>
          <a:p>
            <a:pPr marL="0" lvl="0" indent="0" eaLnBrk="1" hangingPunct="1">
              <a:lnSpc>
                <a:spcPct val="80000"/>
              </a:lnSpc>
              <a:buNone/>
              <a:tabLst>
                <a:tab pos="2871788" algn="dec"/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Pool c/fwd			    	</a:t>
            </a:r>
            <a:r>
              <a:rPr lang="en-GB" altLang="en-US" sz="2000" u="sng" dirty="0">
                <a:solidFill>
                  <a:schemeClr val="tx2"/>
                </a:solidFill>
              </a:rPr>
              <a:t>   750	£  962</a:t>
            </a:r>
            <a:endParaRPr lang="en-US" altLang="en-US" sz="2000" dirty="0">
              <a:solidFill>
                <a:schemeClr val="tx2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4277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>
                <a:solidFill>
                  <a:srgbClr val="FFFFFF"/>
                </a:solidFill>
              </a:rPr>
              <a:t>CGT rules for Shares &amp; securities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lnSpc>
                <a:spcPct val="90000"/>
              </a:lnSpc>
              <a:spcAft>
                <a:spcPts val="1200"/>
              </a:spcAft>
              <a:buNone/>
              <a:defRPr/>
            </a:pPr>
            <a:r>
              <a:rPr lang="en-GB" altLang="en-US" dirty="0">
                <a:solidFill>
                  <a:schemeClr val="tx2"/>
                </a:solidFill>
              </a:rPr>
              <a:t>Special rules exist (and have varied over the history of CGT)  about:</a:t>
            </a:r>
          </a:p>
          <a:p>
            <a:pPr marL="354013" lvl="0" indent="-354013" eaLnBrk="1" hangingPunct="1">
              <a:lnSpc>
                <a:spcPct val="90000"/>
              </a:lnSpc>
              <a:tabLst>
                <a:tab pos="354013" algn="l"/>
              </a:tabLst>
              <a:defRPr/>
            </a:pPr>
            <a:r>
              <a:rPr lang="en-GB" altLang="en-US" dirty="0">
                <a:solidFill>
                  <a:schemeClr val="tx2"/>
                </a:solidFill>
              </a:rPr>
              <a:t>Matching shares purchased and sold</a:t>
            </a:r>
          </a:p>
          <a:p>
            <a:pPr marL="354013" lvl="0" indent="-354013" eaLnBrk="1" hangingPunct="1">
              <a:lnSpc>
                <a:spcPct val="90000"/>
              </a:lnSpc>
              <a:tabLst>
                <a:tab pos="354013" algn="l"/>
              </a:tabLst>
              <a:defRPr/>
            </a:pPr>
            <a:r>
              <a:rPr lang="en-GB" altLang="en-US" dirty="0">
                <a:solidFill>
                  <a:schemeClr val="tx2"/>
                </a:solidFill>
              </a:rPr>
              <a:t>Bonus issues</a:t>
            </a:r>
          </a:p>
          <a:p>
            <a:pPr marL="354013" lvl="0" indent="-354013" eaLnBrk="1" hangingPunct="1">
              <a:lnSpc>
                <a:spcPct val="90000"/>
              </a:lnSpc>
              <a:tabLst>
                <a:tab pos="354013" algn="l"/>
              </a:tabLst>
              <a:defRPr/>
            </a:pPr>
            <a:r>
              <a:rPr lang="en-GB" altLang="en-US" dirty="0">
                <a:solidFill>
                  <a:schemeClr val="tx2"/>
                </a:solidFill>
              </a:rPr>
              <a:t>Rights issues</a:t>
            </a:r>
          </a:p>
          <a:p>
            <a:pPr marL="354013" lvl="0" indent="-354013" eaLnBrk="1" hangingPunct="1">
              <a:lnSpc>
                <a:spcPct val="90000"/>
              </a:lnSpc>
              <a:tabLst>
                <a:tab pos="354013" algn="l"/>
              </a:tabLst>
              <a:defRPr/>
            </a:pPr>
            <a:r>
              <a:rPr lang="en-GB" altLang="en-US" dirty="0">
                <a:solidFill>
                  <a:schemeClr val="tx2"/>
                </a:solidFill>
              </a:rPr>
              <a:t>Takeovers and liquidations</a:t>
            </a:r>
          </a:p>
          <a:p>
            <a:pPr marL="0" lvl="0" indent="0" eaLnBrk="1" hangingPunct="1">
              <a:lnSpc>
                <a:spcPct val="90000"/>
              </a:lnSpc>
              <a:buNone/>
              <a:defRPr/>
            </a:pPr>
            <a:endParaRPr lang="en-GB" altLang="en-US" b="1" dirty="0">
              <a:solidFill>
                <a:schemeClr val="tx2"/>
              </a:solidFill>
            </a:endParaRPr>
          </a:p>
          <a:p>
            <a:pPr marL="0" lvl="0" indent="0" eaLnBrk="1" hangingPunct="1">
              <a:lnSpc>
                <a:spcPct val="90000"/>
              </a:lnSpc>
              <a:buNone/>
              <a:defRPr/>
            </a:pPr>
            <a:r>
              <a:rPr lang="en-GB" altLang="en-US" b="1" dirty="0">
                <a:solidFill>
                  <a:schemeClr val="tx2"/>
                </a:solidFill>
              </a:rPr>
              <a:t>Companies</a:t>
            </a:r>
            <a:r>
              <a:rPr lang="en-GB" altLang="en-US" dirty="0">
                <a:solidFill>
                  <a:schemeClr val="tx2"/>
                </a:solidFill>
              </a:rPr>
              <a:t> are not taxed at all on gains on disposal of ‘significant shareholdings’ (10%+) in trading companies </a:t>
            </a:r>
          </a:p>
          <a:p>
            <a:pPr marL="0" lvl="0" indent="0" eaLnBrk="1" hangingPunct="1">
              <a:lnSpc>
                <a:spcPct val="90000"/>
              </a:lnSpc>
              <a:buNone/>
              <a:defRPr/>
            </a:pPr>
            <a:r>
              <a:rPr lang="en-GB" altLang="en-US" dirty="0">
                <a:solidFill>
                  <a:schemeClr val="tx2"/>
                </a:solidFill>
              </a:rPr>
              <a:t>But for other shareholdings, corporate share matching rules and average costing rules apply…and indexation of cost is done on a special ‘continuous’ basis for each type of share owned…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81622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dirty="0">
                <a:solidFill>
                  <a:srgbClr val="FFFFFF"/>
                </a:solidFill>
              </a:rPr>
              <a:t>Jack (continued): Capital gain on sale of shares in Roxy plc</a:t>
            </a:r>
            <a:r>
              <a:rPr lang="en-GB" altLang="en-US" sz="3600" dirty="0">
                <a:solidFill>
                  <a:srgbClr val="FFFFFF"/>
                </a:solidFill>
              </a:rPr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lnSpc>
                <a:spcPct val="90000"/>
              </a:lnSpc>
              <a:buNone/>
            </a:pPr>
            <a:r>
              <a:rPr lang="en-GB" altLang="en-US" sz="2800" dirty="0"/>
              <a:t>	</a:t>
            </a:r>
            <a:r>
              <a:rPr lang="en-GB" altLang="en-US" sz="2800" dirty="0">
                <a:solidFill>
                  <a:schemeClr val="tx2"/>
                </a:solidFill>
              </a:rPr>
              <a:t>								</a:t>
            </a:r>
            <a:r>
              <a:rPr lang="en-GB" altLang="en-US" sz="2000" dirty="0">
                <a:solidFill>
                  <a:schemeClr val="tx2"/>
                </a:solidFill>
              </a:rPr>
              <a:t>							£</a:t>
            </a:r>
          </a:p>
          <a:p>
            <a:pPr marL="0" lvl="0" indent="0" eaLnBrk="1" hangingPunct="1">
              <a:lnSpc>
                <a:spcPct val="90000"/>
              </a:lnSpc>
              <a:buNone/>
            </a:pPr>
            <a:r>
              <a:rPr lang="en-GB" altLang="en-US" sz="2000" dirty="0">
                <a:solidFill>
                  <a:schemeClr val="tx2"/>
                </a:solidFill>
              </a:rPr>
              <a:t>Proceeds of 750 shares				  10,000</a:t>
            </a:r>
          </a:p>
          <a:p>
            <a:pPr marL="0" lvl="0" indent="0" eaLnBrk="1" hangingPunct="1">
              <a:lnSpc>
                <a:spcPct val="90000"/>
              </a:lnSpc>
              <a:buNone/>
            </a:pPr>
            <a:r>
              <a:rPr lang="en-GB" altLang="en-US" sz="2000" dirty="0">
                <a:solidFill>
                  <a:schemeClr val="tx2"/>
                </a:solidFill>
              </a:rPr>
              <a:t>Less Cost of 750 shares (from pool)	  	 </a:t>
            </a:r>
            <a:r>
              <a:rPr lang="en-GB" altLang="en-US" sz="2000" u="sng" dirty="0">
                <a:solidFill>
                  <a:schemeClr val="tx2"/>
                </a:solidFill>
              </a:rPr>
              <a:t>   (963) </a:t>
            </a:r>
            <a:r>
              <a:rPr lang="en-GB" altLang="en-US" sz="2000" dirty="0">
                <a:solidFill>
                  <a:schemeClr val="tx2"/>
                </a:solidFill>
              </a:rPr>
              <a:t>  </a:t>
            </a:r>
          </a:p>
          <a:p>
            <a:pPr marL="0" lvl="0" indent="0" eaLnBrk="1" hangingPunct="1">
              <a:lnSpc>
                <a:spcPct val="90000"/>
              </a:lnSpc>
              <a:buNone/>
            </a:pPr>
            <a:r>
              <a:rPr lang="en-GB" altLang="en-US" sz="2000" dirty="0">
                <a:solidFill>
                  <a:schemeClr val="tx2"/>
                </a:solidFill>
              </a:rPr>
              <a:t>Chargeable gain	(before AE)			 </a:t>
            </a:r>
            <a:r>
              <a:rPr lang="en-GB" altLang="en-US" sz="2000" u="sng" dirty="0">
                <a:solidFill>
                  <a:schemeClr val="tx2"/>
                </a:solidFill>
              </a:rPr>
              <a:t>  </a:t>
            </a:r>
            <a:r>
              <a:rPr lang="en-GB" altLang="en-US" sz="2000" b="1" u="sng" dirty="0">
                <a:solidFill>
                  <a:schemeClr val="tx2"/>
                </a:solidFill>
              </a:rPr>
              <a:t>9,037</a:t>
            </a:r>
          </a:p>
          <a:p>
            <a:pPr marL="0" lvl="0" indent="0" eaLnBrk="1" hangingPunct="1">
              <a:lnSpc>
                <a:spcPct val="90000"/>
              </a:lnSpc>
              <a:buNone/>
            </a:pPr>
            <a:endParaRPr lang="en-GB" altLang="en-US" sz="2000" dirty="0">
              <a:solidFill>
                <a:schemeClr val="tx2"/>
              </a:solidFill>
            </a:endParaRPr>
          </a:p>
          <a:p>
            <a:pPr marL="0" lvl="0" indent="0" eaLnBrk="1" hangingPunct="1">
              <a:lnSpc>
                <a:spcPct val="90000"/>
              </a:lnSpc>
              <a:buNone/>
            </a:pPr>
            <a:r>
              <a:rPr lang="en-US" altLang="en-US" sz="2000" dirty="0">
                <a:solidFill>
                  <a:schemeClr val="tx2"/>
                </a:solidFill>
              </a:rPr>
              <a:t>Cost of Roxy plc shares still held</a:t>
            </a:r>
          </a:p>
          <a:p>
            <a:pPr marL="0" lvl="0" indent="0" eaLnBrk="1" hangingPunct="1">
              <a:lnSpc>
                <a:spcPct val="90000"/>
              </a:lnSpc>
              <a:buNone/>
            </a:pPr>
            <a:r>
              <a:rPr lang="en-US" altLang="en-US" sz="2000" dirty="0">
                <a:solidFill>
                  <a:schemeClr val="tx2"/>
                </a:solidFill>
              </a:rPr>
              <a:t> (= s 104 holding cost carried forward) = £962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55799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dirty="0">
                <a:solidFill>
                  <a:srgbClr val="FFFFFF"/>
                </a:solidFill>
              </a:rPr>
              <a:t>	Compare if it were a corporate body, Jack </a:t>
            </a:r>
            <a:r>
              <a:rPr lang="en-GB" altLang="en-US" sz="3200" b="1" dirty="0"/>
              <a:t>Ltd</a:t>
            </a:r>
            <a:r>
              <a:rPr lang="en-GB" altLang="en-US" sz="3200" dirty="0">
                <a:solidFill>
                  <a:schemeClr val="tx2"/>
                </a:solidFill>
              </a:rPr>
              <a:t> </a:t>
            </a:r>
            <a:r>
              <a:rPr lang="en-GB" altLang="en-US" sz="3200" dirty="0">
                <a:solidFill>
                  <a:srgbClr val="FFFFFF"/>
                </a:solidFill>
              </a:rPr>
              <a:t>(book 28.6)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Jack </a:t>
            </a:r>
            <a:r>
              <a:rPr lang="en-GB" altLang="en-US" b="1" dirty="0">
                <a:solidFill>
                  <a:schemeClr val="tx2"/>
                </a:solidFill>
              </a:rPr>
              <a:t>Ltd</a:t>
            </a:r>
            <a:r>
              <a:rPr lang="en-GB" altLang="en-US" dirty="0">
                <a:solidFill>
                  <a:schemeClr val="tx2"/>
                </a:solidFill>
              </a:rPr>
              <a:t> buys 1,000 ordinary shares in Roxy plc for £1,300 on 1 October 2002.</a:t>
            </a:r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Roxy plc makes a rights issue of 1 new ordinary share for 2 ordinary shares held on 7 February 2004, at 125p per share.</a:t>
            </a:r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Jack Ltd sells 750 shares for £10,000 on 25 January 2027.   </a:t>
            </a:r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The shareholding does not qualify for the substantial shareholdings exemption.</a:t>
            </a:r>
          </a:p>
          <a:p>
            <a:pPr marL="0" lvl="0" indent="0" eaLnBrk="1" hangingPunct="1">
              <a:buNone/>
            </a:pPr>
            <a:r>
              <a:rPr lang="en-GB" altLang="en-US" b="1" dirty="0">
                <a:solidFill>
                  <a:schemeClr val="tx2"/>
                </a:solidFill>
              </a:rPr>
              <a:t>Required: Calculate the chargeable gain arising</a:t>
            </a:r>
            <a:r>
              <a:rPr lang="en-GB" altLang="en-US" i="1" dirty="0">
                <a:solidFill>
                  <a:schemeClr val="tx2"/>
                </a:solidFill>
              </a:rPr>
              <a:t> </a:t>
            </a:r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(get RPI table either from the UK government’s (ONS) website, or from end of chapter 23 in textbook …)</a:t>
            </a:r>
            <a:endParaRPr lang="en-US" altLang="en-US" b="1" dirty="0">
              <a:solidFill>
                <a:schemeClr val="tx2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17620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rgbClr val="FFFFFF"/>
                </a:solidFill>
              </a:rPr>
              <a:t>Jack </a:t>
            </a:r>
            <a:r>
              <a:rPr lang="en-GB" altLang="en-US" dirty="0"/>
              <a:t>Ltd</a:t>
            </a:r>
            <a:r>
              <a:rPr lang="en-GB" altLang="en-US" dirty="0">
                <a:solidFill>
                  <a:srgbClr val="FFFFFF"/>
                </a:solidFill>
              </a:rPr>
              <a:t>: share pool  working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spcBef>
                <a:spcPts val="0"/>
              </a:spcBef>
              <a:buNone/>
              <a:tabLst>
                <a:tab pos="2506663" algn="dec"/>
                <a:tab pos="4306888" algn="dec"/>
                <a:tab pos="6096000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	</a:t>
            </a:r>
            <a:r>
              <a:rPr lang="en-GB" altLang="en-US" sz="2000" u="sng" dirty="0">
                <a:solidFill>
                  <a:schemeClr val="tx2"/>
                </a:solidFill>
              </a:rPr>
              <a:t>	No	Cost £	Indexed Cost £</a:t>
            </a:r>
          </a:p>
          <a:p>
            <a:pPr marL="0" lvl="0" indent="0" eaLnBrk="1" hangingPunct="1">
              <a:spcBef>
                <a:spcPts val="0"/>
              </a:spcBef>
              <a:buNone/>
              <a:tabLst>
                <a:tab pos="2506663" algn="dec"/>
                <a:tab pos="4306888" algn="dec"/>
                <a:tab pos="6096000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Oct 2002 bought		1,000	1,300	 1,300</a:t>
            </a:r>
          </a:p>
          <a:p>
            <a:pPr marL="0" lvl="0" indent="0" eaLnBrk="1" hangingPunct="1">
              <a:spcBef>
                <a:spcPts val="0"/>
              </a:spcBef>
              <a:buNone/>
              <a:tabLst>
                <a:tab pos="2506663" algn="dec"/>
                <a:tab pos="4306888" algn="dec"/>
                <a:tab pos="6096000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Indexation Oct 2002 – Feb 2004	</a:t>
            </a:r>
          </a:p>
          <a:p>
            <a:pPr marL="0" lvl="0" indent="0" eaLnBrk="1" hangingPunct="1">
              <a:spcBef>
                <a:spcPts val="0"/>
              </a:spcBef>
              <a:buNone/>
              <a:tabLst>
                <a:tab pos="2506663" algn="dec"/>
                <a:tab pos="4306888" algn="dec"/>
                <a:tab pos="6096000" algn="dec"/>
                <a:tab pos="7894638" algn="dec"/>
              </a:tabLst>
            </a:pPr>
            <a:r>
              <a:rPr lang="en-GB" altLang="en-US" sz="2000" u="sng" dirty="0">
                <a:solidFill>
                  <a:schemeClr val="tx2"/>
                </a:solidFill>
              </a:rPr>
              <a:t>183.8 – 177.9</a:t>
            </a:r>
            <a:r>
              <a:rPr lang="en-GB" altLang="en-US" sz="2000" dirty="0">
                <a:solidFill>
                  <a:schemeClr val="tx2"/>
                </a:solidFill>
              </a:rPr>
              <a:t> x £1,300			</a:t>
            </a:r>
          </a:p>
          <a:p>
            <a:pPr marL="0" lvl="0" indent="0" eaLnBrk="1" hangingPunct="1">
              <a:spcBef>
                <a:spcPts val="0"/>
              </a:spcBef>
              <a:buNone/>
              <a:tabLst>
                <a:tab pos="2506663" algn="dec"/>
                <a:tab pos="4306888" algn="dec"/>
                <a:tab pos="6096000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     177.9	</a:t>
            </a:r>
            <a:r>
              <a:rPr lang="en-GB" altLang="en-US" sz="2000" u="sng" dirty="0">
                <a:solidFill>
                  <a:schemeClr val="tx2"/>
                </a:solidFill>
              </a:rPr>
              <a:t>		 	      43</a:t>
            </a:r>
            <a:r>
              <a:rPr lang="en-GB" altLang="en-US" sz="2000" dirty="0">
                <a:solidFill>
                  <a:schemeClr val="tx2"/>
                </a:solidFill>
              </a:rPr>
              <a:t>		 	1,000	1,300	 1,343</a:t>
            </a:r>
          </a:p>
          <a:p>
            <a:pPr marL="0" lvl="0" indent="0" eaLnBrk="1" hangingPunct="1">
              <a:spcBef>
                <a:spcPts val="0"/>
              </a:spcBef>
              <a:buNone/>
              <a:tabLst>
                <a:tab pos="2506663" algn="dec"/>
                <a:tab pos="4306888" algn="dec"/>
                <a:tab pos="6096000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Feb 2004 rights 1 for 2</a:t>
            </a:r>
            <a:r>
              <a:rPr lang="en-GB" altLang="en-US" sz="2000" u="sng" dirty="0">
                <a:solidFill>
                  <a:schemeClr val="tx2"/>
                </a:solidFill>
              </a:rPr>
              <a:t>	    500	   625	    625</a:t>
            </a:r>
            <a:r>
              <a:rPr lang="en-GB" altLang="en-US" sz="2000" dirty="0">
                <a:solidFill>
                  <a:schemeClr val="tx2"/>
                </a:solidFill>
              </a:rPr>
              <a:t>		 	1,500	1,925	 1,968</a:t>
            </a:r>
          </a:p>
          <a:p>
            <a:pPr marL="0" lvl="0" indent="0" eaLnBrk="1" hangingPunct="1">
              <a:spcBef>
                <a:spcPts val="0"/>
              </a:spcBef>
              <a:buNone/>
              <a:tabLst>
                <a:tab pos="2506663" algn="dec"/>
                <a:tab pos="4306888" algn="dec"/>
                <a:tab pos="6096000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Indexation Feb 2004 – Dec 2017	</a:t>
            </a:r>
          </a:p>
          <a:p>
            <a:pPr marL="0" lvl="0" indent="0" eaLnBrk="1" hangingPunct="1">
              <a:spcBef>
                <a:spcPts val="0"/>
              </a:spcBef>
              <a:buNone/>
              <a:tabLst>
                <a:tab pos="2506663" algn="dec"/>
                <a:tab pos="4306888" algn="dec"/>
                <a:tab pos="6096000" algn="dec"/>
                <a:tab pos="7894638" algn="dec"/>
              </a:tabLst>
            </a:pPr>
            <a:r>
              <a:rPr lang="en-GB" altLang="en-US" sz="2000" u="sng" dirty="0">
                <a:solidFill>
                  <a:schemeClr val="tx2"/>
                </a:solidFill>
              </a:rPr>
              <a:t>278.1 – 183.8</a:t>
            </a:r>
            <a:r>
              <a:rPr lang="en-GB" altLang="en-US" sz="2000" dirty="0">
                <a:solidFill>
                  <a:schemeClr val="tx2"/>
                </a:solidFill>
              </a:rPr>
              <a:t> × £1,968			</a:t>
            </a:r>
          </a:p>
          <a:p>
            <a:pPr marL="0" lvl="0" indent="0" eaLnBrk="1" hangingPunct="1">
              <a:spcBef>
                <a:spcPts val="0"/>
              </a:spcBef>
              <a:buNone/>
              <a:tabLst>
                <a:tab pos="2506663" algn="dec"/>
                <a:tab pos="4306888" algn="dec"/>
                <a:tab pos="6096000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     183.8	</a:t>
            </a:r>
            <a:r>
              <a:rPr lang="en-GB" altLang="en-US" sz="2000" u="sng" dirty="0">
                <a:solidFill>
                  <a:schemeClr val="tx2"/>
                </a:solidFill>
              </a:rPr>
              <a:t>			   1,010</a:t>
            </a:r>
            <a:r>
              <a:rPr lang="en-GB" altLang="en-US" sz="2000" dirty="0">
                <a:solidFill>
                  <a:schemeClr val="tx2"/>
                </a:solidFill>
              </a:rPr>
              <a:t>			1,500	  1,925	2,978</a:t>
            </a:r>
          </a:p>
          <a:p>
            <a:pPr marL="0" lvl="0" indent="0" eaLnBrk="1" hangingPunct="1">
              <a:spcBef>
                <a:spcPts val="0"/>
              </a:spcBef>
              <a:buNone/>
              <a:tabLst>
                <a:tab pos="2506663" algn="dec"/>
                <a:tab pos="4306888" algn="dec"/>
                <a:tab pos="6096000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Disposal Jan 2027	</a:t>
            </a:r>
            <a:r>
              <a:rPr lang="en-GB" altLang="en-US" sz="2000" u="sng" dirty="0">
                <a:solidFill>
                  <a:schemeClr val="tx2"/>
                </a:solidFill>
              </a:rPr>
              <a:t>	(  750)	</a:t>
            </a:r>
            <a:r>
              <a:rPr lang="en-GB" altLang="en-US" sz="2000" b="1" u="sng" dirty="0">
                <a:solidFill>
                  <a:schemeClr val="tx2"/>
                </a:solidFill>
              </a:rPr>
              <a:t>(   963)	(1,489)</a:t>
            </a:r>
          </a:p>
          <a:p>
            <a:pPr marL="0" lvl="0" indent="0" eaLnBrk="1" hangingPunct="1">
              <a:spcBef>
                <a:spcPts val="0"/>
              </a:spcBef>
              <a:buNone/>
              <a:tabLst>
                <a:tab pos="2506663" algn="dec"/>
                <a:tab pos="4306888" algn="dec"/>
                <a:tab pos="6096000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Pool carried forward</a:t>
            </a:r>
            <a:r>
              <a:rPr lang="en-GB" altLang="en-US" sz="2000" u="dbl" dirty="0">
                <a:solidFill>
                  <a:schemeClr val="tx2"/>
                </a:solidFill>
              </a:rPr>
              <a:t>	   750	    962	1,489…</a:t>
            </a:r>
            <a:endParaRPr lang="en-US" altLang="en-US" sz="2000" u="dbl" dirty="0">
              <a:solidFill>
                <a:schemeClr val="tx2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0963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>
                <a:solidFill>
                  <a:srgbClr val="FFFFFF"/>
                </a:solidFill>
              </a:rPr>
              <a:t>Jack </a:t>
            </a:r>
            <a:r>
              <a:rPr lang="en-GB" altLang="en-US" sz="3600" dirty="0"/>
              <a:t>Ltd</a:t>
            </a:r>
            <a:r>
              <a:rPr lang="en-GB" altLang="en-US" sz="3600" dirty="0">
                <a:solidFill>
                  <a:srgbClr val="FFFFFF"/>
                </a:solidFill>
              </a:rPr>
              <a:t>: CG computation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lnSpc>
                <a:spcPct val="90000"/>
              </a:lnSpc>
              <a:buNone/>
            </a:pPr>
            <a:r>
              <a:rPr lang="en-GB" altLang="en-US" sz="2800" dirty="0"/>
              <a:t>										</a:t>
            </a:r>
            <a:r>
              <a:rPr lang="en-GB" altLang="en-US" sz="2800" dirty="0">
                <a:solidFill>
                  <a:schemeClr val="tx2"/>
                </a:solidFill>
              </a:rPr>
              <a:t>								£</a:t>
            </a:r>
          </a:p>
          <a:p>
            <a:pPr marL="0" lvl="0" indent="0" eaLnBrk="1" hangingPunct="1">
              <a:lnSpc>
                <a:spcPct val="90000"/>
              </a:lnSpc>
              <a:buNone/>
            </a:pPr>
            <a:r>
              <a:rPr lang="en-GB" altLang="en-US" sz="2800" dirty="0">
                <a:solidFill>
                  <a:schemeClr val="tx2"/>
                </a:solidFill>
              </a:rPr>
              <a:t>Proceeds of 750 shares				 10,000</a:t>
            </a:r>
          </a:p>
          <a:p>
            <a:pPr marL="0" lvl="0" indent="0" eaLnBrk="1" hangingPunct="1">
              <a:lnSpc>
                <a:spcPct val="90000"/>
              </a:lnSpc>
              <a:buNone/>
            </a:pPr>
            <a:r>
              <a:rPr lang="en-GB" altLang="en-US" sz="2800" dirty="0">
                <a:solidFill>
                  <a:schemeClr val="tx2"/>
                </a:solidFill>
              </a:rPr>
              <a:t>Cost of 750 shares	(from pool)		 </a:t>
            </a:r>
            <a:r>
              <a:rPr lang="en-GB" altLang="en-US" sz="2800" u="sng" dirty="0">
                <a:solidFill>
                  <a:schemeClr val="tx2"/>
                </a:solidFill>
              </a:rPr>
              <a:t>   (963) </a:t>
            </a:r>
            <a:r>
              <a:rPr lang="en-GB" altLang="en-US" sz="2800" dirty="0">
                <a:solidFill>
                  <a:schemeClr val="tx2"/>
                </a:solidFill>
              </a:rPr>
              <a:t>  </a:t>
            </a:r>
          </a:p>
          <a:p>
            <a:pPr marL="0" lvl="0" indent="0" eaLnBrk="1" hangingPunct="1">
              <a:lnSpc>
                <a:spcPct val="90000"/>
              </a:lnSpc>
              <a:buNone/>
            </a:pPr>
            <a:r>
              <a:rPr lang="en-GB" altLang="en-US" sz="2800" dirty="0">
                <a:solidFill>
                  <a:schemeClr val="tx2"/>
                </a:solidFill>
              </a:rPr>
              <a:t>Unindexed gain					    9,037</a:t>
            </a:r>
          </a:p>
          <a:p>
            <a:pPr marL="0" lvl="0" indent="0" eaLnBrk="1" hangingPunct="1">
              <a:lnSpc>
                <a:spcPct val="90000"/>
              </a:lnSpc>
              <a:buNone/>
            </a:pPr>
            <a:r>
              <a:rPr lang="en-GB" altLang="en-US" sz="2800" dirty="0">
                <a:solidFill>
                  <a:schemeClr val="tx2"/>
                </a:solidFill>
              </a:rPr>
              <a:t>Less Indexation (1,489 – 963)	</a:t>
            </a:r>
            <a:r>
              <a:rPr lang="en-GB" altLang="en-US" sz="2800" b="1" dirty="0">
                <a:solidFill>
                  <a:schemeClr val="tx2"/>
                </a:solidFill>
              </a:rPr>
              <a:t>		</a:t>
            </a:r>
            <a:r>
              <a:rPr lang="en-GB" altLang="en-US" sz="2800" dirty="0">
                <a:solidFill>
                  <a:schemeClr val="tx2"/>
                </a:solidFill>
              </a:rPr>
              <a:t> </a:t>
            </a:r>
            <a:r>
              <a:rPr lang="en-GB" altLang="en-US" sz="2800" u="sng" dirty="0">
                <a:solidFill>
                  <a:schemeClr val="tx2"/>
                </a:solidFill>
              </a:rPr>
              <a:t>    (526)</a:t>
            </a:r>
          </a:p>
          <a:p>
            <a:pPr marL="0" lvl="0" indent="0" eaLnBrk="1" hangingPunct="1">
              <a:lnSpc>
                <a:spcPct val="90000"/>
              </a:lnSpc>
              <a:buNone/>
            </a:pPr>
            <a:r>
              <a:rPr lang="en-GB" altLang="en-US" sz="2800" dirty="0">
                <a:solidFill>
                  <a:schemeClr val="tx2"/>
                </a:solidFill>
              </a:rPr>
              <a:t>Chargeable gain					 £  8,511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06277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>
                <a:solidFill>
                  <a:srgbClr val="FFFFFF"/>
                </a:solidFill>
              </a:rPr>
              <a:t>Takeovers: effect on share cost pools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</a:pPr>
            <a:r>
              <a:rPr lang="en-GB" altLang="en-US" sz="2200" dirty="0">
                <a:solidFill>
                  <a:schemeClr val="tx1"/>
                </a:solidFill>
              </a:rPr>
              <a:t>A takeover (eg of T Ltd by P plc), means handover of T Ltd shares by its shareholders. But if payment is made in P plc shares, all that changes for the T Ltd members is the name of their shareholding (and possibly the exact number of shares in it).</a:t>
            </a:r>
          </a:p>
          <a:p>
            <a:pPr marL="0" lvl="0" indent="0" eaLnBrk="1" hangingPunct="1">
              <a:buNone/>
            </a:pPr>
            <a:r>
              <a:rPr lang="en-GB" altLang="en-US" sz="2200" dirty="0">
                <a:solidFill>
                  <a:schemeClr val="tx1"/>
                </a:solidFill>
              </a:rPr>
              <a:t>A share-for-share takeover does not create a CGT disposal. The P plc shares replace the original T Ltd shares on exchange by T Ltd shareholders. So, the P plc shares take over the T Ltd share pool and cost for CGT. </a:t>
            </a:r>
          </a:p>
          <a:p>
            <a:pPr marL="0" lvl="0" indent="0" eaLnBrk="1" hangingPunct="1">
              <a:buNone/>
            </a:pPr>
            <a:r>
              <a:rPr lang="en-GB" altLang="en-US" sz="2200" dirty="0">
                <a:solidFill>
                  <a:schemeClr val="tx1"/>
                </a:solidFill>
              </a:rPr>
              <a:t>In contrast, a cash-for-shares takeover  triggers a capital gain on normal principles. </a:t>
            </a:r>
          </a:p>
          <a:p>
            <a:pPr marL="0" lvl="0" indent="0" eaLnBrk="1" hangingPunct="1">
              <a:buNone/>
            </a:pPr>
            <a:r>
              <a:rPr lang="en-GB" altLang="en-US" sz="2200" dirty="0">
                <a:solidFill>
                  <a:schemeClr val="tx1"/>
                </a:solidFill>
              </a:rPr>
              <a:t>If T Ltd takeover is paid for partly in cash and partly in P plc shares, there is a part-disposal of the T Ltd shares</a:t>
            </a:r>
            <a:r>
              <a:rPr lang="en-GB" altLang="en-US" dirty="0">
                <a:solidFill>
                  <a:schemeClr val="tx1"/>
                </a:solidFill>
              </a:rPr>
              <a:t>.</a:t>
            </a:r>
            <a:endParaRPr lang="en-US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3409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rgbClr val="FFFFFF"/>
                </a:solidFill>
              </a:rPr>
              <a:t>Liquidations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1"/>
                </a:solidFill>
              </a:rPr>
              <a:t>Each instalment of “capital distribution” received by the members/shareholders  is a part-disposal – so use the </a:t>
            </a:r>
            <a:r>
              <a:rPr lang="en-GB" altLang="en-US" baseline="30000" dirty="0">
                <a:solidFill>
                  <a:schemeClr val="tx1"/>
                </a:solidFill>
              </a:rPr>
              <a:t>A</a:t>
            </a:r>
            <a:r>
              <a:rPr lang="en-GB" altLang="en-US" dirty="0">
                <a:solidFill>
                  <a:schemeClr val="tx1"/>
                </a:solidFill>
              </a:rPr>
              <a:t>/</a:t>
            </a:r>
            <a:r>
              <a:rPr lang="en-GB" altLang="en-US" baseline="-25000" dirty="0">
                <a:solidFill>
                  <a:schemeClr val="tx1"/>
                </a:solidFill>
              </a:rPr>
              <a:t>(A+B)</a:t>
            </a:r>
            <a:r>
              <a:rPr lang="en-GB" altLang="en-US" dirty="0">
                <a:solidFill>
                  <a:schemeClr val="tx1"/>
                </a:solidFill>
              </a:rPr>
              <a:t> cost rule to determine how much of the pool cost to allocate to each payment received on the shares for CGT purposes.</a:t>
            </a:r>
          </a:p>
          <a:p>
            <a:pPr marL="0" lvl="0" indent="0" eaLnBrk="1" hangingPunct="1">
              <a:buNone/>
            </a:pPr>
            <a:endParaRPr lang="en-GB" altLang="en-US" dirty="0">
              <a:solidFill>
                <a:schemeClr val="tx1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1"/>
                </a:solidFill>
              </a:rPr>
              <a:t>‘Small’ capital distributions in a liquidation (&lt;5% of total asset value or £3,000) </a:t>
            </a:r>
            <a:r>
              <a:rPr lang="en-GB" altLang="en-US" dirty="0">
                <a:solidFill>
                  <a:srgbClr val="FF0000"/>
                </a:solidFill>
              </a:rPr>
              <a:t>may</a:t>
            </a:r>
            <a:r>
              <a:rPr lang="en-GB" altLang="en-US" dirty="0"/>
              <a:t> </a:t>
            </a:r>
            <a:r>
              <a:rPr lang="en-GB" altLang="en-US" dirty="0">
                <a:solidFill>
                  <a:schemeClr val="tx1"/>
                </a:solidFill>
              </a:rPr>
              <a:t>(optionally) be simply deducted from original cost of whole shareholding, instead of being treated as a disposal creating a gain…</a:t>
            </a:r>
            <a:endParaRPr lang="en-US" alt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91600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Capital gains Share matching and pooling rules</a:t>
            </a:r>
            <a:br>
              <a:rPr lang="en-GB" sz="2400" dirty="0"/>
            </a:br>
            <a:r>
              <a:rPr lang="en-GB" sz="2400" dirty="0"/>
              <a:t>(This example is not from the book)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</a:pPr>
            <a:endParaRPr lang="en-GB" altLang="en-US" dirty="0">
              <a:solidFill>
                <a:schemeClr val="tx2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Suppose a taxpayer buys 200 of a company’s shares in 2010, 200 in 2015, and 200 in 2020,  paying market value on each occasion;</a:t>
            </a:r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And sells ¼  of holding (150 shares) in 2026/27.</a:t>
            </a:r>
          </a:p>
          <a:p>
            <a:pPr marL="0" lvl="0" indent="0" eaLnBrk="1" hangingPunct="1">
              <a:buNone/>
            </a:pPr>
            <a:endParaRPr lang="en-GB" altLang="en-US" dirty="0">
              <a:solidFill>
                <a:schemeClr val="tx2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dirty="0">
                <a:solidFill>
                  <a:schemeClr val="tx2"/>
                </a:solidFill>
              </a:rPr>
              <a:t>Which shares were sold, for CGT purposes, and what was their cost?...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9323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CGs Share matching –  individuals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>
                <a:solidFill>
                  <a:schemeClr val="tx2"/>
                </a:solidFill>
              </a:rPr>
              <a:t>Part -disposals out of a fluctuating shareholding are matched against purchases as follows:</a:t>
            </a:r>
          </a:p>
          <a:p>
            <a:pPr lvl="0"/>
            <a:endParaRPr lang="en-GB" dirty="0">
              <a:solidFill>
                <a:schemeClr val="tx2"/>
              </a:solidFill>
            </a:endParaRPr>
          </a:p>
          <a:p>
            <a:pPr marL="717550" lvl="0" indent="-717550">
              <a:buFont typeface="+mj-lt"/>
              <a:buAutoNum type="arabicPeriod"/>
            </a:pPr>
            <a:r>
              <a:rPr lang="en-GB" dirty="0">
                <a:solidFill>
                  <a:schemeClr val="tx2"/>
                </a:solidFill>
              </a:rPr>
              <a:t>Shares of same type  acquired on the same day or in the following 30 days (rule introduced to counter ‘bed and breakfasting’ , see para 28.3); FIFO matching at actual cost </a:t>
            </a:r>
          </a:p>
          <a:p>
            <a:pPr marL="717550" lvl="0" indent="-717550">
              <a:buFont typeface="+mj-lt"/>
              <a:buAutoNum type="arabicPeriod"/>
            </a:pPr>
            <a:r>
              <a:rPr lang="en-GB" dirty="0">
                <a:solidFill>
                  <a:schemeClr val="tx2"/>
                </a:solidFill>
              </a:rPr>
              <a:t>Rest of  holding , at averaged cost per share across all shares in the ‘section 104’ holding, but replacing actual cost of shares acquired pre-1.4.82 with the  31.3.82 market value…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81694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>
                <a:solidFill>
                  <a:srgbClr val="FFFFFF"/>
                </a:solidFill>
              </a:rPr>
              <a:t>Example: individual share pool costing section 28.3</a:t>
            </a:r>
            <a:r>
              <a:rPr lang="en-GB" sz="3600" dirty="0">
                <a:solidFill>
                  <a:srgbClr val="FFFFFF"/>
                </a:solidFill>
              </a:rPr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  <a:tabLst>
                <a:tab pos="354013" algn="l"/>
                <a:tab pos="717550" algn="l"/>
                <a:tab pos="1071563" algn="l"/>
                <a:tab pos="1435100" algn="l"/>
                <a:tab pos="1789113" algn="l"/>
                <a:tab pos="2152650" algn="l"/>
                <a:tab pos="2506663" algn="l"/>
                <a:tab pos="3589338" algn="dec"/>
                <a:tab pos="4660900" algn="dec"/>
                <a:tab pos="5741988" algn="dec"/>
                <a:tab pos="6813550" algn="dec"/>
                <a:tab pos="7894638" algn="dec"/>
              </a:tabLst>
            </a:pPr>
            <a:r>
              <a:rPr lang="en-GB" sz="2000" dirty="0">
                <a:solidFill>
                  <a:schemeClr val="tx2"/>
                </a:solidFill>
              </a:rPr>
              <a:t>Denis has the following transactions in the 25p ordinary shares of Zephyr plc, a quoted trading company.</a:t>
            </a:r>
          </a:p>
          <a:p>
            <a:pPr marL="0" lvl="0" indent="0" eaLnBrk="1" hangingPunct="1">
              <a:buNone/>
              <a:tabLst>
                <a:tab pos="354013" algn="l"/>
                <a:tab pos="717550" algn="l"/>
                <a:tab pos="1071563" algn="l"/>
                <a:tab pos="1435100" algn="l"/>
                <a:tab pos="1789113" algn="l"/>
                <a:tab pos="2152650" algn="l"/>
                <a:tab pos="2506663" algn="l"/>
                <a:tab pos="3589338" algn="dec"/>
                <a:tab pos="4660900" algn="dec"/>
                <a:tab pos="5741988" algn="dec"/>
                <a:tab pos="6813550" algn="dec"/>
                <a:tab pos="7894638" algn="dec"/>
              </a:tabLst>
            </a:pPr>
            <a:r>
              <a:rPr lang="en-GB" sz="2000" b="1" dirty="0">
                <a:solidFill>
                  <a:schemeClr val="tx2"/>
                </a:solidFill>
              </a:rPr>
              <a:t>												£</a:t>
            </a:r>
          </a:p>
          <a:p>
            <a:pPr marL="0" lvl="0" indent="0" eaLnBrk="1" hangingPunct="1">
              <a:buNone/>
              <a:tabLst>
                <a:tab pos="354013" algn="l"/>
                <a:tab pos="717550" algn="l"/>
                <a:tab pos="1071563" algn="l"/>
                <a:tab pos="1435100" algn="l"/>
                <a:tab pos="1789113" algn="l"/>
                <a:tab pos="2152650" algn="l"/>
                <a:tab pos="2506663" algn="l"/>
                <a:tab pos="3589338" algn="dec"/>
                <a:tab pos="4660900" algn="dec"/>
                <a:tab pos="5741988" algn="dec"/>
                <a:tab pos="6813550" algn="dec"/>
                <a:tab pos="7894638" algn="dec"/>
              </a:tabLst>
            </a:pPr>
            <a:r>
              <a:rPr lang="en-GB" sz="2000" dirty="0">
                <a:solidFill>
                  <a:schemeClr val="tx2"/>
                </a:solidFill>
              </a:rPr>
              <a:t>6</a:t>
            </a:r>
            <a:r>
              <a:rPr lang="en-GB" sz="2000" baseline="30000" dirty="0">
                <a:solidFill>
                  <a:schemeClr val="tx2"/>
                </a:solidFill>
              </a:rPr>
              <a:t>th</a:t>
            </a:r>
            <a:r>
              <a:rPr lang="en-GB" sz="2000" dirty="0">
                <a:solidFill>
                  <a:schemeClr val="tx2"/>
                </a:solidFill>
              </a:rPr>
              <a:t> May 1982		purchased	 3,500 shares at cost		2,500</a:t>
            </a:r>
          </a:p>
          <a:p>
            <a:pPr marL="0" lvl="0" indent="0" eaLnBrk="1" hangingPunct="1">
              <a:buNone/>
              <a:tabLst>
                <a:tab pos="354013" algn="l"/>
                <a:tab pos="717550" algn="l"/>
                <a:tab pos="1071563" algn="l"/>
                <a:tab pos="1435100" algn="l"/>
                <a:tab pos="1789113" algn="l"/>
                <a:tab pos="2152650" algn="l"/>
                <a:tab pos="2506663" algn="l"/>
                <a:tab pos="3589338" algn="dec"/>
                <a:tab pos="4660900" algn="dec"/>
                <a:tab pos="5741988" algn="dec"/>
                <a:tab pos="6813550" algn="dec"/>
                <a:tab pos="7894638" algn="dec"/>
              </a:tabLst>
            </a:pPr>
            <a:r>
              <a:rPr lang="en-GB" sz="2000" dirty="0">
                <a:solidFill>
                  <a:schemeClr val="tx2"/>
                </a:solidFill>
              </a:rPr>
              <a:t>31</a:t>
            </a:r>
            <a:r>
              <a:rPr lang="en-GB" sz="2000" baseline="30000" dirty="0">
                <a:solidFill>
                  <a:schemeClr val="tx2"/>
                </a:solidFill>
              </a:rPr>
              <a:t>st</a:t>
            </a:r>
            <a:r>
              <a:rPr lang="en-GB" sz="2000" dirty="0">
                <a:solidFill>
                  <a:schemeClr val="tx2"/>
                </a:solidFill>
              </a:rPr>
              <a:t> March 1984	purchased	 1,000 shares at cost		1,500</a:t>
            </a:r>
          </a:p>
          <a:p>
            <a:pPr marL="0" lvl="0" indent="0" eaLnBrk="1" hangingPunct="1">
              <a:buNone/>
              <a:tabLst>
                <a:tab pos="354013" algn="l"/>
                <a:tab pos="717550" algn="l"/>
                <a:tab pos="1071563" algn="l"/>
                <a:tab pos="1435100" algn="l"/>
                <a:tab pos="1789113" algn="l"/>
                <a:tab pos="2152650" algn="l"/>
                <a:tab pos="2506663" algn="l"/>
                <a:tab pos="3589338" algn="dec"/>
                <a:tab pos="4660900" algn="dec"/>
                <a:tab pos="5741988" algn="dec"/>
                <a:tab pos="6813550" algn="dec"/>
                <a:tab pos="7894638" algn="dec"/>
              </a:tabLst>
            </a:pPr>
            <a:r>
              <a:rPr lang="en-GB" sz="2000" dirty="0">
                <a:solidFill>
                  <a:schemeClr val="tx2"/>
                </a:solidFill>
              </a:rPr>
              <a:t>3</a:t>
            </a:r>
            <a:r>
              <a:rPr lang="en-GB" sz="2000" baseline="30000" dirty="0">
                <a:solidFill>
                  <a:schemeClr val="tx2"/>
                </a:solidFill>
              </a:rPr>
              <a:t>rd</a:t>
            </a:r>
            <a:r>
              <a:rPr lang="en-GB" sz="2000" dirty="0">
                <a:solidFill>
                  <a:schemeClr val="tx2"/>
                </a:solidFill>
              </a:rPr>
              <a:t> April 1998		purchased	 2,000 shares at cost		7,500</a:t>
            </a:r>
          </a:p>
          <a:p>
            <a:pPr marL="0" lvl="0" indent="0" eaLnBrk="1" hangingPunct="1">
              <a:buNone/>
              <a:tabLst>
                <a:tab pos="354013" algn="l"/>
                <a:tab pos="717550" algn="l"/>
                <a:tab pos="1071563" algn="l"/>
                <a:tab pos="1435100" algn="l"/>
                <a:tab pos="1789113" algn="l"/>
                <a:tab pos="2152650" algn="l"/>
                <a:tab pos="2506663" algn="l"/>
                <a:tab pos="3589338" algn="dec"/>
                <a:tab pos="4660900" algn="dec"/>
                <a:tab pos="5741988" algn="dec"/>
                <a:tab pos="6813550" algn="dec"/>
                <a:tab pos="7894638" algn="dec"/>
              </a:tabLst>
            </a:pPr>
            <a:endParaRPr lang="en-GB" sz="2000" b="1" dirty="0">
              <a:solidFill>
                <a:schemeClr val="tx2"/>
              </a:solidFill>
            </a:endParaRPr>
          </a:p>
          <a:p>
            <a:pPr marL="0" lvl="0" indent="0" eaLnBrk="1" hangingPunct="1">
              <a:buNone/>
              <a:tabLst>
                <a:tab pos="354013" algn="l"/>
                <a:tab pos="717550" algn="l"/>
                <a:tab pos="1071563" algn="l"/>
                <a:tab pos="1435100" algn="l"/>
                <a:tab pos="1789113" algn="l"/>
                <a:tab pos="2152650" algn="l"/>
                <a:tab pos="2506663" algn="l"/>
                <a:tab pos="3589338" algn="dec"/>
                <a:tab pos="4660900" algn="dec"/>
                <a:tab pos="5741988" algn="dec"/>
                <a:tab pos="6813550" algn="dec"/>
                <a:tab pos="7894638" algn="dec"/>
              </a:tabLst>
            </a:pPr>
            <a:r>
              <a:rPr lang="en-GB" sz="2000" b="1" dirty="0">
                <a:solidFill>
                  <a:schemeClr val="tx2"/>
                </a:solidFill>
              </a:rPr>
              <a:t>Required: Calculate the value of the section 104 holding at 6</a:t>
            </a:r>
            <a:r>
              <a:rPr lang="en-GB" sz="2000" b="1" baseline="30000" dirty="0">
                <a:solidFill>
                  <a:schemeClr val="tx2"/>
                </a:solidFill>
              </a:rPr>
              <a:t>th</a:t>
            </a:r>
            <a:r>
              <a:rPr lang="en-GB" sz="2000" b="1" dirty="0">
                <a:solidFill>
                  <a:schemeClr val="tx2"/>
                </a:solidFill>
              </a:rPr>
              <a:t> April 2026...</a:t>
            </a:r>
            <a:endParaRPr lang="en-GB" sz="20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2353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FFFF"/>
                </a:solidFill>
              </a:rPr>
              <a:t>Solution to Example, Denis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</a:pPr>
            <a:r>
              <a:rPr lang="en-GB" sz="2000" dirty="0">
                <a:solidFill>
                  <a:schemeClr val="tx2"/>
                </a:solidFill>
              </a:rPr>
              <a:t>Denis ordinary shares in Zephyr plc: s 104 holding</a:t>
            </a:r>
          </a:p>
          <a:p>
            <a:pPr marL="0" lvl="0" indent="0" eaLnBrk="1" hangingPunct="1">
              <a:buNone/>
            </a:pPr>
            <a:endParaRPr lang="en-GB" sz="2000" dirty="0">
              <a:solidFill>
                <a:schemeClr val="tx2"/>
              </a:solidFill>
            </a:endParaRPr>
          </a:p>
          <a:p>
            <a:pPr marL="0" lvl="0" indent="0" eaLnBrk="1" hangingPunct="1">
              <a:buNone/>
            </a:pPr>
            <a:r>
              <a:rPr lang="en-GB" sz="2000" b="1" dirty="0">
                <a:solidFill>
                  <a:schemeClr val="tx2"/>
                </a:solidFill>
              </a:rPr>
              <a:t>				</a:t>
            </a:r>
            <a:r>
              <a:rPr lang="en-GB" sz="1600" b="1" dirty="0">
                <a:solidFill>
                  <a:schemeClr val="tx2"/>
                </a:solidFill>
              </a:rPr>
              <a:t>Number of</a:t>
            </a:r>
            <a:r>
              <a:rPr lang="en-GB" sz="2000" b="1" dirty="0">
                <a:solidFill>
                  <a:schemeClr val="tx2"/>
                </a:solidFill>
              </a:rPr>
              <a:t>	 </a:t>
            </a:r>
            <a:r>
              <a:rPr lang="en-GB" sz="1600" b="1" dirty="0">
                <a:solidFill>
                  <a:schemeClr val="tx2"/>
                </a:solidFill>
              </a:rPr>
              <a:t>Qualifying</a:t>
            </a:r>
          </a:p>
          <a:p>
            <a:pPr marL="457200" lvl="1" indent="0" eaLnBrk="1" hangingPunct="1">
              <a:buNone/>
            </a:pPr>
            <a:r>
              <a:rPr lang="en-GB" b="1" dirty="0">
                <a:solidFill>
                  <a:schemeClr val="tx2"/>
                </a:solidFill>
              </a:rPr>
              <a:t>				</a:t>
            </a:r>
            <a:r>
              <a:rPr lang="en-GB" sz="1600" b="1" dirty="0">
                <a:solidFill>
                  <a:schemeClr val="tx2"/>
                </a:solidFill>
              </a:rPr>
              <a:t>shares</a:t>
            </a:r>
            <a:r>
              <a:rPr lang="en-GB" b="1" dirty="0">
                <a:solidFill>
                  <a:schemeClr val="tx2"/>
                </a:solidFill>
              </a:rPr>
              <a:t>		</a:t>
            </a:r>
            <a:r>
              <a:rPr lang="en-GB" sz="1600" b="1" dirty="0">
                <a:solidFill>
                  <a:schemeClr val="tx2"/>
                </a:solidFill>
              </a:rPr>
              <a:t>expenditure</a:t>
            </a:r>
            <a:r>
              <a:rPr lang="en-GB" b="1" dirty="0">
                <a:solidFill>
                  <a:schemeClr val="tx2"/>
                </a:solidFill>
              </a:rPr>
              <a:t>	</a:t>
            </a:r>
          </a:p>
          <a:p>
            <a:pPr marL="0" lvl="0" indent="0" eaLnBrk="1" hangingPunct="1">
              <a:buNone/>
            </a:pPr>
            <a:r>
              <a:rPr lang="en-GB" sz="2000" b="1" dirty="0">
                <a:solidFill>
                  <a:schemeClr val="tx2"/>
                </a:solidFill>
              </a:rPr>
              <a:t>							£	 </a:t>
            </a:r>
          </a:p>
          <a:p>
            <a:pPr marL="0" lvl="0" indent="0" eaLnBrk="1" hangingPunct="1">
              <a:buNone/>
            </a:pPr>
            <a:r>
              <a:rPr lang="en-GB" sz="2000" dirty="0">
                <a:solidFill>
                  <a:schemeClr val="tx2"/>
                </a:solidFill>
              </a:rPr>
              <a:t>6.5.82      Purchased		3,500			2,500 	</a:t>
            </a:r>
          </a:p>
          <a:p>
            <a:pPr marL="0" lvl="0" indent="0" eaLnBrk="1" hangingPunct="1">
              <a:buNone/>
            </a:pPr>
            <a:r>
              <a:rPr lang="en-GB" sz="2000" dirty="0">
                <a:solidFill>
                  <a:schemeClr val="tx2"/>
                </a:solidFill>
              </a:rPr>
              <a:t>31.3.84    Purchased		1,000			1,500	</a:t>
            </a:r>
          </a:p>
          <a:p>
            <a:pPr marL="0" lvl="0" indent="0" eaLnBrk="1" hangingPunct="1">
              <a:buNone/>
            </a:pPr>
            <a:r>
              <a:rPr lang="en-GB" sz="2000" dirty="0">
                <a:solidFill>
                  <a:schemeClr val="tx2"/>
                </a:solidFill>
              </a:rPr>
              <a:t>3.4.98      Purchased		</a:t>
            </a:r>
            <a:r>
              <a:rPr lang="en-GB" sz="2000" u="sng" dirty="0">
                <a:solidFill>
                  <a:schemeClr val="tx2"/>
                </a:solidFill>
              </a:rPr>
              <a:t>2,000	</a:t>
            </a:r>
            <a:r>
              <a:rPr lang="en-GB" sz="2000" dirty="0">
                <a:solidFill>
                  <a:schemeClr val="tx2"/>
                </a:solidFill>
              </a:rPr>
              <a:t>		</a:t>
            </a:r>
            <a:r>
              <a:rPr lang="en-GB" sz="2000" u="sng" dirty="0">
                <a:solidFill>
                  <a:schemeClr val="tx2"/>
                </a:solidFill>
              </a:rPr>
              <a:t>7,500</a:t>
            </a:r>
            <a:r>
              <a:rPr lang="en-GB" sz="2000" dirty="0">
                <a:solidFill>
                  <a:schemeClr val="tx2"/>
                </a:solidFill>
              </a:rPr>
              <a:t>	</a:t>
            </a:r>
          </a:p>
          <a:p>
            <a:pPr marL="0" lvl="0" indent="0" eaLnBrk="1" hangingPunct="1">
              <a:buNone/>
            </a:pPr>
            <a:r>
              <a:rPr lang="en-GB" sz="2000" dirty="0">
                <a:solidFill>
                  <a:schemeClr val="tx2"/>
                </a:solidFill>
              </a:rPr>
              <a:t>				</a:t>
            </a:r>
          </a:p>
          <a:p>
            <a:pPr marL="0" lvl="0" indent="0" eaLnBrk="1" hangingPunct="1">
              <a:buNone/>
            </a:pPr>
            <a:r>
              <a:rPr lang="en-GB" sz="2000" b="1" dirty="0">
                <a:solidFill>
                  <a:schemeClr val="tx2"/>
                </a:solidFill>
              </a:rPr>
              <a:t>Pool at 6.4.2026</a:t>
            </a:r>
            <a:r>
              <a:rPr lang="en-GB" sz="2000" dirty="0">
                <a:solidFill>
                  <a:schemeClr val="tx2"/>
                </a:solidFill>
              </a:rPr>
              <a:t>		6,500		         </a:t>
            </a:r>
            <a:r>
              <a:rPr lang="en-GB" sz="2000" b="1" dirty="0">
                <a:solidFill>
                  <a:schemeClr val="tx2"/>
                </a:solidFill>
              </a:rPr>
              <a:t>£11,500</a:t>
            </a:r>
          </a:p>
          <a:p>
            <a:pPr marL="0" lvl="0" indent="0" eaLnBrk="1" hangingPunct="1">
              <a:buNone/>
            </a:pPr>
            <a:endParaRPr lang="en-GB" sz="2000" dirty="0">
              <a:solidFill>
                <a:schemeClr val="tx2"/>
              </a:solidFill>
            </a:endParaRPr>
          </a:p>
          <a:p>
            <a:pPr marL="0" lvl="0" indent="0" eaLnBrk="1" hangingPunct="1">
              <a:buNone/>
            </a:pPr>
            <a:r>
              <a:rPr lang="en-GB" sz="2000" dirty="0">
                <a:solidFill>
                  <a:schemeClr val="tx2"/>
                </a:solidFill>
              </a:rPr>
              <a:t> </a:t>
            </a:r>
            <a:endParaRPr lang="en-GB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69490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rgbClr val="FFFFFF"/>
                </a:solidFill>
              </a:rPr>
              <a:t>Share Matching – for </a:t>
            </a:r>
            <a:r>
              <a:rPr lang="en-GB" altLang="en-US" b="1" dirty="0"/>
              <a:t>companies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</a:pPr>
            <a:r>
              <a:rPr lang="en-GB" sz="2800" dirty="0">
                <a:solidFill>
                  <a:schemeClr val="tx2"/>
                </a:solidFill>
              </a:rPr>
              <a:t>Part -disposals out of a fluctuating shareholding are matched in the following order</a:t>
            </a:r>
            <a:r>
              <a:rPr lang="en-GB" altLang="en-US" sz="2800" dirty="0">
                <a:solidFill>
                  <a:schemeClr val="tx2"/>
                </a:solidFill>
              </a:rPr>
              <a:t> : </a:t>
            </a:r>
          </a:p>
          <a:p>
            <a:pPr marL="514350" lvl="0" indent="-514350" eaLnBrk="1" hangingPunct="1">
              <a:buFont typeface="+mj-lt"/>
              <a:buAutoNum type="arabicPeriod"/>
            </a:pPr>
            <a:r>
              <a:rPr lang="en-GB" altLang="en-US" sz="2800" dirty="0">
                <a:solidFill>
                  <a:schemeClr val="tx2"/>
                </a:solidFill>
              </a:rPr>
              <a:t> Shares acquired on </a:t>
            </a:r>
            <a:r>
              <a:rPr lang="en-GB" altLang="en-US" sz="2800" b="1" dirty="0">
                <a:solidFill>
                  <a:schemeClr val="tx2"/>
                </a:solidFill>
              </a:rPr>
              <a:t>same</a:t>
            </a:r>
            <a:r>
              <a:rPr lang="en-GB" altLang="en-US" sz="2800" dirty="0">
                <a:solidFill>
                  <a:schemeClr val="tx2"/>
                </a:solidFill>
              </a:rPr>
              <a:t> day, </a:t>
            </a:r>
            <a:r>
              <a:rPr lang="en-GB" altLang="en-US" sz="2800" i="1" dirty="0">
                <a:solidFill>
                  <a:schemeClr val="tx2"/>
                </a:solidFill>
              </a:rPr>
              <a:t>@ actual cost</a:t>
            </a:r>
          </a:p>
          <a:p>
            <a:pPr marL="609600" lvl="0" indent="-609600" eaLnBrk="1" hangingPunct="1">
              <a:buFontTx/>
              <a:buAutoNum type="arabicPeriod"/>
            </a:pPr>
            <a:r>
              <a:rPr lang="en-GB" altLang="en-US" sz="2800" dirty="0">
                <a:solidFill>
                  <a:schemeClr val="tx2"/>
                </a:solidFill>
              </a:rPr>
              <a:t>Shares acquired during </a:t>
            </a:r>
            <a:r>
              <a:rPr lang="en-GB" altLang="en-US" sz="2800" b="1" dirty="0">
                <a:solidFill>
                  <a:schemeClr val="tx2"/>
                </a:solidFill>
              </a:rPr>
              <a:t>previous 9 days </a:t>
            </a:r>
            <a:r>
              <a:rPr lang="en-GB" altLang="en-US" sz="2800" dirty="0">
                <a:solidFill>
                  <a:schemeClr val="tx2"/>
                </a:solidFill>
              </a:rPr>
              <a:t>(FIFO applies, if &gt; 1  acquisition), </a:t>
            </a:r>
            <a:r>
              <a:rPr lang="en-GB" altLang="en-US" sz="2800" i="1" dirty="0">
                <a:solidFill>
                  <a:schemeClr val="tx2"/>
                </a:solidFill>
              </a:rPr>
              <a:t>@ actual cost </a:t>
            </a:r>
          </a:p>
          <a:p>
            <a:pPr marL="609600" lvl="0" indent="-609600" eaLnBrk="1" hangingPunct="1">
              <a:buFontTx/>
              <a:buAutoNum type="arabicPeriod"/>
            </a:pPr>
            <a:r>
              <a:rPr lang="en-GB" altLang="en-US" sz="2800" dirty="0">
                <a:solidFill>
                  <a:schemeClr val="tx2"/>
                </a:solidFill>
              </a:rPr>
              <a:t>The ‘s.104 holding’ (Pool) of shares acquired since 1.4.82 ,  </a:t>
            </a:r>
            <a:r>
              <a:rPr lang="en-GB" altLang="en-US" sz="2800" i="1" dirty="0">
                <a:solidFill>
                  <a:schemeClr val="tx2"/>
                </a:solidFill>
              </a:rPr>
              <a:t>@ average cost per share</a:t>
            </a:r>
          </a:p>
          <a:p>
            <a:pPr marL="609600" lvl="0" indent="-609600" eaLnBrk="1" hangingPunct="1">
              <a:buFontTx/>
              <a:buAutoNum type="arabicPeriod"/>
            </a:pPr>
            <a:r>
              <a:rPr lang="en-GB" altLang="en-US" sz="2800" dirty="0">
                <a:solidFill>
                  <a:schemeClr val="tx2"/>
                </a:solidFill>
              </a:rPr>
              <a:t>The ‘1982 pool’ of shares acquired before 1 April 1982, </a:t>
            </a:r>
            <a:r>
              <a:rPr lang="en-GB" altLang="en-US" sz="2800" i="1" dirty="0">
                <a:solidFill>
                  <a:schemeClr val="tx2"/>
                </a:solidFill>
              </a:rPr>
              <a:t>@ 31.3.1982 market value…</a:t>
            </a:r>
            <a:r>
              <a:rPr lang="en-GB" altLang="en-US" sz="2800" dirty="0">
                <a:solidFill>
                  <a:schemeClr val="tx2"/>
                </a:solidFill>
              </a:rPr>
              <a:t>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51092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rgbClr val="FFFFFF"/>
                </a:solidFill>
              </a:rPr>
              <a:t>	Example Volta Ltd section 28.4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tx2"/>
                </a:solidFill>
              </a:rPr>
              <a:t>V Ltd has the following transactions in the shares of Zeal Ltd, a quoted company: </a:t>
            </a:r>
          </a:p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tx2"/>
                </a:solidFill>
              </a:rPr>
              <a:t>31/1/1983  	Bought    8,000 shares costing 	£15,600</a:t>
            </a:r>
          </a:p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tx2"/>
                </a:solidFill>
              </a:rPr>
              <a:t>31/5/1998 	Bought   12,000 shares costing 	£36,000</a:t>
            </a:r>
          </a:p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tx2"/>
                </a:solidFill>
              </a:rPr>
              <a:t>28/1/2027	Sold 	   15,000 shares for		£176,000</a:t>
            </a:r>
          </a:p>
          <a:p>
            <a:pPr marL="0" lvl="0" indent="0" eaLnBrk="1" hangingPunct="1">
              <a:buNone/>
            </a:pPr>
            <a:endParaRPr lang="en-GB" altLang="en-US" sz="2000" dirty="0">
              <a:solidFill>
                <a:schemeClr val="tx2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2000" b="1" dirty="0">
                <a:solidFill>
                  <a:schemeClr val="tx2"/>
                </a:solidFill>
              </a:rPr>
              <a:t>Required: Calculate the chargeable gain  of Volta Ltd.</a:t>
            </a:r>
          </a:p>
          <a:p>
            <a:pPr marL="0" lvl="0" indent="0" eaLnBrk="1" hangingPunct="1">
              <a:buNone/>
            </a:pPr>
            <a:endParaRPr lang="en-GB" altLang="en-US" sz="2000" b="1" dirty="0">
              <a:solidFill>
                <a:schemeClr val="tx2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2000" i="1" dirty="0">
                <a:solidFill>
                  <a:schemeClr val="tx2"/>
                </a:solidFill>
              </a:rPr>
              <a:t>(get RPI table either from the UK government’s (ONS) website, or from end of chapter 23 in textbook …)</a:t>
            </a:r>
            <a:endParaRPr lang="en-US" altLang="en-US" sz="2000" i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29162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>
                <a:solidFill>
                  <a:srgbClr val="FFFFFF"/>
                </a:solidFill>
              </a:rPr>
              <a:t>Volta Ltd share pool cost working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lnSpc>
                <a:spcPct val="80000"/>
              </a:lnSpc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2000" b="1" dirty="0">
                <a:solidFill>
                  <a:schemeClr val="tx2"/>
                </a:solidFill>
              </a:rPr>
              <a:t>Section 104 holding in Zeal Ltd</a:t>
            </a:r>
            <a:endParaRPr lang="en-GB" altLang="en-US" sz="2000" dirty="0">
              <a:solidFill>
                <a:schemeClr val="tx2"/>
              </a:solidFill>
            </a:endParaRPr>
          </a:p>
          <a:p>
            <a:pPr marL="0" lvl="0" indent="0" eaLnBrk="1" hangingPunct="1">
              <a:lnSpc>
                <a:spcPct val="80000"/>
              </a:lnSpc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endParaRPr lang="en-GB" altLang="en-US" sz="2000" dirty="0">
              <a:solidFill>
                <a:schemeClr val="tx2"/>
              </a:solidFill>
            </a:endParaRPr>
          </a:p>
          <a:p>
            <a:pPr marL="0" lvl="0" indent="0" eaLnBrk="1" hangingPunct="1">
              <a:lnSpc>
                <a:spcPct val="80000"/>
              </a:lnSpc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		    No.	Cost	Indexed </a:t>
            </a:r>
          </a:p>
          <a:p>
            <a:pPr marL="0" lvl="0" indent="0" eaLnBrk="1" hangingPunct="1">
              <a:lnSpc>
                <a:spcPct val="80000"/>
              </a:lnSpc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	</a:t>
            </a:r>
            <a:r>
              <a:rPr lang="en-GB" altLang="en-US" sz="2000" u="sng" dirty="0">
                <a:solidFill>
                  <a:schemeClr val="tx2"/>
                </a:solidFill>
              </a:rPr>
              <a:t>		  £	cost  £</a:t>
            </a:r>
          </a:p>
          <a:p>
            <a:pPr marL="0" lvl="0" indent="0" eaLnBrk="1" hangingPunct="1">
              <a:lnSpc>
                <a:spcPct val="80000"/>
              </a:lnSpc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1800" dirty="0">
                <a:solidFill>
                  <a:schemeClr val="tx2"/>
                </a:solidFill>
              </a:rPr>
              <a:t>Added Jan 1983</a:t>
            </a:r>
            <a:r>
              <a:rPr lang="en-GB" altLang="en-US" sz="2000" dirty="0">
                <a:solidFill>
                  <a:schemeClr val="tx2"/>
                </a:solidFill>
              </a:rPr>
              <a:t>	  	8,000	 15,600	 15,600</a:t>
            </a:r>
          </a:p>
          <a:p>
            <a:pPr marL="0" lvl="0" indent="0" eaLnBrk="1" hangingPunct="1">
              <a:lnSpc>
                <a:spcPct val="80000"/>
              </a:lnSpc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1800" dirty="0">
                <a:solidFill>
                  <a:schemeClr val="tx2"/>
                </a:solidFill>
              </a:rPr>
              <a:t>Indexation to May 1998:</a:t>
            </a:r>
          </a:p>
          <a:p>
            <a:pPr marL="0" lvl="0" indent="0" eaLnBrk="1" hangingPunct="1">
              <a:lnSpc>
                <a:spcPct val="80000"/>
              </a:lnSpc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1800" u="sng" dirty="0">
                <a:solidFill>
                  <a:schemeClr val="tx2"/>
                </a:solidFill>
              </a:rPr>
              <a:t>163.5 – 82.61</a:t>
            </a:r>
            <a:r>
              <a:rPr lang="en-GB" altLang="en-US" sz="1800" dirty="0">
                <a:solidFill>
                  <a:schemeClr val="tx2"/>
                </a:solidFill>
              </a:rPr>
              <a:t> x 15,600</a:t>
            </a:r>
            <a:r>
              <a:rPr lang="en-GB" altLang="en-US" sz="2000" dirty="0">
                <a:solidFill>
                  <a:schemeClr val="tx2"/>
                </a:solidFill>
              </a:rPr>
              <a:t>				 </a:t>
            </a:r>
            <a:r>
              <a:rPr lang="en-GB" altLang="en-US" sz="2000" u="sng" dirty="0">
                <a:solidFill>
                  <a:schemeClr val="tx2"/>
                </a:solidFill>
              </a:rPr>
              <a:t>15,275</a:t>
            </a:r>
          </a:p>
          <a:p>
            <a:pPr marL="0" lvl="0" indent="0" eaLnBrk="1" hangingPunct="1">
              <a:lnSpc>
                <a:spcPct val="80000"/>
              </a:lnSpc>
              <a:buNone/>
              <a:tabLst>
                <a:tab pos="717550" algn="ctr"/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	</a:t>
            </a:r>
            <a:r>
              <a:rPr lang="en-GB" altLang="en-US" sz="1800" dirty="0">
                <a:solidFill>
                  <a:schemeClr val="tx2"/>
                </a:solidFill>
              </a:rPr>
              <a:t>82.61</a:t>
            </a:r>
            <a:r>
              <a:rPr lang="en-GB" altLang="en-US" sz="2000" dirty="0">
                <a:solidFill>
                  <a:schemeClr val="tx2"/>
                </a:solidFill>
              </a:rPr>
              <a:t>									 	30,875</a:t>
            </a:r>
          </a:p>
          <a:p>
            <a:pPr marL="0" lvl="0" indent="0" eaLnBrk="1" hangingPunct="1">
              <a:lnSpc>
                <a:spcPct val="80000"/>
              </a:lnSpc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1800" dirty="0">
                <a:solidFill>
                  <a:schemeClr val="tx2"/>
                </a:solidFill>
              </a:rPr>
              <a:t>Added May 1998</a:t>
            </a:r>
            <a:r>
              <a:rPr lang="en-GB" altLang="en-US" sz="2000" dirty="0">
                <a:solidFill>
                  <a:schemeClr val="tx2"/>
                </a:solidFill>
              </a:rPr>
              <a:t>	 	</a:t>
            </a:r>
            <a:r>
              <a:rPr lang="en-GB" altLang="en-US" sz="2000" u="sng" dirty="0">
                <a:solidFill>
                  <a:schemeClr val="tx2"/>
                </a:solidFill>
              </a:rPr>
              <a:t>12,000	 36,000	 36,000</a:t>
            </a:r>
          </a:p>
          <a:p>
            <a:pPr marL="0" lvl="0" indent="0" eaLnBrk="1" hangingPunct="1">
              <a:lnSpc>
                <a:spcPct val="80000"/>
              </a:lnSpc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		 20,000	 51,600	 66,875</a:t>
            </a:r>
          </a:p>
          <a:p>
            <a:pPr marL="0" lvl="0" indent="0" eaLnBrk="1" hangingPunct="1">
              <a:lnSpc>
                <a:spcPct val="80000"/>
              </a:lnSpc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1800" dirty="0">
                <a:solidFill>
                  <a:schemeClr val="tx2"/>
                </a:solidFill>
              </a:rPr>
              <a:t>Indexation to Dec 2017:</a:t>
            </a:r>
          </a:p>
          <a:p>
            <a:pPr marL="0" lvl="0" indent="0" eaLnBrk="1" hangingPunct="1">
              <a:lnSpc>
                <a:spcPct val="80000"/>
              </a:lnSpc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1800" u="sng" dirty="0">
                <a:solidFill>
                  <a:schemeClr val="tx2"/>
                </a:solidFill>
              </a:rPr>
              <a:t>278.1 – 163.5</a:t>
            </a:r>
            <a:r>
              <a:rPr lang="en-GB" altLang="en-US" sz="1800" dirty="0">
                <a:solidFill>
                  <a:schemeClr val="tx2"/>
                </a:solidFill>
              </a:rPr>
              <a:t> x 66,875</a:t>
            </a:r>
            <a:r>
              <a:rPr lang="en-GB" altLang="en-US" sz="2000" dirty="0">
                <a:solidFill>
                  <a:schemeClr val="tx2"/>
                </a:solidFill>
              </a:rPr>
              <a:t>	</a:t>
            </a:r>
            <a:r>
              <a:rPr lang="en-GB" altLang="en-US" sz="2000" u="sng" dirty="0">
                <a:solidFill>
                  <a:schemeClr val="tx2"/>
                </a:solidFill>
              </a:rPr>
              <a:t>			 46,874</a:t>
            </a:r>
          </a:p>
          <a:p>
            <a:pPr marL="0" lvl="0" indent="0" eaLnBrk="1" hangingPunct="1">
              <a:lnSpc>
                <a:spcPct val="80000"/>
              </a:lnSpc>
              <a:buNone/>
              <a:tabLst>
                <a:tab pos="717550" algn="ctr"/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1800" dirty="0">
                <a:solidFill>
                  <a:schemeClr val="tx2"/>
                </a:solidFill>
              </a:rPr>
              <a:t>	163.5</a:t>
            </a:r>
            <a:r>
              <a:rPr lang="en-GB" altLang="en-US" sz="2000" dirty="0">
                <a:solidFill>
                  <a:schemeClr val="tx2"/>
                </a:solidFill>
              </a:rPr>
              <a:t>	 	20,000	 51,600	113,749</a:t>
            </a:r>
          </a:p>
          <a:p>
            <a:pPr marL="0" lvl="0" indent="0" eaLnBrk="1" hangingPunct="1">
              <a:lnSpc>
                <a:spcPct val="80000"/>
              </a:lnSpc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1800" dirty="0">
                <a:solidFill>
                  <a:schemeClr val="tx2"/>
                </a:solidFill>
              </a:rPr>
              <a:t>Jan 2027 Disposal (15/20)	</a:t>
            </a:r>
            <a:r>
              <a:rPr lang="en-GB" altLang="en-US" sz="2000" dirty="0">
                <a:solidFill>
                  <a:schemeClr val="tx2"/>
                </a:solidFill>
              </a:rPr>
              <a:t>	</a:t>
            </a:r>
            <a:r>
              <a:rPr lang="en-GB" altLang="en-US" sz="2000" u="sng" dirty="0">
                <a:solidFill>
                  <a:schemeClr val="tx2"/>
                </a:solidFill>
              </a:rPr>
              <a:t>(15,000) 	</a:t>
            </a:r>
            <a:r>
              <a:rPr lang="en-GB" altLang="en-US" sz="2000" b="1" u="sng" dirty="0">
                <a:solidFill>
                  <a:schemeClr val="tx2"/>
                </a:solidFill>
              </a:rPr>
              <a:t>(38,700)</a:t>
            </a:r>
            <a:r>
              <a:rPr lang="en-GB" altLang="en-US" sz="2000" u="sng" dirty="0">
                <a:solidFill>
                  <a:schemeClr val="tx2"/>
                </a:solidFill>
              </a:rPr>
              <a:t> 	</a:t>
            </a:r>
            <a:r>
              <a:rPr lang="en-GB" altLang="en-US" sz="2000" b="1" u="sng" dirty="0">
                <a:solidFill>
                  <a:schemeClr val="tx2"/>
                </a:solidFill>
              </a:rPr>
              <a:t>(85,312)</a:t>
            </a:r>
          </a:p>
          <a:p>
            <a:pPr marL="0" lvl="0" indent="0" eaLnBrk="1" hangingPunct="1">
              <a:lnSpc>
                <a:spcPct val="80000"/>
              </a:lnSpc>
              <a:buNone/>
              <a:tabLst>
                <a:tab pos="3589338" algn="dec"/>
                <a:tab pos="5024438" algn="dec"/>
                <a:tab pos="6459538" algn="dec"/>
                <a:tab pos="7894638" algn="dec"/>
              </a:tabLst>
            </a:pPr>
            <a:r>
              <a:rPr lang="en-GB" altLang="en-US" sz="2000" dirty="0">
                <a:solidFill>
                  <a:schemeClr val="tx2"/>
                </a:solidFill>
              </a:rPr>
              <a:t>Pool values c/fwd…</a:t>
            </a:r>
            <a:r>
              <a:rPr lang="en-GB" altLang="en-US" sz="2000" b="1" dirty="0">
                <a:solidFill>
                  <a:schemeClr val="tx2"/>
                </a:solidFill>
              </a:rPr>
              <a:t>	  </a:t>
            </a:r>
            <a:r>
              <a:rPr lang="en-GB" altLang="en-US" sz="2000" dirty="0">
                <a:solidFill>
                  <a:schemeClr val="tx2"/>
                </a:solidFill>
              </a:rPr>
              <a:t> 	</a:t>
            </a:r>
            <a:r>
              <a:rPr lang="en-GB" altLang="en-US" sz="2000" u="dbl" dirty="0">
                <a:solidFill>
                  <a:schemeClr val="tx2"/>
                </a:solidFill>
              </a:rPr>
              <a:t>5,000	12,900	 28,437</a:t>
            </a:r>
            <a:endParaRPr lang="en-US" altLang="en-US" sz="2000" u="dbl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18988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1_Tax_blue_yellow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</TotalTime>
  <Words>2406</Words>
  <Application>Microsoft Office PowerPoint</Application>
  <PresentationFormat>On-screen Show (4:3)</PresentationFormat>
  <Paragraphs>208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Trebuchet MS</vt:lpstr>
      <vt:lpstr>Verdana</vt:lpstr>
      <vt:lpstr>1_Tax_blue_yellow</vt:lpstr>
      <vt:lpstr>PowerPoint Presentation</vt:lpstr>
      <vt:lpstr>CGT rules for Shares &amp; securities</vt:lpstr>
      <vt:lpstr>Capital gains Share matching and pooling rules (This example is not from the book)</vt:lpstr>
      <vt:lpstr>CGs Share matching –  individuals</vt:lpstr>
      <vt:lpstr>Example: individual share pool costing section 28.3 </vt:lpstr>
      <vt:lpstr>Solution to Example, Denis </vt:lpstr>
      <vt:lpstr>Share Matching – for companies</vt:lpstr>
      <vt:lpstr> Example Volta Ltd section 28.4</vt:lpstr>
      <vt:lpstr>Volta Ltd share pool cost working </vt:lpstr>
      <vt:lpstr>Volta Ltd – gain computation</vt:lpstr>
      <vt:lpstr>Bonus and rights issues – effect on pooled share costs</vt:lpstr>
      <vt:lpstr>Alex section 28.5 example</vt:lpstr>
      <vt:lpstr>Bonus issue answer – Alex share pool (s 104 holding)</vt:lpstr>
      <vt:lpstr>Alex(continued): Capital Gain </vt:lpstr>
      <vt:lpstr>Compare Alex Ltd (a corporate shareholder) section 28.5</vt:lpstr>
      <vt:lpstr>Bonus issue share pool Alex Ltd</vt:lpstr>
      <vt:lpstr>Gain computation including Bonus Issue in Pool - Alex Ltd </vt:lpstr>
      <vt:lpstr>Example of effect of Rights issue on a Share Pool for an individual; Jack  section 28.6 example</vt:lpstr>
      <vt:lpstr>Rights issue : Jack, share pool</vt:lpstr>
      <vt:lpstr>Jack (continued): Capital gain on sale of shares in Roxy plc </vt:lpstr>
      <vt:lpstr> Compare if it were a corporate body, Jack Ltd (book 28.6)</vt:lpstr>
      <vt:lpstr>Jack Ltd: share pool  working</vt:lpstr>
      <vt:lpstr>Jack Ltd: CG computation </vt:lpstr>
      <vt:lpstr>Takeovers: effect on share cost pools</vt:lpstr>
      <vt:lpstr>Liquidations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combsalanm@yahoo.com</dc:creator>
  <cp:lastModifiedBy>Ricky Tutin</cp:lastModifiedBy>
  <cp:revision>33</cp:revision>
  <dcterms:created xsi:type="dcterms:W3CDTF">2021-07-12T21:28:47Z</dcterms:created>
  <dcterms:modified xsi:type="dcterms:W3CDTF">2026-08-07T14:36:46Z</dcterms:modified>
</cp:coreProperties>
</file>