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5"/>
  </p:notesMasterIdLst>
  <p:sldIdLst>
    <p:sldId id="355" r:id="rId2"/>
    <p:sldId id="259" r:id="rId3"/>
    <p:sldId id="260" r:id="rId4"/>
    <p:sldId id="302" r:id="rId5"/>
    <p:sldId id="261" r:id="rId6"/>
    <p:sldId id="509" r:id="rId7"/>
    <p:sldId id="262" r:id="rId8"/>
    <p:sldId id="263" r:id="rId9"/>
    <p:sldId id="275" r:id="rId10"/>
    <p:sldId id="273" r:id="rId11"/>
    <p:sldId id="274" r:id="rId12"/>
    <p:sldId id="279" r:id="rId13"/>
    <p:sldId id="264"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2" clrIdx="0">
    <p:extLst>
      <p:ext uri="{19B8F6BF-5375-455C-9EA6-DF929625EA0E}">
        <p15:presenceInfo xmlns:p15="http://schemas.microsoft.com/office/powerpoint/2012/main" userId="S-1-5-21-2262691828-729075844-822471919-414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A78"/>
    <a:srgbClr val="FFDDEE"/>
    <a:srgbClr val="EEDDFF"/>
    <a:srgbClr val="780ACC"/>
    <a:srgbClr val="008000"/>
    <a:srgbClr val="0000FF"/>
    <a:srgbClr val="FFFDD0"/>
    <a:srgbClr val="FF8000"/>
    <a:srgbClr val="FFE0E0"/>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13" autoAdjust="0"/>
    <p:restoredTop sz="96596" autoAdjust="0"/>
  </p:normalViewPr>
  <p:slideViewPr>
    <p:cSldViewPr>
      <p:cViewPr varScale="1">
        <p:scale>
          <a:sx n="103" d="100"/>
          <a:sy n="103" d="100"/>
        </p:scale>
        <p:origin x="1440"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68C66BE6-2622-47DA-AFBA-98260A6DEA3B}" type="datetimeFigureOut">
              <a:rPr lang="en-GB"/>
              <a:pPr>
                <a:defRPr/>
              </a:pPr>
              <a:t>05/08/2026</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834FF8B-89CF-4F29-9F1D-CE83E354691D}" type="slidenum">
              <a:rPr lang="en-GB" altLang="en-US"/>
              <a:pPr/>
              <a:t>‹#›</a:t>
            </a:fld>
            <a:endParaRPr lang="en-GB" altLang="en-US" dirty="0"/>
          </a:p>
        </p:txBody>
      </p:sp>
    </p:spTree>
    <p:extLst>
      <p:ext uri="{BB962C8B-B14F-4D97-AF65-F5344CB8AC3E}">
        <p14:creationId xmlns:p14="http://schemas.microsoft.com/office/powerpoint/2010/main" val="11506656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309605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75B29DD-B293-4F5C-A763-7CCEBEFACBD6}" type="slidenum">
              <a:rPr lang="en-GB" altLang="en-US"/>
              <a:pPr/>
              <a:t>11</a:t>
            </a:fld>
            <a:endParaRPr lang="en-GB" altLang="en-US" dirty="0"/>
          </a:p>
        </p:txBody>
      </p:sp>
    </p:spTree>
    <p:extLst>
      <p:ext uri="{BB962C8B-B14F-4D97-AF65-F5344CB8AC3E}">
        <p14:creationId xmlns:p14="http://schemas.microsoft.com/office/powerpoint/2010/main" val="3418520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A712EA8-9A2A-4A7F-BA06-34438D7C2D47}" type="slidenum">
              <a:rPr lang="en-GB" altLang="en-US"/>
              <a:pPr/>
              <a:t>13</a:t>
            </a:fld>
            <a:endParaRPr lang="en-GB" altLang="en-US" dirty="0"/>
          </a:p>
        </p:txBody>
      </p:sp>
    </p:spTree>
    <p:extLst>
      <p:ext uri="{BB962C8B-B14F-4D97-AF65-F5344CB8AC3E}">
        <p14:creationId xmlns:p14="http://schemas.microsoft.com/office/powerpoint/2010/main" val="3719913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17264B2-AD87-405F-947E-256C67A3FB68}" type="slidenum">
              <a:rPr lang="en-GB" altLang="en-US"/>
              <a:pPr/>
              <a:t>2</a:t>
            </a:fld>
            <a:endParaRPr lang="en-GB" altLang="en-US" dirty="0"/>
          </a:p>
        </p:txBody>
      </p:sp>
    </p:spTree>
    <p:extLst>
      <p:ext uri="{BB962C8B-B14F-4D97-AF65-F5344CB8AC3E}">
        <p14:creationId xmlns:p14="http://schemas.microsoft.com/office/powerpoint/2010/main" val="907856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F9A806F-2C05-46EB-8FC3-40F398791514}" type="slidenum">
              <a:rPr lang="en-GB" altLang="en-US"/>
              <a:pPr/>
              <a:t>3</a:t>
            </a:fld>
            <a:endParaRPr lang="en-GB" altLang="en-US" dirty="0"/>
          </a:p>
        </p:txBody>
      </p:sp>
    </p:spTree>
    <p:extLst>
      <p:ext uri="{BB962C8B-B14F-4D97-AF65-F5344CB8AC3E}">
        <p14:creationId xmlns:p14="http://schemas.microsoft.com/office/powerpoint/2010/main" val="3326203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9FD55D-3683-493D-8811-DFCFE46864AA}" type="slidenum">
              <a:rPr lang="en-GB" altLang="en-US"/>
              <a:pPr/>
              <a:t>4</a:t>
            </a:fld>
            <a:endParaRPr lang="en-GB" altLang="en-US" dirty="0"/>
          </a:p>
        </p:txBody>
      </p:sp>
    </p:spTree>
    <p:extLst>
      <p:ext uri="{BB962C8B-B14F-4D97-AF65-F5344CB8AC3E}">
        <p14:creationId xmlns:p14="http://schemas.microsoft.com/office/powerpoint/2010/main" val="811581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1F35B9-6D25-44C9-B14C-AF65755DD502}" type="slidenum">
              <a:rPr lang="en-GB" altLang="en-US"/>
              <a:pPr/>
              <a:t>5</a:t>
            </a:fld>
            <a:endParaRPr lang="en-GB" altLang="en-US" dirty="0"/>
          </a:p>
        </p:txBody>
      </p:sp>
    </p:spTree>
    <p:extLst>
      <p:ext uri="{BB962C8B-B14F-4D97-AF65-F5344CB8AC3E}">
        <p14:creationId xmlns:p14="http://schemas.microsoft.com/office/powerpoint/2010/main" val="46571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1AA2840-B5D3-46C2-86BC-E3AA7C90B07B}" type="slidenum">
              <a:rPr lang="en-GB" altLang="en-US"/>
              <a:pPr/>
              <a:t>7</a:t>
            </a:fld>
            <a:endParaRPr lang="en-GB" altLang="en-US" dirty="0"/>
          </a:p>
        </p:txBody>
      </p:sp>
    </p:spTree>
    <p:extLst>
      <p:ext uri="{BB962C8B-B14F-4D97-AF65-F5344CB8AC3E}">
        <p14:creationId xmlns:p14="http://schemas.microsoft.com/office/powerpoint/2010/main" val="1281620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398D339-735C-4E01-951D-78515C5D17C0}" type="slidenum">
              <a:rPr lang="en-GB" altLang="en-US"/>
              <a:pPr/>
              <a:t>8</a:t>
            </a:fld>
            <a:endParaRPr lang="en-GB" altLang="en-US" dirty="0"/>
          </a:p>
        </p:txBody>
      </p:sp>
    </p:spTree>
    <p:extLst>
      <p:ext uri="{BB962C8B-B14F-4D97-AF65-F5344CB8AC3E}">
        <p14:creationId xmlns:p14="http://schemas.microsoft.com/office/powerpoint/2010/main" val="1019560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CA851E2-3071-465E-9D2A-E4A70CD3FAF6}" type="slidenum">
              <a:rPr lang="en-GB" altLang="en-US"/>
              <a:pPr/>
              <a:t>9</a:t>
            </a:fld>
            <a:endParaRPr lang="en-GB" altLang="en-US" dirty="0"/>
          </a:p>
        </p:txBody>
      </p:sp>
    </p:spTree>
    <p:extLst>
      <p:ext uri="{BB962C8B-B14F-4D97-AF65-F5344CB8AC3E}">
        <p14:creationId xmlns:p14="http://schemas.microsoft.com/office/powerpoint/2010/main" val="2117485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CCE1C71-484F-449A-9A00-2050E9628E07}" type="slidenum">
              <a:rPr lang="en-GB" altLang="en-US"/>
              <a:pPr/>
              <a:t>10</a:t>
            </a:fld>
            <a:endParaRPr lang="en-GB" altLang="en-US" dirty="0"/>
          </a:p>
        </p:txBody>
      </p:sp>
    </p:spTree>
    <p:extLst>
      <p:ext uri="{BB962C8B-B14F-4D97-AF65-F5344CB8AC3E}">
        <p14:creationId xmlns:p14="http://schemas.microsoft.com/office/powerpoint/2010/main" val="4159634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E4E4F896-D55A-4528-866A-AF2A43F96ABD}" type="slidenum">
              <a:rPr lang="en-US" altLang="en-US"/>
              <a:pPr/>
              <a:t>‹#›</a:t>
            </a:fld>
            <a:endParaRPr lang="en-US" altLang="en-US" dirty="0"/>
          </a:p>
        </p:txBody>
      </p:sp>
    </p:spTree>
    <p:extLst>
      <p:ext uri="{BB962C8B-B14F-4D97-AF65-F5344CB8AC3E}">
        <p14:creationId xmlns:p14="http://schemas.microsoft.com/office/powerpoint/2010/main" val="3691317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622601AF-CF24-4EB1-8C4B-0C5671C913C3}" type="slidenum">
              <a:rPr lang="en-US" altLang="en-US"/>
              <a:pPr/>
              <a:t>‹#›</a:t>
            </a:fld>
            <a:endParaRPr lang="en-US" altLang="en-US" dirty="0"/>
          </a:p>
        </p:txBody>
      </p:sp>
    </p:spTree>
    <p:extLst>
      <p:ext uri="{BB962C8B-B14F-4D97-AF65-F5344CB8AC3E}">
        <p14:creationId xmlns:p14="http://schemas.microsoft.com/office/powerpoint/2010/main" val="1131851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C51686EE-5A6C-42BE-803C-DF64464690B4}" type="slidenum">
              <a:rPr lang="en-US" altLang="en-US"/>
              <a:pPr/>
              <a:t>‹#›</a:t>
            </a:fld>
            <a:endParaRPr lang="en-US" altLang="en-US" dirty="0"/>
          </a:p>
        </p:txBody>
      </p:sp>
    </p:spTree>
    <p:extLst>
      <p:ext uri="{BB962C8B-B14F-4D97-AF65-F5344CB8AC3E}">
        <p14:creationId xmlns:p14="http://schemas.microsoft.com/office/powerpoint/2010/main" val="1756151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208F8B60-B1A5-4482-B3BE-F92827BA780A}" type="slidenum">
              <a:rPr lang="en-US" altLang="en-US"/>
              <a:pPr/>
              <a:t>‹#›</a:t>
            </a:fld>
            <a:endParaRPr lang="en-US" altLang="en-US" dirty="0"/>
          </a:p>
        </p:txBody>
      </p:sp>
    </p:spTree>
    <p:extLst>
      <p:ext uri="{BB962C8B-B14F-4D97-AF65-F5344CB8AC3E}">
        <p14:creationId xmlns:p14="http://schemas.microsoft.com/office/powerpoint/2010/main" val="3108787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49FC7CF-D44B-4246-B87B-2D8DD4FE9BE6}" type="slidenum">
              <a:rPr lang="en-US" altLang="en-US"/>
              <a:pPr/>
              <a:t>‹#›</a:t>
            </a:fld>
            <a:endParaRPr lang="en-US" altLang="en-US" dirty="0"/>
          </a:p>
        </p:txBody>
      </p:sp>
    </p:spTree>
    <p:extLst>
      <p:ext uri="{BB962C8B-B14F-4D97-AF65-F5344CB8AC3E}">
        <p14:creationId xmlns:p14="http://schemas.microsoft.com/office/powerpoint/2010/main" val="374748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AD9E2DFB-CF13-49A2-B942-6858C8E567E1}" type="slidenum">
              <a:rPr lang="en-US" altLang="en-US"/>
              <a:pPr/>
              <a:t>‹#›</a:t>
            </a:fld>
            <a:endParaRPr lang="en-US" altLang="en-US" dirty="0"/>
          </a:p>
        </p:txBody>
      </p:sp>
    </p:spTree>
    <p:extLst>
      <p:ext uri="{BB962C8B-B14F-4D97-AF65-F5344CB8AC3E}">
        <p14:creationId xmlns:p14="http://schemas.microsoft.com/office/powerpoint/2010/main" val="1683606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D112CCE6-ED9C-48FF-8004-327773238807}" type="slidenum">
              <a:rPr lang="en-US" altLang="en-US"/>
              <a:pPr/>
              <a:t>‹#›</a:t>
            </a:fld>
            <a:endParaRPr lang="en-US" altLang="en-US" dirty="0"/>
          </a:p>
        </p:txBody>
      </p:sp>
    </p:spTree>
    <p:extLst>
      <p:ext uri="{BB962C8B-B14F-4D97-AF65-F5344CB8AC3E}">
        <p14:creationId xmlns:p14="http://schemas.microsoft.com/office/powerpoint/2010/main" val="1345183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BC5FE6-425A-A7A0-AB43-271606AFD6EA}"/>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24FD030D-543B-F663-019E-82F909DBD8A3}"/>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96984515-DFB2-51FA-4F72-750840614011}"/>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9F065422-195F-44B5-DDAB-233CD9BDBFB4}"/>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7581C183-B419-9CA0-6484-A042B82792BB}"/>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232AEB94-CF88-CCB3-278F-0D39E837B63E}"/>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3"/>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12</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Relief for trading and capital losses</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FCE010BF-A393-DAFB-D4C3-3603F4077412}"/>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04548989"/>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rgbClr val="E0E0FF"/>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indent="0" eaLnBrk="1" hangingPunct="1"/>
            <a:r>
              <a:rPr lang="en-GB" altLang="en-US" sz="2800" b="1" dirty="0"/>
              <a:t>Section 12.9 example Sophia: Terminal loss</a:t>
            </a:r>
            <a:endParaRPr lang="en-US" altLang="en-US" sz="2800" b="1" dirty="0"/>
          </a:p>
        </p:txBody>
      </p:sp>
      <p:sp>
        <p:nvSpPr>
          <p:cNvPr id="20483" name="Rectangle 3"/>
          <p:cNvSpPr>
            <a:spLocks noGrp="1" noChangeArrowheads="1"/>
          </p:cNvSpPr>
          <p:nvPr>
            <p:ph idx="1"/>
          </p:nvPr>
        </p:nvSpPr>
        <p:spPr>
          <a:xfrm>
            <a:off x="0" y="939800"/>
            <a:ext cx="9144000" cy="5441528"/>
          </a:xfrm>
        </p:spPr>
        <p:txBody>
          <a:bodyPr/>
          <a:lstStyle/>
          <a:p>
            <a:pPr marL="0" indent="0" eaLnBrk="1" hangingPunct="1">
              <a:lnSpc>
                <a:spcPct val="90000"/>
              </a:lnSpc>
              <a:buFontTx/>
              <a:buNone/>
              <a:tabLst>
                <a:tab pos="360363" algn="l"/>
                <a:tab pos="6100763" algn="dec"/>
                <a:tab pos="7180263" algn="dec"/>
                <a:tab pos="7540625" algn="dec"/>
                <a:tab pos="8604250" algn="dec"/>
              </a:tabLst>
            </a:pPr>
            <a:endParaRPr lang="en-GB" altLang="en-US" sz="2000" dirty="0">
              <a:solidFill>
                <a:schemeClr val="tx1"/>
              </a:solidFill>
            </a:endParaRPr>
          </a:p>
          <a:p>
            <a:pPr marL="0" indent="0" eaLnBrk="1" hangingPunct="1">
              <a:lnSpc>
                <a:spcPct val="90000"/>
              </a:lnSpc>
              <a:buFontTx/>
              <a:buNone/>
              <a:tabLst>
                <a:tab pos="360363" algn="l"/>
                <a:tab pos="6100763" algn="dec"/>
                <a:tab pos="7180263" algn="dec"/>
                <a:tab pos="7540625" algn="dec"/>
                <a:tab pos="8604250" algn="dec"/>
              </a:tabLst>
            </a:pPr>
            <a:r>
              <a:rPr lang="en-GB" altLang="en-US" sz="2000" b="1" dirty="0">
                <a:solidFill>
                  <a:schemeClr val="tx1"/>
                </a:solidFill>
              </a:rPr>
              <a:t>2026/27 (</a:t>
            </a:r>
            <a:r>
              <a:rPr lang="en-GB" altLang="en-US" sz="2000" b="1" i="1" dirty="0">
                <a:solidFill>
                  <a:schemeClr val="tx1"/>
                </a:solidFill>
              </a:rPr>
              <a:t>6-Apr-2026 – 30-Jun-2026</a:t>
            </a:r>
            <a:r>
              <a:rPr lang="en-GB" altLang="en-US" sz="2000" b="1" dirty="0">
                <a:solidFill>
                  <a:schemeClr val="tx1"/>
                </a:solidFill>
              </a:rPr>
              <a:t>)</a:t>
            </a:r>
            <a:r>
              <a:rPr lang="en-GB" altLang="en-US" sz="2000" dirty="0">
                <a:solidFill>
                  <a:schemeClr val="tx1"/>
                </a:solidFill>
              </a:rPr>
              <a:t>		£		£</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3 months, 1 period of account:</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Loss </a:t>
            </a:r>
            <a:r>
              <a:rPr lang="en-GB" altLang="en-US" sz="2000" baseline="30000" dirty="0">
                <a:solidFill>
                  <a:schemeClr val="tx1"/>
                </a:solidFill>
              </a:rPr>
              <a:t>3</a:t>
            </a:r>
            <a:r>
              <a:rPr lang="en-GB" altLang="en-US" sz="2000" dirty="0">
                <a:solidFill>
                  <a:schemeClr val="tx1"/>
                </a:solidFill>
              </a:rPr>
              <a:t>/</a:t>
            </a:r>
            <a:r>
              <a:rPr lang="en-GB" altLang="en-US" sz="2000" baseline="-25000" dirty="0">
                <a:solidFill>
                  <a:schemeClr val="tx1"/>
                </a:solidFill>
              </a:rPr>
              <a:t>9</a:t>
            </a:r>
            <a:r>
              <a:rPr lang="en-GB" altLang="en-US" sz="2000" dirty="0">
                <a:solidFill>
                  <a:schemeClr val="tx1"/>
                </a:solidFill>
              </a:rPr>
              <a:t> × (1,500)		 </a:t>
            </a:r>
            <a:r>
              <a:rPr lang="en-GB" altLang="en-US" sz="2000" u="sng" dirty="0">
                <a:solidFill>
                  <a:schemeClr val="tx1"/>
                </a:solidFill>
              </a:rPr>
              <a:t>(500)</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					500</a:t>
            </a:r>
          </a:p>
          <a:p>
            <a:pPr marL="0" indent="0" eaLnBrk="1" hangingPunct="1">
              <a:lnSpc>
                <a:spcPct val="90000"/>
              </a:lnSpc>
              <a:buFontTx/>
              <a:buNone/>
              <a:tabLst>
                <a:tab pos="360363" algn="l"/>
                <a:tab pos="6100763" algn="dec"/>
                <a:tab pos="7180263" algn="dec"/>
                <a:tab pos="7540625" algn="dec"/>
                <a:tab pos="8604250" algn="dec"/>
              </a:tabLst>
            </a:pPr>
            <a:r>
              <a:rPr lang="en-GB" altLang="en-US" sz="2000" b="1" dirty="0">
                <a:solidFill>
                  <a:schemeClr val="tx1"/>
                </a:solidFill>
              </a:rPr>
              <a:t>2025/26 (</a:t>
            </a:r>
            <a:r>
              <a:rPr lang="en-GB" altLang="en-US" sz="2000" b="1" i="1" dirty="0">
                <a:solidFill>
                  <a:schemeClr val="tx1"/>
                </a:solidFill>
              </a:rPr>
              <a:t>1-Jul-2025 – 5-Apr-2026</a:t>
            </a:r>
            <a:r>
              <a:rPr lang="en-GB" altLang="en-US" sz="2000" b="1" dirty="0">
                <a:solidFill>
                  <a:schemeClr val="tx1"/>
                </a:solidFill>
              </a:rPr>
              <a:t>)</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	9 months,  from 2 periods of account</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	1-Oct-2025 – 5-Apr-2026: </a:t>
            </a:r>
            <a:r>
              <a:rPr lang="en-GB" altLang="en-US" sz="2000" baseline="30000" dirty="0">
                <a:solidFill>
                  <a:schemeClr val="tx1"/>
                </a:solidFill>
              </a:rPr>
              <a:t>6</a:t>
            </a:r>
            <a:r>
              <a:rPr lang="en-GB" altLang="en-US" sz="2000" dirty="0">
                <a:solidFill>
                  <a:schemeClr val="tx1"/>
                </a:solidFill>
              </a:rPr>
              <a:t>/</a:t>
            </a:r>
            <a:r>
              <a:rPr lang="en-GB" altLang="en-US" sz="2000" baseline="-25000" dirty="0">
                <a:solidFill>
                  <a:schemeClr val="tx1"/>
                </a:solidFill>
              </a:rPr>
              <a:t>9</a:t>
            </a:r>
            <a:r>
              <a:rPr lang="en-GB" altLang="en-US" sz="2000" dirty="0">
                <a:solidFill>
                  <a:schemeClr val="tx1"/>
                </a:solidFill>
              </a:rPr>
              <a:t> × (1,500) = 		(1,000)</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	1-Jul-2025 – 30-Sep-2025: </a:t>
            </a:r>
            <a:r>
              <a:rPr lang="en-GB" altLang="en-US" sz="2000" baseline="30000" dirty="0">
                <a:solidFill>
                  <a:schemeClr val="tx1"/>
                </a:solidFill>
              </a:rPr>
              <a:t>3</a:t>
            </a:r>
            <a:r>
              <a:rPr lang="en-GB" altLang="en-US" sz="2000" dirty="0">
                <a:solidFill>
                  <a:schemeClr val="tx1"/>
                </a:solidFill>
              </a:rPr>
              <a:t>/</a:t>
            </a:r>
            <a:r>
              <a:rPr lang="en-GB" altLang="en-US" sz="2000" baseline="-25000" dirty="0">
                <a:solidFill>
                  <a:schemeClr val="tx1"/>
                </a:solidFill>
              </a:rPr>
              <a:t>12</a:t>
            </a:r>
            <a:r>
              <a:rPr lang="en-GB" altLang="en-US" sz="2000" dirty="0">
                <a:solidFill>
                  <a:schemeClr val="tx1"/>
                </a:solidFill>
              </a:rPr>
              <a:t> × 1,200 =		</a:t>
            </a:r>
            <a:r>
              <a:rPr lang="en-GB" altLang="en-US" sz="2000" u="sng" dirty="0">
                <a:solidFill>
                  <a:schemeClr val="tx1"/>
                </a:solidFill>
              </a:rPr>
              <a:t>   300</a:t>
            </a:r>
            <a:r>
              <a:rPr lang="en-GB" altLang="en-US" sz="2000" dirty="0">
                <a:solidFill>
                  <a:schemeClr val="tx1"/>
                </a:solidFill>
              </a:rPr>
              <a:t>						 </a:t>
            </a:r>
            <a:r>
              <a:rPr lang="en-GB" altLang="en-US" sz="2000" u="sng" dirty="0">
                <a:solidFill>
                  <a:schemeClr val="tx1"/>
                </a:solidFill>
              </a:rPr>
              <a:t>	700</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Total terminal loss s.89 				1,200</a:t>
            </a:r>
          </a:p>
          <a:p>
            <a:pPr marL="0" indent="0" eaLnBrk="1" hangingPunct="1">
              <a:lnSpc>
                <a:spcPct val="90000"/>
              </a:lnSpc>
              <a:buFontTx/>
              <a:buNone/>
              <a:tabLst>
                <a:tab pos="360363" algn="l"/>
                <a:tab pos="6100763" algn="dec"/>
                <a:tab pos="7180263" algn="dec"/>
                <a:tab pos="7540625" algn="dec"/>
                <a:tab pos="8604250" algn="dec"/>
              </a:tabLst>
            </a:pPr>
            <a:r>
              <a:rPr lang="en-GB" altLang="en-US" sz="2000" dirty="0">
                <a:solidFill>
                  <a:schemeClr val="tx1"/>
                </a:solidFill>
              </a:rPr>
              <a:t>					=====</a:t>
            </a:r>
            <a:endParaRPr lang="en-US"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83">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483">
                                            <p:txEl>
                                              <p:pRg st="8" end="8"/>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48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48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0E0FF"/>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indent="0" eaLnBrk="1" hangingPunct="1"/>
            <a:r>
              <a:rPr lang="en-GB" altLang="en-US" dirty="0"/>
              <a:t>Example Sophia continued</a:t>
            </a:r>
            <a:endParaRPr lang="en-US" altLang="en-US" dirty="0"/>
          </a:p>
        </p:txBody>
      </p:sp>
      <p:sp>
        <p:nvSpPr>
          <p:cNvPr id="22531" name="Rectangle 3"/>
          <p:cNvSpPr>
            <a:spLocks noGrp="1" noChangeArrowheads="1"/>
          </p:cNvSpPr>
          <p:nvPr>
            <p:ph idx="1"/>
          </p:nvPr>
        </p:nvSpPr>
        <p:spPr/>
        <p:txBody>
          <a:bodyPr/>
          <a:lstStyle/>
          <a:p>
            <a:pPr marL="0" indent="0" eaLnBrk="1" hangingPunct="1">
              <a:lnSpc>
                <a:spcPct val="90000"/>
              </a:lnSpc>
              <a:buFontTx/>
              <a:buNone/>
            </a:pPr>
            <a:endParaRPr lang="en-GB" altLang="en-US" dirty="0">
              <a:solidFill>
                <a:schemeClr val="tx1"/>
              </a:solidFill>
            </a:endParaRPr>
          </a:p>
          <a:p>
            <a:pPr marL="0" indent="0" eaLnBrk="1" hangingPunct="1">
              <a:lnSpc>
                <a:spcPct val="90000"/>
              </a:lnSpc>
              <a:buFontTx/>
              <a:buNone/>
            </a:pPr>
            <a:r>
              <a:rPr lang="en-GB" altLang="en-US" dirty="0">
                <a:solidFill>
                  <a:schemeClr val="tx1"/>
                </a:solidFill>
              </a:rPr>
              <a:t>Sophia’s terminal loss may be carried back and set against the </a:t>
            </a:r>
            <a:r>
              <a:rPr lang="en-GB" altLang="en-US" b="1" dirty="0">
                <a:solidFill>
                  <a:schemeClr val="tx1"/>
                </a:solidFill>
              </a:rPr>
              <a:t>trading</a:t>
            </a:r>
            <a:r>
              <a:rPr lang="en-GB" altLang="en-US" dirty="0">
                <a:solidFill>
                  <a:schemeClr val="tx1"/>
                </a:solidFill>
              </a:rPr>
              <a:t> profits (</a:t>
            </a:r>
            <a:r>
              <a:rPr lang="en-GB" altLang="en-US" i="1" dirty="0">
                <a:solidFill>
                  <a:schemeClr val="tx1"/>
                </a:solidFill>
              </a:rPr>
              <a:t>if any</a:t>
            </a:r>
            <a:r>
              <a:rPr lang="en-GB" altLang="en-US" dirty="0">
                <a:solidFill>
                  <a:schemeClr val="tx1"/>
                </a:solidFill>
              </a:rPr>
              <a:t>) of the previous three tax years (</a:t>
            </a:r>
            <a:r>
              <a:rPr lang="en-GB" altLang="en-US" i="1" dirty="0">
                <a:solidFill>
                  <a:schemeClr val="tx1"/>
                </a:solidFill>
              </a:rPr>
              <a:t>on a last-in-first-out basis</a:t>
            </a:r>
            <a:r>
              <a:rPr lang="en-GB" altLang="en-US" dirty="0">
                <a:solidFill>
                  <a:schemeClr val="tx1"/>
                </a:solidFill>
              </a:rPr>
              <a:t>), i.e. </a:t>
            </a:r>
          </a:p>
          <a:p>
            <a:pPr marL="360363" indent="-360363" eaLnBrk="1" hangingPunct="1">
              <a:lnSpc>
                <a:spcPct val="90000"/>
              </a:lnSpc>
              <a:buFont typeface="Wingdings" panose="05000000000000000000" pitchFamily="2" charset="2"/>
              <a:buChar char="Ø"/>
              <a:tabLst>
                <a:tab pos="360363" algn="l"/>
              </a:tabLst>
            </a:pPr>
            <a:r>
              <a:rPr lang="en-GB" altLang="en-US" dirty="0">
                <a:solidFill>
                  <a:schemeClr val="tx1"/>
                </a:solidFill>
              </a:rPr>
              <a:t>2025/26</a:t>
            </a:r>
          </a:p>
          <a:p>
            <a:pPr marL="360363" indent="-360363" eaLnBrk="1" hangingPunct="1">
              <a:lnSpc>
                <a:spcPct val="90000"/>
              </a:lnSpc>
              <a:buFont typeface="Wingdings" panose="05000000000000000000" pitchFamily="2" charset="2"/>
              <a:buChar char="Ø"/>
              <a:tabLst>
                <a:tab pos="360363" algn="l"/>
              </a:tabLst>
            </a:pPr>
            <a:r>
              <a:rPr lang="en-GB" altLang="en-US" dirty="0">
                <a:solidFill>
                  <a:schemeClr val="tx1"/>
                </a:solidFill>
              </a:rPr>
              <a:t>2024/25</a:t>
            </a:r>
          </a:p>
          <a:p>
            <a:pPr marL="360363" indent="-360363" eaLnBrk="1" hangingPunct="1">
              <a:lnSpc>
                <a:spcPct val="90000"/>
              </a:lnSpc>
              <a:buFont typeface="Wingdings" panose="05000000000000000000" pitchFamily="2" charset="2"/>
              <a:buChar char="Ø"/>
              <a:tabLst>
                <a:tab pos="360363" algn="l"/>
              </a:tabLst>
            </a:pPr>
            <a:r>
              <a:rPr lang="en-GB" altLang="en-US" dirty="0">
                <a:solidFill>
                  <a:schemeClr val="tx1"/>
                </a:solidFill>
              </a:rPr>
              <a:t>2023/24</a:t>
            </a:r>
          </a:p>
          <a:p>
            <a:pPr marL="0" indent="0" eaLnBrk="1" hangingPunct="1">
              <a:lnSpc>
                <a:spcPct val="90000"/>
              </a:lnSpc>
              <a:buFontTx/>
              <a:buNone/>
            </a:pPr>
            <a:r>
              <a:rPr lang="en-GB" altLang="en-US" dirty="0">
                <a:solidFill>
                  <a:schemeClr val="tx1"/>
                </a:solidFill>
              </a:rPr>
              <a:t>prior to the tax year in which the trading ceases,            i.e. 2026/27</a:t>
            </a:r>
            <a:endParaRPr lang="en-US" altLang="en-US"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indent="0" eaLnBrk="1" hangingPunct="1"/>
            <a:r>
              <a:rPr lang="en-GB" altLang="en-US" sz="3200" dirty="0"/>
              <a:t>Extending a s64 claim against capital gains</a:t>
            </a:r>
          </a:p>
        </p:txBody>
      </p:sp>
      <p:sp>
        <p:nvSpPr>
          <p:cNvPr id="23555" name="Content Placeholder 2"/>
          <p:cNvSpPr>
            <a:spLocks noGrp="1"/>
          </p:cNvSpPr>
          <p:nvPr>
            <p:ph idx="1"/>
          </p:nvPr>
        </p:nvSpPr>
        <p:spPr>
          <a:xfrm>
            <a:off x="0" y="939800"/>
            <a:ext cx="9140826" cy="5441528"/>
          </a:xfrm>
        </p:spPr>
        <p:txBody>
          <a:bodyPr/>
          <a:lstStyle/>
          <a:p>
            <a:pPr marL="0" indent="0" eaLnBrk="1" hangingPunct="1">
              <a:buFontTx/>
              <a:buNone/>
            </a:pPr>
            <a:endParaRPr lang="en-GB" altLang="en-US" sz="2600" dirty="0">
              <a:solidFill>
                <a:schemeClr val="tx1"/>
              </a:solidFill>
            </a:endParaRPr>
          </a:p>
          <a:p>
            <a:pPr marL="0" indent="0" eaLnBrk="1" hangingPunct="1">
              <a:buFontTx/>
              <a:buNone/>
            </a:pPr>
            <a:r>
              <a:rPr lang="en-GB" altLang="en-US" sz="2600" dirty="0">
                <a:solidFill>
                  <a:schemeClr val="tx1"/>
                </a:solidFill>
              </a:rPr>
              <a:t>If a trading loss claim has  been made under s.64, and there are also some taxable Capital Gains in the tax year against which the income loss claim has been made, the taxpayer can optionally extend the loss claim to cover available Capital Gains. The CGT Annual Exempt Amount is deducted from net gains before applying the loss claim</a:t>
            </a:r>
            <a:r>
              <a:rPr lang="en-GB" altLang="en-US" sz="2800" dirty="0">
                <a:solidFill>
                  <a:schemeClr val="tx1"/>
                </a:solidFill>
              </a:rPr>
              <a:t>. </a:t>
            </a:r>
          </a:p>
          <a:p>
            <a:pPr marL="0" indent="0" eaLnBrk="1" hangingPunct="1">
              <a:buFontTx/>
              <a:buNone/>
            </a:pPr>
            <a:endParaRPr lang="en-GB" altLang="en-US" i="1" dirty="0">
              <a:solidFill>
                <a:schemeClr val="tx1"/>
              </a:solidFill>
            </a:endParaRPr>
          </a:p>
          <a:p>
            <a:pPr marL="0" indent="0" eaLnBrk="1" hangingPunct="1">
              <a:buFontTx/>
              <a:buNone/>
            </a:pPr>
            <a:r>
              <a:rPr lang="en-GB" altLang="en-US" i="1" dirty="0">
                <a:solidFill>
                  <a:schemeClr val="tx1"/>
                </a:solidFill>
              </a:rPr>
              <a:t>For a worked example see section 12.15 example Nigella…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indent="0" eaLnBrk="1" hangingPunct="1"/>
            <a:r>
              <a:rPr lang="en-GB" altLang="en-US" dirty="0"/>
              <a:t>Student questions</a:t>
            </a:r>
            <a:endParaRPr lang="en-US" altLang="en-US" dirty="0"/>
          </a:p>
        </p:txBody>
      </p:sp>
      <p:sp>
        <p:nvSpPr>
          <p:cNvPr id="24579" name="Rectangle 3"/>
          <p:cNvSpPr>
            <a:spLocks noGrp="1" noChangeArrowheads="1"/>
          </p:cNvSpPr>
          <p:nvPr>
            <p:ph idx="1"/>
          </p:nvPr>
        </p:nvSpPr>
        <p:spPr/>
        <p:txBody>
          <a:bodyPr/>
          <a:lstStyle/>
          <a:p>
            <a:pPr marL="0" indent="0" eaLnBrk="1" hangingPunct="1">
              <a:buFontTx/>
              <a:buNone/>
            </a:pPr>
            <a:r>
              <a:rPr lang="en-GB" altLang="en-US" dirty="0">
                <a:solidFill>
                  <a:schemeClr val="tx1"/>
                </a:solidFill>
              </a:rPr>
              <a:t>Chapter 12 - Questions without answers</a:t>
            </a:r>
          </a:p>
          <a:p>
            <a:pPr marL="0" indent="0" eaLnBrk="1" hangingPunct="1">
              <a:buFontTx/>
              <a:buNone/>
            </a:pPr>
            <a:r>
              <a:rPr lang="en-GB" altLang="en-US" dirty="0">
                <a:solidFill>
                  <a:schemeClr val="tx1"/>
                </a:solidFill>
              </a:rPr>
              <a:t>Q12.3 Jensen</a:t>
            </a:r>
          </a:p>
          <a:p>
            <a:pPr marL="0" indent="0" eaLnBrk="1" hangingPunct="1">
              <a:buFontTx/>
              <a:buNone/>
            </a:pPr>
            <a:r>
              <a:rPr lang="en-GB" altLang="en-US" dirty="0">
                <a:solidFill>
                  <a:schemeClr val="tx1"/>
                </a:solidFill>
              </a:rPr>
              <a:t>Q12.4 Mr Yu</a:t>
            </a:r>
          </a:p>
        </p:txBody>
      </p:sp>
      <p:pic>
        <p:nvPicPr>
          <p:cNvPr id="24580" name="Picture 5" descr="C:\Program Files (x86)\Microsoft Office\MEDIA\CAGCAT10\j0293828.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3338" y="5373688"/>
            <a:ext cx="10255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sz="2800" dirty="0"/>
              <a:t>Trade Loss carried forward  Section 83 ITA 2007</a:t>
            </a:r>
            <a:endParaRPr lang="en-US" altLang="en-US" sz="2800" dirty="0"/>
          </a:p>
        </p:txBody>
      </p:sp>
      <p:sp>
        <p:nvSpPr>
          <p:cNvPr id="5123" name="Rectangle 3"/>
          <p:cNvSpPr>
            <a:spLocks noGrp="1" noChangeArrowheads="1"/>
          </p:cNvSpPr>
          <p:nvPr>
            <p:ph idx="1"/>
          </p:nvPr>
        </p:nvSpPr>
        <p:spPr/>
        <p:txBody>
          <a:bodyPr/>
          <a:lstStyle/>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To the extent that a trading loss has not been relieved by prior claims, it is </a:t>
            </a:r>
            <a:r>
              <a:rPr lang="en-GB" altLang="en-US" b="1" dirty="0">
                <a:solidFill>
                  <a:schemeClr val="tx1"/>
                </a:solidFill>
              </a:rPr>
              <a:t>carried forward </a:t>
            </a:r>
            <a:r>
              <a:rPr lang="en-GB" altLang="en-US" dirty="0">
                <a:solidFill>
                  <a:schemeClr val="tx1"/>
                </a:solidFill>
              </a:rPr>
              <a:t>and set against the first available profits of the </a:t>
            </a:r>
            <a:r>
              <a:rPr lang="en-GB" altLang="en-US" b="1" dirty="0">
                <a:solidFill>
                  <a:schemeClr val="tx1"/>
                </a:solidFill>
              </a:rPr>
              <a:t>same trade </a:t>
            </a:r>
            <a:r>
              <a:rPr lang="en-GB" altLang="en-US" dirty="0">
                <a:solidFill>
                  <a:schemeClr val="tx1"/>
                </a:solidFill>
              </a:rPr>
              <a:t>that fall to be taxed in a later tax year;</a:t>
            </a:r>
          </a:p>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The carried-forward loss must be set off as much as possible to reduce trade profits of the later year, even where this involves a loss of Personal Allowances;</a:t>
            </a:r>
          </a:p>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Capital Allowances are deducted in computing trade profits, but the taxpayer does not have to claim the full Capital Allowances available.</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r>
              <a:rPr lang="en-GB" altLang="en-US" sz="2400" dirty="0"/>
              <a:t>Trade loss set against ‘general income’ (Sec 64 ITA 2007)</a:t>
            </a:r>
            <a:endParaRPr lang="en-US" altLang="en-US" sz="2400" dirty="0"/>
          </a:p>
        </p:txBody>
      </p:sp>
      <p:sp>
        <p:nvSpPr>
          <p:cNvPr id="6147" name="Rectangle 3"/>
          <p:cNvSpPr>
            <a:spLocks noGrp="1" noChangeArrowheads="1"/>
          </p:cNvSpPr>
          <p:nvPr>
            <p:ph idx="1"/>
          </p:nvPr>
        </p:nvSpPr>
        <p:spPr/>
        <p:txBody>
          <a:bodyPr/>
          <a:lstStyle/>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Relief against general (</a:t>
            </a:r>
            <a:r>
              <a:rPr lang="en-GB" altLang="en-US" i="1" dirty="0">
                <a:solidFill>
                  <a:schemeClr val="tx1"/>
                </a:solidFill>
              </a:rPr>
              <a:t>i.e. all other taxable</a:t>
            </a:r>
            <a:r>
              <a:rPr lang="en-GB" altLang="en-US" dirty="0">
                <a:solidFill>
                  <a:schemeClr val="tx1"/>
                </a:solidFill>
              </a:rPr>
              <a:t>) income can be claimed for the tax </a:t>
            </a:r>
            <a:r>
              <a:rPr lang="en-GB" altLang="en-US" b="1" dirty="0">
                <a:solidFill>
                  <a:schemeClr val="tx1"/>
                </a:solidFill>
              </a:rPr>
              <a:t>year of the loss</a:t>
            </a:r>
            <a:r>
              <a:rPr lang="en-GB" altLang="en-US" dirty="0">
                <a:solidFill>
                  <a:schemeClr val="tx1"/>
                </a:solidFill>
              </a:rPr>
              <a:t>, </a:t>
            </a:r>
            <a:r>
              <a:rPr lang="en-GB" altLang="en-US" b="1" dirty="0">
                <a:solidFill>
                  <a:schemeClr val="tx1"/>
                </a:solidFill>
              </a:rPr>
              <a:t>or</a:t>
            </a:r>
            <a:r>
              <a:rPr lang="en-GB" altLang="en-US" dirty="0">
                <a:solidFill>
                  <a:schemeClr val="tx1"/>
                </a:solidFill>
              </a:rPr>
              <a:t> </a:t>
            </a:r>
            <a:r>
              <a:rPr lang="en-GB" altLang="en-US" b="1" dirty="0">
                <a:solidFill>
                  <a:schemeClr val="tx1"/>
                </a:solidFill>
              </a:rPr>
              <a:t>the prior year</a:t>
            </a:r>
            <a:r>
              <a:rPr lang="en-GB" altLang="en-US" dirty="0">
                <a:solidFill>
                  <a:schemeClr val="tx1"/>
                </a:solidFill>
              </a:rPr>
              <a:t>, </a:t>
            </a:r>
            <a:r>
              <a:rPr lang="en-GB" altLang="en-US" b="1" dirty="0">
                <a:solidFill>
                  <a:schemeClr val="tx1"/>
                </a:solidFill>
              </a:rPr>
              <a:t>or both</a:t>
            </a:r>
            <a:r>
              <a:rPr lang="en-GB" altLang="en-US" dirty="0">
                <a:solidFill>
                  <a:schemeClr val="tx1"/>
                </a:solidFill>
              </a:rPr>
              <a:t>;</a:t>
            </a:r>
          </a:p>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If claiming in respect of both years, the taxpayer can choose which claim to make first. However, partial claims are not permitted, so </a:t>
            </a:r>
            <a:r>
              <a:rPr lang="en-GB" altLang="en-US" b="1" dirty="0">
                <a:solidFill>
                  <a:schemeClr val="tx1"/>
                </a:solidFill>
              </a:rPr>
              <a:t>Personal Allowances may be wasted</a:t>
            </a:r>
            <a:r>
              <a:rPr lang="en-GB" altLang="en-US" dirty="0">
                <a:solidFill>
                  <a:schemeClr val="tx1"/>
                </a:solidFill>
              </a:rPr>
              <a:t>;</a:t>
            </a:r>
          </a:p>
          <a:p>
            <a:pPr marL="627063" indent="-627063" eaLnBrk="1" hangingPunct="1">
              <a:lnSpc>
                <a:spcPct val="90000"/>
              </a:lnSpc>
              <a:tabLst>
                <a:tab pos="627063" algn="l"/>
              </a:tabLst>
            </a:pPr>
            <a:endParaRPr lang="en-GB" altLang="en-US" dirty="0">
              <a:solidFill>
                <a:schemeClr val="tx1"/>
              </a:solidFill>
            </a:endParaRPr>
          </a:p>
          <a:p>
            <a:pPr marL="627063" indent="-627063" eaLnBrk="1" hangingPunct="1">
              <a:lnSpc>
                <a:spcPct val="90000"/>
              </a:lnSpc>
              <a:tabLst>
                <a:tab pos="627063" algn="l"/>
              </a:tabLst>
            </a:pPr>
            <a:r>
              <a:rPr lang="en-GB" altLang="en-US" dirty="0">
                <a:solidFill>
                  <a:schemeClr val="tx1"/>
                </a:solidFill>
              </a:rPr>
              <a:t>Any unused loss can then be carried forward under Section 83.</a:t>
            </a:r>
            <a:endParaRPr lang="en-US" altLang="en-US"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rgbClr val="EEDDFF"/>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indent="0" eaLnBrk="1" hangingPunct="1"/>
            <a:r>
              <a:rPr lang="en-GB" altLang="en-US" sz="3200" b="1" dirty="0"/>
              <a:t>Chap 12 self-testing Q12.1, James</a:t>
            </a:r>
            <a:endParaRPr lang="en-US" altLang="en-US" sz="3200" b="1" dirty="0"/>
          </a:p>
        </p:txBody>
      </p:sp>
      <p:sp>
        <p:nvSpPr>
          <p:cNvPr id="14" name="Rectangle 13">
            <a:extLst>
              <a:ext uri="{FF2B5EF4-FFF2-40B4-BE49-F238E27FC236}">
                <a16:creationId xmlns:a16="http://schemas.microsoft.com/office/drawing/2014/main" id="{735DC1D9-3C13-449B-9BF4-24C90F8603C4}"/>
              </a:ext>
            </a:extLst>
          </p:cNvPr>
          <p:cNvSpPr/>
          <p:nvPr/>
        </p:nvSpPr>
        <p:spPr>
          <a:xfrm>
            <a:off x="5718175" y="198916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Loss</a:t>
            </a:r>
          </a:p>
        </p:txBody>
      </p:sp>
      <p:grpSp>
        <p:nvGrpSpPr>
          <p:cNvPr id="15" name="Group 14">
            <a:extLst>
              <a:ext uri="{FF2B5EF4-FFF2-40B4-BE49-F238E27FC236}">
                <a16:creationId xmlns:a16="http://schemas.microsoft.com/office/drawing/2014/main" id="{75457FDD-44FB-4852-82A7-29C1C607D0F5}"/>
              </a:ext>
            </a:extLst>
          </p:cNvPr>
          <p:cNvGrpSpPr/>
          <p:nvPr/>
        </p:nvGrpSpPr>
        <p:grpSpPr>
          <a:xfrm>
            <a:off x="5718175" y="3429025"/>
            <a:ext cx="1144588" cy="1800225"/>
            <a:chOff x="5718175" y="3826793"/>
            <a:chExt cx="1144588" cy="1800225"/>
          </a:xfrm>
        </p:grpSpPr>
        <p:sp>
          <p:nvSpPr>
            <p:cNvPr id="18" name="Rectangle 17">
              <a:extLst>
                <a:ext uri="{FF2B5EF4-FFF2-40B4-BE49-F238E27FC236}">
                  <a16:creationId xmlns:a16="http://schemas.microsoft.com/office/drawing/2014/main" id="{5758B345-C0EE-43F2-84B1-727463530800}"/>
                </a:ext>
              </a:extLst>
            </p:cNvPr>
            <p:cNvSpPr/>
            <p:nvPr/>
          </p:nvSpPr>
          <p:spPr>
            <a:xfrm>
              <a:off x="5718175" y="3826793"/>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sp>
          <p:nvSpPr>
            <p:cNvPr id="20" name="Rectangle 19">
              <a:extLst>
                <a:ext uri="{FF2B5EF4-FFF2-40B4-BE49-F238E27FC236}">
                  <a16:creationId xmlns:a16="http://schemas.microsoft.com/office/drawing/2014/main" id="{CE17DC02-977A-4F90-9010-619A32EBEA6D}"/>
                </a:ext>
              </a:extLst>
            </p:cNvPr>
            <p:cNvSpPr/>
            <p:nvPr/>
          </p:nvSpPr>
          <p:spPr>
            <a:xfrm>
              <a:off x="5718175" y="5266656"/>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sp>
          <p:nvSpPr>
            <p:cNvPr id="22" name="Rectangle 21">
              <a:extLst>
                <a:ext uri="{FF2B5EF4-FFF2-40B4-BE49-F238E27FC236}">
                  <a16:creationId xmlns:a16="http://schemas.microsoft.com/office/drawing/2014/main" id="{C691993D-E2D3-42D8-8C43-7171FC157141}"/>
                </a:ext>
              </a:extLst>
            </p:cNvPr>
            <p:cNvSpPr/>
            <p:nvPr/>
          </p:nvSpPr>
          <p:spPr>
            <a:xfrm>
              <a:off x="5718175" y="4547518"/>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grpSp>
      <p:grpSp>
        <p:nvGrpSpPr>
          <p:cNvPr id="17" name="Group 16">
            <a:extLst>
              <a:ext uri="{FF2B5EF4-FFF2-40B4-BE49-F238E27FC236}">
                <a16:creationId xmlns:a16="http://schemas.microsoft.com/office/drawing/2014/main" id="{FE1CC77E-C1D4-41E2-ADD3-6C1CC0675B7B}"/>
              </a:ext>
            </a:extLst>
          </p:cNvPr>
          <p:cNvGrpSpPr/>
          <p:nvPr/>
        </p:nvGrpSpPr>
        <p:grpSpPr>
          <a:xfrm>
            <a:off x="4572000" y="3429025"/>
            <a:ext cx="1144588" cy="1081088"/>
            <a:chOff x="4572000" y="3826793"/>
            <a:chExt cx="1144588" cy="1081088"/>
          </a:xfrm>
        </p:grpSpPr>
        <p:sp>
          <p:nvSpPr>
            <p:cNvPr id="33" name="Rectangle 32">
              <a:extLst>
                <a:ext uri="{FF2B5EF4-FFF2-40B4-BE49-F238E27FC236}">
                  <a16:creationId xmlns:a16="http://schemas.microsoft.com/office/drawing/2014/main" id="{3E087A94-1BC6-41F9-9573-940C4F8C9F8C}"/>
                </a:ext>
              </a:extLst>
            </p:cNvPr>
            <p:cNvSpPr/>
            <p:nvPr/>
          </p:nvSpPr>
          <p:spPr>
            <a:xfrm>
              <a:off x="4572000" y="3826793"/>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48,000</a:t>
              </a:r>
            </a:p>
          </p:txBody>
        </p:sp>
        <p:sp>
          <p:nvSpPr>
            <p:cNvPr id="37" name="Rectangle 36">
              <a:extLst>
                <a:ext uri="{FF2B5EF4-FFF2-40B4-BE49-F238E27FC236}">
                  <a16:creationId xmlns:a16="http://schemas.microsoft.com/office/drawing/2014/main" id="{B2CA1E08-3E0C-4E58-91C8-F51C5F301D5A}"/>
                </a:ext>
              </a:extLst>
            </p:cNvPr>
            <p:cNvSpPr/>
            <p:nvPr/>
          </p:nvSpPr>
          <p:spPr>
            <a:xfrm>
              <a:off x="4572000" y="4547518"/>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51,000</a:t>
              </a:r>
            </a:p>
          </p:txBody>
        </p:sp>
      </p:grpSp>
      <p:sp>
        <p:nvSpPr>
          <p:cNvPr id="35" name="Rectangle 34">
            <a:extLst>
              <a:ext uri="{FF2B5EF4-FFF2-40B4-BE49-F238E27FC236}">
                <a16:creationId xmlns:a16="http://schemas.microsoft.com/office/drawing/2014/main" id="{42CE002A-CDDE-4D95-A18B-049F433782BC}"/>
              </a:ext>
            </a:extLst>
          </p:cNvPr>
          <p:cNvSpPr/>
          <p:nvPr/>
        </p:nvSpPr>
        <p:spPr>
          <a:xfrm>
            <a:off x="4572000" y="4868888"/>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sp>
        <p:nvSpPr>
          <p:cNvPr id="80" name="Rectangle 79">
            <a:extLst>
              <a:ext uri="{FF2B5EF4-FFF2-40B4-BE49-F238E27FC236}">
                <a16:creationId xmlns:a16="http://schemas.microsoft.com/office/drawing/2014/main" id="{80408F63-CF2E-4B2F-861B-188322286871}"/>
              </a:ext>
            </a:extLst>
          </p:cNvPr>
          <p:cNvSpPr/>
          <p:nvPr/>
        </p:nvSpPr>
        <p:spPr>
          <a:xfrm>
            <a:off x="3174" y="4868888"/>
            <a:ext cx="2349001"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Taxable total income</a:t>
            </a:r>
          </a:p>
        </p:txBody>
      </p:sp>
      <p:grpSp>
        <p:nvGrpSpPr>
          <p:cNvPr id="23" name="Group 22">
            <a:extLst>
              <a:ext uri="{FF2B5EF4-FFF2-40B4-BE49-F238E27FC236}">
                <a16:creationId xmlns:a16="http://schemas.microsoft.com/office/drawing/2014/main" id="{CF175967-DBE7-4281-BC85-76ACA09826FA}"/>
              </a:ext>
            </a:extLst>
          </p:cNvPr>
          <p:cNvGrpSpPr/>
          <p:nvPr/>
        </p:nvGrpSpPr>
        <p:grpSpPr>
          <a:xfrm>
            <a:off x="3175" y="4510113"/>
            <a:ext cx="5713413" cy="358775"/>
            <a:chOff x="3175" y="4907881"/>
            <a:chExt cx="5713413" cy="358775"/>
          </a:xfrm>
          <a:noFill/>
        </p:grpSpPr>
        <p:sp>
          <p:nvSpPr>
            <p:cNvPr id="36" name="Rectangle 35">
              <a:extLst>
                <a:ext uri="{FF2B5EF4-FFF2-40B4-BE49-F238E27FC236}">
                  <a16:creationId xmlns:a16="http://schemas.microsoft.com/office/drawing/2014/main" id="{FC557D2A-5EB6-4BCC-8D7E-8A0C9134411D}"/>
                </a:ext>
              </a:extLst>
            </p:cNvPr>
            <p:cNvSpPr/>
            <p:nvPr/>
          </p:nvSpPr>
          <p:spPr>
            <a:xfrm>
              <a:off x="4572000" y="4907881"/>
              <a:ext cx="1144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(51,000)</a:t>
              </a:r>
            </a:p>
          </p:txBody>
        </p:sp>
        <p:sp>
          <p:nvSpPr>
            <p:cNvPr id="81" name="Rectangle 80">
              <a:extLst>
                <a:ext uri="{FF2B5EF4-FFF2-40B4-BE49-F238E27FC236}">
                  <a16:creationId xmlns:a16="http://schemas.microsoft.com/office/drawing/2014/main" id="{5F6EFD7C-E2DF-4971-B0F4-9C0D744568E5}"/>
                </a:ext>
              </a:extLst>
            </p:cNvPr>
            <p:cNvSpPr/>
            <p:nvPr/>
          </p:nvSpPr>
          <p:spPr>
            <a:xfrm>
              <a:off x="3175" y="4907881"/>
              <a:ext cx="2286000"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s64 relief</a:t>
              </a:r>
            </a:p>
          </p:txBody>
        </p:sp>
      </p:grpSp>
      <p:sp>
        <p:nvSpPr>
          <p:cNvPr id="82" name="Rectangle 81">
            <a:extLst>
              <a:ext uri="{FF2B5EF4-FFF2-40B4-BE49-F238E27FC236}">
                <a16:creationId xmlns:a16="http://schemas.microsoft.com/office/drawing/2014/main" id="{EF1471ED-15EA-4B8F-B318-D27246B1FB96}"/>
              </a:ext>
            </a:extLst>
          </p:cNvPr>
          <p:cNvSpPr/>
          <p:nvPr/>
        </p:nvSpPr>
        <p:spPr>
          <a:xfrm>
            <a:off x="3175" y="4149750"/>
            <a:ext cx="2286000"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Total income</a:t>
            </a:r>
          </a:p>
        </p:txBody>
      </p:sp>
      <p:grpSp>
        <p:nvGrpSpPr>
          <p:cNvPr id="2" name="Group 1">
            <a:extLst>
              <a:ext uri="{FF2B5EF4-FFF2-40B4-BE49-F238E27FC236}">
                <a16:creationId xmlns:a16="http://schemas.microsoft.com/office/drawing/2014/main" id="{9B763AC4-A84A-4271-A69B-C938A3A3024E}"/>
              </a:ext>
            </a:extLst>
          </p:cNvPr>
          <p:cNvGrpSpPr/>
          <p:nvPr/>
        </p:nvGrpSpPr>
        <p:grpSpPr>
          <a:xfrm>
            <a:off x="3175" y="1307431"/>
            <a:ext cx="8004388" cy="362087"/>
            <a:chOff x="3175" y="1307431"/>
            <a:chExt cx="8004388" cy="362087"/>
          </a:xfrm>
          <a:noFill/>
        </p:grpSpPr>
        <p:sp>
          <p:nvSpPr>
            <p:cNvPr id="11" name="Rectangle 10">
              <a:extLst>
                <a:ext uri="{FF2B5EF4-FFF2-40B4-BE49-F238E27FC236}">
                  <a16:creationId xmlns:a16="http://schemas.microsoft.com/office/drawing/2014/main" id="{C15E3E11-1B24-4336-B61D-C3B14C22D8FA}"/>
                </a:ext>
              </a:extLst>
            </p:cNvPr>
            <p:cNvSpPr/>
            <p:nvPr/>
          </p:nvSpPr>
          <p:spPr>
            <a:xfrm>
              <a:off x="5718175" y="130743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2026/27</a:t>
              </a:r>
            </a:p>
          </p:txBody>
        </p:sp>
        <p:sp>
          <p:nvSpPr>
            <p:cNvPr id="26" name="Rectangle 25">
              <a:extLst>
                <a:ext uri="{FF2B5EF4-FFF2-40B4-BE49-F238E27FC236}">
                  <a16:creationId xmlns:a16="http://schemas.microsoft.com/office/drawing/2014/main" id="{6FD1EBD2-7486-4816-840F-B20609E244A0}"/>
                </a:ext>
              </a:extLst>
            </p:cNvPr>
            <p:cNvSpPr/>
            <p:nvPr/>
          </p:nvSpPr>
          <p:spPr>
            <a:xfrm>
              <a:off x="4572000" y="130743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2025/26</a:t>
              </a:r>
            </a:p>
          </p:txBody>
        </p:sp>
        <p:sp>
          <p:nvSpPr>
            <p:cNvPr id="71" name="Rectangle 70">
              <a:extLst>
                <a:ext uri="{FF2B5EF4-FFF2-40B4-BE49-F238E27FC236}">
                  <a16:creationId xmlns:a16="http://schemas.microsoft.com/office/drawing/2014/main" id="{147AD9C5-449D-457A-A641-BA3DE9F76D5D}"/>
                </a:ext>
              </a:extLst>
            </p:cNvPr>
            <p:cNvSpPr/>
            <p:nvPr/>
          </p:nvSpPr>
          <p:spPr>
            <a:xfrm>
              <a:off x="3175" y="1307431"/>
              <a:ext cx="2286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Tax year</a:t>
              </a:r>
            </a:p>
          </p:txBody>
        </p:sp>
        <p:sp>
          <p:nvSpPr>
            <p:cNvPr id="86" name="Rectangle 85">
              <a:extLst>
                <a:ext uri="{FF2B5EF4-FFF2-40B4-BE49-F238E27FC236}">
                  <a16:creationId xmlns:a16="http://schemas.microsoft.com/office/drawing/2014/main" id="{A6E1074F-39D4-4974-8BC0-F773CEE21A9C}"/>
                </a:ext>
              </a:extLst>
            </p:cNvPr>
            <p:cNvSpPr/>
            <p:nvPr/>
          </p:nvSpPr>
          <p:spPr>
            <a:xfrm>
              <a:off x="6862975" y="1309156"/>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2027/28</a:t>
              </a:r>
            </a:p>
          </p:txBody>
        </p:sp>
      </p:grpSp>
      <p:grpSp>
        <p:nvGrpSpPr>
          <p:cNvPr id="6" name="Group 5">
            <a:extLst>
              <a:ext uri="{FF2B5EF4-FFF2-40B4-BE49-F238E27FC236}">
                <a16:creationId xmlns:a16="http://schemas.microsoft.com/office/drawing/2014/main" id="{AC7994B4-74B4-4025-9248-C9ADA6E3B9F5}"/>
              </a:ext>
            </a:extLst>
          </p:cNvPr>
          <p:cNvGrpSpPr/>
          <p:nvPr/>
        </p:nvGrpSpPr>
        <p:grpSpPr>
          <a:xfrm>
            <a:off x="4572000" y="1628800"/>
            <a:ext cx="3435563" cy="362088"/>
            <a:chOff x="4572000" y="2026568"/>
            <a:chExt cx="3435563" cy="362088"/>
          </a:xfrm>
          <a:noFill/>
        </p:grpSpPr>
        <p:sp>
          <p:nvSpPr>
            <p:cNvPr id="13" name="Rectangle 12">
              <a:extLst>
                <a:ext uri="{FF2B5EF4-FFF2-40B4-BE49-F238E27FC236}">
                  <a16:creationId xmlns:a16="http://schemas.microsoft.com/office/drawing/2014/main" id="{0F13EA74-3A1B-48E7-B9FC-FB48E3876D9F}"/>
                </a:ext>
              </a:extLst>
            </p:cNvPr>
            <p:cNvSpPr/>
            <p:nvPr/>
          </p:nvSpPr>
          <p:spPr>
            <a:xfrm>
              <a:off x="5718175" y="2026568"/>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sp>
          <p:nvSpPr>
            <p:cNvPr id="28" name="Rectangle 27">
              <a:extLst>
                <a:ext uri="{FF2B5EF4-FFF2-40B4-BE49-F238E27FC236}">
                  <a16:creationId xmlns:a16="http://schemas.microsoft.com/office/drawing/2014/main" id="{F73951FC-8E50-4A6D-8893-E419E79BC6A2}"/>
                </a:ext>
              </a:extLst>
            </p:cNvPr>
            <p:cNvSpPr/>
            <p:nvPr/>
          </p:nvSpPr>
          <p:spPr>
            <a:xfrm>
              <a:off x="4572000" y="2026568"/>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sp>
          <p:nvSpPr>
            <p:cNvPr id="88" name="Rectangle 87">
              <a:extLst>
                <a:ext uri="{FF2B5EF4-FFF2-40B4-BE49-F238E27FC236}">
                  <a16:creationId xmlns:a16="http://schemas.microsoft.com/office/drawing/2014/main" id="{16955445-FB56-4938-8161-A6FADF6E9130}"/>
                </a:ext>
              </a:extLst>
            </p:cNvPr>
            <p:cNvSpPr/>
            <p:nvPr/>
          </p:nvSpPr>
          <p:spPr>
            <a:xfrm>
              <a:off x="6862975" y="2028293"/>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grpSp>
      <p:grpSp>
        <p:nvGrpSpPr>
          <p:cNvPr id="4" name="Group 3">
            <a:extLst>
              <a:ext uri="{FF2B5EF4-FFF2-40B4-BE49-F238E27FC236}">
                <a16:creationId xmlns:a16="http://schemas.microsoft.com/office/drawing/2014/main" id="{393ACC18-1D8D-4786-9778-6B02480AB020}"/>
              </a:ext>
            </a:extLst>
          </p:cNvPr>
          <p:cNvGrpSpPr/>
          <p:nvPr/>
        </p:nvGrpSpPr>
        <p:grpSpPr>
          <a:xfrm>
            <a:off x="3175" y="1989163"/>
            <a:ext cx="8004388" cy="362087"/>
            <a:chOff x="3175" y="2386931"/>
            <a:chExt cx="8004388" cy="362087"/>
          </a:xfrm>
          <a:noFill/>
        </p:grpSpPr>
        <p:sp>
          <p:nvSpPr>
            <p:cNvPr id="29" name="Rectangle 28">
              <a:extLst>
                <a:ext uri="{FF2B5EF4-FFF2-40B4-BE49-F238E27FC236}">
                  <a16:creationId xmlns:a16="http://schemas.microsoft.com/office/drawing/2014/main" id="{53147B41-8294-4399-AB73-DD0AAF98E7D0}"/>
                </a:ext>
              </a:extLst>
            </p:cNvPr>
            <p:cNvSpPr/>
            <p:nvPr/>
          </p:nvSpPr>
          <p:spPr>
            <a:xfrm>
              <a:off x="4572000" y="238693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48,000</a:t>
              </a:r>
            </a:p>
          </p:txBody>
        </p:sp>
        <p:sp>
          <p:nvSpPr>
            <p:cNvPr id="74" name="Rectangle 73">
              <a:extLst>
                <a:ext uri="{FF2B5EF4-FFF2-40B4-BE49-F238E27FC236}">
                  <a16:creationId xmlns:a16="http://schemas.microsoft.com/office/drawing/2014/main" id="{7F79D4DE-71E5-4E53-9A83-153F642557AC}"/>
                </a:ext>
              </a:extLst>
            </p:cNvPr>
            <p:cNvSpPr/>
            <p:nvPr/>
          </p:nvSpPr>
          <p:spPr>
            <a:xfrm>
              <a:off x="3175" y="2386931"/>
              <a:ext cx="2286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Trading profits</a:t>
              </a:r>
            </a:p>
          </p:txBody>
        </p:sp>
        <p:sp>
          <p:nvSpPr>
            <p:cNvPr id="89" name="Rectangle 88">
              <a:extLst>
                <a:ext uri="{FF2B5EF4-FFF2-40B4-BE49-F238E27FC236}">
                  <a16:creationId xmlns:a16="http://schemas.microsoft.com/office/drawing/2014/main" id="{39AD2319-57E2-46BE-ADC6-C37B8EFD84DD}"/>
                </a:ext>
              </a:extLst>
            </p:cNvPr>
            <p:cNvSpPr/>
            <p:nvPr/>
          </p:nvSpPr>
          <p:spPr>
            <a:xfrm>
              <a:off x="6862975" y="2388656"/>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58,000</a:t>
              </a:r>
            </a:p>
          </p:txBody>
        </p:sp>
      </p:grpSp>
      <p:grpSp>
        <p:nvGrpSpPr>
          <p:cNvPr id="31" name="Group 30">
            <a:extLst>
              <a:ext uri="{FF2B5EF4-FFF2-40B4-BE49-F238E27FC236}">
                <a16:creationId xmlns:a16="http://schemas.microsoft.com/office/drawing/2014/main" id="{98ED1F77-12A1-4406-8B18-CF59F20F0BDF}"/>
              </a:ext>
            </a:extLst>
          </p:cNvPr>
          <p:cNvGrpSpPr/>
          <p:nvPr/>
        </p:nvGrpSpPr>
        <p:grpSpPr>
          <a:xfrm>
            <a:off x="3175" y="2349525"/>
            <a:ext cx="8004388" cy="362088"/>
            <a:chOff x="3175" y="2747293"/>
            <a:chExt cx="8004388" cy="362088"/>
          </a:xfrm>
          <a:solidFill>
            <a:srgbClr val="FFE0E0"/>
          </a:solidFill>
        </p:grpSpPr>
        <p:sp>
          <p:nvSpPr>
            <p:cNvPr id="75" name="Rectangle 74">
              <a:extLst>
                <a:ext uri="{FF2B5EF4-FFF2-40B4-BE49-F238E27FC236}">
                  <a16:creationId xmlns:a16="http://schemas.microsoft.com/office/drawing/2014/main" id="{9E433279-933E-42FE-B1A5-BC8AA643DB39}"/>
                </a:ext>
              </a:extLst>
            </p:cNvPr>
            <p:cNvSpPr/>
            <p:nvPr/>
          </p:nvSpPr>
          <p:spPr>
            <a:xfrm>
              <a:off x="3175" y="2747293"/>
              <a:ext cx="228600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s83 relief</a:t>
              </a:r>
            </a:p>
          </p:txBody>
        </p:sp>
        <p:sp>
          <p:nvSpPr>
            <p:cNvPr id="90" name="Rectangle 89">
              <a:extLst>
                <a:ext uri="{FF2B5EF4-FFF2-40B4-BE49-F238E27FC236}">
                  <a16:creationId xmlns:a16="http://schemas.microsoft.com/office/drawing/2014/main" id="{87E35F42-0C69-4636-83B9-80861CBB4A5C}"/>
                </a:ext>
              </a:extLst>
            </p:cNvPr>
            <p:cNvSpPr/>
            <p:nvPr/>
          </p:nvSpPr>
          <p:spPr>
            <a:xfrm>
              <a:off x="6862975" y="2749018"/>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(55,000)</a:t>
              </a:r>
            </a:p>
          </p:txBody>
        </p:sp>
      </p:grpSp>
      <p:sp>
        <p:nvSpPr>
          <p:cNvPr id="93" name="Rectangle 92">
            <a:extLst>
              <a:ext uri="{FF2B5EF4-FFF2-40B4-BE49-F238E27FC236}">
                <a16:creationId xmlns:a16="http://schemas.microsoft.com/office/drawing/2014/main" id="{A83520F1-7C78-44B0-99E0-A0E964928425}"/>
              </a:ext>
            </a:extLst>
          </p:cNvPr>
          <p:cNvSpPr/>
          <p:nvPr/>
        </p:nvSpPr>
        <p:spPr>
          <a:xfrm>
            <a:off x="6862975" y="3430750"/>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grpSp>
        <p:nvGrpSpPr>
          <p:cNvPr id="3" name="Group 2">
            <a:extLst>
              <a:ext uri="{FF2B5EF4-FFF2-40B4-BE49-F238E27FC236}">
                <a16:creationId xmlns:a16="http://schemas.microsoft.com/office/drawing/2014/main" id="{C43B4B56-A74C-4674-8143-AFE025BB9C36}"/>
              </a:ext>
            </a:extLst>
          </p:cNvPr>
          <p:cNvGrpSpPr/>
          <p:nvPr/>
        </p:nvGrpSpPr>
        <p:grpSpPr>
          <a:xfrm>
            <a:off x="3175" y="3789388"/>
            <a:ext cx="8004388" cy="362087"/>
            <a:chOff x="3175" y="4187156"/>
            <a:chExt cx="8004388" cy="362087"/>
          </a:xfrm>
          <a:noFill/>
        </p:grpSpPr>
        <p:sp>
          <p:nvSpPr>
            <p:cNvPr id="19" name="Rectangle 18">
              <a:extLst>
                <a:ext uri="{FF2B5EF4-FFF2-40B4-BE49-F238E27FC236}">
                  <a16:creationId xmlns:a16="http://schemas.microsoft.com/office/drawing/2014/main" id="{18E838A1-A33D-4335-AB23-7228E4D9FD04}"/>
                </a:ext>
              </a:extLst>
            </p:cNvPr>
            <p:cNvSpPr/>
            <p:nvPr/>
          </p:nvSpPr>
          <p:spPr>
            <a:xfrm>
              <a:off x="5718175" y="4187156"/>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sp>
          <p:nvSpPr>
            <p:cNvPr id="34" name="Rectangle 33">
              <a:extLst>
                <a:ext uri="{FF2B5EF4-FFF2-40B4-BE49-F238E27FC236}">
                  <a16:creationId xmlns:a16="http://schemas.microsoft.com/office/drawing/2014/main" id="{A596E1EA-754F-41C7-A27B-D1512BFDC680}"/>
                </a:ext>
              </a:extLst>
            </p:cNvPr>
            <p:cNvSpPr/>
            <p:nvPr/>
          </p:nvSpPr>
          <p:spPr>
            <a:xfrm>
              <a:off x="4572000" y="4187156"/>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sp>
          <p:nvSpPr>
            <p:cNvPr id="79" name="Rectangle 78">
              <a:extLst>
                <a:ext uri="{FF2B5EF4-FFF2-40B4-BE49-F238E27FC236}">
                  <a16:creationId xmlns:a16="http://schemas.microsoft.com/office/drawing/2014/main" id="{05B5C1BC-9F1D-4784-9FDF-BC7C69D38383}"/>
                </a:ext>
              </a:extLst>
            </p:cNvPr>
            <p:cNvSpPr/>
            <p:nvPr/>
          </p:nvSpPr>
          <p:spPr>
            <a:xfrm>
              <a:off x="3175" y="4187156"/>
              <a:ext cx="2286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Property Income</a:t>
              </a:r>
            </a:p>
          </p:txBody>
        </p:sp>
        <p:sp>
          <p:nvSpPr>
            <p:cNvPr id="94" name="Rectangle 93">
              <a:extLst>
                <a:ext uri="{FF2B5EF4-FFF2-40B4-BE49-F238E27FC236}">
                  <a16:creationId xmlns:a16="http://schemas.microsoft.com/office/drawing/2014/main" id="{74251921-70C6-46F3-A40B-3D01E3FC1DCF}"/>
                </a:ext>
              </a:extLst>
            </p:cNvPr>
            <p:cNvSpPr/>
            <p:nvPr/>
          </p:nvSpPr>
          <p:spPr>
            <a:xfrm>
              <a:off x="6862975" y="418888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3,000</a:t>
              </a:r>
            </a:p>
          </p:txBody>
        </p:sp>
      </p:grpSp>
      <p:grpSp>
        <p:nvGrpSpPr>
          <p:cNvPr id="32" name="Group 31">
            <a:extLst>
              <a:ext uri="{FF2B5EF4-FFF2-40B4-BE49-F238E27FC236}">
                <a16:creationId xmlns:a16="http://schemas.microsoft.com/office/drawing/2014/main" id="{D7EDCB27-39AC-4C60-A5D7-E3EB9F5573A9}"/>
              </a:ext>
            </a:extLst>
          </p:cNvPr>
          <p:cNvGrpSpPr/>
          <p:nvPr/>
        </p:nvGrpSpPr>
        <p:grpSpPr>
          <a:xfrm>
            <a:off x="6862975" y="4151475"/>
            <a:ext cx="1144588" cy="1079500"/>
            <a:chOff x="6862975" y="4549243"/>
            <a:chExt cx="1144588" cy="1079500"/>
          </a:xfrm>
        </p:grpSpPr>
        <p:sp>
          <p:nvSpPr>
            <p:cNvPr id="95" name="Rectangle 94">
              <a:extLst>
                <a:ext uri="{FF2B5EF4-FFF2-40B4-BE49-F238E27FC236}">
                  <a16:creationId xmlns:a16="http://schemas.microsoft.com/office/drawing/2014/main" id="{05B7B507-D35D-49C1-A747-820F42524055}"/>
                </a:ext>
              </a:extLst>
            </p:cNvPr>
            <p:cNvSpPr/>
            <p:nvPr/>
          </p:nvSpPr>
          <p:spPr>
            <a:xfrm>
              <a:off x="6862975" y="5268381"/>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6,000</a:t>
              </a:r>
            </a:p>
          </p:txBody>
        </p:sp>
        <p:sp>
          <p:nvSpPr>
            <p:cNvPr id="97" name="Rectangle 96">
              <a:extLst>
                <a:ext uri="{FF2B5EF4-FFF2-40B4-BE49-F238E27FC236}">
                  <a16:creationId xmlns:a16="http://schemas.microsoft.com/office/drawing/2014/main" id="{F5865CFC-5712-44E4-BAB5-C9BA42FDCC9C}"/>
                </a:ext>
              </a:extLst>
            </p:cNvPr>
            <p:cNvSpPr/>
            <p:nvPr/>
          </p:nvSpPr>
          <p:spPr>
            <a:xfrm>
              <a:off x="6862975" y="4549243"/>
              <a:ext cx="1144588"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6,000</a:t>
              </a:r>
            </a:p>
          </p:txBody>
        </p:sp>
      </p:grpSp>
      <p:graphicFrame>
        <p:nvGraphicFramePr>
          <p:cNvPr id="78" name="Table 77">
            <a:extLst>
              <a:ext uri="{FF2B5EF4-FFF2-40B4-BE49-F238E27FC236}">
                <a16:creationId xmlns:a16="http://schemas.microsoft.com/office/drawing/2014/main" id="{C53F76BA-D79B-476B-B472-FD9288787DB4}"/>
              </a:ext>
            </a:extLst>
          </p:cNvPr>
          <p:cNvGraphicFramePr>
            <a:graphicFrameLocks noGrp="1"/>
          </p:cNvGraphicFramePr>
          <p:nvPr>
            <p:extLst>
              <p:ext uri="{D42A27DB-BD31-4B8C-83A1-F6EECF244321}">
                <p14:modId xmlns:p14="http://schemas.microsoft.com/office/powerpoint/2010/main" val="731229989"/>
              </p:ext>
            </p:extLst>
          </p:nvPr>
        </p:nvGraphicFramePr>
        <p:xfrm>
          <a:off x="1059668" y="2335833"/>
          <a:ext cx="4657713" cy="1462209"/>
        </p:xfrm>
        <a:graphic>
          <a:graphicData uri="http://schemas.openxmlformats.org/drawingml/2006/table">
            <a:tbl>
              <a:tblPr>
                <a:tableStyleId>{5C22544A-7EE6-4342-B048-85BDC9FD1C3A}</a:tableStyleId>
              </a:tblPr>
              <a:tblGrid>
                <a:gridCol w="1254430">
                  <a:extLst>
                    <a:ext uri="{9D8B030D-6E8A-4147-A177-3AD203B41FA5}">
                      <a16:colId xmlns:a16="http://schemas.microsoft.com/office/drawing/2014/main" val="1392535595"/>
                    </a:ext>
                  </a:extLst>
                </a:gridCol>
                <a:gridCol w="2656523">
                  <a:extLst>
                    <a:ext uri="{9D8B030D-6E8A-4147-A177-3AD203B41FA5}">
                      <a16:colId xmlns:a16="http://schemas.microsoft.com/office/drawing/2014/main" val="3093621636"/>
                    </a:ext>
                  </a:extLst>
                </a:gridCol>
                <a:gridCol w="746760">
                  <a:extLst>
                    <a:ext uri="{9D8B030D-6E8A-4147-A177-3AD203B41FA5}">
                      <a16:colId xmlns:a16="http://schemas.microsoft.com/office/drawing/2014/main" val="3203033123"/>
                    </a:ext>
                  </a:extLst>
                </a:gridCol>
              </a:tblGrid>
              <a:tr h="208887">
                <a:tc gridSpan="2">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Loss Memorandum:</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T w="12700" cap="flat" cmpd="sng" algn="ctr">
                      <a:solidFill>
                        <a:srgbClr val="008000"/>
                      </a:solidFill>
                      <a:prstDash val="solid"/>
                      <a:round/>
                      <a:headEnd type="none" w="med" len="med"/>
                      <a:tailEnd type="none" w="med" len="med"/>
                    </a:lnT>
                  </a:tcPr>
                </a:tc>
                <a:tc hMerge="1">
                  <a:txBody>
                    <a:bodyPr/>
                    <a:lstStyle/>
                    <a:p>
                      <a:endParaRPr lang="en-GB"/>
                    </a:p>
                  </a:txBody>
                  <a:tcPr/>
                </a:tc>
                <a:tc>
                  <a:txBody>
                    <a:bodyPr/>
                    <a:lstStyle/>
                    <a:p>
                      <a:pPr algn="ct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tcPr>
                </a:tc>
                <a:extLst>
                  <a:ext uri="{0D108BD9-81ED-4DB2-BD59-A6C34878D82A}">
                    <a16:rowId xmlns:a16="http://schemas.microsoft.com/office/drawing/2014/main" val="1645108497"/>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ct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tcPr>
                </a:tc>
                <a:extLst>
                  <a:ext uri="{0D108BD9-81ED-4DB2-BD59-A6C34878D82A}">
                    <a16:rowId xmlns:a16="http://schemas.microsoft.com/office/drawing/2014/main" val="3596382767"/>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2026/27</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Loss arising</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106,000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tcPr>
                </a:tc>
                <a:extLst>
                  <a:ext uri="{0D108BD9-81ED-4DB2-BD59-A6C34878D82A}">
                    <a16:rowId xmlns:a16="http://schemas.microsoft.com/office/drawing/2014/main" val="1390945178"/>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2025/26</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s64 carry back against total income</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(51,000)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0619686"/>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55,000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66026059"/>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2027/28</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s83 carry forward against trade profits</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tc>
                <a:tc>
                  <a:txBody>
                    <a:bodyPr/>
                    <a:lstStyle/>
                    <a:p>
                      <a:pPr algn="r">
                        <a:spcAft>
                          <a:spcPts val="600"/>
                        </a:spcAft>
                        <a:tabLst>
                          <a:tab pos="288290" algn="l"/>
                        </a:tabLst>
                      </a:pPr>
                      <a:r>
                        <a:rPr lang="en-GB" sz="1000" u="none" dirty="0">
                          <a:solidFill>
                            <a:schemeClr val="tx1"/>
                          </a:solidFill>
                          <a:effectLst/>
                          <a:latin typeface="Verdana" panose="020B0604030504040204" pitchFamily="34" charset="0"/>
                          <a:ea typeface="Verdana" panose="020B0604030504040204" pitchFamily="34" charset="0"/>
                        </a:rPr>
                        <a:t>(55,000)</a:t>
                      </a:r>
                      <a:endParaRPr lang="en-GB" sz="1000" u="none"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2802321"/>
                  </a:ext>
                </a:extLst>
              </a:tr>
              <a:tr h="208887">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carry forward</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B w="12700" cap="flat" cmpd="sng" algn="ctr">
                      <a:solidFill>
                        <a:srgbClr val="008000"/>
                      </a:solidFill>
                      <a:prstDash val="solid"/>
                      <a:round/>
                      <a:headEnd type="none" w="med" len="med"/>
                      <a:tailEnd type="none" w="med" len="med"/>
                    </a:lnB>
                  </a:tcPr>
                </a:tc>
                <a:tc>
                  <a:txBody>
                    <a:bodyPr/>
                    <a:lstStyle/>
                    <a:p>
                      <a:pPr algn="just">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 </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B w="12700" cap="flat" cmpd="sng" algn="ctr">
                      <a:solidFill>
                        <a:srgbClr val="008000"/>
                      </a:solidFill>
                      <a:prstDash val="solid"/>
                      <a:round/>
                      <a:headEnd type="none" w="med" len="med"/>
                      <a:tailEnd type="none" w="med" len="med"/>
                    </a:lnB>
                  </a:tcPr>
                </a:tc>
                <a:tc>
                  <a:txBody>
                    <a:bodyPr/>
                    <a:lstStyle/>
                    <a:p>
                      <a:pPr algn="r">
                        <a:spcAft>
                          <a:spcPts val="600"/>
                        </a:spcAft>
                        <a:tabLst>
                          <a:tab pos="288290" algn="l"/>
                        </a:tabLst>
                      </a:pPr>
                      <a:r>
                        <a:rPr lang="en-GB" sz="1000" dirty="0">
                          <a:solidFill>
                            <a:schemeClr val="tx1"/>
                          </a:solidFill>
                          <a:effectLst/>
                          <a:latin typeface="Verdana" panose="020B0604030504040204" pitchFamily="34" charset="0"/>
                          <a:ea typeface="Verdana" panose="020B0604030504040204" pitchFamily="34" charset="0"/>
                        </a:rPr>
                        <a:t>0</a:t>
                      </a:r>
                      <a:endParaRPr lang="en-GB" sz="10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R w="12700" cap="flat" cmpd="sng" algn="ctr">
                      <a:solidFill>
                        <a:srgbClr val="008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4080540788"/>
                  </a:ext>
                </a:extLst>
              </a:tr>
            </a:tbl>
          </a:graphicData>
        </a:graphic>
      </p:graphicFrame>
    </p:spTree>
    <p:extLst>
      <p:ext uri="{BB962C8B-B14F-4D97-AF65-F5344CB8AC3E}">
        <p14:creationId xmlns:p14="http://schemas.microsoft.com/office/powerpoint/2010/main" val="321619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right)">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500"/>
                                        <p:tgtEl>
                                          <p:spTgt spid="7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down)">
                                      <p:cBhvr>
                                        <p:cTn id="52" dur="500"/>
                                        <p:tgtEl>
                                          <p:spTgt spid="9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indent="0" eaLnBrk="1" hangingPunct="1"/>
            <a:r>
              <a:rPr lang="en-GB" altLang="en-US" sz="2400" dirty="0"/>
              <a:t>Losses in first four years of trading – Section 72 ITA 2007</a:t>
            </a:r>
            <a:endParaRPr lang="en-US" altLang="en-US" sz="2400" dirty="0"/>
          </a:p>
        </p:txBody>
      </p:sp>
      <p:sp>
        <p:nvSpPr>
          <p:cNvPr id="12291" name="Rectangle 3"/>
          <p:cNvSpPr>
            <a:spLocks noGrp="1" noChangeArrowheads="1"/>
          </p:cNvSpPr>
          <p:nvPr>
            <p:ph idx="1"/>
          </p:nvPr>
        </p:nvSpPr>
        <p:spPr/>
        <p:txBody>
          <a:bodyPr/>
          <a:lstStyle/>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Trading losses incurred in the </a:t>
            </a:r>
            <a:r>
              <a:rPr lang="en-GB" altLang="en-US" b="1" dirty="0">
                <a:solidFill>
                  <a:schemeClr val="tx1"/>
                </a:solidFill>
              </a:rPr>
              <a:t>first four tax years </a:t>
            </a:r>
            <a:r>
              <a:rPr lang="en-GB" altLang="en-US" dirty="0">
                <a:solidFill>
                  <a:schemeClr val="tx1"/>
                </a:solidFill>
              </a:rPr>
              <a:t>may each be carried back and set against the total income of the taxpayer, in the </a:t>
            </a:r>
            <a:r>
              <a:rPr lang="en-GB" altLang="en-US" b="1" dirty="0">
                <a:solidFill>
                  <a:schemeClr val="tx1"/>
                </a:solidFill>
              </a:rPr>
              <a:t>previous three tax years</a:t>
            </a:r>
            <a:r>
              <a:rPr lang="en-GB" altLang="en-US" dirty="0">
                <a:solidFill>
                  <a:schemeClr val="tx1"/>
                </a:solidFill>
              </a:rPr>
              <a:t>;</a:t>
            </a:r>
            <a:r>
              <a:rPr lang="en-US" altLang="en-US" dirty="0">
                <a:solidFill>
                  <a:schemeClr val="tx1"/>
                </a:solidFill>
              </a:rPr>
              <a:t> </a:t>
            </a:r>
          </a:p>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The first set-off is against income of the earliest available year, i.e. on a </a:t>
            </a:r>
            <a:r>
              <a:rPr lang="en-GB" altLang="en-US" b="1" dirty="0">
                <a:solidFill>
                  <a:schemeClr val="tx1"/>
                </a:solidFill>
              </a:rPr>
              <a:t>first-in, first-out</a:t>
            </a:r>
            <a:r>
              <a:rPr lang="en-GB" altLang="en-US" dirty="0">
                <a:solidFill>
                  <a:schemeClr val="tx1"/>
                </a:solidFill>
              </a:rPr>
              <a:t> basis</a:t>
            </a:r>
            <a:endParaRPr lang="en-US" altLang="en-US"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DDEE"/>
        </a:solidFill>
        <a:effectLst/>
      </p:bgPr>
    </p:bg>
    <p:spTree>
      <p:nvGrpSpPr>
        <p:cNvPr id="1" name=""/>
        <p:cNvGrpSpPr/>
        <p:nvPr/>
      </p:nvGrpSpPr>
      <p:grpSpPr>
        <a:xfrm>
          <a:off x="0" y="0"/>
          <a:ext cx="0" cy="0"/>
          <a:chOff x="0" y="0"/>
          <a:chExt cx="0" cy="0"/>
        </a:xfrm>
      </p:grpSpPr>
      <p:sp>
        <p:nvSpPr>
          <p:cNvPr id="161794"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sz="3200" dirty="0"/>
              <a:t>Chap 12 self-testing Q12.2, Nathaniel</a:t>
            </a:r>
          </a:p>
        </p:txBody>
      </p:sp>
      <p:sp>
        <p:nvSpPr>
          <p:cNvPr id="19" name="Rectangle 18"/>
          <p:cNvSpPr/>
          <p:nvPr/>
        </p:nvSpPr>
        <p:spPr>
          <a:xfrm>
            <a:off x="6858000" y="134104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2024/25</a:t>
            </a:r>
          </a:p>
        </p:txBody>
      </p:sp>
      <p:sp>
        <p:nvSpPr>
          <p:cNvPr id="20" name="Rectangle 19"/>
          <p:cNvSpPr/>
          <p:nvPr/>
        </p:nvSpPr>
        <p:spPr>
          <a:xfrm>
            <a:off x="6858000" y="170140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21" name="Rectangle 20"/>
          <p:cNvSpPr/>
          <p:nvPr/>
        </p:nvSpPr>
        <p:spPr>
          <a:xfrm>
            <a:off x="6858000" y="2061765"/>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6,900</a:t>
            </a:r>
          </a:p>
        </p:txBody>
      </p:sp>
      <p:sp>
        <p:nvSpPr>
          <p:cNvPr id="23" name="Rectangle 22"/>
          <p:cNvSpPr/>
          <p:nvPr/>
        </p:nvSpPr>
        <p:spPr>
          <a:xfrm>
            <a:off x="6858000" y="278090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24" name="Rectangle 23"/>
          <p:cNvSpPr/>
          <p:nvPr/>
        </p:nvSpPr>
        <p:spPr>
          <a:xfrm>
            <a:off x="6858000" y="314126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(6,900)</a:t>
            </a:r>
          </a:p>
        </p:txBody>
      </p:sp>
      <p:sp>
        <p:nvSpPr>
          <p:cNvPr id="50" name="Rectangle 49"/>
          <p:cNvSpPr/>
          <p:nvPr/>
        </p:nvSpPr>
        <p:spPr>
          <a:xfrm>
            <a:off x="5711825" y="134104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2023/24</a:t>
            </a:r>
          </a:p>
        </p:txBody>
      </p:sp>
      <p:sp>
        <p:nvSpPr>
          <p:cNvPr id="51" name="Rectangle 50"/>
          <p:cNvSpPr/>
          <p:nvPr/>
        </p:nvSpPr>
        <p:spPr>
          <a:xfrm>
            <a:off x="5711825" y="170140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52" name="Rectangle 51"/>
          <p:cNvSpPr/>
          <p:nvPr/>
        </p:nvSpPr>
        <p:spPr>
          <a:xfrm>
            <a:off x="5711825" y="2061765"/>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12,800</a:t>
            </a:r>
          </a:p>
        </p:txBody>
      </p:sp>
      <p:sp>
        <p:nvSpPr>
          <p:cNvPr id="54" name="Rectangle 53"/>
          <p:cNvSpPr/>
          <p:nvPr/>
        </p:nvSpPr>
        <p:spPr>
          <a:xfrm>
            <a:off x="5711825" y="278090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(11,200)</a:t>
            </a:r>
          </a:p>
        </p:txBody>
      </p:sp>
      <p:sp>
        <p:nvSpPr>
          <p:cNvPr id="55" name="Rectangle 54"/>
          <p:cNvSpPr/>
          <p:nvPr/>
        </p:nvSpPr>
        <p:spPr>
          <a:xfrm>
            <a:off x="5711825" y="314126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(1,600)</a:t>
            </a:r>
          </a:p>
        </p:txBody>
      </p:sp>
      <p:sp>
        <p:nvSpPr>
          <p:cNvPr id="65" name="Rectangle 64"/>
          <p:cNvSpPr/>
          <p:nvPr/>
        </p:nvSpPr>
        <p:spPr>
          <a:xfrm>
            <a:off x="4573588" y="1341040"/>
            <a:ext cx="1144587"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2022/23</a:t>
            </a:r>
          </a:p>
        </p:txBody>
      </p:sp>
      <p:sp>
        <p:nvSpPr>
          <p:cNvPr id="66" name="Rectangle 65"/>
          <p:cNvSpPr/>
          <p:nvPr/>
        </p:nvSpPr>
        <p:spPr>
          <a:xfrm>
            <a:off x="4573588" y="1701403"/>
            <a:ext cx="1144587"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67" name="Rectangle 66"/>
          <p:cNvSpPr/>
          <p:nvPr/>
        </p:nvSpPr>
        <p:spPr>
          <a:xfrm>
            <a:off x="4573588" y="2061765"/>
            <a:ext cx="1144587"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12,500</a:t>
            </a:r>
          </a:p>
        </p:txBody>
      </p:sp>
      <p:sp>
        <p:nvSpPr>
          <p:cNvPr id="69" name="Rectangle 68"/>
          <p:cNvSpPr/>
          <p:nvPr/>
        </p:nvSpPr>
        <p:spPr>
          <a:xfrm>
            <a:off x="4573588" y="2780903"/>
            <a:ext cx="1144587"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(12,500)</a:t>
            </a:r>
          </a:p>
        </p:txBody>
      </p:sp>
      <p:sp>
        <p:nvSpPr>
          <p:cNvPr id="80" name="Rectangle 79"/>
          <p:cNvSpPr/>
          <p:nvPr/>
        </p:nvSpPr>
        <p:spPr>
          <a:xfrm>
            <a:off x="3429000" y="134104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2021/22</a:t>
            </a:r>
          </a:p>
        </p:txBody>
      </p:sp>
      <p:sp>
        <p:nvSpPr>
          <p:cNvPr id="81" name="Rectangle 80"/>
          <p:cNvSpPr/>
          <p:nvPr/>
        </p:nvSpPr>
        <p:spPr>
          <a:xfrm>
            <a:off x="3429000" y="170140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82" name="Rectangle 81"/>
          <p:cNvSpPr/>
          <p:nvPr/>
        </p:nvSpPr>
        <p:spPr>
          <a:xfrm>
            <a:off x="3429000" y="2061765"/>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12,200</a:t>
            </a:r>
          </a:p>
        </p:txBody>
      </p:sp>
      <p:sp>
        <p:nvSpPr>
          <p:cNvPr id="97" name="Rectangle 96"/>
          <p:cNvSpPr/>
          <p:nvPr/>
        </p:nvSpPr>
        <p:spPr>
          <a:xfrm>
            <a:off x="1143000" y="2061765"/>
            <a:ext cx="2286000"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GB" dirty="0">
                <a:solidFill>
                  <a:schemeClr val="tx1"/>
                </a:solidFill>
                <a:latin typeface="Trebuchet MS" panose="020B0603020202020204" pitchFamily="34" charset="0"/>
              </a:rPr>
              <a:t>Other income</a:t>
            </a:r>
          </a:p>
        </p:txBody>
      </p:sp>
      <p:sp>
        <p:nvSpPr>
          <p:cNvPr id="98" name="Rectangle 97"/>
          <p:cNvSpPr/>
          <p:nvPr/>
        </p:nvSpPr>
        <p:spPr>
          <a:xfrm>
            <a:off x="1143000" y="2420540"/>
            <a:ext cx="2286000"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GB" dirty="0">
                <a:solidFill>
                  <a:schemeClr val="tx1"/>
                </a:solidFill>
                <a:latin typeface="Trebuchet MS" panose="020B0603020202020204" pitchFamily="34" charset="0"/>
              </a:rPr>
              <a:t>s72 relief:</a:t>
            </a:r>
          </a:p>
        </p:txBody>
      </p:sp>
      <p:grpSp>
        <p:nvGrpSpPr>
          <p:cNvPr id="2" name="Group 1">
            <a:extLst>
              <a:ext uri="{FF2B5EF4-FFF2-40B4-BE49-F238E27FC236}">
                <a16:creationId xmlns:a16="http://schemas.microsoft.com/office/drawing/2014/main" id="{8480F5C2-2B04-D01D-BF34-F8DC7029A155}"/>
              </a:ext>
            </a:extLst>
          </p:cNvPr>
          <p:cNvGrpSpPr/>
          <p:nvPr/>
        </p:nvGrpSpPr>
        <p:grpSpPr>
          <a:xfrm>
            <a:off x="1143000" y="2780903"/>
            <a:ext cx="3430588" cy="360362"/>
            <a:chOff x="1143000" y="2420938"/>
            <a:chExt cx="3430588" cy="360362"/>
          </a:xfrm>
          <a:noFill/>
        </p:grpSpPr>
        <p:sp>
          <p:nvSpPr>
            <p:cNvPr id="84" name="Rectangle 83"/>
            <p:cNvSpPr/>
            <p:nvPr/>
          </p:nvSpPr>
          <p:spPr>
            <a:xfrm>
              <a:off x="3429000" y="2420938"/>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99" name="Rectangle 98"/>
            <p:cNvSpPr/>
            <p:nvPr/>
          </p:nvSpPr>
          <p:spPr>
            <a:xfrm>
              <a:off x="1143000" y="2420938"/>
              <a:ext cx="2286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GB" dirty="0">
                  <a:solidFill>
                    <a:schemeClr val="tx1"/>
                  </a:solidFill>
                  <a:latin typeface="Trebuchet MS" panose="020B0603020202020204" pitchFamily="34" charset="0"/>
                </a:rPr>
                <a:t>2025/26 loss</a:t>
              </a:r>
            </a:p>
          </p:txBody>
        </p:sp>
      </p:grpSp>
      <p:grpSp>
        <p:nvGrpSpPr>
          <p:cNvPr id="3" name="Group 2">
            <a:extLst>
              <a:ext uri="{FF2B5EF4-FFF2-40B4-BE49-F238E27FC236}">
                <a16:creationId xmlns:a16="http://schemas.microsoft.com/office/drawing/2014/main" id="{AE8C08A0-3FDA-5D0B-F0FE-2DE87379C800}"/>
              </a:ext>
            </a:extLst>
          </p:cNvPr>
          <p:cNvGrpSpPr/>
          <p:nvPr/>
        </p:nvGrpSpPr>
        <p:grpSpPr>
          <a:xfrm>
            <a:off x="1143000" y="3141265"/>
            <a:ext cx="4575175" cy="360363"/>
            <a:chOff x="1143000" y="2781300"/>
            <a:chExt cx="4575175" cy="360363"/>
          </a:xfrm>
          <a:noFill/>
        </p:grpSpPr>
        <p:sp>
          <p:nvSpPr>
            <p:cNvPr id="70" name="Rectangle 69"/>
            <p:cNvSpPr/>
            <p:nvPr/>
          </p:nvSpPr>
          <p:spPr>
            <a:xfrm>
              <a:off x="4573588" y="2781300"/>
              <a:ext cx="1144587"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85" name="Rectangle 84"/>
            <p:cNvSpPr/>
            <p:nvPr/>
          </p:nvSpPr>
          <p:spPr>
            <a:xfrm>
              <a:off x="3429000" y="2781300"/>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100" name="Rectangle 99"/>
            <p:cNvSpPr/>
            <p:nvPr/>
          </p:nvSpPr>
          <p:spPr>
            <a:xfrm>
              <a:off x="1143000" y="2781300"/>
              <a:ext cx="228600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GB" dirty="0">
                  <a:solidFill>
                    <a:schemeClr val="tx1"/>
                  </a:solidFill>
                  <a:latin typeface="Trebuchet MS" panose="020B0603020202020204" pitchFamily="34" charset="0"/>
                </a:rPr>
                <a:t>2026/27 loss</a:t>
              </a:r>
            </a:p>
          </p:txBody>
        </p:sp>
      </p:grpSp>
      <p:grpSp>
        <p:nvGrpSpPr>
          <p:cNvPr id="4" name="Group 3">
            <a:extLst>
              <a:ext uri="{FF2B5EF4-FFF2-40B4-BE49-F238E27FC236}">
                <a16:creationId xmlns:a16="http://schemas.microsoft.com/office/drawing/2014/main" id="{3291F520-7235-F155-2A09-4B9E39AD920F}"/>
              </a:ext>
            </a:extLst>
          </p:cNvPr>
          <p:cNvGrpSpPr/>
          <p:nvPr/>
        </p:nvGrpSpPr>
        <p:grpSpPr>
          <a:xfrm>
            <a:off x="1143000" y="3501628"/>
            <a:ext cx="6859588" cy="360362"/>
            <a:chOff x="1143000" y="3141663"/>
            <a:chExt cx="6859588" cy="360362"/>
          </a:xfrm>
        </p:grpSpPr>
        <p:sp>
          <p:nvSpPr>
            <p:cNvPr id="25" name="Rectangle 24"/>
            <p:cNvSpPr/>
            <p:nvPr/>
          </p:nvSpPr>
          <p:spPr>
            <a:xfrm>
              <a:off x="6858000" y="3141663"/>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56" name="Rectangle 55"/>
            <p:cNvSpPr/>
            <p:nvPr/>
          </p:nvSpPr>
          <p:spPr>
            <a:xfrm>
              <a:off x="5711825" y="3141663"/>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71" name="Rectangle 70"/>
            <p:cNvSpPr/>
            <p:nvPr/>
          </p:nvSpPr>
          <p:spPr>
            <a:xfrm>
              <a:off x="4573588" y="3141663"/>
              <a:ext cx="1144587"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a:t>
              </a:r>
            </a:p>
          </p:txBody>
        </p:sp>
        <p:sp>
          <p:nvSpPr>
            <p:cNvPr id="86" name="Rectangle 85"/>
            <p:cNvSpPr/>
            <p:nvPr/>
          </p:nvSpPr>
          <p:spPr>
            <a:xfrm>
              <a:off x="3429000" y="3141663"/>
              <a:ext cx="1144588"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tabLst>
                  <a:tab pos="808038" algn="dec"/>
                </a:tabLst>
                <a:defRPr/>
              </a:pPr>
              <a:r>
                <a:rPr lang="en-GB" dirty="0">
                  <a:solidFill>
                    <a:schemeClr val="tx1"/>
                  </a:solidFill>
                  <a:latin typeface="Trebuchet MS" panose="020B0603020202020204" pitchFamily="34" charset="0"/>
                </a:rPr>
                <a:t>	12,200</a:t>
              </a:r>
            </a:p>
          </p:txBody>
        </p:sp>
        <p:sp>
          <p:nvSpPr>
            <p:cNvPr id="101" name="Rectangle 100"/>
            <p:cNvSpPr/>
            <p:nvPr/>
          </p:nvSpPr>
          <p:spPr>
            <a:xfrm>
              <a:off x="1143000" y="3141663"/>
              <a:ext cx="2286000" cy="3603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GB" dirty="0">
                  <a:solidFill>
                    <a:schemeClr val="tx1"/>
                  </a:solidFill>
                  <a:latin typeface="Trebuchet MS" panose="020B0603020202020204" pitchFamily="34" charset="0"/>
                </a:rPr>
                <a:t>Total income</a:t>
              </a:r>
            </a:p>
          </p:txBody>
        </p:sp>
      </p:grpSp>
      <p:sp>
        <p:nvSpPr>
          <p:cNvPr id="103" name="Rectangle 102"/>
          <p:cNvSpPr/>
          <p:nvPr/>
        </p:nvSpPr>
        <p:spPr>
          <a:xfrm>
            <a:off x="1143000" y="4220765"/>
            <a:ext cx="7533456"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eaLnBrk="1" hangingPunct="1">
              <a:tabLst>
                <a:tab pos="355600" algn="l"/>
              </a:tabLst>
              <a:defRPr/>
            </a:pPr>
            <a:r>
              <a:rPr lang="en-US" dirty="0">
                <a:solidFill>
                  <a:schemeClr val="tx1"/>
                </a:solidFill>
                <a:latin typeface="Trebuchet MS" panose="020B0603020202020204" pitchFamily="34" charset="0"/>
              </a:rPr>
              <a:t>Rest of 2026/27 loss:  £10,820 (carry forward under s.83 to 2026/27)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up)">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54" grpId="0"/>
      <p:bldP spid="55" grpId="0"/>
      <p:bldP spid="69" grpId="0"/>
      <p:bldP spid="10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indent="0" eaLnBrk="1" hangingPunct="1"/>
            <a:r>
              <a:rPr lang="en-GB" altLang="en-US" sz="3600" dirty="0"/>
              <a:t>Terminal loss relief Section 89 ITA 2007</a:t>
            </a:r>
            <a:endParaRPr lang="en-US" altLang="en-US" sz="3600" dirty="0"/>
          </a:p>
        </p:txBody>
      </p:sp>
      <p:sp>
        <p:nvSpPr>
          <p:cNvPr id="18435" name="Rectangle 3"/>
          <p:cNvSpPr>
            <a:spLocks noGrp="1" noChangeArrowheads="1"/>
          </p:cNvSpPr>
          <p:nvPr>
            <p:ph idx="1"/>
          </p:nvPr>
        </p:nvSpPr>
        <p:spPr/>
        <p:txBody>
          <a:bodyPr/>
          <a:lstStyle/>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where a cessation of trading takes place, and a loss arises “</a:t>
            </a:r>
            <a:r>
              <a:rPr lang="en-GB" altLang="en-US" b="1" dirty="0">
                <a:solidFill>
                  <a:schemeClr val="tx1"/>
                </a:solidFill>
              </a:rPr>
              <a:t>in the last 12 months of trading</a:t>
            </a:r>
            <a:r>
              <a:rPr lang="en-GB" altLang="en-US" dirty="0">
                <a:solidFill>
                  <a:schemeClr val="tx1"/>
                </a:solidFill>
              </a:rPr>
              <a:t>”</a:t>
            </a:r>
            <a:r>
              <a:rPr lang="en-US" altLang="en-US" dirty="0">
                <a:solidFill>
                  <a:schemeClr val="tx1"/>
                </a:solidFill>
              </a:rPr>
              <a:t> (</a:t>
            </a:r>
            <a:r>
              <a:rPr lang="en-US" altLang="en-US" i="1" dirty="0">
                <a:solidFill>
                  <a:schemeClr val="tx1"/>
                </a:solidFill>
              </a:rPr>
              <a:t>note, not just for the last tax year</a:t>
            </a:r>
            <a:r>
              <a:rPr lang="en-US" altLang="en-US" dirty="0">
                <a:solidFill>
                  <a:schemeClr val="tx1"/>
                </a:solidFill>
              </a:rPr>
              <a:t>);</a:t>
            </a:r>
          </a:p>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This is a </a:t>
            </a:r>
            <a:r>
              <a:rPr lang="en-GB" altLang="en-US" b="1" dirty="0">
                <a:solidFill>
                  <a:schemeClr val="tx1"/>
                </a:solidFill>
              </a:rPr>
              <a:t>terminal loss</a:t>
            </a:r>
            <a:r>
              <a:rPr lang="en-GB" altLang="en-US" dirty="0">
                <a:solidFill>
                  <a:schemeClr val="tx1"/>
                </a:solidFill>
              </a:rPr>
              <a:t>, which may be carried back and set against the </a:t>
            </a:r>
            <a:r>
              <a:rPr lang="en-GB" altLang="en-US" b="1" dirty="0">
                <a:solidFill>
                  <a:schemeClr val="tx1"/>
                </a:solidFill>
              </a:rPr>
              <a:t>trading</a:t>
            </a:r>
            <a:r>
              <a:rPr lang="en-GB" altLang="en-US" dirty="0">
                <a:solidFill>
                  <a:schemeClr val="tx1"/>
                </a:solidFill>
              </a:rPr>
              <a:t> profits (</a:t>
            </a:r>
            <a:r>
              <a:rPr lang="en-GB" altLang="en-US" i="1" dirty="0">
                <a:solidFill>
                  <a:schemeClr val="tx1"/>
                </a:solidFill>
              </a:rPr>
              <a:t>less capital allowances</a:t>
            </a:r>
            <a:r>
              <a:rPr lang="en-GB" altLang="en-US" dirty="0">
                <a:solidFill>
                  <a:schemeClr val="tx1"/>
                </a:solidFill>
              </a:rPr>
              <a:t>) – NOT total income - of the </a:t>
            </a:r>
            <a:r>
              <a:rPr lang="en-GB" altLang="en-US" b="1" dirty="0">
                <a:solidFill>
                  <a:schemeClr val="tx1"/>
                </a:solidFill>
              </a:rPr>
              <a:t>three tax years prior </a:t>
            </a:r>
            <a:r>
              <a:rPr lang="en-GB" altLang="en-US" dirty="0">
                <a:solidFill>
                  <a:schemeClr val="tx1"/>
                </a:solidFill>
              </a:rPr>
              <a:t>to the tax year in which trading ceased…</a:t>
            </a:r>
            <a:r>
              <a:rPr lang="en-US" altLang="en-US" dirty="0">
                <a:solidFill>
                  <a:schemeClr val="tx1"/>
                </a:solidFill>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indent="0" eaLnBrk="1" hangingPunct="1"/>
            <a:r>
              <a:rPr lang="en-GB" altLang="en-US" sz="3600" dirty="0"/>
              <a:t>Terminal loss relief Section 89 ITA 2007</a:t>
            </a:r>
            <a:endParaRPr lang="en-US" altLang="en-US" sz="3600" dirty="0"/>
          </a:p>
        </p:txBody>
      </p:sp>
      <p:sp>
        <p:nvSpPr>
          <p:cNvPr id="19459" name="Rectangle 3"/>
          <p:cNvSpPr>
            <a:spLocks noGrp="1" noChangeArrowheads="1"/>
          </p:cNvSpPr>
          <p:nvPr>
            <p:ph idx="1"/>
          </p:nvPr>
        </p:nvSpPr>
        <p:spPr/>
        <p:txBody>
          <a:bodyPr/>
          <a:lstStyle/>
          <a:p>
            <a:pPr marL="627063" indent="-627063" eaLnBrk="1" hangingPunct="1">
              <a:tabLst>
                <a:tab pos="627063" algn="l"/>
              </a:tabLst>
            </a:pPr>
            <a:r>
              <a:rPr lang="en-GB" altLang="en-US" dirty="0">
                <a:solidFill>
                  <a:schemeClr val="tx1"/>
                </a:solidFill>
              </a:rPr>
              <a:t>Capital allowances claimed, including any balancing adjustments on cessation, must be deducted before terminal loss relief is applied;</a:t>
            </a:r>
            <a:endParaRPr lang="en-US" altLang="en-US" dirty="0">
              <a:solidFill>
                <a:schemeClr val="tx1"/>
              </a:solidFill>
            </a:endParaRPr>
          </a:p>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Relief under Section 64 (</a:t>
            </a:r>
            <a:r>
              <a:rPr lang="en-GB" altLang="en-US" i="1" dirty="0">
                <a:solidFill>
                  <a:schemeClr val="tx1"/>
                </a:solidFill>
              </a:rPr>
              <a:t>against other income</a:t>
            </a:r>
            <a:r>
              <a:rPr lang="en-GB" altLang="en-US" dirty="0">
                <a:solidFill>
                  <a:schemeClr val="tx1"/>
                </a:solidFill>
              </a:rPr>
              <a:t>), can be claimed for the final or prior tax year’s loss  before or after terminal loss relief is claimed;</a:t>
            </a:r>
          </a:p>
          <a:p>
            <a:pPr marL="627063" indent="-627063" eaLnBrk="1" hangingPunct="1">
              <a:tabLst>
                <a:tab pos="627063" algn="l"/>
              </a:tabLst>
            </a:pPr>
            <a:endParaRPr lang="en-GB" altLang="en-US" dirty="0">
              <a:solidFill>
                <a:schemeClr val="tx1"/>
              </a:solidFill>
            </a:endParaRPr>
          </a:p>
          <a:p>
            <a:pPr marL="627063" indent="-627063" eaLnBrk="1" hangingPunct="1">
              <a:tabLst>
                <a:tab pos="627063" algn="l"/>
              </a:tabLst>
            </a:pPr>
            <a:r>
              <a:rPr lang="en-GB" altLang="en-US" dirty="0">
                <a:solidFill>
                  <a:schemeClr val="tx1"/>
                </a:solidFill>
              </a:rPr>
              <a:t>A terminal loss claim may waste less Personal Allowance than a section 64 current year or carry-back claim, as s. 89 relief is only set against </a:t>
            </a:r>
            <a:r>
              <a:rPr lang="en-GB" altLang="en-US" b="1" dirty="0">
                <a:solidFill>
                  <a:schemeClr val="tx1"/>
                </a:solidFill>
              </a:rPr>
              <a:t>trade</a:t>
            </a:r>
            <a:r>
              <a:rPr lang="en-GB" altLang="en-US" dirty="0">
                <a:solidFill>
                  <a:schemeClr val="tx1"/>
                </a:solidFill>
              </a:rPr>
              <a:t> profits.</a:t>
            </a:r>
            <a:endParaRPr lang="en-US" altLang="en-US"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indent="0" eaLnBrk="1" hangingPunct="1"/>
            <a:r>
              <a:rPr lang="en-GB" altLang="en-US" dirty="0"/>
              <a:t>The terminal loss is made up of:</a:t>
            </a:r>
            <a:r>
              <a:rPr lang="en-US" altLang="en-US" dirty="0"/>
              <a:t> </a:t>
            </a:r>
          </a:p>
        </p:txBody>
      </p:sp>
      <p:sp>
        <p:nvSpPr>
          <p:cNvPr id="22531" name="Rectangle 3"/>
          <p:cNvSpPr>
            <a:spLocks noGrp="1" noChangeArrowheads="1"/>
          </p:cNvSpPr>
          <p:nvPr>
            <p:ph idx="1"/>
          </p:nvPr>
        </p:nvSpPr>
        <p:spPr/>
        <p:txBody>
          <a:bodyPr/>
          <a:lstStyle/>
          <a:p>
            <a:pPr marL="627063" indent="-627063" eaLnBrk="1" hangingPunct="1">
              <a:spcBef>
                <a:spcPts val="0"/>
              </a:spcBef>
              <a:buFontTx/>
              <a:buNone/>
              <a:tabLst>
                <a:tab pos="627063" algn="l"/>
              </a:tabLst>
            </a:pPr>
            <a:endParaRPr lang="en-GB" altLang="en-US" sz="2000" dirty="0">
              <a:solidFill>
                <a:schemeClr val="tx1"/>
              </a:solidFill>
            </a:endParaRPr>
          </a:p>
          <a:p>
            <a:pPr marL="627063" indent="-627063" eaLnBrk="1" hangingPunct="1">
              <a:spcBef>
                <a:spcPts val="0"/>
              </a:spcBef>
              <a:buFontTx/>
              <a:buNone/>
              <a:tabLst>
                <a:tab pos="627063" algn="l"/>
              </a:tabLst>
            </a:pPr>
            <a:r>
              <a:rPr lang="en-GB" altLang="en-US" sz="2000" dirty="0">
                <a:solidFill>
                  <a:schemeClr val="tx1"/>
                </a:solidFill>
              </a:rPr>
              <a:t>(a)	The result measured for the period from 6</a:t>
            </a:r>
            <a:r>
              <a:rPr lang="en-GB" altLang="en-US" sz="2000" baseline="30000" dirty="0">
                <a:solidFill>
                  <a:schemeClr val="tx1"/>
                </a:solidFill>
              </a:rPr>
              <a:t>th</a:t>
            </a:r>
            <a:r>
              <a:rPr lang="en-GB" altLang="en-US" sz="2000" dirty="0">
                <a:solidFill>
                  <a:schemeClr val="tx1"/>
                </a:solidFill>
              </a:rPr>
              <a:t> April to the date of cessation in the final tax year; plus</a:t>
            </a:r>
          </a:p>
          <a:p>
            <a:pPr marL="627063" indent="-627063" eaLnBrk="1" hangingPunct="1">
              <a:spcBef>
                <a:spcPts val="0"/>
              </a:spcBef>
              <a:buFontTx/>
              <a:buNone/>
              <a:tabLst>
                <a:tab pos="627063" algn="l"/>
              </a:tabLst>
            </a:pPr>
            <a:endParaRPr lang="en-GB" altLang="en-US" sz="2000" dirty="0">
              <a:solidFill>
                <a:schemeClr val="tx1"/>
              </a:solidFill>
            </a:endParaRPr>
          </a:p>
          <a:p>
            <a:pPr marL="627063" indent="-627063" eaLnBrk="1" hangingPunct="1">
              <a:spcBef>
                <a:spcPts val="0"/>
              </a:spcBef>
              <a:buFontTx/>
              <a:buNone/>
              <a:tabLst>
                <a:tab pos="627063" algn="l"/>
              </a:tabLst>
            </a:pPr>
            <a:r>
              <a:rPr lang="en-GB" altLang="en-US" sz="2000" dirty="0">
                <a:solidFill>
                  <a:schemeClr val="tx1"/>
                </a:solidFill>
              </a:rPr>
              <a:t>(b)	The partial (</a:t>
            </a:r>
            <a:r>
              <a:rPr lang="en-GB" altLang="en-US" sz="2000" i="1" dirty="0">
                <a:solidFill>
                  <a:schemeClr val="tx1"/>
                </a:solidFill>
              </a:rPr>
              <a:t>time-apportioned</a:t>
            </a:r>
            <a:r>
              <a:rPr lang="en-GB" altLang="en-US" sz="2000" dirty="0">
                <a:solidFill>
                  <a:schemeClr val="tx1"/>
                </a:solidFill>
              </a:rPr>
              <a:t>) result of the prior tax year, for  a period that completes the final 12 months of trading.</a:t>
            </a:r>
          </a:p>
          <a:p>
            <a:pPr marL="627063" indent="-627063" eaLnBrk="1" hangingPunct="1">
              <a:spcBef>
                <a:spcPts val="0"/>
              </a:spcBef>
              <a:buFontTx/>
              <a:buNone/>
              <a:tabLst>
                <a:tab pos="627063" algn="l"/>
              </a:tabLst>
            </a:pPr>
            <a:endParaRPr lang="en-GB" altLang="en-US" sz="2000" dirty="0">
              <a:solidFill>
                <a:schemeClr val="tx1"/>
              </a:solidFill>
            </a:endParaRPr>
          </a:p>
          <a:p>
            <a:pPr marL="0" indent="0" eaLnBrk="1" hangingPunct="1">
              <a:spcBef>
                <a:spcPts val="0"/>
              </a:spcBef>
              <a:buFontTx/>
              <a:buNone/>
            </a:pPr>
            <a:r>
              <a:rPr lang="en-GB" altLang="en-US" sz="2000" dirty="0">
                <a:solidFill>
                  <a:schemeClr val="tx1"/>
                </a:solidFill>
              </a:rPr>
              <a:t>Where part (b) of the calculation is a profit, it is ignored in calculating the terminal loss... </a:t>
            </a:r>
            <a:endParaRPr lang="en-US" altLang="en-US"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Tax_blue_yellow</Template>
  <TotalTime>826</TotalTime>
  <Words>1016</Words>
  <Application>Microsoft Office PowerPoint</Application>
  <PresentationFormat>On-screen Show (4:3)</PresentationFormat>
  <Paragraphs>168</Paragraphs>
  <Slides>13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Trebuchet MS</vt:lpstr>
      <vt:lpstr>Verdana</vt:lpstr>
      <vt:lpstr>Wingdings</vt:lpstr>
      <vt:lpstr>Tax_blue_yellow</vt:lpstr>
      <vt:lpstr>PowerPoint Presentation</vt:lpstr>
      <vt:lpstr>Trade Loss carried forward  Section 83 ITA 2007</vt:lpstr>
      <vt:lpstr>Trade loss set against ‘general income’ (Sec 64 ITA 2007)</vt:lpstr>
      <vt:lpstr>Chap 12 self-testing Q12.1, James</vt:lpstr>
      <vt:lpstr>Losses in first four years of trading – Section 72 ITA 2007</vt:lpstr>
      <vt:lpstr>Chap 12 self-testing Q12.2, Nathaniel</vt:lpstr>
      <vt:lpstr>Terminal loss relief Section 89 ITA 2007</vt:lpstr>
      <vt:lpstr>Terminal loss relief Section 89 ITA 2007</vt:lpstr>
      <vt:lpstr>The terminal loss is made up of: </vt:lpstr>
      <vt:lpstr>Section 12.9 example Sophia: Terminal loss</vt:lpstr>
      <vt:lpstr>Example Sophia continued</vt:lpstr>
      <vt:lpstr>Extending a s64 claim against capital gains</vt:lpstr>
      <vt:lpstr>Student questions</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  Relief for trading and capital losses</dc:title>
  <dc:creator>csadm1n01</dc:creator>
  <cp:lastModifiedBy>Stephanie Tiller (Accounting)</cp:lastModifiedBy>
  <cp:revision>201</cp:revision>
  <dcterms:created xsi:type="dcterms:W3CDTF">2007-07-30T16:50:22Z</dcterms:created>
  <dcterms:modified xsi:type="dcterms:W3CDTF">2026-08-05T14:32:22Z</dcterms:modified>
</cp:coreProperties>
</file>