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358" r:id="rId2"/>
    <p:sldId id="306" r:id="rId3"/>
    <p:sldId id="266" r:id="rId4"/>
    <p:sldId id="267" r:id="rId5"/>
    <p:sldId id="268" r:id="rId6"/>
    <p:sldId id="308" r:id="rId7"/>
    <p:sldId id="309" r:id="rId8"/>
    <p:sldId id="264" r:id="rId9"/>
    <p:sldId id="265" r:id="rId10"/>
    <p:sldId id="304" r:id="rId11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D6A8761-CAC6-BBA2-65DD-5DE5BB0DE0AD}" name="combsalanm@yahoo.com" initials="c" userId="3d8225f013933f72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ombs, Alan" initials="CA" lastIdx="1" clrIdx="0">
    <p:extLst>
      <p:ext uri="{19B8F6BF-5375-455C-9EA6-DF929625EA0E}">
        <p15:presenceInfo xmlns:p15="http://schemas.microsoft.com/office/powerpoint/2012/main" userId="S-1-5-21-2262691828-729075844-822471919-4142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FF"/>
    <a:srgbClr val="FF8000"/>
    <a:srgbClr val="FFFDD0"/>
    <a:srgbClr val="800000"/>
    <a:srgbClr val="0080FF"/>
    <a:srgbClr val="FFFAFA"/>
    <a:srgbClr val="FFFAC8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2" autoAdjust="0"/>
    <p:restoredTop sz="97804" autoAdjust="0"/>
  </p:normalViewPr>
  <p:slideViewPr>
    <p:cSldViewPr>
      <p:cViewPr varScale="1">
        <p:scale>
          <a:sx n="103" d="100"/>
          <a:sy n="103" d="100"/>
        </p:scale>
        <p:origin x="1842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A860A2-7A34-4A9D-8C2F-3F2C51334F4F}" type="datetimeFigureOut">
              <a:rPr lang="en-GB" smtClean="0"/>
              <a:t>05/08/2026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9B5408-D9FC-45FE-B64A-8AA3BF24CF2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87206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E2C9DFB-536D-4E19-AFC4-AA0B0F9D8C5E}" type="datetimeFigureOut">
              <a:rPr lang="en-GB"/>
              <a:pPr>
                <a:defRPr/>
              </a:pPr>
              <a:t>05/08/2026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7C71F70-5883-487C-BE17-30A9601409D2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897557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3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03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1pPr>
            <a:lvl2pPr marL="737155" indent="-283521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2pPr>
            <a:lvl3pPr marL="1134085" indent="-226817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3pPr>
            <a:lvl4pPr marL="1587718" indent="-226817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4pPr>
            <a:lvl5pPr marL="2041352" indent="-226817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5pPr>
            <a:lvl6pPr marL="2494986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6pPr>
            <a:lvl7pPr marL="2948620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7pPr>
            <a:lvl8pPr marL="3402254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8pPr>
            <a:lvl9pPr marL="3855888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B322C43-D4EB-4CC2-9E49-34B6987AC181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46034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2358B90-4919-4397-A13D-1129467E5888}" type="slidenum">
              <a:rPr lang="en-GB" altLang="en-US"/>
              <a:pPr/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394662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2358B90-4919-4397-A13D-1129467E5888}" type="slidenum">
              <a:rPr lang="en-GB" altLang="en-US"/>
              <a:pPr/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71324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EB8AFD5F-49F0-43F3-BD87-6F17EA9C36A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93849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39800"/>
            <a:ext cx="9143999" cy="54419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B4A3059A-82D2-4FCB-AE90-82019F5D925D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50283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rgbClr val="0000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0000FF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BB644A59-3CAD-4DE0-92A3-78EAC74F3AE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73840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98072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6016" y="98072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7A23E2EA-7700-40B7-BE46-8DB1B413F005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94188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796" y="99819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7796" y="1637952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6016" y="99819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016" y="1637952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10C9EC0D-2A88-42C8-9E86-B10C27E9164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92143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A4FC7C82-593C-41AF-9755-AE5D1EB21E9A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65373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8FB0F5C-9AF0-4CF1-899F-C3AEE4D4F9F7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15002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13D18DA-2F63-13B2-CEBC-7C2EA9C7DDA1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 rot="-5400000">
            <a:off x="3677598" y="-4515478"/>
            <a:ext cx="1788801" cy="9144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724494D-8CD7-02FF-8949-9F6CF320595A}"/>
              </a:ext>
            </a:extLst>
          </p:cNvPr>
          <p:cNvSpPr/>
          <p:nvPr userDrawn="1"/>
        </p:nvSpPr>
        <p:spPr>
          <a:xfrm>
            <a:off x="0" y="6213600"/>
            <a:ext cx="9144000" cy="644400"/>
          </a:xfrm>
          <a:prstGeom prst="rect">
            <a:avLst/>
          </a:prstGeom>
          <a:solidFill>
            <a:srgbClr val="F79D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26">
            <a:extLst>
              <a:ext uri="{FF2B5EF4-FFF2-40B4-BE49-F238E27FC236}">
                <a16:creationId xmlns:a16="http://schemas.microsoft.com/office/drawing/2014/main" id="{0B8AD43B-B328-10BA-53FD-793AA1724B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en-US" altLang="en-US" sz="11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© Fiscal Publications – used with permission from Taxation, 45</a:t>
            </a:r>
            <a:r>
              <a:rPr lang="en-US" altLang="en-US" sz="1100" b="1" baseline="30000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th</a:t>
            </a:r>
            <a:r>
              <a:rPr lang="en-US" altLang="en-US" sz="11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 edition 2026/27 by Tutin and Tiller</a:t>
            </a:r>
          </a:p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https://www.fiscalpublications.com/tutinandtiller/2026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91590FBE-4FAD-D27D-1AB9-0BBC2C27CC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1588"/>
            <a:ext cx="9144000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34FD083E-6E72-96D8-6636-01CF68D41B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" y="950924"/>
            <a:ext cx="9144000" cy="544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D10B7BF5-1B2F-C5DA-63A2-0299668432C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381750"/>
            <a:ext cx="10429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>
              <a:defRPr/>
            </a:pPr>
            <a:fld id="{036BD28B-EE39-4D9F-B68C-FCA00D5C770E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anose="020B0603020202020204" pitchFamily="34" charset="0"/>
          <a:ea typeface="+mj-ea"/>
          <a:cs typeface="+mj-cs"/>
        </a:defRPr>
      </a:lvl1pPr>
      <a:lvl2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2pPr>
      <a:lvl3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3pPr>
      <a:lvl4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4pPr>
      <a:lvl5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FF"/>
          </a:solidFill>
          <a:latin typeface="Trebuchet MS" panose="020B0603020202020204" pitchFamily="34" charset="0"/>
          <a:ea typeface="+mn-ea"/>
          <a:cs typeface="+mn-cs"/>
        </a:defRPr>
      </a:lvl1pPr>
      <a:lvl2pPr marL="720725" indent="-36036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FF"/>
          </a:solidFill>
          <a:latin typeface="Trebuchet MS" panose="020B0603020202020204" pitchFamily="34" charset="0"/>
        </a:defRPr>
      </a:lvl2pPr>
      <a:lvl3pPr marL="1073150" indent="-352425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0000FF"/>
          </a:solidFill>
          <a:latin typeface="Trebuchet MS" panose="020B0603020202020204" pitchFamily="34" charset="0"/>
        </a:defRPr>
      </a:lvl3pPr>
      <a:lvl4pPr marL="1435100" indent="-3619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rgbClr val="0000FF"/>
          </a:solidFill>
          <a:latin typeface="Trebuchet MS" panose="020B0603020202020204" pitchFamily="34" charset="0"/>
        </a:defRPr>
      </a:lvl4pPr>
      <a:lvl5pPr marL="1795463" indent="-360363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0000FF"/>
          </a:solidFill>
          <a:latin typeface="Trebuchet MS" panose="020B060302020202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scalpublications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1"/>
          <p:cNvSpPr txBox="1">
            <a:spLocks noChangeArrowheads="1"/>
          </p:cNvSpPr>
          <p:nvPr/>
        </p:nvSpPr>
        <p:spPr bwMode="auto">
          <a:xfrm>
            <a:off x="3862800" y="936623"/>
            <a:ext cx="5281200" cy="5383441"/>
          </a:xfrm>
          <a:prstGeom prst="rect">
            <a:avLst/>
          </a:prstGeom>
          <a:ln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858BB"/>
              </a:buClr>
              <a:buChar char="•"/>
              <a:defRPr sz="3200">
                <a:solidFill>
                  <a:srgbClr val="0000FF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858BB"/>
              </a:buClr>
              <a:buChar char="•"/>
              <a:defRPr sz="2800">
                <a:solidFill>
                  <a:srgbClr val="0000FF"/>
                </a:solidFill>
                <a:latin typeface="Trebuchet MS" panose="020B0603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858BB"/>
              </a:buClr>
              <a:buChar char="•"/>
              <a:defRPr sz="2400">
                <a:solidFill>
                  <a:srgbClr val="0000FF"/>
                </a:solidFill>
                <a:latin typeface="Trebuchet MS" panose="020B0603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FF"/>
                </a:solidFill>
                <a:latin typeface="Trebuchet MS" panose="020B0603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FF"/>
                </a:solidFill>
                <a:latin typeface="Trebuchet MS" panose="020B0603020202020204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indent="-355600">
              <a:tabLst>
                <a:tab pos="355600" algn="l"/>
              </a:tabLst>
              <a:defRPr/>
            </a:pPr>
            <a:endParaRPr lang="en-GB" altLang="en-US" sz="1800" b="1" i="1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2800" b="1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Chapter 15</a:t>
            </a:r>
          </a:p>
          <a:p>
            <a:pPr marL="0" indent="0">
              <a:buNone/>
              <a:tabLst>
                <a:tab pos="355600" algn="l"/>
              </a:tabLst>
              <a:defRPr/>
            </a:pPr>
            <a:r>
              <a:rPr lang="en-GB" altLang="en-US" sz="2000" b="1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National Insurance Contributions</a:t>
            </a:r>
          </a:p>
          <a:p>
            <a:pPr marL="0" indent="0">
              <a:buNone/>
              <a:tabLst>
                <a:tab pos="355600" algn="l"/>
              </a:tabLst>
              <a:defRPr/>
            </a:pPr>
            <a:r>
              <a:rPr lang="en-GB" altLang="en-US" sz="2000" b="1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and social security</a:t>
            </a:r>
          </a:p>
          <a:p>
            <a:pPr marL="0" indent="0">
              <a:buNone/>
              <a:tabLst>
                <a:tab pos="355600" algn="l"/>
              </a:tabLst>
              <a:defRPr/>
            </a:pPr>
            <a:endParaRPr lang="en-GB" altLang="en-US" sz="2000" b="1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None/>
              <a:tabLst>
                <a:tab pos="355600" algn="l"/>
              </a:tabLst>
              <a:defRPr/>
            </a:pPr>
            <a:endParaRPr lang="en-GB" altLang="en-US" sz="2000" b="1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18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Ricky Tutin and Stephanie Tiller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16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‘Taxation: incorporating the 2026 Finance Act’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14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45</a:t>
            </a:r>
            <a:r>
              <a:rPr lang="en-GB" altLang="en-US" sz="1400" kern="0" baseline="3000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</a:t>
            </a:r>
            <a:r>
              <a:rPr lang="en-GB" altLang="en-US" sz="14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edition 2026/27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endParaRPr lang="en-GB" altLang="en-US" sz="1400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US" altLang="en-US" sz="14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http://www.fiscalpublications.com</a:t>
            </a:r>
            <a:endParaRPr lang="en-US" altLang="en-US" sz="1400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D1A7C6-E053-74FC-B578-762F29C4ED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000" y="1299600"/>
            <a:ext cx="3173705" cy="455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5279005"/>
      </p:ext>
    </p:extLst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dirty="0"/>
              <a:t>Questions</a:t>
            </a:r>
            <a:endParaRPr lang="en-US" altLang="en-US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444500" indent="-444500" eaLnBrk="1" hangingPunct="1">
              <a:tabLst>
                <a:tab pos="444500" algn="l"/>
              </a:tabLst>
            </a:pPr>
            <a:endParaRPr lang="en-GB" altLang="en-US" b="1" dirty="0">
              <a:solidFill>
                <a:schemeClr val="tx1"/>
              </a:solidFill>
            </a:endParaRPr>
          </a:p>
          <a:p>
            <a:pPr marL="0" indent="0" eaLnBrk="1" hangingPunct="1">
              <a:buNone/>
              <a:tabLst>
                <a:tab pos="444500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These questions cover both Income Tax and National Insurance Contributions:</a:t>
            </a:r>
          </a:p>
          <a:p>
            <a:pPr marL="444500" indent="-444500" eaLnBrk="1" hangingPunct="1">
              <a:tabLst>
                <a:tab pos="444500" algn="l"/>
              </a:tabLst>
            </a:pPr>
            <a:endParaRPr lang="en-GB" altLang="en-US" b="1" dirty="0">
              <a:solidFill>
                <a:schemeClr val="tx1"/>
              </a:solidFill>
            </a:endParaRPr>
          </a:p>
          <a:p>
            <a:pPr marL="444500" indent="-444500" eaLnBrk="1" hangingPunct="1">
              <a:tabLst>
                <a:tab pos="444500" algn="l"/>
              </a:tabLst>
            </a:pPr>
            <a:r>
              <a:rPr lang="en-GB" altLang="en-US" b="1" dirty="0">
                <a:solidFill>
                  <a:schemeClr val="tx1"/>
                </a:solidFill>
              </a:rPr>
              <a:t>Question 15.1 William Wong </a:t>
            </a:r>
            <a:r>
              <a:rPr lang="en-GB" altLang="en-US" dirty="0">
                <a:solidFill>
                  <a:schemeClr val="tx1"/>
                </a:solidFill>
              </a:rPr>
              <a:t>(</a:t>
            </a:r>
            <a:r>
              <a:rPr lang="en-GB" altLang="en-US" i="1" dirty="0">
                <a:solidFill>
                  <a:schemeClr val="tx1"/>
                </a:solidFill>
              </a:rPr>
              <a:t>solution in book</a:t>
            </a:r>
            <a:r>
              <a:rPr lang="en-GB" altLang="en-US" dirty="0">
                <a:solidFill>
                  <a:schemeClr val="tx1"/>
                </a:solidFill>
              </a:rPr>
              <a:t>)</a:t>
            </a:r>
          </a:p>
          <a:p>
            <a:pPr marL="444500" indent="-444500" eaLnBrk="1" hangingPunct="1">
              <a:tabLst>
                <a:tab pos="444500" algn="l"/>
              </a:tabLst>
            </a:pPr>
            <a:endParaRPr lang="en-GB" altLang="en-US" b="1" dirty="0">
              <a:solidFill>
                <a:schemeClr val="tx1"/>
              </a:solidFill>
            </a:endParaRPr>
          </a:p>
          <a:p>
            <a:pPr marL="444500" indent="-444500" eaLnBrk="1" hangingPunct="1">
              <a:tabLst>
                <a:tab pos="444500" algn="l"/>
              </a:tabLst>
            </a:pPr>
            <a:r>
              <a:rPr lang="en-GB" altLang="en-US" b="1" dirty="0">
                <a:solidFill>
                  <a:schemeClr val="tx1"/>
                </a:solidFill>
              </a:rPr>
              <a:t>Question 15.2 Ali Patel </a:t>
            </a:r>
            <a:r>
              <a:rPr lang="en-GB" altLang="en-US" dirty="0">
                <a:solidFill>
                  <a:schemeClr val="tx1"/>
                </a:solidFill>
              </a:rPr>
              <a:t>(</a:t>
            </a:r>
            <a:r>
              <a:rPr lang="en-GB" altLang="en-US" i="1" dirty="0">
                <a:solidFill>
                  <a:schemeClr val="tx1"/>
                </a:solidFill>
              </a:rPr>
              <a:t>solution on lecturer website</a:t>
            </a:r>
            <a:r>
              <a:rPr lang="en-GB" altLang="en-US" dirty="0">
                <a:solidFill>
                  <a:schemeClr val="tx1"/>
                </a:solidFill>
              </a:rPr>
              <a:t>)</a:t>
            </a:r>
            <a:endParaRPr lang="en-GB" alt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206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61030-A3F7-4ECA-9D88-1F358E100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b="1" dirty="0"/>
              <a:t>National Insurance Contributions, introduction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E28B488-2A36-4B0D-8EC6-EA3F505AD91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2850016"/>
              </p:ext>
            </p:extLst>
          </p:nvPr>
        </p:nvGraphicFramePr>
        <p:xfrm>
          <a:off x="217417" y="1628800"/>
          <a:ext cx="8709166" cy="342900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635896">
                  <a:extLst>
                    <a:ext uri="{9D8B030D-6E8A-4147-A177-3AD203B41FA5}">
                      <a16:colId xmlns:a16="http://schemas.microsoft.com/office/drawing/2014/main" val="1826993757"/>
                    </a:ext>
                  </a:extLst>
                </a:gridCol>
                <a:gridCol w="1587246">
                  <a:extLst>
                    <a:ext uri="{9D8B030D-6E8A-4147-A177-3AD203B41FA5}">
                      <a16:colId xmlns:a16="http://schemas.microsoft.com/office/drawing/2014/main" val="3179583793"/>
                    </a:ext>
                  </a:extLst>
                </a:gridCol>
                <a:gridCol w="2055686">
                  <a:extLst>
                    <a:ext uri="{9D8B030D-6E8A-4147-A177-3AD203B41FA5}">
                      <a16:colId xmlns:a16="http://schemas.microsoft.com/office/drawing/2014/main" val="3540732739"/>
                    </a:ext>
                  </a:extLst>
                </a:gridCol>
                <a:gridCol w="1430338">
                  <a:extLst>
                    <a:ext uri="{9D8B030D-6E8A-4147-A177-3AD203B41FA5}">
                      <a16:colId xmlns:a16="http://schemas.microsoft.com/office/drawing/2014/main" val="259760258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Benefit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Class 1:</a:t>
                      </a:r>
                    </a:p>
                    <a:p>
                      <a:pPr algn="ctr"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employees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Class 2:</a:t>
                      </a:r>
                    </a:p>
                    <a:p>
                      <a:pPr algn="ctr"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Self-employed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Class 3:</a:t>
                      </a:r>
                    </a:p>
                    <a:p>
                      <a:pPr algn="ctr"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voluntary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77695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State Pension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b="1" dirty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sym typeface="Wingdings 2" panose="05020102010507070707" pitchFamily="18" charset="2"/>
                        </a:rPr>
                        <a:t></a:t>
                      </a:r>
                      <a:endParaRPr lang="en-GB" sz="2000" b="1" dirty="0">
                        <a:solidFill>
                          <a:srgbClr val="FF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b="1" dirty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sym typeface="Wingdings 2" panose="05020102010507070707" pitchFamily="18" charset="2"/>
                        </a:rPr>
                        <a:t></a:t>
                      </a:r>
                      <a:endParaRPr lang="en-GB" sz="2000" b="1" dirty="0">
                        <a:solidFill>
                          <a:srgbClr val="FF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b="1" dirty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sym typeface="Wingdings 2" panose="05020102010507070707" pitchFamily="18" charset="2"/>
                        </a:rPr>
                        <a:t></a:t>
                      </a:r>
                      <a:endParaRPr lang="en-GB" sz="2000" b="1" dirty="0">
                        <a:solidFill>
                          <a:srgbClr val="FF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47561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Contribution-based Jobseeker’s Allowance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b="1" dirty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sym typeface="Wingdings 2" panose="05020102010507070707" pitchFamily="18" charset="2"/>
                        </a:rPr>
                        <a:t></a:t>
                      </a:r>
                      <a:endParaRPr lang="en-GB" sz="2000" b="1" dirty="0">
                        <a:solidFill>
                          <a:srgbClr val="FF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-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-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14309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Contribution-based Employment and Support Allowance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b="1" dirty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sym typeface="Wingdings 2" panose="05020102010507070707" pitchFamily="18" charset="2"/>
                        </a:rPr>
                        <a:t></a:t>
                      </a:r>
                      <a:endParaRPr lang="en-GB" sz="2000" b="1" dirty="0">
                        <a:solidFill>
                          <a:srgbClr val="FF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b="1" dirty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sym typeface="Wingdings 2" panose="05020102010507070707" pitchFamily="18" charset="2"/>
                        </a:rPr>
                        <a:t></a:t>
                      </a:r>
                      <a:endParaRPr lang="en-GB" sz="2000" b="1" dirty="0">
                        <a:solidFill>
                          <a:srgbClr val="FF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-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34444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Maternity Allowance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b="1" dirty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sym typeface="Wingdings 2" panose="05020102010507070707" pitchFamily="18" charset="2"/>
                        </a:rPr>
                        <a:t></a:t>
                      </a:r>
                      <a:endParaRPr lang="en-GB" sz="2000" b="1" dirty="0">
                        <a:solidFill>
                          <a:srgbClr val="FF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b="1" dirty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sym typeface="Wingdings 2" panose="05020102010507070707" pitchFamily="18" charset="2"/>
                        </a:rPr>
                        <a:t></a:t>
                      </a:r>
                      <a:endParaRPr lang="en-GB" sz="2000" b="1" dirty="0">
                        <a:solidFill>
                          <a:srgbClr val="FF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-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2706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Bereavement Support Payment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b="1" dirty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sym typeface="Wingdings 2" panose="05020102010507070707" pitchFamily="18" charset="2"/>
                        </a:rPr>
                        <a:t></a:t>
                      </a:r>
                      <a:endParaRPr lang="en-GB" sz="2000" b="1" dirty="0">
                        <a:solidFill>
                          <a:srgbClr val="FF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b="1" dirty="0">
                          <a:solidFill>
                            <a:srgbClr val="FF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sym typeface="Wingdings 2" panose="05020102010507070707" pitchFamily="18" charset="2"/>
                        </a:rPr>
                        <a:t></a:t>
                      </a:r>
                      <a:endParaRPr lang="en-GB" sz="2000" b="1" dirty="0">
                        <a:solidFill>
                          <a:srgbClr val="FF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-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9675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8180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7810500" cy="939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indent="4763"/>
            <a:r>
              <a:rPr lang="en-GB" altLang="en-US" dirty="0"/>
              <a:t>National insurance</a:t>
            </a:r>
          </a:p>
        </p:txBody>
      </p:sp>
      <p:sp>
        <p:nvSpPr>
          <p:cNvPr id="110" name="Rectangle 109"/>
          <p:cNvSpPr/>
          <p:nvPr/>
        </p:nvSpPr>
        <p:spPr>
          <a:xfrm>
            <a:off x="360000" y="939600"/>
            <a:ext cx="8424000" cy="5443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719138" indent="-719138">
              <a:buNone/>
              <a:tabLst>
                <a:tab pos="719138" algn="l"/>
              </a:tabLst>
            </a:pPr>
            <a:endParaRPr lang="en-US" sz="200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719138" indent="-719138">
              <a:buNone/>
              <a:tabLst>
                <a:tab pos="719138" algn="l"/>
                <a:tab pos="1073150" algn="l"/>
              </a:tabLst>
            </a:pPr>
            <a:r>
              <a:rPr lang="en-US" sz="2000" dirty="0">
                <a:solidFill>
                  <a:schemeClr val="tx1"/>
                </a:solidFill>
                <a:latin typeface="Trebuchet MS" panose="020B0603020202020204" pitchFamily="34" charset="0"/>
              </a:rPr>
              <a:t>Class 1	Employee (“</a:t>
            </a:r>
            <a:r>
              <a:rPr lang="en-US" sz="2000" i="1" dirty="0">
                <a:solidFill>
                  <a:schemeClr val="tx1"/>
                </a:solidFill>
                <a:latin typeface="Trebuchet MS" panose="020B0603020202020204" pitchFamily="34" charset="0"/>
              </a:rPr>
              <a:t>primary</a:t>
            </a:r>
            <a:r>
              <a:rPr lang="en-US" sz="2000" dirty="0">
                <a:solidFill>
                  <a:schemeClr val="tx1"/>
                </a:solidFill>
                <a:latin typeface="Trebuchet MS" panose="020B0603020202020204" pitchFamily="34" charset="0"/>
              </a:rPr>
              <a:t>”) +</a:t>
            </a:r>
          </a:p>
          <a:p>
            <a:pPr marL="719138" indent="-719138">
              <a:buNone/>
              <a:tabLst>
                <a:tab pos="719138" algn="l"/>
                <a:tab pos="1073150" algn="l"/>
              </a:tabLst>
            </a:pPr>
            <a:r>
              <a:rPr lang="en-US" sz="2000" dirty="0">
                <a:solidFill>
                  <a:schemeClr val="tx1"/>
                </a:solidFill>
                <a:latin typeface="Trebuchet MS" panose="020B0603020202020204" pitchFamily="34" charset="0"/>
              </a:rPr>
              <a:t>		Employer </a:t>
            </a:r>
            <a:r>
              <a:rPr lang="en-US" sz="2000" i="1" dirty="0">
                <a:solidFill>
                  <a:schemeClr val="tx1"/>
                </a:solidFill>
                <a:latin typeface="Trebuchet MS" panose="020B0603020202020204" pitchFamily="34" charset="0"/>
              </a:rPr>
              <a:t>(“secondary”</a:t>
            </a:r>
            <a:r>
              <a:rPr lang="en-US" sz="2000" dirty="0">
                <a:solidFill>
                  <a:schemeClr val="tx1"/>
                </a:solidFill>
                <a:latin typeface="Trebuchet MS" panose="020B0603020202020204" pitchFamily="34" charset="0"/>
              </a:rPr>
              <a:t>)</a:t>
            </a:r>
          </a:p>
          <a:p>
            <a:pPr marL="719138" indent="-719138">
              <a:buNone/>
              <a:tabLst>
                <a:tab pos="719138" algn="l"/>
                <a:tab pos="1073150" algn="l"/>
              </a:tabLst>
            </a:pPr>
            <a:endParaRPr lang="en-US" sz="200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719138" indent="-719138">
              <a:buNone/>
              <a:tabLst>
                <a:tab pos="719138" algn="l"/>
                <a:tab pos="1073150" algn="l"/>
              </a:tabLst>
            </a:pPr>
            <a:r>
              <a:rPr lang="en-US" sz="2000" dirty="0">
                <a:solidFill>
                  <a:schemeClr val="tx1"/>
                </a:solidFill>
                <a:latin typeface="Trebuchet MS" panose="020B0603020202020204" pitchFamily="34" charset="0"/>
              </a:rPr>
              <a:t>Class 2	Self-employed (</a:t>
            </a:r>
            <a:r>
              <a:rPr lang="en-US" sz="2000" i="1" dirty="0">
                <a:solidFill>
                  <a:schemeClr val="tx1"/>
                </a:solidFill>
                <a:latin typeface="Trebuchet MS" panose="020B0603020202020204" pitchFamily="34" charset="0"/>
              </a:rPr>
              <a:t>fixed element of £0 or £3.65 … see later</a:t>
            </a:r>
            <a:r>
              <a:rPr lang="en-US" sz="2000" dirty="0">
                <a:solidFill>
                  <a:schemeClr val="tx1"/>
                </a:solidFill>
                <a:latin typeface="Trebuchet MS" panose="020B0603020202020204" pitchFamily="34" charset="0"/>
              </a:rPr>
              <a:t>)</a:t>
            </a:r>
          </a:p>
          <a:p>
            <a:pPr marL="719138" indent="-719138">
              <a:buNone/>
              <a:tabLst>
                <a:tab pos="719138" algn="l"/>
                <a:tab pos="1073150" algn="l"/>
              </a:tabLst>
            </a:pPr>
            <a:r>
              <a:rPr lang="en-US" sz="2000" dirty="0">
                <a:solidFill>
                  <a:schemeClr val="tx1"/>
                </a:solidFill>
                <a:latin typeface="Trebuchet MS" panose="020B0603020202020204" pitchFamily="34" charset="0"/>
              </a:rPr>
              <a:t>Class 4	Self-employed (</a:t>
            </a:r>
            <a:r>
              <a:rPr lang="en-US" sz="2000" i="1" dirty="0">
                <a:solidFill>
                  <a:schemeClr val="tx1"/>
                </a:solidFill>
                <a:latin typeface="Trebuchet MS" panose="020B0603020202020204" pitchFamily="34" charset="0"/>
              </a:rPr>
              <a:t>variable element</a:t>
            </a:r>
            <a:r>
              <a:rPr lang="en-US" sz="2000" dirty="0">
                <a:solidFill>
                  <a:schemeClr val="tx1"/>
                </a:solidFill>
                <a:latin typeface="Trebuchet MS" panose="020B0603020202020204" pitchFamily="34" charset="0"/>
              </a:rPr>
              <a:t>)</a:t>
            </a:r>
          </a:p>
          <a:p>
            <a:pPr marL="719138" indent="-719138">
              <a:buNone/>
              <a:tabLst>
                <a:tab pos="719138" algn="l"/>
                <a:tab pos="1073150" algn="l"/>
              </a:tabLst>
            </a:pPr>
            <a:endParaRPr lang="en-US" sz="200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719138" indent="-719138">
              <a:buNone/>
              <a:tabLst>
                <a:tab pos="719138" algn="l"/>
                <a:tab pos="1073150" algn="l"/>
              </a:tabLst>
            </a:pPr>
            <a:r>
              <a:rPr lang="en-US" sz="2000" dirty="0">
                <a:solidFill>
                  <a:schemeClr val="tx1"/>
                </a:solidFill>
                <a:latin typeface="Trebuchet MS" panose="020B0603020202020204" pitchFamily="34" charset="0"/>
              </a:rPr>
              <a:t>Class 3	Non-employed (</a:t>
            </a:r>
            <a:r>
              <a:rPr lang="en-US" sz="2000" i="1" dirty="0">
                <a:solidFill>
                  <a:schemeClr val="tx1"/>
                </a:solidFill>
                <a:latin typeface="Trebuchet MS" panose="020B0603020202020204" pitchFamily="34" charset="0"/>
              </a:rPr>
              <a:t>voluntary</a:t>
            </a:r>
            <a:r>
              <a:rPr lang="en-US" sz="2000" dirty="0">
                <a:solidFill>
                  <a:schemeClr val="tx1"/>
                </a:solidFill>
                <a:latin typeface="Trebuchet MS" panose="020B0603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9338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build="p" bldLvl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7810500" cy="939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indent="4763"/>
            <a:r>
              <a:rPr lang="en-GB" altLang="en-US" sz="2800" dirty="0"/>
              <a:t>Class 1 Employed earners</a:t>
            </a:r>
          </a:p>
        </p:txBody>
      </p:sp>
      <p:sp>
        <p:nvSpPr>
          <p:cNvPr id="110" name="Rectangle 109"/>
          <p:cNvSpPr/>
          <p:nvPr/>
        </p:nvSpPr>
        <p:spPr>
          <a:xfrm>
            <a:off x="0" y="939600"/>
            <a:ext cx="9140826" cy="5443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719138" indent="-719138">
              <a:buNone/>
              <a:tabLst>
                <a:tab pos="719138" algn="l"/>
                <a:tab pos="7534275" algn="dec"/>
              </a:tabLst>
            </a:pPr>
            <a:endParaRPr lang="en-GB" sz="1400" b="1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719138" indent="-719138">
              <a:buNone/>
              <a:tabLst>
                <a:tab pos="719138" algn="l"/>
                <a:tab pos="7534275" algn="dec"/>
              </a:tabLst>
            </a:pPr>
            <a:endParaRPr lang="en-GB" sz="140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719138" indent="-719138">
              <a:buNone/>
              <a:tabLst>
                <a:tab pos="719138" algn="l"/>
                <a:tab pos="7534275" algn="dec"/>
              </a:tabLst>
            </a:pPr>
            <a:r>
              <a:rPr lang="en-GB" sz="2000" b="1" dirty="0">
                <a:solidFill>
                  <a:schemeClr val="tx1"/>
                </a:solidFill>
                <a:latin typeface="Trebuchet MS" panose="020B0603020202020204" pitchFamily="34" charset="0"/>
              </a:rPr>
              <a:t>Employee “primary” Class 1 contributions	</a:t>
            </a:r>
          </a:p>
          <a:p>
            <a:pPr marL="719138" indent="-719138">
              <a:buNone/>
              <a:tabLst>
                <a:tab pos="719138" algn="l"/>
                <a:tab pos="7534275" algn="dec"/>
              </a:tabLst>
            </a:pPr>
            <a:endParaRPr lang="en-GB" sz="200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719138" indent="-719138">
              <a:buNone/>
              <a:tabLst>
                <a:tab pos="719138" algn="l"/>
                <a:tab pos="7896225" algn="r"/>
              </a:tabLst>
            </a:pP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	Up to £125 a week – Lower Earnings Limit	exempt</a:t>
            </a:r>
          </a:p>
          <a:p>
            <a:pPr marL="719138" indent="-719138">
              <a:buNone/>
              <a:tabLst>
                <a:tab pos="719138" algn="l"/>
                <a:tab pos="7534275" algn="dec"/>
              </a:tabLst>
            </a:pP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	Between £125 and £242 a week – Primary Threshold	0.0%</a:t>
            </a:r>
          </a:p>
          <a:p>
            <a:pPr marL="719138" indent="-719138">
              <a:buNone/>
              <a:tabLst>
                <a:tab pos="719138" algn="l"/>
                <a:tab pos="7534275" algn="dec"/>
              </a:tabLst>
            </a:pP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	Between £242 and £967 a week	8.0%</a:t>
            </a:r>
          </a:p>
          <a:p>
            <a:pPr marL="719138" indent="-719138">
              <a:buNone/>
              <a:tabLst>
                <a:tab pos="719138" algn="l"/>
                <a:tab pos="7534275" algn="dec"/>
              </a:tabLst>
            </a:pP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	Over £967 a week	2.0%</a:t>
            </a:r>
          </a:p>
          <a:p>
            <a:pPr marL="719138" indent="-719138">
              <a:buNone/>
              <a:tabLst>
                <a:tab pos="719138" algn="l"/>
                <a:tab pos="7534275" algn="dec"/>
              </a:tabLst>
            </a:pPr>
            <a:endParaRPr lang="en-GB" sz="200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719138" indent="-719138">
              <a:buNone/>
              <a:tabLst>
                <a:tab pos="719138" algn="l"/>
                <a:tab pos="7534275" algn="dec"/>
              </a:tabLst>
            </a:pP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		</a:t>
            </a:r>
          </a:p>
          <a:p>
            <a:pPr marL="719138" indent="-719138">
              <a:buNone/>
              <a:tabLst>
                <a:tab pos="719138" algn="l"/>
                <a:tab pos="7534275" algn="dec"/>
              </a:tabLst>
            </a:pPr>
            <a:r>
              <a:rPr lang="en-GB" sz="2000" b="1" dirty="0">
                <a:solidFill>
                  <a:schemeClr val="tx1"/>
                </a:solidFill>
                <a:latin typeface="Trebuchet MS" panose="020B0603020202020204" pitchFamily="34" charset="0"/>
              </a:rPr>
              <a:t>Employer “secondary” Class 1 contributions</a:t>
            </a:r>
          </a:p>
          <a:p>
            <a:pPr marL="719138" indent="-719138">
              <a:buNone/>
              <a:tabLst>
                <a:tab pos="719138" algn="l"/>
                <a:tab pos="7534275" algn="dec"/>
              </a:tabLst>
            </a:pPr>
            <a:endParaRPr lang="en-GB" sz="200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719138" indent="-719138">
              <a:buNone/>
              <a:tabLst>
                <a:tab pos="719138" algn="l"/>
                <a:tab pos="7896225" algn="r"/>
              </a:tabLst>
            </a:pP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	Up to £96 a week – Secondary Threshold	exempt</a:t>
            </a:r>
          </a:p>
          <a:p>
            <a:pPr marL="719138" indent="-719138">
              <a:buNone/>
              <a:tabLst>
                <a:tab pos="719138" algn="l"/>
                <a:tab pos="7534275" algn="dec"/>
              </a:tabLst>
            </a:pP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	Over £96 a week	15.0%</a:t>
            </a:r>
          </a:p>
          <a:p>
            <a:pPr marL="719138" indent="-719138">
              <a:buNone/>
              <a:tabLst>
                <a:tab pos="719138" algn="l"/>
                <a:tab pos="7534275" algn="dec"/>
              </a:tabLst>
            </a:pPr>
            <a:endParaRPr lang="en-GB" sz="200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719138" indent="-719138">
              <a:buNone/>
              <a:tabLst>
                <a:tab pos="719138" algn="l"/>
                <a:tab pos="7534275" algn="dec"/>
              </a:tabLst>
            </a:pPr>
            <a:r>
              <a:rPr lang="en-GB" sz="2000" dirty="0">
                <a:solidFill>
                  <a:schemeClr val="tx1"/>
                </a:solidFill>
                <a:latin typeface="Trebuchet MS" panose="020B0603020202020204" pitchFamily="34" charset="0"/>
              </a:rPr>
              <a:t>	Class 1A on benefits in kind	15.0%</a:t>
            </a:r>
          </a:p>
        </p:txBody>
      </p:sp>
    </p:spTree>
    <p:extLst>
      <p:ext uri="{BB962C8B-B14F-4D97-AF65-F5344CB8AC3E}">
        <p14:creationId xmlns:p14="http://schemas.microsoft.com/office/powerpoint/2010/main" val="332205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build="p" bldLvl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7810500" cy="939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indent="4763"/>
            <a:r>
              <a:rPr lang="en-GB" altLang="en-US" sz="2800" dirty="0"/>
              <a:t>Social policy and employer contributions</a:t>
            </a:r>
          </a:p>
        </p:txBody>
      </p:sp>
      <p:sp>
        <p:nvSpPr>
          <p:cNvPr id="110" name="Rectangle 109"/>
          <p:cNvSpPr/>
          <p:nvPr/>
        </p:nvSpPr>
        <p:spPr>
          <a:xfrm>
            <a:off x="360000" y="939600"/>
            <a:ext cx="8424000" cy="5443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buNone/>
              <a:tabLst>
                <a:tab pos="360363" algn="l"/>
                <a:tab pos="720725" algn="l"/>
                <a:tab pos="7534275" algn="dec"/>
              </a:tabLst>
            </a:pPr>
            <a:endParaRPr lang="en-GB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>
              <a:buNone/>
              <a:tabLst>
                <a:tab pos="360363" algn="l"/>
                <a:tab pos="720725" algn="l"/>
                <a:tab pos="7534275" algn="dec"/>
              </a:tabLst>
            </a:pPr>
            <a:r>
              <a:rPr lang="en-US" dirty="0">
                <a:solidFill>
                  <a:schemeClr val="tx1"/>
                </a:solidFill>
                <a:latin typeface="Trebuchet MS" panose="020B0603020202020204" pitchFamily="34" charset="0"/>
              </a:rPr>
              <a:t>As part of its social policy agenda, the government has set zero rates of Class 1 Secondary (employer) NICs in certain circumstances, to:</a:t>
            </a:r>
          </a:p>
          <a:p>
            <a:pPr>
              <a:buNone/>
              <a:tabLst>
                <a:tab pos="360363" algn="l"/>
                <a:tab pos="720725" algn="l"/>
                <a:tab pos="7534275" algn="dec"/>
              </a:tabLst>
            </a:pPr>
            <a:endParaRPr lang="en-US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tabLst>
                <a:tab pos="360363" algn="l"/>
                <a:tab pos="720725" algn="l"/>
                <a:tab pos="7534275" algn="dec"/>
              </a:tabLst>
            </a:pPr>
            <a:r>
              <a:rPr lang="en-US" dirty="0">
                <a:solidFill>
                  <a:schemeClr val="tx1"/>
                </a:solidFill>
                <a:latin typeface="Trebuchet MS" panose="020B0603020202020204" pitchFamily="34" charset="0"/>
              </a:rPr>
              <a:t>encourage employers to employ and train more </a:t>
            </a:r>
            <a:r>
              <a:rPr lang="en-US" b="1" dirty="0">
                <a:solidFill>
                  <a:schemeClr val="tx1"/>
                </a:solidFill>
                <a:latin typeface="Trebuchet MS" panose="020B0603020202020204" pitchFamily="34" charset="0"/>
              </a:rPr>
              <a:t>young</a:t>
            </a:r>
            <a:r>
              <a:rPr lang="en-US" dirty="0">
                <a:solidFill>
                  <a:schemeClr val="tx1"/>
                </a:solidFill>
                <a:latin typeface="Trebuchet MS" panose="020B0603020202020204" pitchFamily="34" charset="0"/>
              </a:rPr>
              <a:t> </a:t>
            </a:r>
            <a:r>
              <a:rPr lang="en-US" b="1" dirty="0">
                <a:solidFill>
                  <a:schemeClr val="tx1"/>
                </a:solidFill>
                <a:latin typeface="Trebuchet MS" panose="020B0603020202020204" pitchFamily="34" charset="0"/>
              </a:rPr>
              <a:t>people</a:t>
            </a:r>
            <a:r>
              <a:rPr lang="en-US" dirty="0">
                <a:solidFill>
                  <a:schemeClr val="tx1"/>
                </a:solidFill>
                <a:latin typeface="Trebuchet MS" panose="020B0603020202020204" pitchFamily="34" charset="0"/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  <a:tabLst>
                <a:tab pos="360363" algn="l"/>
                <a:tab pos="720725" algn="l"/>
                <a:tab pos="7534275" algn="dec"/>
              </a:tabLst>
            </a:pPr>
            <a:r>
              <a:rPr lang="en-US" dirty="0">
                <a:solidFill>
                  <a:schemeClr val="tx1"/>
                </a:solidFill>
                <a:latin typeface="Trebuchet MS" panose="020B0603020202020204" pitchFamily="34" charset="0"/>
              </a:rPr>
              <a:t>improve employment prospects in </a:t>
            </a:r>
            <a:r>
              <a:rPr lang="en-US" b="1" dirty="0">
                <a:solidFill>
                  <a:schemeClr val="tx1"/>
                </a:solidFill>
                <a:latin typeface="Trebuchet MS" panose="020B0603020202020204" pitchFamily="34" charset="0"/>
              </a:rPr>
              <a:t>deprived</a:t>
            </a:r>
            <a:r>
              <a:rPr lang="en-US" dirty="0">
                <a:solidFill>
                  <a:schemeClr val="tx1"/>
                </a:solidFill>
                <a:latin typeface="Trebuchet MS" panose="020B0603020202020204" pitchFamily="34" charset="0"/>
              </a:rPr>
              <a:t> </a:t>
            </a:r>
            <a:r>
              <a:rPr lang="en-US" b="1" dirty="0">
                <a:solidFill>
                  <a:schemeClr val="tx1"/>
                </a:solidFill>
                <a:latin typeface="Trebuchet MS" panose="020B0603020202020204" pitchFamily="34" charset="0"/>
              </a:rPr>
              <a:t>areas</a:t>
            </a:r>
            <a:r>
              <a:rPr lang="en-US" dirty="0">
                <a:solidFill>
                  <a:schemeClr val="tx1"/>
                </a:solidFill>
                <a:latin typeface="Trebuchet MS" panose="020B0603020202020204" pitchFamily="34" charset="0"/>
              </a:rPr>
              <a:t>; and</a:t>
            </a:r>
          </a:p>
          <a:p>
            <a:pPr marL="285750" indent="-285750">
              <a:buFont typeface="Arial" panose="020B0604020202020204" pitchFamily="34" charset="0"/>
              <a:buChar char="•"/>
              <a:tabLst>
                <a:tab pos="360363" algn="l"/>
                <a:tab pos="720725" algn="l"/>
                <a:tab pos="7534275" algn="dec"/>
              </a:tabLst>
            </a:pPr>
            <a:r>
              <a:rPr lang="en-US" dirty="0">
                <a:solidFill>
                  <a:schemeClr val="tx1"/>
                </a:solidFill>
                <a:latin typeface="Trebuchet MS" panose="020B0603020202020204" pitchFamily="34" charset="0"/>
              </a:rPr>
              <a:t>improve employment prospects for </a:t>
            </a:r>
            <a:r>
              <a:rPr lang="en-US" b="1" dirty="0">
                <a:solidFill>
                  <a:schemeClr val="tx1"/>
                </a:solidFill>
                <a:latin typeface="Trebuchet MS" panose="020B0603020202020204" pitchFamily="34" charset="0"/>
              </a:rPr>
              <a:t>veterans</a:t>
            </a:r>
            <a:r>
              <a:rPr lang="en-US" dirty="0">
                <a:solidFill>
                  <a:schemeClr val="tx1"/>
                </a:solidFill>
                <a:latin typeface="Trebuchet MS" panose="020B0603020202020204" pitchFamily="34" charset="0"/>
              </a:rPr>
              <a:t>.</a:t>
            </a:r>
          </a:p>
          <a:p>
            <a:pPr>
              <a:buNone/>
              <a:tabLst>
                <a:tab pos="360363" algn="l"/>
                <a:tab pos="720725" algn="l"/>
                <a:tab pos="7534275" algn="dec"/>
              </a:tabLst>
            </a:pPr>
            <a:endParaRPr lang="en-GB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>
              <a:buNone/>
              <a:tabLst>
                <a:tab pos="360363" algn="l"/>
                <a:tab pos="720725" algn="l"/>
                <a:tab pos="7534275" algn="dec"/>
              </a:tabLst>
            </a:pPr>
            <a:r>
              <a:rPr lang="en-GB" dirty="0">
                <a:solidFill>
                  <a:schemeClr val="tx1"/>
                </a:solidFill>
                <a:latin typeface="Trebuchet MS" panose="020B0603020202020204" pitchFamily="34" charset="0"/>
              </a:rPr>
              <a:t>Employer “secondary” Class 1 contributions for …</a:t>
            </a:r>
          </a:p>
          <a:p>
            <a:pPr>
              <a:buNone/>
              <a:tabLst>
                <a:tab pos="360363" algn="l"/>
                <a:tab pos="720725" algn="l"/>
                <a:tab pos="7534275" algn="dec"/>
              </a:tabLst>
            </a:pPr>
            <a:r>
              <a:rPr lang="en-GB" dirty="0">
                <a:solidFill>
                  <a:schemeClr val="tx1"/>
                </a:solidFill>
                <a:latin typeface="Trebuchet MS" panose="020B0603020202020204" pitchFamily="34" charset="0"/>
              </a:rPr>
              <a:t>	… Employees under 21:</a:t>
            </a:r>
          </a:p>
          <a:p>
            <a:pPr>
              <a:tabLst>
                <a:tab pos="360363" algn="l"/>
                <a:tab pos="720725" algn="l"/>
                <a:tab pos="7893050" algn="r"/>
              </a:tabLst>
            </a:pPr>
            <a:r>
              <a:rPr lang="en-GB" dirty="0">
                <a:solidFill>
                  <a:schemeClr val="tx1"/>
                </a:solidFill>
                <a:latin typeface="Trebuchet MS" panose="020B0603020202020204" pitchFamily="34" charset="0"/>
              </a:rPr>
              <a:t>		</a:t>
            </a:r>
            <a:r>
              <a:rPr lang="en-US" dirty="0">
                <a:solidFill>
                  <a:schemeClr val="tx1"/>
                </a:solidFill>
                <a:latin typeface="Trebuchet MS" panose="020B0603020202020204" pitchFamily="34" charset="0"/>
              </a:rPr>
              <a:t>Up to £96 a week – lower earnings limit	exempt*</a:t>
            </a:r>
          </a:p>
          <a:p>
            <a:pPr>
              <a:buNone/>
              <a:tabLst>
                <a:tab pos="360363" algn="l"/>
                <a:tab pos="720725" algn="l"/>
                <a:tab pos="7799388" algn="r"/>
              </a:tabLst>
            </a:pPr>
            <a:r>
              <a:rPr lang="en-GB" dirty="0">
                <a:solidFill>
                  <a:schemeClr val="tx1"/>
                </a:solidFill>
                <a:latin typeface="Trebuchet MS" panose="020B0603020202020204" pitchFamily="34" charset="0"/>
              </a:rPr>
              <a:t>		Up to £967 a week (</a:t>
            </a:r>
            <a:r>
              <a:rPr lang="en-GB" b="1" dirty="0">
                <a:solidFill>
                  <a:schemeClr val="tx1"/>
                </a:solidFill>
                <a:latin typeface="Trebuchet MS" panose="020B0603020202020204" pitchFamily="34" charset="0"/>
              </a:rPr>
              <a:t>UST</a:t>
            </a:r>
            <a:r>
              <a:rPr lang="en-GB" dirty="0">
                <a:solidFill>
                  <a:schemeClr val="tx1"/>
                </a:solidFill>
                <a:latin typeface="Trebuchet MS" panose="020B0603020202020204" pitchFamily="34" charset="0"/>
              </a:rPr>
              <a:t>, Upper Secondary Threshold)	0.0%</a:t>
            </a:r>
          </a:p>
          <a:p>
            <a:pPr>
              <a:buNone/>
              <a:tabLst>
                <a:tab pos="360363" algn="l"/>
                <a:tab pos="720725" algn="l"/>
                <a:tab pos="7534275" algn="dec"/>
              </a:tabLst>
            </a:pPr>
            <a:r>
              <a:rPr lang="en-GB" dirty="0">
                <a:solidFill>
                  <a:schemeClr val="tx1"/>
                </a:solidFill>
                <a:latin typeface="Trebuchet MS" panose="020B0603020202020204" pitchFamily="34" charset="0"/>
              </a:rPr>
              <a:t>		Over £967 per week	15.0%</a:t>
            </a:r>
          </a:p>
          <a:p>
            <a:pPr>
              <a:buNone/>
              <a:tabLst>
                <a:tab pos="360363" algn="l"/>
                <a:tab pos="720725" algn="l"/>
                <a:tab pos="7534275" algn="dec"/>
              </a:tabLst>
            </a:pPr>
            <a:r>
              <a:rPr lang="en-GB" dirty="0">
                <a:solidFill>
                  <a:schemeClr val="tx1"/>
                </a:solidFill>
                <a:latin typeface="Trebuchet MS" panose="020B0603020202020204" pitchFamily="34" charset="0"/>
              </a:rPr>
              <a:t>	… Apprentices under 25:</a:t>
            </a:r>
          </a:p>
          <a:p>
            <a:pPr>
              <a:tabLst>
                <a:tab pos="360363" algn="l"/>
                <a:tab pos="720725" algn="l"/>
                <a:tab pos="7896225" algn="r"/>
              </a:tabLst>
            </a:pPr>
            <a:r>
              <a:rPr lang="en-GB" dirty="0">
                <a:solidFill>
                  <a:schemeClr val="tx1"/>
                </a:solidFill>
                <a:latin typeface="Trebuchet MS" panose="020B0603020202020204" pitchFamily="34" charset="0"/>
              </a:rPr>
              <a:t>		</a:t>
            </a:r>
            <a:r>
              <a:rPr lang="en-US" dirty="0">
                <a:solidFill>
                  <a:schemeClr val="tx1"/>
                </a:solidFill>
                <a:latin typeface="Trebuchet MS" panose="020B0603020202020204" pitchFamily="34" charset="0"/>
              </a:rPr>
              <a:t>Up to £96 a week – lower earnings limit	exempt*</a:t>
            </a:r>
          </a:p>
          <a:p>
            <a:pPr>
              <a:buNone/>
              <a:tabLst>
                <a:tab pos="360363" algn="l"/>
                <a:tab pos="720725" algn="l"/>
                <a:tab pos="7896225" algn="r"/>
              </a:tabLst>
            </a:pPr>
            <a:r>
              <a:rPr lang="en-GB" dirty="0">
                <a:solidFill>
                  <a:schemeClr val="tx1"/>
                </a:solidFill>
                <a:latin typeface="Trebuchet MS" panose="020B0603020202020204" pitchFamily="34" charset="0"/>
              </a:rPr>
              <a:t>		Up to £967 a week (</a:t>
            </a:r>
            <a:r>
              <a:rPr lang="en-GB" b="1" dirty="0">
                <a:solidFill>
                  <a:schemeClr val="tx1"/>
                </a:solidFill>
                <a:latin typeface="Trebuchet MS" panose="020B0603020202020204" pitchFamily="34" charset="0"/>
              </a:rPr>
              <a:t>AUST</a:t>
            </a:r>
            <a:r>
              <a:rPr lang="en-GB" dirty="0">
                <a:solidFill>
                  <a:schemeClr val="tx1"/>
                </a:solidFill>
                <a:latin typeface="Trebuchet MS" panose="020B0603020202020204" pitchFamily="34" charset="0"/>
              </a:rPr>
              <a:t>, Apprentices UST)	0.0%</a:t>
            </a:r>
          </a:p>
          <a:p>
            <a:pPr>
              <a:buNone/>
              <a:tabLst>
                <a:tab pos="360363" algn="l"/>
                <a:tab pos="720725" algn="l"/>
                <a:tab pos="7534275" algn="dec"/>
              </a:tabLst>
            </a:pPr>
            <a:r>
              <a:rPr lang="en-GB" dirty="0">
                <a:solidFill>
                  <a:schemeClr val="tx1"/>
                </a:solidFill>
                <a:latin typeface="Trebuchet MS" panose="020B0603020202020204" pitchFamily="34" charset="0"/>
              </a:rPr>
              <a:t>		Over £967 per week	15.0%</a:t>
            </a:r>
          </a:p>
        </p:txBody>
      </p:sp>
    </p:spTree>
    <p:extLst>
      <p:ext uri="{BB962C8B-B14F-4D97-AF65-F5344CB8AC3E}">
        <p14:creationId xmlns:p14="http://schemas.microsoft.com/office/powerpoint/2010/main" val="2586536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build="p" bldLvl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7810500" cy="939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indent="4763"/>
            <a:r>
              <a:rPr lang="en-GB" altLang="en-US" sz="2800" dirty="0"/>
              <a:t>Social policy and employer contributions</a:t>
            </a:r>
          </a:p>
        </p:txBody>
      </p:sp>
      <p:sp>
        <p:nvSpPr>
          <p:cNvPr id="110" name="Rectangle 109"/>
          <p:cNvSpPr/>
          <p:nvPr/>
        </p:nvSpPr>
        <p:spPr>
          <a:xfrm>
            <a:off x="360000" y="939600"/>
            <a:ext cx="8424000" cy="5443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buNone/>
              <a:tabLst>
                <a:tab pos="360363" algn="l"/>
                <a:tab pos="720725" algn="l"/>
                <a:tab pos="7534275" algn="dec"/>
              </a:tabLst>
            </a:pPr>
            <a:endParaRPr lang="en-US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>
              <a:buNone/>
              <a:tabLst>
                <a:tab pos="360363" algn="l"/>
                <a:tab pos="720725" algn="l"/>
                <a:tab pos="7534275" algn="dec"/>
              </a:tabLst>
            </a:pPr>
            <a:r>
              <a:rPr lang="en-US" b="1" dirty="0">
                <a:solidFill>
                  <a:schemeClr val="tx1"/>
                </a:solidFill>
                <a:latin typeface="Trebuchet MS" panose="020B0603020202020204" pitchFamily="34" charset="0"/>
              </a:rPr>
              <a:t>Veterans</a:t>
            </a:r>
            <a:r>
              <a:rPr lang="en-US" dirty="0">
                <a:solidFill>
                  <a:schemeClr val="tx1"/>
                </a:solidFill>
                <a:latin typeface="Trebuchet MS" panose="020B0603020202020204" pitchFamily="34" charset="0"/>
              </a:rPr>
              <a:t>’ Upper Secondary Threshold:</a:t>
            </a:r>
          </a:p>
          <a:p>
            <a:pPr>
              <a:buNone/>
              <a:tabLst>
                <a:tab pos="360363" algn="l"/>
                <a:tab pos="720725" algn="l"/>
                <a:tab pos="7977188" algn="dec"/>
              </a:tabLst>
            </a:pPr>
            <a:r>
              <a:rPr lang="en-US" dirty="0">
                <a:solidFill>
                  <a:schemeClr val="tx1"/>
                </a:solidFill>
                <a:latin typeface="Trebuchet MS" panose="020B0603020202020204" pitchFamily="34" charset="0"/>
              </a:rPr>
              <a:t>		Up to £96 a week – lower earnings limit	exempt*</a:t>
            </a:r>
          </a:p>
          <a:p>
            <a:pPr>
              <a:buNone/>
              <a:tabLst>
                <a:tab pos="360363" algn="l"/>
                <a:tab pos="720725" algn="l"/>
                <a:tab pos="7534275" algn="dec"/>
              </a:tabLst>
            </a:pPr>
            <a:r>
              <a:rPr lang="en-US" dirty="0">
                <a:solidFill>
                  <a:schemeClr val="tx1"/>
                </a:solidFill>
                <a:latin typeface="Trebuchet MS" panose="020B0603020202020204" pitchFamily="34" charset="0"/>
              </a:rPr>
              <a:t>		Up to £967 a week, Veterans’ Upper Secondary Threshold	0.0%*</a:t>
            </a:r>
          </a:p>
          <a:p>
            <a:pPr>
              <a:buNone/>
              <a:tabLst>
                <a:tab pos="360363" algn="l"/>
                <a:tab pos="720725" algn="l"/>
                <a:tab pos="7534275" algn="dec"/>
              </a:tabLst>
            </a:pPr>
            <a:r>
              <a:rPr lang="en-US" dirty="0">
                <a:solidFill>
                  <a:schemeClr val="tx1"/>
                </a:solidFill>
                <a:latin typeface="Trebuchet MS" panose="020B0603020202020204" pitchFamily="34" charset="0"/>
              </a:rPr>
              <a:t>		Over £967 per week	15.0%</a:t>
            </a:r>
          </a:p>
          <a:p>
            <a:pPr>
              <a:buNone/>
              <a:tabLst>
                <a:tab pos="360363" algn="l"/>
                <a:tab pos="720725" algn="l"/>
                <a:tab pos="7534275" algn="dec"/>
              </a:tabLst>
            </a:pPr>
            <a:endParaRPr lang="en-US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>
              <a:buNone/>
              <a:tabLst>
                <a:tab pos="360363" algn="l"/>
                <a:tab pos="720725" algn="l"/>
                <a:tab pos="7534275" algn="dec"/>
              </a:tabLst>
            </a:pPr>
            <a:r>
              <a:rPr lang="en-US" dirty="0">
                <a:solidFill>
                  <a:schemeClr val="tx1"/>
                </a:solidFill>
                <a:latin typeface="Trebuchet MS" panose="020B0603020202020204" pitchFamily="34" charset="0"/>
              </a:rPr>
              <a:t>This applies in relation to veterans for their first civilian job after leaving the regular armed forces </a:t>
            </a:r>
          </a:p>
          <a:p>
            <a:pPr>
              <a:buNone/>
              <a:tabLst>
                <a:tab pos="360363" algn="l"/>
                <a:tab pos="720725" algn="l"/>
                <a:tab pos="7534275" algn="dec"/>
              </a:tabLst>
            </a:pPr>
            <a:endParaRPr lang="en-US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>
              <a:buNone/>
              <a:tabLst>
                <a:tab pos="360363" algn="l"/>
                <a:tab pos="720725" algn="l"/>
                <a:tab pos="7534275" algn="dec"/>
              </a:tabLst>
            </a:pPr>
            <a:r>
              <a:rPr lang="en-US" b="1" dirty="0">
                <a:solidFill>
                  <a:schemeClr val="tx1"/>
                </a:solidFill>
                <a:latin typeface="Trebuchet MS" panose="020B0603020202020204" pitchFamily="34" charset="0"/>
              </a:rPr>
              <a:t>Special tax sites</a:t>
            </a:r>
            <a:r>
              <a:rPr lang="en-US" dirty="0">
                <a:solidFill>
                  <a:schemeClr val="tx1"/>
                </a:solidFill>
                <a:latin typeface="Trebuchet MS" panose="020B0603020202020204" pitchFamily="34" charset="0"/>
              </a:rPr>
              <a:t> Upper Secondary Threshold:</a:t>
            </a:r>
          </a:p>
          <a:p>
            <a:pPr>
              <a:buNone/>
              <a:tabLst>
                <a:tab pos="360363" algn="l"/>
                <a:tab pos="720725" algn="l"/>
                <a:tab pos="7977188" algn="dec"/>
              </a:tabLst>
            </a:pPr>
            <a:r>
              <a:rPr lang="en-US" dirty="0">
                <a:solidFill>
                  <a:schemeClr val="tx1"/>
                </a:solidFill>
                <a:latin typeface="Trebuchet MS" panose="020B0603020202020204" pitchFamily="34" charset="0"/>
              </a:rPr>
              <a:t>		Up to £96 a week – lower earnings limit	exempt*</a:t>
            </a:r>
          </a:p>
          <a:p>
            <a:pPr>
              <a:buNone/>
              <a:tabLst>
                <a:tab pos="360363" algn="l"/>
                <a:tab pos="720725" algn="l"/>
                <a:tab pos="7534275" algn="dec"/>
              </a:tabLst>
            </a:pPr>
            <a:r>
              <a:rPr lang="en-US" dirty="0">
                <a:solidFill>
                  <a:schemeClr val="tx1"/>
                </a:solidFill>
                <a:latin typeface="Trebuchet MS" panose="020B0603020202020204" pitchFamily="34" charset="0"/>
              </a:rPr>
              <a:t>		Up to £481 a week, Freeport/Investment Zone UST	0.0%*</a:t>
            </a:r>
          </a:p>
          <a:p>
            <a:pPr>
              <a:buNone/>
              <a:tabLst>
                <a:tab pos="360363" algn="l"/>
                <a:tab pos="720725" algn="l"/>
                <a:tab pos="7534275" algn="dec"/>
              </a:tabLst>
            </a:pPr>
            <a:r>
              <a:rPr lang="en-US" dirty="0">
                <a:solidFill>
                  <a:schemeClr val="tx1"/>
                </a:solidFill>
                <a:latin typeface="Trebuchet MS" panose="020B0603020202020204" pitchFamily="34" charset="0"/>
              </a:rPr>
              <a:t>		Over £481 per week	15.0%</a:t>
            </a:r>
          </a:p>
          <a:p>
            <a:pPr>
              <a:buNone/>
              <a:tabLst>
                <a:tab pos="360363" algn="l"/>
                <a:tab pos="720725" algn="l"/>
                <a:tab pos="7534275" algn="dec"/>
              </a:tabLst>
            </a:pPr>
            <a:endParaRPr lang="en-US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>
              <a:buNone/>
              <a:tabLst>
                <a:tab pos="360363" algn="l"/>
                <a:tab pos="720725" algn="l"/>
                <a:tab pos="7534275" algn="dec"/>
              </a:tabLst>
            </a:pPr>
            <a:r>
              <a:rPr lang="en-US" dirty="0">
                <a:solidFill>
                  <a:schemeClr val="tx1"/>
                </a:solidFill>
                <a:latin typeface="Trebuchet MS" panose="020B0603020202020204" pitchFamily="34" charset="0"/>
              </a:rPr>
              <a:t>This applies for employers who have physical premises within a Special Tax Site, in relation to those employees who spend 60% or more of their working time within the Special Tax Site.</a:t>
            </a:r>
            <a:endParaRPr lang="en-GB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773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7810500" cy="939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indent="4763"/>
            <a:r>
              <a:rPr lang="en-GB" altLang="en-US" sz="2800" dirty="0"/>
              <a:t>Employment Allowance</a:t>
            </a:r>
          </a:p>
        </p:txBody>
      </p:sp>
      <p:sp>
        <p:nvSpPr>
          <p:cNvPr id="110" name="Rectangle 109"/>
          <p:cNvSpPr/>
          <p:nvPr/>
        </p:nvSpPr>
        <p:spPr>
          <a:xfrm>
            <a:off x="0" y="939600"/>
            <a:ext cx="9144000" cy="5443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buNone/>
              <a:tabLst>
                <a:tab pos="360363" algn="l"/>
                <a:tab pos="720725" algn="l"/>
                <a:tab pos="7534275" algn="dec"/>
              </a:tabLst>
            </a:pPr>
            <a:endParaRPr lang="en-GB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>
              <a:buNone/>
              <a:tabLst>
                <a:tab pos="360363" algn="l"/>
                <a:tab pos="720725" algn="l"/>
                <a:tab pos="7534275" algn="dec"/>
              </a:tabLst>
            </a:pPr>
            <a:r>
              <a:rPr lang="en-GB" dirty="0">
                <a:solidFill>
                  <a:schemeClr val="tx1"/>
                </a:solidFill>
                <a:latin typeface="Trebuchet MS" panose="020B0603020202020204" pitchFamily="34" charset="0"/>
              </a:rPr>
              <a:t>As a measure to support small employers, An NIC “</a:t>
            </a:r>
            <a:r>
              <a:rPr lang="en-GB" b="1" dirty="0">
                <a:solidFill>
                  <a:schemeClr val="tx1"/>
                </a:solidFill>
                <a:latin typeface="Trebuchet MS" panose="020B0603020202020204" pitchFamily="34" charset="0"/>
              </a:rPr>
              <a:t>Employment Allowance</a:t>
            </a:r>
            <a:r>
              <a:rPr lang="en-GB" dirty="0">
                <a:solidFill>
                  <a:schemeClr val="tx1"/>
                </a:solidFill>
                <a:latin typeface="Trebuchet MS" panose="020B0603020202020204" pitchFamily="34" charset="0"/>
              </a:rPr>
              <a:t>” is available to reduce an employer’s Class 1 NICs by up to £10,500 per annum.</a:t>
            </a:r>
          </a:p>
          <a:p>
            <a:pPr>
              <a:buNone/>
              <a:tabLst>
                <a:tab pos="360363" algn="l"/>
                <a:tab pos="720725" algn="l"/>
                <a:tab pos="7534275" algn="dec"/>
              </a:tabLst>
            </a:pPr>
            <a:endParaRPr lang="en-GB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>
              <a:buNone/>
              <a:tabLst>
                <a:tab pos="360363" algn="l"/>
                <a:tab pos="720725" algn="l"/>
                <a:tab pos="7534275" algn="dec"/>
              </a:tabLst>
            </a:pPr>
            <a:r>
              <a:rPr lang="en-GB" dirty="0">
                <a:solidFill>
                  <a:schemeClr val="tx1"/>
                </a:solidFill>
                <a:latin typeface="Trebuchet MS" panose="020B0603020202020204" pitchFamily="34" charset="0"/>
              </a:rPr>
              <a:t>It is </a:t>
            </a:r>
            <a:r>
              <a:rPr lang="en-GB" b="1" dirty="0">
                <a:solidFill>
                  <a:schemeClr val="tx1"/>
                </a:solidFill>
                <a:latin typeface="Trebuchet MS" panose="020B0603020202020204" pitchFamily="34" charset="0"/>
              </a:rPr>
              <a:t>not </a:t>
            </a:r>
            <a:r>
              <a:rPr lang="en-GB" dirty="0">
                <a:solidFill>
                  <a:schemeClr val="tx1"/>
                </a:solidFill>
                <a:latin typeface="Trebuchet MS" panose="020B0603020202020204" pitchFamily="34" charset="0"/>
              </a:rPr>
              <a:t>available to:</a:t>
            </a:r>
          </a:p>
          <a:p>
            <a:pPr>
              <a:buNone/>
              <a:tabLst>
                <a:tab pos="360363" algn="l"/>
                <a:tab pos="720725" algn="l"/>
                <a:tab pos="7534275" algn="dec"/>
              </a:tabLst>
            </a:pPr>
            <a:endParaRPr lang="en-GB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tabLst>
                <a:tab pos="360363" algn="l"/>
                <a:tab pos="720725" algn="l"/>
                <a:tab pos="7534275" algn="dec"/>
              </a:tabLst>
            </a:pPr>
            <a:r>
              <a:rPr lang="en-GB" dirty="0">
                <a:solidFill>
                  <a:schemeClr val="tx1"/>
                </a:solidFill>
                <a:latin typeface="Trebuchet MS" panose="020B0603020202020204" pitchFamily="34" charset="0"/>
              </a:rPr>
              <a:t>companies where the director is the </a:t>
            </a:r>
            <a:r>
              <a:rPr lang="en-GB" b="1" dirty="0">
                <a:solidFill>
                  <a:schemeClr val="tx1"/>
                </a:solidFill>
                <a:latin typeface="Trebuchet MS" panose="020B0603020202020204" pitchFamily="34" charset="0"/>
              </a:rPr>
              <a:t>sole</a:t>
            </a:r>
            <a:r>
              <a:rPr lang="en-GB" dirty="0">
                <a:solidFill>
                  <a:schemeClr val="tx1"/>
                </a:solidFill>
                <a:latin typeface="Trebuchet MS" panose="020B0603020202020204" pitchFamily="34" charset="0"/>
              </a:rPr>
              <a:t> </a:t>
            </a:r>
            <a:r>
              <a:rPr lang="en-GB" b="1" dirty="0">
                <a:solidFill>
                  <a:schemeClr val="tx1"/>
                </a:solidFill>
                <a:latin typeface="Trebuchet MS" panose="020B0603020202020204" pitchFamily="34" charset="0"/>
              </a:rPr>
              <a:t>employee</a:t>
            </a:r>
            <a:r>
              <a:rPr lang="en-GB" dirty="0">
                <a:solidFill>
                  <a:schemeClr val="tx1"/>
                </a:solidFill>
                <a:latin typeface="Trebuchet MS" panose="020B0603020202020204" pitchFamily="34" charset="0"/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  <a:tabLst>
                <a:tab pos="360363" algn="l"/>
                <a:tab pos="720725" algn="l"/>
                <a:tab pos="7534275" algn="dec"/>
              </a:tabLst>
            </a:pPr>
            <a:endParaRPr lang="en-GB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tabLst>
                <a:tab pos="360363" algn="l"/>
                <a:tab pos="720725" algn="l"/>
                <a:tab pos="7534275" algn="dec"/>
              </a:tabLst>
            </a:pPr>
            <a:r>
              <a:rPr lang="en-GB" dirty="0">
                <a:solidFill>
                  <a:schemeClr val="tx1"/>
                </a:solidFill>
                <a:latin typeface="Trebuchet MS" panose="020B0603020202020204" pitchFamily="34" charset="0"/>
              </a:rPr>
              <a:t>employers whose work is mainly (</a:t>
            </a:r>
            <a:r>
              <a:rPr lang="en-GB" i="1" dirty="0">
                <a:solidFill>
                  <a:schemeClr val="tx1"/>
                </a:solidFill>
                <a:latin typeface="Trebuchet MS" panose="020B0603020202020204" pitchFamily="34" charset="0"/>
              </a:rPr>
              <a:t>more than 50%</a:t>
            </a:r>
            <a:r>
              <a:rPr lang="en-GB" dirty="0">
                <a:solidFill>
                  <a:schemeClr val="tx1"/>
                </a:solidFill>
                <a:latin typeface="Trebuchet MS" panose="020B0603020202020204" pitchFamily="34" charset="0"/>
              </a:rPr>
              <a:t>) of a </a:t>
            </a:r>
            <a:r>
              <a:rPr lang="en-GB" b="1" dirty="0">
                <a:solidFill>
                  <a:schemeClr val="tx1"/>
                </a:solidFill>
                <a:latin typeface="Trebuchet MS" panose="020B0603020202020204" pitchFamily="34" charset="0"/>
              </a:rPr>
              <a:t>public sector </a:t>
            </a:r>
            <a:r>
              <a:rPr lang="en-GB" dirty="0">
                <a:solidFill>
                  <a:schemeClr val="tx1"/>
                </a:solidFill>
                <a:latin typeface="Trebuchet MS" panose="020B0603020202020204" pitchFamily="34" charset="0"/>
              </a:rPr>
              <a:t>nature; or</a:t>
            </a:r>
          </a:p>
          <a:p>
            <a:pPr marL="285750" indent="-285750">
              <a:buFont typeface="Arial" panose="020B0604020202020204" pitchFamily="34" charset="0"/>
              <a:buChar char="•"/>
              <a:tabLst>
                <a:tab pos="360363" algn="l"/>
                <a:tab pos="720725" algn="l"/>
                <a:tab pos="7534275" algn="dec"/>
              </a:tabLst>
            </a:pPr>
            <a:endParaRPr lang="en-GB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tabLst>
                <a:tab pos="360363" algn="l"/>
                <a:tab pos="720725" algn="l"/>
                <a:tab pos="7534275" algn="dec"/>
              </a:tabLst>
            </a:pPr>
            <a:r>
              <a:rPr lang="en-GB" dirty="0">
                <a:solidFill>
                  <a:schemeClr val="tx1"/>
                </a:solidFill>
                <a:latin typeface="Trebuchet MS" panose="020B0603020202020204" pitchFamily="34" charset="0"/>
              </a:rPr>
              <a:t>employers of </a:t>
            </a:r>
            <a:r>
              <a:rPr lang="en-GB" b="1" dirty="0">
                <a:solidFill>
                  <a:schemeClr val="tx1"/>
                </a:solidFill>
                <a:latin typeface="Trebuchet MS" panose="020B0603020202020204" pitchFamily="34" charset="0"/>
              </a:rPr>
              <a:t>domestic staff</a:t>
            </a:r>
            <a:r>
              <a:rPr lang="en-GB" dirty="0">
                <a:solidFill>
                  <a:schemeClr val="tx1"/>
                </a:solidFill>
                <a:latin typeface="Trebuchet MS" panose="020B0603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517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uiExpand="1" build="p" bldLvl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dirty="0"/>
              <a:t>Earnings period for Class 1 NICs</a:t>
            </a:r>
            <a:endParaRPr lang="en-US" altLang="en-US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444500" indent="-444500" eaLnBrk="1" hangingPunct="1">
              <a:tabLst>
                <a:tab pos="444500" algn="l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444500" indent="-444500" eaLnBrk="1" hangingPunct="1">
              <a:tabLst>
                <a:tab pos="444500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The earnings period for employees is usually the interval at which payments are made e.g. weekly or monthly;</a:t>
            </a:r>
          </a:p>
          <a:p>
            <a:pPr marL="444500" indent="-444500" eaLnBrk="1" hangingPunct="1">
              <a:tabLst>
                <a:tab pos="444500" algn="l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444500" indent="-444500" eaLnBrk="1" hangingPunct="1">
              <a:tabLst>
                <a:tab pos="444500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For directors, their earnings period is always annual, whether they are paid weekly, monthly or at other intervals.</a:t>
            </a:r>
            <a:endParaRPr lang="en-US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dirty="0"/>
              <a:t>Self / non – employed NICs</a:t>
            </a:r>
            <a:endParaRPr lang="en-US" altLang="en-US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444500" indent="-444500" eaLnBrk="1" hangingPunct="1">
              <a:tabLst>
                <a:tab pos="444500" algn="l"/>
              </a:tabLst>
            </a:pPr>
            <a:endParaRPr lang="en-GB" altLang="en-US" b="1" dirty="0">
              <a:solidFill>
                <a:schemeClr val="tx1"/>
              </a:solidFill>
            </a:endParaRPr>
          </a:p>
          <a:p>
            <a:pPr marL="444500" indent="-444500" eaLnBrk="1" hangingPunct="1">
              <a:tabLst>
                <a:tab pos="444500" algn="l"/>
              </a:tabLst>
            </a:pPr>
            <a:r>
              <a:rPr lang="en-GB" altLang="en-US" b="1" dirty="0">
                <a:solidFill>
                  <a:schemeClr val="tx1"/>
                </a:solidFill>
              </a:rPr>
              <a:t>Class 2</a:t>
            </a:r>
            <a:r>
              <a:rPr lang="en-GB" altLang="en-US" dirty="0">
                <a:solidFill>
                  <a:schemeClr val="tx1"/>
                </a:solidFill>
              </a:rPr>
              <a:t>		Weekly rate £0 or £3.65:</a:t>
            </a:r>
          </a:p>
          <a:p>
            <a:pPr lvl="1" indent="-273050" eaLnBrk="1" hangingPunct="1">
              <a:buFont typeface="Wingdings" panose="05000000000000000000" pitchFamily="2" charset="2"/>
              <a:buChar char="§"/>
              <a:tabLst>
                <a:tab pos="714375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Exempt if profits below £7,105 per annum but contributions may optionally be paid at £3.65;</a:t>
            </a:r>
          </a:p>
          <a:p>
            <a:pPr lvl="1" indent="-273050" eaLnBrk="1" hangingPunct="1">
              <a:buFont typeface="Wingdings" panose="05000000000000000000" pitchFamily="2" charset="2"/>
              <a:buChar char="§"/>
              <a:tabLst>
                <a:tab pos="714375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£0 if profits at least £7,105 (</a:t>
            </a:r>
            <a:r>
              <a:rPr lang="en-GB" altLang="en-US" i="1" dirty="0">
                <a:solidFill>
                  <a:schemeClr val="tx1"/>
                </a:solidFill>
              </a:rPr>
              <a:t>continue to build up National insurance credits</a:t>
            </a:r>
            <a:r>
              <a:rPr lang="en-GB" altLang="en-US" dirty="0">
                <a:solidFill>
                  <a:schemeClr val="tx1"/>
                </a:solidFill>
              </a:rPr>
              <a:t>)</a:t>
            </a:r>
          </a:p>
          <a:p>
            <a:pPr marL="444500" indent="-444500" eaLnBrk="1" hangingPunct="1">
              <a:tabLst>
                <a:tab pos="444500" algn="l"/>
              </a:tabLst>
            </a:pPr>
            <a:r>
              <a:rPr lang="en-GB" altLang="en-US" b="1" dirty="0">
                <a:solidFill>
                  <a:schemeClr val="tx1"/>
                </a:solidFill>
              </a:rPr>
              <a:t>Class 3</a:t>
            </a:r>
            <a:r>
              <a:rPr lang="en-GB" altLang="en-US" dirty="0">
                <a:solidFill>
                  <a:schemeClr val="tx1"/>
                </a:solidFill>
              </a:rPr>
              <a:t>		Weekly rate £18.</a:t>
            </a:r>
            <a:r>
              <a:rPr lang="en-GB" altLang="en-US" sz="1800" dirty="0">
                <a:solidFill>
                  <a:schemeClr val="tx1"/>
                </a:solidFill>
              </a:rPr>
              <a:t>40</a:t>
            </a:r>
            <a:r>
              <a:rPr lang="en-GB" altLang="en-US" dirty="0">
                <a:solidFill>
                  <a:schemeClr val="tx1"/>
                </a:solidFill>
              </a:rPr>
              <a:t>;</a:t>
            </a:r>
          </a:p>
          <a:p>
            <a:pPr marL="444500" indent="-444500" eaLnBrk="1" hangingPunct="1">
              <a:tabLst>
                <a:tab pos="444500" algn="l"/>
              </a:tabLst>
            </a:pPr>
            <a:r>
              <a:rPr lang="en-GB" altLang="en-US" b="1" dirty="0">
                <a:solidFill>
                  <a:schemeClr val="tx1"/>
                </a:solidFill>
              </a:rPr>
              <a:t>Class 4:</a:t>
            </a:r>
            <a:endParaRPr lang="en-GB" altLang="en-US" dirty="0">
              <a:solidFill>
                <a:schemeClr val="tx1"/>
              </a:solidFill>
            </a:endParaRPr>
          </a:p>
          <a:p>
            <a:pPr marL="444500" indent="-444500" eaLnBrk="1" hangingPunct="1">
              <a:buFontTx/>
              <a:buNone/>
              <a:tabLst>
                <a:tab pos="444500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	On profits from £12,570  to £50,270 @ 6.0%</a:t>
            </a:r>
          </a:p>
          <a:p>
            <a:pPr marL="444500" indent="-444500" eaLnBrk="1" hangingPunct="1">
              <a:buFontTx/>
              <a:buNone/>
              <a:tabLst>
                <a:tab pos="444500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	On profits 	         over £50,270 @ 2.0%.</a:t>
            </a:r>
          </a:p>
          <a:p>
            <a:pPr marL="444500" indent="-444500" eaLnBrk="1" hangingPunct="1">
              <a:buFontTx/>
              <a:buNone/>
              <a:tabLst>
                <a:tab pos="444500" algn="l"/>
              </a:tabLst>
            </a:pPr>
            <a:endParaRPr lang="en-US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ax_blue_yellow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Tax_blue_yellow</Template>
  <TotalTime>976</TotalTime>
  <Words>788</Words>
  <Application>Microsoft Office PowerPoint</Application>
  <PresentationFormat>On-screen Show (4:3)</PresentationFormat>
  <Paragraphs>132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Trebuchet MS</vt:lpstr>
      <vt:lpstr>Verdana</vt:lpstr>
      <vt:lpstr>Wingdings</vt:lpstr>
      <vt:lpstr>Tax_blue_yellow</vt:lpstr>
      <vt:lpstr>PowerPoint Presentation</vt:lpstr>
      <vt:lpstr>National Insurance Contributions, introduction</vt:lpstr>
      <vt:lpstr>National insurance</vt:lpstr>
      <vt:lpstr>Class 1 Employed earners</vt:lpstr>
      <vt:lpstr>Social policy and employer contributions</vt:lpstr>
      <vt:lpstr>Social policy and employer contributions</vt:lpstr>
      <vt:lpstr>Employment Allowance</vt:lpstr>
      <vt:lpstr>Earnings period for Class 1 NICs</vt:lpstr>
      <vt:lpstr>Self / non – employed NICs</vt:lpstr>
      <vt:lpstr>Questions</vt:lpstr>
    </vt:vector>
  </TitlesOfParts>
  <Company>Leeds Metropolitan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17 National Insurance contributions and Social Security</dc:title>
  <dc:creator>csadm1n01</dc:creator>
  <cp:lastModifiedBy>Stephanie Tiller (Accounting)</cp:lastModifiedBy>
  <cp:revision>108</cp:revision>
  <cp:lastPrinted>2016-07-07T11:17:03Z</cp:lastPrinted>
  <dcterms:created xsi:type="dcterms:W3CDTF">2007-07-28T15:00:36Z</dcterms:created>
  <dcterms:modified xsi:type="dcterms:W3CDTF">2026-08-05T14:37:57Z</dcterms:modified>
</cp:coreProperties>
</file>