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348" r:id="rId2"/>
    <p:sldId id="258" r:id="rId3"/>
    <p:sldId id="261" r:id="rId4"/>
    <p:sldId id="260" r:id="rId5"/>
    <p:sldId id="349" r:id="rId6"/>
    <p:sldId id="270" r:id="rId7"/>
    <p:sldId id="271" r:id="rId8"/>
    <p:sldId id="350" r:id="rId9"/>
    <p:sldId id="280" r:id="rId10"/>
    <p:sldId id="281" r:id="rId11"/>
    <p:sldId id="282" r:id="rId12"/>
    <p:sldId id="294" r:id="rId13"/>
    <p:sldId id="295" r:id="rId14"/>
    <p:sldId id="283" r:id="rId15"/>
    <p:sldId id="276" r:id="rId16"/>
    <p:sldId id="277" r:id="rId17"/>
    <p:sldId id="279" r:id="rId18"/>
    <p:sldId id="263" r:id="rId19"/>
  </p:sldIdLst>
  <p:sldSz cx="9144000" cy="6858000" type="screen4x3"/>
  <p:notesSz cx="6797675" cy="9928225"/>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DD0"/>
    <a:srgbClr val="FBB615"/>
    <a:srgbClr val="FF8000"/>
    <a:srgbClr val="008000"/>
    <a:srgbClr val="0000FF"/>
    <a:srgbClr val="800000"/>
    <a:srgbClr val="FF00FF"/>
    <a:srgbClr val="800080"/>
    <a:srgbClr val="C000C0"/>
    <a:srgbClr val="400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836" y="138"/>
      </p:cViewPr>
      <p:guideLst>
        <p:guide orient="horz" pos="2160"/>
        <p:guide pos="2880"/>
      </p:guideLst>
    </p:cSldViewPr>
  </p:slideViewPr>
  <p:notesTextViewPr>
    <p:cViewPr>
      <p:scale>
        <a:sx n="3" d="2"/>
        <a:sy n="3" d="2"/>
      </p:scale>
      <p:origin x="0" y="0"/>
    </p:cViewPr>
  </p:notesTextViewPr>
  <p:sorterViewPr>
    <p:cViewPr varScale="1">
      <p:scale>
        <a:sx n="1" d="1"/>
        <a:sy n="1" d="1"/>
      </p:scale>
      <p:origin x="0" y="0"/>
    </p:cViewPr>
  </p:sorterViewPr>
  <p:notesViewPr>
    <p:cSldViewPr>
      <p:cViewPr varScale="1">
        <p:scale>
          <a:sx n="78" d="100"/>
          <a:sy n="78" d="100"/>
        </p:scale>
        <p:origin x="397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22B977AF-B52B-421A-9639-CCDC8148FF5F}" type="datetimeFigureOut">
              <a:rPr lang="en-GB" smtClean="0"/>
              <a:t>05/08/2026</a:t>
            </a:fld>
            <a:endParaRPr lang="en-GB" dirty="0"/>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6619BB98-BC98-4DC3-A9CD-3B280385B190}" type="slidenum">
              <a:rPr lang="en-GB" smtClean="0"/>
              <a:t>‹#›</a:t>
            </a:fld>
            <a:endParaRPr lang="en-GB" dirty="0"/>
          </a:p>
        </p:txBody>
      </p:sp>
    </p:spTree>
    <p:extLst>
      <p:ext uri="{BB962C8B-B14F-4D97-AF65-F5344CB8AC3E}">
        <p14:creationId xmlns:p14="http://schemas.microsoft.com/office/powerpoint/2010/main" val="19518275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GB" dirty="0"/>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083A1DE7-DEBE-4E25-9C92-5E7ADD4FFC5F}" type="datetimeFigureOut">
              <a:rPr lang="en-GB"/>
              <a:pPr>
                <a:defRPr/>
              </a:pPr>
              <a:t>05/08/2026</a:t>
            </a:fld>
            <a:endParaRPr lang="en-GB"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GB" dirty="0"/>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E1CEA20B-627D-41C6-A875-E482A7E70820}" type="slidenum">
              <a:rPr lang="en-GB" altLang="en-US"/>
              <a:pPr/>
              <a:t>‹#›</a:t>
            </a:fld>
            <a:endParaRPr lang="en-GB" altLang="en-US" dirty="0"/>
          </a:p>
        </p:txBody>
      </p:sp>
    </p:spTree>
    <p:extLst>
      <p:ext uri="{BB962C8B-B14F-4D97-AF65-F5344CB8AC3E}">
        <p14:creationId xmlns:p14="http://schemas.microsoft.com/office/powerpoint/2010/main" val="2636229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3013391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A79DE2-6464-4FDD-A44A-080911272186}" type="slidenum">
              <a:rPr lang="en-GB" altLang="en-US"/>
              <a:pPr/>
              <a:t>2</a:t>
            </a:fld>
            <a:endParaRPr lang="en-GB" altLang="en-US" dirty="0"/>
          </a:p>
        </p:txBody>
      </p:sp>
    </p:spTree>
    <p:extLst>
      <p:ext uri="{BB962C8B-B14F-4D97-AF65-F5344CB8AC3E}">
        <p14:creationId xmlns:p14="http://schemas.microsoft.com/office/powerpoint/2010/main" val="861494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84FD557-F657-4405-A2BB-5C3FF2419BD8}" type="slidenum">
              <a:rPr lang="en-GB" altLang="en-US"/>
              <a:pPr/>
              <a:t>3</a:t>
            </a:fld>
            <a:endParaRPr lang="en-GB" altLang="en-US" dirty="0"/>
          </a:p>
        </p:txBody>
      </p:sp>
    </p:spTree>
    <p:extLst>
      <p:ext uri="{BB962C8B-B14F-4D97-AF65-F5344CB8AC3E}">
        <p14:creationId xmlns:p14="http://schemas.microsoft.com/office/powerpoint/2010/main" val="1607864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E978598-769B-4312-BCBD-10F4F46460FE}" type="slidenum">
              <a:rPr lang="en-GB" altLang="en-US"/>
              <a:pPr/>
              <a:t>4</a:t>
            </a:fld>
            <a:endParaRPr lang="en-GB" altLang="en-US" dirty="0"/>
          </a:p>
        </p:txBody>
      </p:sp>
    </p:spTree>
    <p:extLst>
      <p:ext uri="{BB962C8B-B14F-4D97-AF65-F5344CB8AC3E}">
        <p14:creationId xmlns:p14="http://schemas.microsoft.com/office/powerpoint/2010/main" val="29238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5</a:t>
            </a:fld>
            <a:endParaRPr lang="en-GB" altLang="en-US" dirty="0"/>
          </a:p>
        </p:txBody>
      </p:sp>
    </p:spTree>
    <p:extLst>
      <p:ext uri="{BB962C8B-B14F-4D97-AF65-F5344CB8AC3E}">
        <p14:creationId xmlns:p14="http://schemas.microsoft.com/office/powerpoint/2010/main" val="2118299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85EA1DC-6D07-41C2-A1BF-0EAC73F28D75}" type="slidenum">
              <a:rPr lang="en-GB" altLang="en-US"/>
              <a:pPr/>
              <a:t>18</a:t>
            </a:fld>
            <a:endParaRPr lang="en-GB" altLang="en-US" dirty="0"/>
          </a:p>
        </p:txBody>
      </p:sp>
    </p:spTree>
    <p:extLst>
      <p:ext uri="{BB962C8B-B14F-4D97-AF65-F5344CB8AC3E}">
        <p14:creationId xmlns:p14="http://schemas.microsoft.com/office/powerpoint/2010/main" val="1763115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5AC4B610-D0D5-4E65-A628-9B4346E551C5}" type="slidenum">
              <a:rPr lang="en-US" altLang="en-US"/>
              <a:pPr/>
              <a:t>‹#›</a:t>
            </a:fld>
            <a:endParaRPr lang="en-US" altLang="en-US" dirty="0"/>
          </a:p>
        </p:txBody>
      </p:sp>
    </p:spTree>
    <p:extLst>
      <p:ext uri="{BB962C8B-B14F-4D97-AF65-F5344CB8AC3E}">
        <p14:creationId xmlns:p14="http://schemas.microsoft.com/office/powerpoint/2010/main" val="2333254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0" y="939800"/>
            <a:ext cx="9143999" cy="5441950"/>
          </a:xfrm>
          <a:prstGeom prst="rect">
            <a:avLst/>
          </a:prstGeom>
        </p:spPr>
        <p:txBody>
          <a:bodyPr/>
          <a:lstStyle>
            <a:lvl1pPr>
              <a:defRPr>
                <a:solidFill>
                  <a:srgbClr val="008000"/>
                </a:solidFill>
              </a:defRPr>
            </a:lvl1pPr>
            <a:lvl2pPr>
              <a:defRPr>
                <a:solidFill>
                  <a:srgbClr val="008000"/>
                </a:solidFill>
              </a:defRPr>
            </a:lvl2pPr>
            <a:lvl3pPr>
              <a:defRPr>
                <a:solidFill>
                  <a:srgbClr val="008000"/>
                </a:solidFill>
              </a:defRPr>
            </a:lvl3pPr>
            <a:lvl4pPr>
              <a:defRPr>
                <a:solidFill>
                  <a:srgbClr val="008000"/>
                </a:solidFill>
              </a:defRPr>
            </a:lvl4pPr>
            <a:lvl5pPr>
              <a:defRPr>
                <a:solidFill>
                  <a:srgbClr val="008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6C61ED66-41F7-49FB-A22E-D379B2390AF7}" type="slidenum">
              <a:rPr lang="en-US" altLang="en-US"/>
              <a:pPr/>
              <a:t>‹#›</a:t>
            </a:fld>
            <a:endParaRPr lang="en-US" altLang="en-US" dirty="0"/>
          </a:p>
        </p:txBody>
      </p:sp>
    </p:spTree>
    <p:extLst>
      <p:ext uri="{BB962C8B-B14F-4D97-AF65-F5344CB8AC3E}">
        <p14:creationId xmlns:p14="http://schemas.microsoft.com/office/powerpoint/2010/main" val="1820031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193AC683-9350-44C0-B982-D877A5955088}" type="slidenum">
              <a:rPr lang="en-US" altLang="en-US"/>
              <a:pPr/>
              <a:t>‹#›</a:t>
            </a:fld>
            <a:endParaRPr lang="en-US" altLang="en-US" dirty="0"/>
          </a:p>
        </p:txBody>
      </p:sp>
    </p:spTree>
    <p:extLst>
      <p:ext uri="{BB962C8B-B14F-4D97-AF65-F5344CB8AC3E}">
        <p14:creationId xmlns:p14="http://schemas.microsoft.com/office/powerpoint/2010/main" val="3412794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AD2F8B68-2BEF-45D7-A50F-29AFA86DEFD1}" type="slidenum">
              <a:rPr lang="en-US" altLang="en-US"/>
              <a:pPr/>
              <a:t>‹#›</a:t>
            </a:fld>
            <a:endParaRPr lang="en-US" altLang="en-US" dirty="0"/>
          </a:p>
        </p:txBody>
      </p:sp>
    </p:spTree>
    <p:extLst>
      <p:ext uri="{BB962C8B-B14F-4D97-AF65-F5344CB8AC3E}">
        <p14:creationId xmlns:p14="http://schemas.microsoft.com/office/powerpoint/2010/main" val="3260617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C5FDF40A-D7E6-4EBB-83C1-7E7DC3E6EE0F}" type="slidenum">
              <a:rPr lang="en-US" altLang="en-US"/>
              <a:pPr/>
              <a:t>‹#›</a:t>
            </a:fld>
            <a:endParaRPr lang="en-US" altLang="en-US" dirty="0"/>
          </a:p>
        </p:txBody>
      </p:sp>
    </p:spTree>
    <p:extLst>
      <p:ext uri="{BB962C8B-B14F-4D97-AF65-F5344CB8AC3E}">
        <p14:creationId xmlns:p14="http://schemas.microsoft.com/office/powerpoint/2010/main" val="3591570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144000" cy="938212"/>
          </a:xfrm>
          <a:prstGeom prst="rect">
            <a:avLst/>
          </a:prstGeom>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E039BBB4-2786-4FC5-BFD0-B5F0C6E187F5}" type="slidenum">
              <a:rPr lang="en-US" altLang="en-US"/>
              <a:pPr/>
              <a:t>‹#›</a:t>
            </a:fld>
            <a:endParaRPr lang="en-US" altLang="en-US" dirty="0"/>
          </a:p>
        </p:txBody>
      </p:sp>
    </p:spTree>
    <p:extLst>
      <p:ext uri="{BB962C8B-B14F-4D97-AF65-F5344CB8AC3E}">
        <p14:creationId xmlns:p14="http://schemas.microsoft.com/office/powerpoint/2010/main" val="1851559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0" y="6381750"/>
            <a:ext cx="1042988" cy="476250"/>
          </a:xfrm>
          <a:prstGeom prst="rect">
            <a:avLst/>
          </a:prstGeom>
          <a:ln/>
        </p:spPr>
        <p:txBody>
          <a:bodyPr/>
          <a:lstStyle>
            <a:lvl1pPr>
              <a:defRPr/>
            </a:lvl1pPr>
          </a:lstStyle>
          <a:p>
            <a:fld id="{1694851C-8ACE-46C9-BBC9-DE1496E2E461}" type="slidenum">
              <a:rPr lang="en-US" altLang="en-US"/>
              <a:pPr/>
              <a:t>‹#›</a:t>
            </a:fld>
            <a:endParaRPr lang="en-US" altLang="en-US" dirty="0"/>
          </a:p>
        </p:txBody>
      </p:sp>
    </p:spTree>
    <p:extLst>
      <p:ext uri="{BB962C8B-B14F-4D97-AF65-F5344CB8AC3E}">
        <p14:creationId xmlns:p14="http://schemas.microsoft.com/office/powerpoint/2010/main" val="3029232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B15D94-49B6-D44E-55C0-A0F8082872B9}"/>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6" name="Rectangle 5">
            <a:extLst>
              <a:ext uri="{FF2B5EF4-FFF2-40B4-BE49-F238E27FC236}">
                <a16:creationId xmlns:a16="http://schemas.microsoft.com/office/drawing/2014/main" id="{4144887C-2C86-AB58-F962-30702B910021}"/>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26">
            <a:extLst>
              <a:ext uri="{FF2B5EF4-FFF2-40B4-BE49-F238E27FC236}">
                <a16:creationId xmlns:a16="http://schemas.microsoft.com/office/drawing/2014/main" id="{850844D6-264F-5828-AE1B-89DCAA08EB52}"/>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8AF5E492-99B3-A484-1730-EFEE1C478532}"/>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B021578E-A637-13BF-2867-21C77DE97016}"/>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06B9966D-E99B-F8A4-59CA-485F3010BD35}"/>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rgbClr val="0000FF"/>
          </a:solidFill>
          <a:latin typeface="Trebuchet MS" panose="020B0603020202020204" pitchFamily="34" charset="0"/>
          <a:ea typeface="+mn-ea"/>
          <a:cs typeface="+mn-cs"/>
        </a:defRPr>
      </a:lvl1pPr>
      <a:lvl2pPr marL="720725" indent="-360363" algn="l" rtl="0" eaLnBrk="0" fontAlgn="base" hangingPunct="0">
        <a:spcBef>
          <a:spcPct val="20000"/>
        </a:spcBef>
        <a:spcAft>
          <a:spcPct val="0"/>
        </a:spcAft>
        <a:buChar char="–"/>
        <a:defRPr sz="2000">
          <a:solidFill>
            <a:srgbClr val="0000FF"/>
          </a:solidFill>
          <a:latin typeface="Trebuchet MS" panose="020B0603020202020204" pitchFamily="34" charset="0"/>
        </a:defRPr>
      </a:lvl2pPr>
      <a:lvl3pPr marL="1073150" indent="-352425" algn="l" rtl="0" eaLnBrk="0" fontAlgn="base" hangingPunct="0">
        <a:spcBef>
          <a:spcPct val="20000"/>
        </a:spcBef>
        <a:spcAft>
          <a:spcPct val="0"/>
        </a:spcAft>
        <a:buChar char="•"/>
        <a:defRPr>
          <a:solidFill>
            <a:srgbClr val="0000FF"/>
          </a:solidFill>
          <a:latin typeface="Trebuchet MS" panose="020B0603020202020204" pitchFamily="34" charset="0"/>
        </a:defRPr>
      </a:lvl3pPr>
      <a:lvl4pPr marL="1435100" indent="-361950" algn="l" rtl="0" eaLnBrk="0" fontAlgn="base" hangingPunct="0">
        <a:spcBef>
          <a:spcPct val="20000"/>
        </a:spcBef>
        <a:spcAft>
          <a:spcPct val="0"/>
        </a:spcAft>
        <a:buChar char="–"/>
        <a:defRPr sz="1600">
          <a:solidFill>
            <a:srgbClr val="0000FF"/>
          </a:solidFill>
          <a:latin typeface="Trebuchet MS" panose="020B0603020202020204" pitchFamily="34" charset="0"/>
        </a:defRPr>
      </a:lvl4pPr>
      <a:lvl5pPr marL="1795463" indent="-360363" algn="l" rtl="0" eaLnBrk="0" fontAlgn="base" hangingPunct="0">
        <a:spcBef>
          <a:spcPct val="20000"/>
        </a:spcBef>
        <a:spcAft>
          <a:spcPct val="0"/>
        </a:spcAft>
        <a:buChar char="»"/>
        <a:defRPr sz="1600">
          <a:solidFill>
            <a:srgbClr val="0000FF"/>
          </a:solidFill>
          <a:latin typeface="Trebuchet MS" panose="020B060302020202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41"/>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5</a:t>
            </a:r>
          </a:p>
          <a:p>
            <a:pPr marL="0" indent="0">
              <a:buNone/>
              <a:tabLst>
                <a:tab pos="355600" algn="l"/>
              </a:tabLst>
              <a:defRPr/>
            </a:pPr>
            <a:r>
              <a:rPr lang="en-GB" altLang="en-US" sz="2000" b="1" kern="0" dirty="0">
                <a:solidFill>
                  <a:srgbClr val="D57800"/>
                </a:solidFill>
                <a:latin typeface="Verdana" panose="020B0604030504040204" pitchFamily="34" charset="0"/>
                <a:ea typeface="Verdana" panose="020B0604030504040204" pitchFamily="34" charset="0"/>
              </a:rPr>
              <a:t>Allowable payments and Gift Aid</a:t>
            </a:r>
          </a:p>
          <a:p>
            <a:pPr marL="0" indent="0">
              <a:buFontTx/>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endParaRPr lang="en-GB" altLang="en-US" sz="18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459B60A0-F60B-6EF9-AB18-DD55EF7C462D}"/>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53538423"/>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55600" indent="0"/>
            <a:r>
              <a:rPr lang="en-GB" altLang="en-US" sz="2400" dirty="0"/>
              <a:t>Dividends from Real Estate Investment Trusts (REITs)</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719138" indent="-719138">
              <a:buNone/>
              <a:tabLst>
                <a:tab pos="719138" algn="l"/>
              </a:tabLst>
            </a:pPr>
            <a:endParaRPr lang="en-US"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REITs are a special kind of corporate investment vehicle, which invests solely in property for letting;</a:t>
            </a:r>
          </a:p>
          <a:p>
            <a:pPr>
              <a:buNone/>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Individuals can buy shares in REITS and receive ‘dividends’ on them;</a:t>
            </a:r>
          </a:p>
          <a:p>
            <a:pPr>
              <a:buNone/>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They are not taxed on the individual as dividend income, but as property income. (</a:t>
            </a:r>
            <a:r>
              <a:rPr lang="en-GB" sz="2000" i="1" dirty="0">
                <a:solidFill>
                  <a:schemeClr val="tx1"/>
                </a:solidFill>
                <a:latin typeface="Trebuchet MS" panose="020B0603020202020204" pitchFamily="34" charset="0"/>
              </a:rPr>
              <a:t>See Chapter 9</a:t>
            </a:r>
            <a:r>
              <a:rPr lang="en-GB" sz="2000" dirty="0">
                <a:solidFill>
                  <a:schemeClr val="tx1"/>
                </a:solidFill>
                <a:latin typeface="Trebuchet MS" panose="020B0603020202020204" pitchFamily="34" charset="0"/>
              </a:rPr>
              <a:t>)</a:t>
            </a:r>
            <a:endParaRPr lang="en-US" sz="20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3152006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55600" indent="0"/>
            <a:r>
              <a:rPr lang="en-GB" altLang="en-US" sz="3600" dirty="0"/>
              <a:t>Individual savings accounts (ISAs)</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buNone/>
              <a:tabLst>
                <a:tab pos="355600" algn="l"/>
              </a:tabLst>
            </a:pPr>
            <a:endParaRPr lang="en-GB" sz="2000" dirty="0">
              <a:solidFill>
                <a:schemeClr val="tx1"/>
              </a:solidFill>
              <a:latin typeface="Trebuchet MS" panose="020B0603020202020204" pitchFamily="34" charset="0"/>
            </a:endParaRPr>
          </a:p>
          <a:p>
            <a:pPr marL="355600" indent="-355600">
              <a:buNone/>
              <a:tabLst>
                <a:tab pos="355600" algn="l"/>
              </a:tabLst>
            </a:pPr>
            <a:r>
              <a:rPr lang="en-GB" sz="2000" dirty="0">
                <a:solidFill>
                  <a:schemeClr val="tx1"/>
                </a:solidFill>
                <a:latin typeface="Trebuchet MS" panose="020B0603020202020204" pitchFamily="34" charset="0"/>
              </a:rPr>
              <a:t>There are five types of ISA:</a:t>
            </a:r>
          </a:p>
          <a:p>
            <a:pPr marL="355600" indent="-355600">
              <a:buNone/>
              <a:tabLst>
                <a:tab pos="355600" algn="l"/>
              </a:tabLst>
            </a:pPr>
            <a:endParaRPr lang="en-GB" sz="2000" dirty="0">
              <a:solidFill>
                <a:schemeClr val="tx1"/>
              </a:solidFill>
              <a:latin typeface="Trebuchet MS" panose="020B0603020202020204" pitchFamily="34" charset="0"/>
            </a:endParaRPr>
          </a:p>
          <a:p>
            <a:pPr marL="355600" indent="-355600">
              <a:buNone/>
              <a:tabLst>
                <a:tab pos="355600" algn="l"/>
              </a:tabLst>
            </a:pPr>
            <a:r>
              <a:rPr lang="en-GB" sz="2000" dirty="0">
                <a:solidFill>
                  <a:schemeClr val="tx1"/>
                </a:solidFill>
                <a:latin typeface="Trebuchet MS" panose="020B0603020202020204" pitchFamily="34" charset="0"/>
              </a:rPr>
              <a:t>•	Cash ISAs;</a:t>
            </a:r>
          </a:p>
          <a:p>
            <a:pPr marL="355600" indent="-355600">
              <a:buNone/>
              <a:tabLst>
                <a:tab pos="355600" algn="l"/>
              </a:tabLst>
            </a:pPr>
            <a:r>
              <a:rPr lang="en-GB" sz="2000" dirty="0">
                <a:solidFill>
                  <a:schemeClr val="tx1"/>
                </a:solidFill>
                <a:latin typeface="Trebuchet MS" panose="020B0603020202020204" pitchFamily="34" charset="0"/>
              </a:rPr>
              <a:t>•	Stocks and shares ISAs;</a:t>
            </a:r>
          </a:p>
          <a:p>
            <a:pPr marL="355600" indent="-355600">
              <a:buNone/>
              <a:tabLst>
                <a:tab pos="355600" algn="l"/>
              </a:tabLst>
            </a:pPr>
            <a:r>
              <a:rPr lang="en-GB" sz="2000" dirty="0">
                <a:solidFill>
                  <a:schemeClr val="tx1"/>
                </a:solidFill>
                <a:latin typeface="Trebuchet MS" panose="020B0603020202020204" pitchFamily="34" charset="0"/>
              </a:rPr>
              <a:t>•	Innovative finance ISAs;</a:t>
            </a:r>
          </a:p>
          <a:p>
            <a:pPr marL="355600" indent="-355600">
              <a:buNone/>
              <a:tabLst>
                <a:tab pos="355600" algn="l"/>
              </a:tabLst>
            </a:pPr>
            <a:r>
              <a:rPr lang="en-GB" sz="2000" dirty="0">
                <a:solidFill>
                  <a:schemeClr val="tx1"/>
                </a:solidFill>
                <a:latin typeface="Trebuchet MS" panose="020B0603020202020204" pitchFamily="34" charset="0"/>
              </a:rPr>
              <a:t>•	Lifetime ISAs; and</a:t>
            </a:r>
          </a:p>
          <a:p>
            <a:pPr marL="355600" indent="-355600">
              <a:buNone/>
              <a:tabLst>
                <a:tab pos="355600" algn="l"/>
              </a:tabLst>
            </a:pPr>
            <a:r>
              <a:rPr lang="en-GB" sz="2000" dirty="0">
                <a:solidFill>
                  <a:schemeClr val="tx1"/>
                </a:solidFill>
                <a:latin typeface="Trebuchet MS" panose="020B0603020202020204" pitchFamily="34" charset="0"/>
              </a:rPr>
              <a:t>•	Junior ISAs</a:t>
            </a:r>
          </a:p>
          <a:p>
            <a:pPr marL="355600" indent="-355600">
              <a:buNone/>
              <a:tabLst>
                <a:tab pos="355600" algn="l"/>
              </a:tabLst>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ISAs can only be held by UK resident individuals aged 18 or over (</a:t>
            </a:r>
            <a:r>
              <a:rPr lang="en-GB" sz="2000" i="1" dirty="0">
                <a:solidFill>
                  <a:schemeClr val="tx1"/>
                </a:solidFill>
                <a:latin typeface="Trebuchet MS" panose="020B0603020202020204" pitchFamily="34" charset="0"/>
              </a:rPr>
              <a:t>16 or over for a cash ISA, and under 18 for a Junior ISA which is opened and managed by parents or guardians</a:t>
            </a:r>
            <a:r>
              <a:rPr lang="en-GB" sz="2000" dirty="0">
                <a:solidFill>
                  <a:schemeClr val="tx1"/>
                </a:solidFill>
                <a:latin typeface="Trebuchet MS" panose="020B0603020202020204" pitchFamily="34" charset="0"/>
              </a:rPr>
              <a:t>);</a:t>
            </a:r>
          </a:p>
          <a:p>
            <a:pPr>
              <a:buNone/>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All income received from an ISA, whether interest or dividends, is </a:t>
            </a:r>
            <a:r>
              <a:rPr lang="en-GB" sz="2000" b="1" dirty="0">
                <a:solidFill>
                  <a:schemeClr val="tx1"/>
                </a:solidFill>
                <a:latin typeface="Trebuchet MS" panose="020B0603020202020204" pitchFamily="34" charset="0"/>
              </a:rPr>
              <a:t>exempt from income tax</a:t>
            </a:r>
            <a:r>
              <a:rPr lang="en-GB" sz="2000" dirty="0">
                <a:solidFill>
                  <a:schemeClr val="tx1"/>
                </a:solidFill>
                <a:latin typeface="Trebuchet MS" panose="020B0603020202020204" pitchFamily="34" charset="0"/>
              </a:rPr>
              <a:t>…</a:t>
            </a:r>
          </a:p>
          <a:p>
            <a:pPr marL="355600" indent="-355600">
              <a:buNone/>
              <a:tabLst>
                <a:tab pos="355600" algn="l"/>
              </a:tabLst>
            </a:pPr>
            <a:endParaRPr lang="en-GB" sz="20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3979984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55600" indent="0"/>
            <a:r>
              <a:rPr lang="en-GB" altLang="en-US" sz="3600" dirty="0"/>
              <a:t>Individual savings accounts (ISAs)</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buFont typeface="Arial" panose="020B0604020202020204" pitchFamily="34" charset="0"/>
              <a:buChar char="•"/>
              <a:tabLst>
                <a:tab pos="355600" algn="l"/>
              </a:tabLst>
            </a:pPr>
            <a:r>
              <a:rPr lang="en-GB" sz="2000" dirty="0">
                <a:solidFill>
                  <a:schemeClr val="tx1"/>
                </a:solidFill>
                <a:latin typeface="Trebuchet MS" panose="020B0603020202020204" pitchFamily="34" charset="0"/>
              </a:rPr>
              <a:t>Trustees cannot hold ISAs for other people;</a:t>
            </a:r>
          </a:p>
          <a:p>
            <a:pPr marL="355600" indent="-355600">
              <a:buFont typeface="Arial" panose="020B0604020202020204" pitchFamily="34" charset="0"/>
              <a:buChar char="•"/>
              <a:tabLst>
                <a:tab pos="355600" algn="l"/>
              </a:tabLst>
            </a:pPr>
            <a:endParaRPr lang="en-GB" sz="2000" dirty="0">
              <a:solidFill>
                <a:schemeClr val="tx1"/>
              </a:solidFill>
              <a:latin typeface="Trebuchet MS" panose="020B0603020202020204" pitchFamily="34" charset="0"/>
            </a:endParaRPr>
          </a:p>
          <a:p>
            <a:pPr marL="355600" indent="-355600">
              <a:buFont typeface="Arial" panose="020B0604020202020204" pitchFamily="34" charset="0"/>
              <a:buChar char="•"/>
              <a:tabLst>
                <a:tab pos="355600" algn="l"/>
              </a:tabLst>
            </a:pPr>
            <a:r>
              <a:rPr lang="en-GB" sz="2000" dirty="0">
                <a:solidFill>
                  <a:schemeClr val="tx1"/>
                </a:solidFill>
                <a:latin typeface="Trebuchet MS" panose="020B0603020202020204" pitchFamily="34" charset="0"/>
              </a:rPr>
              <a:t>Annual limits set the maximum amount which each individual can invest in each tax year. From 6</a:t>
            </a:r>
            <a:r>
              <a:rPr lang="en-GB" sz="2000" baseline="30000" dirty="0">
                <a:solidFill>
                  <a:schemeClr val="tx1"/>
                </a:solidFill>
                <a:latin typeface="Trebuchet MS" panose="020B0603020202020204" pitchFamily="34" charset="0"/>
              </a:rPr>
              <a:t>th</a:t>
            </a:r>
            <a:r>
              <a:rPr lang="en-GB" sz="2000" dirty="0">
                <a:solidFill>
                  <a:schemeClr val="tx1"/>
                </a:solidFill>
                <a:latin typeface="Trebuchet MS" panose="020B0603020202020204" pitchFamily="34" charset="0"/>
              </a:rPr>
              <a:t> April 2017 this is £20,000 (</a:t>
            </a:r>
            <a:r>
              <a:rPr lang="en-GB" sz="2000" i="1" dirty="0">
                <a:solidFill>
                  <a:schemeClr val="tx1"/>
                </a:solidFill>
                <a:latin typeface="Trebuchet MS" panose="020B0603020202020204" pitchFamily="34" charset="0"/>
              </a:rPr>
              <a:t>as a total limit across all ISAs, rather than £20,000 for each kind of ISA.  The exception is for Lifetime ISAs, which have their own separate limit of £4,000 per year</a:t>
            </a:r>
            <a:r>
              <a:rPr lang="en-GB" sz="2000" dirty="0">
                <a:solidFill>
                  <a:schemeClr val="tx1"/>
                </a:solidFill>
                <a:latin typeface="Trebuchet MS" panose="020B0603020202020204" pitchFamily="34" charset="0"/>
              </a:rPr>
              <a:t>);</a:t>
            </a:r>
          </a:p>
          <a:p>
            <a:pPr marL="355600" indent="-355600">
              <a:buFont typeface="Arial" panose="020B0604020202020204" pitchFamily="34" charset="0"/>
              <a:buChar char="•"/>
              <a:tabLst>
                <a:tab pos="355600" algn="l"/>
              </a:tabLst>
            </a:pPr>
            <a:endParaRPr lang="en-GB" sz="2000" dirty="0">
              <a:solidFill>
                <a:schemeClr val="tx1"/>
              </a:solidFill>
              <a:latin typeface="Trebuchet MS" panose="020B0603020202020204" pitchFamily="34" charset="0"/>
            </a:endParaRPr>
          </a:p>
          <a:p>
            <a:pPr marL="355600" indent="-355600">
              <a:buFont typeface="Arial" panose="020B0604020202020204" pitchFamily="34" charset="0"/>
              <a:buChar char="•"/>
              <a:tabLst>
                <a:tab pos="355600" algn="l"/>
              </a:tabLst>
            </a:pPr>
            <a:r>
              <a:rPr lang="en-GB" sz="2000" dirty="0">
                <a:solidFill>
                  <a:schemeClr val="tx1"/>
                </a:solidFill>
                <a:latin typeface="Trebuchet MS" panose="020B0603020202020204" pitchFamily="34" charset="0"/>
              </a:rPr>
              <a:t>In general, money may be withdrawn from an ISA, but if it is subsequently reinvested that counts as a fresh ISA investment and counts towards the annual maximum for that tax year. That rule was set up because ISAs were not intended for fluctuating savings or short-term deposits, but rather for long-term saving.  However, some (relatively few) providers now offer “Flexible” ISAs which do allow you to withdraw cash then reinvest it during the same tax year without reducing your current year’s allowance.</a:t>
            </a:r>
          </a:p>
        </p:txBody>
      </p:sp>
    </p:spTree>
    <p:extLst>
      <p:ext uri="{BB962C8B-B14F-4D97-AF65-F5344CB8AC3E}">
        <p14:creationId xmlns:p14="http://schemas.microsoft.com/office/powerpoint/2010/main" val="133943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0" end="0"/>
                                            </p:txEl>
                                          </p:spTgt>
                                        </p:tgtEl>
                                        <p:attrNameLst>
                                          <p:attrName>style.visibility</p:attrName>
                                        </p:attrNameLst>
                                      </p:cBhvr>
                                      <p:to>
                                        <p:strVal val="visible"/>
                                      </p:to>
                                    </p:set>
                                    <p:animEffect transition="in" filter="wipe(left)">
                                      <p:cBhvr>
                                        <p:cTn id="7" dur="500"/>
                                        <p:tgtEl>
                                          <p:spTgt spid="1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wipe(left)">
                                      <p:cBhvr>
                                        <p:cTn id="12" dur="500"/>
                                        <p:tgtEl>
                                          <p:spTgt spid="1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55600" indent="0"/>
            <a:r>
              <a:rPr lang="en-GB" altLang="en-US" sz="3600" dirty="0"/>
              <a:t>Lifetime ISAs</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buNone/>
              <a:tabLst>
                <a:tab pos="355600" algn="l"/>
              </a:tabLst>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A </a:t>
            </a:r>
            <a:r>
              <a:rPr lang="en-GB" sz="2000" b="1" dirty="0">
                <a:solidFill>
                  <a:schemeClr val="tx1"/>
                </a:solidFill>
                <a:latin typeface="Trebuchet MS" panose="020B0603020202020204" pitchFamily="34" charset="0"/>
              </a:rPr>
              <a:t>Lifetime ISA </a:t>
            </a:r>
            <a:r>
              <a:rPr lang="en-GB" sz="2000" dirty="0">
                <a:solidFill>
                  <a:schemeClr val="tx1"/>
                </a:solidFill>
                <a:latin typeface="Trebuchet MS" panose="020B0603020202020204" pitchFamily="34" charset="0"/>
              </a:rPr>
              <a:t>can be opened by somebody aged at least </a:t>
            </a:r>
            <a:r>
              <a:rPr lang="en-GB" sz="2000" b="1" dirty="0">
                <a:solidFill>
                  <a:schemeClr val="tx1"/>
                </a:solidFill>
                <a:latin typeface="Trebuchet MS" panose="020B0603020202020204" pitchFamily="34" charset="0"/>
              </a:rPr>
              <a:t>18 but under 40</a:t>
            </a:r>
            <a:r>
              <a:rPr lang="en-GB" sz="2000" dirty="0">
                <a:solidFill>
                  <a:schemeClr val="tx1"/>
                </a:solidFill>
                <a:latin typeface="Trebuchet MS" panose="020B0603020202020204" pitchFamily="34" charset="0"/>
              </a:rPr>
              <a:t>.  For Lifetime ISAs, there is an </a:t>
            </a:r>
            <a:r>
              <a:rPr lang="en-GB" sz="2000" b="1" dirty="0">
                <a:solidFill>
                  <a:schemeClr val="tx1"/>
                </a:solidFill>
                <a:latin typeface="Trebuchet MS" panose="020B0603020202020204" pitchFamily="34" charset="0"/>
              </a:rPr>
              <a:t>annual contribution limit of £4,000</a:t>
            </a:r>
            <a:r>
              <a:rPr lang="en-GB" sz="2000" dirty="0">
                <a:solidFill>
                  <a:schemeClr val="tx1"/>
                </a:solidFill>
                <a:latin typeface="Trebuchet MS" panose="020B0603020202020204" pitchFamily="34" charset="0"/>
              </a:rPr>
              <a:t>.  Contributions may be made  </a:t>
            </a:r>
            <a:r>
              <a:rPr lang="en-GB" sz="2000" b="1" dirty="0">
                <a:solidFill>
                  <a:schemeClr val="tx1"/>
                </a:solidFill>
                <a:latin typeface="Trebuchet MS" panose="020B0603020202020204" pitchFamily="34" charset="0"/>
              </a:rPr>
              <a:t>until the individual reaches 50 </a:t>
            </a:r>
            <a:r>
              <a:rPr lang="en-GB" sz="2000" dirty="0">
                <a:solidFill>
                  <a:schemeClr val="tx1"/>
                </a:solidFill>
                <a:latin typeface="Trebuchet MS" panose="020B0603020202020204" pitchFamily="34" charset="0"/>
              </a:rPr>
              <a:t>years of age.  The </a:t>
            </a:r>
            <a:r>
              <a:rPr lang="en-GB" sz="2000" b="1" dirty="0">
                <a:solidFill>
                  <a:schemeClr val="tx1"/>
                </a:solidFill>
                <a:latin typeface="Trebuchet MS" panose="020B0603020202020204" pitchFamily="34" charset="0"/>
              </a:rPr>
              <a:t>government adds 25% </a:t>
            </a:r>
            <a:r>
              <a:rPr lang="en-GB" sz="2000" dirty="0">
                <a:solidFill>
                  <a:schemeClr val="tx1"/>
                </a:solidFill>
                <a:latin typeface="Trebuchet MS" panose="020B0603020202020204" pitchFamily="34" charset="0"/>
              </a:rPr>
              <a:t>of the individual’s contributions into the ISA, </a:t>
            </a:r>
            <a:r>
              <a:rPr lang="en-GB" sz="2000" b="1" dirty="0">
                <a:solidFill>
                  <a:schemeClr val="tx1"/>
                </a:solidFill>
                <a:latin typeface="Trebuchet MS" panose="020B0603020202020204" pitchFamily="34" charset="0"/>
              </a:rPr>
              <a:t>up to a lifetime maximum of £32,000</a:t>
            </a:r>
            <a:r>
              <a:rPr lang="en-GB" sz="2000" dirty="0">
                <a:solidFill>
                  <a:schemeClr val="tx1"/>
                </a:solidFill>
                <a:latin typeface="Trebuchet MS" panose="020B0603020202020204" pitchFamily="34" charset="0"/>
              </a:rPr>
              <a:t>.  Funds may be withdrawn only for the following purposes:</a:t>
            </a:r>
          </a:p>
          <a:p>
            <a:pPr marL="355600" indent="-355600">
              <a:buNone/>
              <a:tabLst>
                <a:tab pos="355600" algn="l"/>
              </a:tabLst>
            </a:pPr>
            <a:endParaRPr lang="en-GB" sz="2000" dirty="0">
              <a:solidFill>
                <a:schemeClr val="tx1"/>
              </a:solidFill>
              <a:latin typeface="Trebuchet MS" panose="020B0603020202020204" pitchFamily="34" charset="0"/>
            </a:endParaRPr>
          </a:p>
          <a:p>
            <a:pPr marL="355600" indent="-355600">
              <a:buNone/>
              <a:tabLst>
                <a:tab pos="355600" algn="l"/>
              </a:tabLst>
            </a:pPr>
            <a:r>
              <a:rPr lang="en-GB" sz="2000" dirty="0">
                <a:solidFill>
                  <a:schemeClr val="tx1"/>
                </a:solidFill>
                <a:latin typeface="Trebuchet MS" panose="020B0603020202020204" pitchFamily="34" charset="0"/>
              </a:rPr>
              <a:t>•	to buy the individual’s </a:t>
            </a:r>
            <a:r>
              <a:rPr lang="en-GB" sz="2000" b="1" dirty="0">
                <a:solidFill>
                  <a:schemeClr val="tx1"/>
                </a:solidFill>
                <a:latin typeface="Trebuchet MS" panose="020B0603020202020204" pitchFamily="34" charset="0"/>
              </a:rPr>
              <a:t>first home</a:t>
            </a:r>
            <a:r>
              <a:rPr lang="en-GB" sz="2000" dirty="0">
                <a:solidFill>
                  <a:schemeClr val="tx1"/>
                </a:solidFill>
                <a:latin typeface="Trebuchet MS" panose="020B0603020202020204" pitchFamily="34" charset="0"/>
              </a:rPr>
              <a:t> (</a:t>
            </a:r>
            <a:r>
              <a:rPr lang="en-GB" sz="2000" i="1" dirty="0">
                <a:solidFill>
                  <a:schemeClr val="tx1"/>
                </a:solidFill>
                <a:latin typeface="Trebuchet MS" panose="020B0603020202020204" pitchFamily="34" charset="0"/>
              </a:rPr>
              <a:t>only if it costs £450,000 or less</a:t>
            </a:r>
            <a:r>
              <a:rPr lang="en-GB" sz="2000" dirty="0">
                <a:solidFill>
                  <a:schemeClr val="tx1"/>
                </a:solidFill>
                <a:latin typeface="Trebuchet MS" panose="020B0603020202020204" pitchFamily="34" charset="0"/>
              </a:rPr>
              <a:t>);</a:t>
            </a:r>
          </a:p>
          <a:p>
            <a:pPr marL="355600" indent="-355600">
              <a:buNone/>
              <a:tabLst>
                <a:tab pos="355600" algn="l"/>
              </a:tabLst>
            </a:pPr>
            <a:r>
              <a:rPr lang="en-GB" sz="2000" dirty="0">
                <a:solidFill>
                  <a:schemeClr val="tx1"/>
                </a:solidFill>
                <a:latin typeface="Trebuchet MS" panose="020B0603020202020204" pitchFamily="34" charset="0"/>
              </a:rPr>
              <a:t>•	if the individual is </a:t>
            </a:r>
            <a:r>
              <a:rPr lang="en-GB" sz="2000" b="1" dirty="0">
                <a:solidFill>
                  <a:schemeClr val="tx1"/>
                </a:solidFill>
                <a:latin typeface="Trebuchet MS" panose="020B0603020202020204" pitchFamily="34" charset="0"/>
              </a:rPr>
              <a:t>aged 60 </a:t>
            </a:r>
            <a:r>
              <a:rPr lang="en-GB" sz="2000" dirty="0">
                <a:solidFill>
                  <a:schemeClr val="tx1"/>
                </a:solidFill>
                <a:latin typeface="Trebuchet MS" panose="020B0603020202020204" pitchFamily="34" charset="0"/>
              </a:rPr>
              <a:t>or over; or</a:t>
            </a:r>
          </a:p>
          <a:p>
            <a:pPr marL="355600" indent="-355600">
              <a:buNone/>
              <a:tabLst>
                <a:tab pos="355600" algn="l"/>
              </a:tabLst>
            </a:pPr>
            <a:r>
              <a:rPr lang="en-GB" sz="2000" dirty="0">
                <a:solidFill>
                  <a:schemeClr val="tx1"/>
                </a:solidFill>
                <a:latin typeface="Trebuchet MS" panose="020B0603020202020204" pitchFamily="34" charset="0"/>
              </a:rPr>
              <a:t>•	if the individual is terminally ill, with </a:t>
            </a:r>
            <a:r>
              <a:rPr lang="en-GB" sz="2000" b="1" dirty="0">
                <a:solidFill>
                  <a:schemeClr val="tx1"/>
                </a:solidFill>
                <a:latin typeface="Trebuchet MS" panose="020B0603020202020204" pitchFamily="34" charset="0"/>
              </a:rPr>
              <a:t>less than 12 months to live</a:t>
            </a:r>
            <a:r>
              <a:rPr lang="en-GB" sz="2000" dirty="0">
                <a:solidFill>
                  <a:schemeClr val="tx1"/>
                </a:solidFill>
                <a:latin typeface="Trebuchet MS" panose="020B0603020202020204" pitchFamily="34" charset="0"/>
              </a:rPr>
              <a:t>.</a:t>
            </a:r>
          </a:p>
          <a:p>
            <a:pPr marL="355600" indent="-355600">
              <a:buNone/>
              <a:tabLst>
                <a:tab pos="355600" algn="l"/>
              </a:tabLst>
            </a:pPr>
            <a:endParaRPr lang="en-GB" sz="2000" dirty="0">
              <a:solidFill>
                <a:schemeClr val="tx1"/>
              </a:solidFill>
              <a:latin typeface="Trebuchet MS" panose="020B0603020202020204" pitchFamily="34" charset="0"/>
            </a:endParaRPr>
          </a:p>
          <a:p>
            <a:pPr>
              <a:buNone/>
            </a:pPr>
            <a:r>
              <a:rPr lang="en-GB" sz="2000" b="1" dirty="0">
                <a:solidFill>
                  <a:schemeClr val="tx1"/>
                </a:solidFill>
                <a:latin typeface="Trebuchet MS" panose="020B0603020202020204" pitchFamily="34" charset="0"/>
              </a:rPr>
              <a:t>Withdrawals for any other purpose are subject to a 25% charge </a:t>
            </a:r>
            <a:r>
              <a:rPr lang="en-GB" sz="2000" dirty="0">
                <a:solidFill>
                  <a:schemeClr val="tx1"/>
                </a:solidFill>
                <a:latin typeface="Trebuchet MS" panose="020B0603020202020204" pitchFamily="34" charset="0"/>
              </a:rPr>
              <a:t>applied to the amount withdrawn.</a:t>
            </a:r>
          </a:p>
        </p:txBody>
      </p:sp>
    </p:spTree>
    <p:extLst>
      <p:ext uri="{BB962C8B-B14F-4D97-AF65-F5344CB8AC3E}">
        <p14:creationId xmlns:p14="http://schemas.microsoft.com/office/powerpoint/2010/main" val="350276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55600" indent="0"/>
            <a:r>
              <a:rPr lang="en-GB" altLang="en-US" sz="2400" dirty="0"/>
              <a:t>Other exempt savings income, apart from ISAs</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GB" sz="2000" dirty="0">
              <a:solidFill>
                <a:schemeClr val="tx1"/>
              </a:solidFill>
            </a:endParaRPr>
          </a:p>
          <a:p>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Interest on some “National Savings and Investments” products is exempt from tax:</a:t>
            </a:r>
          </a:p>
          <a:p>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 </a:t>
            </a:r>
          </a:p>
          <a:p>
            <a:pPr marL="342900" lvl="0" indent="-342900">
              <a:buFont typeface="Arial" panose="020B0604020202020204" pitchFamily="34" charset="0"/>
              <a:buChar char="•"/>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Index-Linked Savings Certificates;</a:t>
            </a:r>
          </a:p>
          <a:p>
            <a:pPr marL="342900" lvl="0" indent="-342900">
              <a:buFont typeface="Arial" panose="020B0604020202020204" pitchFamily="34" charset="0"/>
              <a:buChar char="•"/>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Fixed Interest Savings Certificates;</a:t>
            </a:r>
          </a:p>
          <a:p>
            <a:pPr marL="342900" lvl="0" indent="-342900">
              <a:buFont typeface="Arial" panose="020B0604020202020204" pitchFamily="34" charset="0"/>
              <a:buChar char="•"/>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Children’s Bonus Bonds; and</a:t>
            </a:r>
          </a:p>
          <a:p>
            <a:pPr marL="342900" lvl="0" indent="-342900">
              <a:buFont typeface="Arial" panose="020B0604020202020204" pitchFamily="34" charset="0"/>
              <a:buChar char="•"/>
            </a:pPr>
            <a:r>
              <a:rPr lang="en-GB" sz="2000" dirty="0">
                <a:solidFill>
                  <a:schemeClr val="tx1"/>
                </a:solidFill>
                <a:latin typeface="Verdana" panose="020B0604030504040204" pitchFamily="34" charset="0"/>
                <a:ea typeface="Verdana" panose="020B0604030504040204" pitchFamily="34" charset="0"/>
                <a:cs typeface="Verdana" panose="020B0604030504040204" pitchFamily="34" charset="0"/>
              </a:rPr>
              <a:t>Premium Bond prizes.</a:t>
            </a:r>
          </a:p>
        </p:txBody>
      </p:sp>
    </p:spTree>
    <p:extLst>
      <p:ext uri="{BB962C8B-B14F-4D97-AF65-F5344CB8AC3E}">
        <p14:creationId xmlns:p14="http://schemas.microsoft.com/office/powerpoint/2010/main" val="28678741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indent="0"/>
            <a:r>
              <a:rPr lang="en-GB" altLang="en-US" sz="3600" b="1" dirty="0"/>
              <a:t>Chap 6 self testing Q6.2</a:t>
            </a:r>
            <a:r>
              <a:rPr lang="en-GB" altLang="en-US" sz="3600" dirty="0"/>
              <a:t> </a:t>
            </a:r>
            <a:r>
              <a:rPr lang="en-GB" altLang="en-US" sz="3600" b="1" dirty="0"/>
              <a:t>Emma</a:t>
            </a:r>
          </a:p>
        </p:txBody>
      </p:sp>
      <p:sp>
        <p:nvSpPr>
          <p:cNvPr id="19" name="Rectangle 18"/>
          <p:cNvSpPr/>
          <p:nvPr/>
        </p:nvSpPr>
        <p:spPr>
          <a:xfrm>
            <a:off x="6858000" y="1556742"/>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Total</a:t>
            </a:r>
          </a:p>
        </p:txBody>
      </p:sp>
      <p:sp>
        <p:nvSpPr>
          <p:cNvPr id="20" name="Rectangle 19"/>
          <p:cNvSpPr/>
          <p:nvPr/>
        </p:nvSpPr>
        <p:spPr>
          <a:xfrm>
            <a:off x="6858000" y="1917105"/>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50" name="Rectangle 49"/>
          <p:cNvSpPr/>
          <p:nvPr/>
        </p:nvSpPr>
        <p:spPr>
          <a:xfrm>
            <a:off x="5711825" y="1556742"/>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Dividends</a:t>
            </a:r>
          </a:p>
        </p:txBody>
      </p:sp>
      <p:sp>
        <p:nvSpPr>
          <p:cNvPr id="51" name="Rectangle 50"/>
          <p:cNvSpPr/>
          <p:nvPr/>
        </p:nvSpPr>
        <p:spPr>
          <a:xfrm>
            <a:off x="5711825" y="1917105"/>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65" name="Rectangle 64"/>
          <p:cNvSpPr/>
          <p:nvPr/>
        </p:nvSpPr>
        <p:spPr>
          <a:xfrm>
            <a:off x="4573588" y="1556742"/>
            <a:ext cx="1144587"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Savings</a:t>
            </a:r>
          </a:p>
        </p:txBody>
      </p:sp>
      <p:sp>
        <p:nvSpPr>
          <p:cNvPr id="66" name="Rectangle 65"/>
          <p:cNvSpPr/>
          <p:nvPr/>
        </p:nvSpPr>
        <p:spPr>
          <a:xfrm>
            <a:off x="4573588" y="1917105"/>
            <a:ext cx="1144587"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80" name="Rectangle 79"/>
          <p:cNvSpPr/>
          <p:nvPr/>
        </p:nvSpPr>
        <p:spPr>
          <a:xfrm>
            <a:off x="3429000" y="1556742"/>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Non-savings</a:t>
            </a:r>
          </a:p>
        </p:txBody>
      </p:sp>
      <p:sp>
        <p:nvSpPr>
          <p:cNvPr id="81" name="Rectangle 80"/>
          <p:cNvSpPr/>
          <p:nvPr/>
        </p:nvSpPr>
        <p:spPr>
          <a:xfrm>
            <a:off x="3429000" y="1917105"/>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22" name="Rectangle 21"/>
          <p:cNvSpPr/>
          <p:nvPr/>
        </p:nvSpPr>
        <p:spPr>
          <a:xfrm>
            <a:off x="6858000" y="2276872"/>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22,500</a:t>
            </a:r>
          </a:p>
        </p:txBody>
      </p:sp>
      <p:sp>
        <p:nvSpPr>
          <p:cNvPr id="83" name="Rectangle 82"/>
          <p:cNvSpPr/>
          <p:nvPr/>
        </p:nvSpPr>
        <p:spPr>
          <a:xfrm>
            <a:off x="3429000" y="2276872"/>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22,500</a:t>
            </a:r>
          </a:p>
        </p:txBody>
      </p:sp>
      <p:sp>
        <p:nvSpPr>
          <p:cNvPr id="24" name="Rectangle 23"/>
          <p:cNvSpPr/>
          <p:nvPr/>
        </p:nvSpPr>
        <p:spPr>
          <a:xfrm>
            <a:off x="6858000" y="2636912"/>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a:t>
            </a:r>
          </a:p>
        </p:txBody>
      </p:sp>
      <p:sp>
        <p:nvSpPr>
          <p:cNvPr id="70" name="Rectangle 69"/>
          <p:cNvSpPr/>
          <p:nvPr/>
        </p:nvSpPr>
        <p:spPr>
          <a:xfrm>
            <a:off x="4573588" y="2636912"/>
            <a:ext cx="1144587"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a:t>
            </a:r>
          </a:p>
        </p:txBody>
      </p:sp>
      <p:sp>
        <p:nvSpPr>
          <p:cNvPr id="25" name="Rectangle 24"/>
          <p:cNvSpPr/>
          <p:nvPr/>
        </p:nvSpPr>
        <p:spPr>
          <a:xfrm>
            <a:off x="6858000" y="2997275"/>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7,000</a:t>
            </a:r>
          </a:p>
        </p:txBody>
      </p:sp>
      <p:sp>
        <p:nvSpPr>
          <p:cNvPr id="71" name="Rectangle 70"/>
          <p:cNvSpPr/>
          <p:nvPr/>
        </p:nvSpPr>
        <p:spPr>
          <a:xfrm>
            <a:off x="5731669" y="2997275"/>
            <a:ext cx="1144587"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7,000</a:t>
            </a:r>
          </a:p>
        </p:txBody>
      </p:sp>
      <p:sp>
        <p:nvSpPr>
          <p:cNvPr id="26" name="Rectangle 25"/>
          <p:cNvSpPr/>
          <p:nvPr/>
        </p:nvSpPr>
        <p:spPr>
          <a:xfrm>
            <a:off x="6858000" y="3357637"/>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29,625</a:t>
            </a:r>
          </a:p>
        </p:txBody>
      </p:sp>
      <p:sp>
        <p:nvSpPr>
          <p:cNvPr id="57" name="Rectangle 56"/>
          <p:cNvSpPr/>
          <p:nvPr/>
        </p:nvSpPr>
        <p:spPr>
          <a:xfrm>
            <a:off x="5711825" y="3357637"/>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7,000</a:t>
            </a:r>
          </a:p>
        </p:txBody>
      </p:sp>
      <p:sp>
        <p:nvSpPr>
          <p:cNvPr id="72" name="Rectangle 71"/>
          <p:cNvSpPr/>
          <p:nvPr/>
        </p:nvSpPr>
        <p:spPr>
          <a:xfrm>
            <a:off x="4573588" y="3357637"/>
            <a:ext cx="1144587"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a:t>
            </a:r>
          </a:p>
        </p:txBody>
      </p:sp>
      <p:sp>
        <p:nvSpPr>
          <p:cNvPr id="87" name="Rectangle 86"/>
          <p:cNvSpPr/>
          <p:nvPr/>
        </p:nvSpPr>
        <p:spPr>
          <a:xfrm>
            <a:off x="3429000" y="3357637"/>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22,500</a:t>
            </a:r>
          </a:p>
        </p:txBody>
      </p:sp>
      <p:sp>
        <p:nvSpPr>
          <p:cNvPr id="27" name="Rectangle 26"/>
          <p:cNvSpPr/>
          <p:nvPr/>
        </p:nvSpPr>
        <p:spPr>
          <a:xfrm>
            <a:off x="6858000" y="3716412"/>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(12,570)</a:t>
            </a:r>
          </a:p>
        </p:txBody>
      </p:sp>
      <p:sp>
        <p:nvSpPr>
          <p:cNvPr id="88" name="Rectangle 87"/>
          <p:cNvSpPr/>
          <p:nvPr/>
        </p:nvSpPr>
        <p:spPr>
          <a:xfrm>
            <a:off x="3429000" y="3716412"/>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(12,570)</a:t>
            </a:r>
          </a:p>
        </p:txBody>
      </p:sp>
      <p:sp>
        <p:nvSpPr>
          <p:cNvPr id="98" name="Rectangle 97"/>
          <p:cNvSpPr/>
          <p:nvPr/>
        </p:nvSpPr>
        <p:spPr>
          <a:xfrm>
            <a:off x="1143000" y="2276872"/>
            <a:ext cx="2286000" cy="360363"/>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Trading profits</a:t>
            </a:r>
          </a:p>
        </p:txBody>
      </p:sp>
      <p:sp>
        <p:nvSpPr>
          <p:cNvPr id="100" name="Rectangle 99"/>
          <p:cNvSpPr/>
          <p:nvPr/>
        </p:nvSpPr>
        <p:spPr>
          <a:xfrm>
            <a:off x="1143000" y="2636912"/>
            <a:ext cx="2286000" cy="360363"/>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Interest</a:t>
            </a:r>
          </a:p>
        </p:txBody>
      </p:sp>
      <p:sp>
        <p:nvSpPr>
          <p:cNvPr id="101" name="Rectangle 100"/>
          <p:cNvSpPr/>
          <p:nvPr/>
        </p:nvSpPr>
        <p:spPr>
          <a:xfrm>
            <a:off x="1143000" y="2997275"/>
            <a:ext cx="2286000" cy="360362"/>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Dividends</a:t>
            </a:r>
          </a:p>
        </p:txBody>
      </p:sp>
      <p:sp>
        <p:nvSpPr>
          <p:cNvPr id="102" name="Rectangle 101"/>
          <p:cNvSpPr/>
          <p:nvPr/>
        </p:nvSpPr>
        <p:spPr>
          <a:xfrm>
            <a:off x="1143000" y="3357637"/>
            <a:ext cx="2286000" cy="358775"/>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Total income</a:t>
            </a:r>
          </a:p>
        </p:txBody>
      </p:sp>
      <p:sp>
        <p:nvSpPr>
          <p:cNvPr id="103" name="Rectangle 102"/>
          <p:cNvSpPr/>
          <p:nvPr/>
        </p:nvSpPr>
        <p:spPr>
          <a:xfrm>
            <a:off x="1143000" y="3716412"/>
            <a:ext cx="2286000" cy="360363"/>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Personal allowance</a:t>
            </a:r>
          </a:p>
        </p:txBody>
      </p:sp>
      <p:cxnSp>
        <p:nvCxnSpPr>
          <p:cNvPr id="3" name="Straight Connector 2"/>
          <p:cNvCxnSpPr/>
          <p:nvPr/>
        </p:nvCxnSpPr>
        <p:spPr>
          <a:xfrm>
            <a:off x="1143000" y="3357637"/>
            <a:ext cx="68595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2A25C342-DB1B-4BB1-A678-37EB5585FFA9}"/>
              </a:ext>
            </a:extLst>
          </p:cNvPr>
          <p:cNvGrpSpPr/>
          <p:nvPr/>
        </p:nvGrpSpPr>
        <p:grpSpPr>
          <a:xfrm>
            <a:off x="1143000" y="4076775"/>
            <a:ext cx="6860382" cy="360362"/>
            <a:chOff x="1143000" y="4076775"/>
            <a:chExt cx="6860382" cy="360362"/>
          </a:xfrm>
        </p:grpSpPr>
        <p:sp>
          <p:nvSpPr>
            <p:cNvPr id="28" name="Rectangle 27"/>
            <p:cNvSpPr/>
            <p:nvPr/>
          </p:nvSpPr>
          <p:spPr>
            <a:xfrm>
              <a:off x="6858000" y="4076775"/>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17,055</a:t>
              </a:r>
            </a:p>
          </p:txBody>
        </p:sp>
        <p:sp>
          <p:nvSpPr>
            <p:cNvPr id="59" name="Rectangle 58"/>
            <p:cNvSpPr/>
            <p:nvPr/>
          </p:nvSpPr>
          <p:spPr>
            <a:xfrm>
              <a:off x="5711825" y="4076775"/>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7,000</a:t>
              </a:r>
            </a:p>
          </p:txBody>
        </p:sp>
        <p:sp>
          <p:nvSpPr>
            <p:cNvPr id="74" name="Rectangle 73"/>
            <p:cNvSpPr/>
            <p:nvPr/>
          </p:nvSpPr>
          <p:spPr>
            <a:xfrm>
              <a:off x="4573588" y="4076775"/>
              <a:ext cx="1144587"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a:t>
              </a:r>
            </a:p>
          </p:txBody>
        </p:sp>
        <p:sp>
          <p:nvSpPr>
            <p:cNvPr id="89" name="Rectangle 88"/>
            <p:cNvSpPr/>
            <p:nvPr/>
          </p:nvSpPr>
          <p:spPr>
            <a:xfrm>
              <a:off x="3429000" y="4076775"/>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9,930</a:t>
              </a:r>
            </a:p>
          </p:txBody>
        </p:sp>
        <p:sp>
          <p:nvSpPr>
            <p:cNvPr id="104" name="Rectangle 103"/>
            <p:cNvSpPr/>
            <p:nvPr/>
          </p:nvSpPr>
          <p:spPr>
            <a:xfrm>
              <a:off x="1143000" y="4076775"/>
              <a:ext cx="2286000" cy="360362"/>
            </a:xfrm>
            <a:prstGeom prst="rect">
              <a:avLst/>
            </a:prstGeom>
            <a:solidFill>
              <a:srgbClr val="A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Taxable income</a:t>
              </a:r>
            </a:p>
          </p:txBody>
        </p:sp>
        <p:cxnSp>
          <p:nvCxnSpPr>
            <p:cNvPr id="112" name="Straight Connector 111"/>
            <p:cNvCxnSpPr/>
            <p:nvPr/>
          </p:nvCxnSpPr>
          <p:spPr>
            <a:xfrm>
              <a:off x="1143794" y="4076775"/>
              <a:ext cx="68595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143000" y="4437137"/>
              <a:ext cx="685958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94078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ipe(left)">
                                      <p:cBhvr>
                                        <p:cTn id="7" dur="500"/>
                                        <p:tgtEl>
                                          <p:spTgt spid="9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wipe(left)">
                                      <p:cBhvr>
                                        <p:cTn id="13" dur="500"/>
                                        <p:tgtEl>
                                          <p:spTgt spid="8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wipe(left)">
                                      <p:cBhvr>
                                        <p:cTn id="18" dur="500"/>
                                        <p:tgtEl>
                                          <p:spTgt spid="10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wipe(left)">
                                      <p:cBhvr>
                                        <p:cTn id="24" dur="500"/>
                                        <p:tgtEl>
                                          <p:spTgt spid="7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1"/>
                                        </p:tgtEl>
                                        <p:attrNameLst>
                                          <p:attrName>style.visibility</p:attrName>
                                        </p:attrNameLst>
                                      </p:cBhvr>
                                      <p:to>
                                        <p:strVal val="visible"/>
                                      </p:to>
                                    </p:set>
                                    <p:animEffect transition="in" filter="wipe(left)">
                                      <p:cBhvr>
                                        <p:cTn id="29" dur="500"/>
                                        <p:tgtEl>
                                          <p:spTgt spid="10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ipe(left)">
                                      <p:cBhvr>
                                        <p:cTn id="35" dur="500"/>
                                        <p:tgtEl>
                                          <p:spTgt spid="7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left)">
                                      <p:cBhvr>
                                        <p:cTn id="40" dur="500"/>
                                        <p:tgtEl>
                                          <p:spTgt spid="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wipe(left)">
                                      <p:cBhvr>
                                        <p:cTn id="46" dur="500"/>
                                        <p:tgtEl>
                                          <p:spTgt spid="5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wipe(left)">
                                      <p:cBhvr>
                                        <p:cTn id="49" dur="500"/>
                                        <p:tgtEl>
                                          <p:spTgt spid="7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wipe(left)">
                                      <p:cBhvr>
                                        <p:cTn id="52" dur="500"/>
                                        <p:tgtEl>
                                          <p:spTgt spid="8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02"/>
                                        </p:tgtEl>
                                        <p:attrNameLst>
                                          <p:attrName>style.visibility</p:attrName>
                                        </p:attrNameLst>
                                      </p:cBhvr>
                                      <p:to>
                                        <p:strVal val="visible"/>
                                      </p:to>
                                    </p:set>
                                    <p:animEffect transition="in" filter="wipe(left)">
                                      <p:cBhvr>
                                        <p:cTn id="55" dur="500"/>
                                        <p:tgtEl>
                                          <p:spTgt spid="10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03"/>
                                        </p:tgtEl>
                                        <p:attrNameLst>
                                          <p:attrName>style.visibility</p:attrName>
                                        </p:attrNameLst>
                                      </p:cBhvr>
                                      <p:to>
                                        <p:strVal val="visible"/>
                                      </p:to>
                                    </p:set>
                                    <p:animEffect transition="in" filter="wipe(left)">
                                      <p:cBhvr>
                                        <p:cTn id="60" dur="500"/>
                                        <p:tgtEl>
                                          <p:spTgt spid="10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8"/>
                                        </p:tgtEl>
                                        <p:attrNameLst>
                                          <p:attrName>style.visibility</p:attrName>
                                        </p:attrNameLst>
                                      </p:cBhvr>
                                      <p:to>
                                        <p:strVal val="visible"/>
                                      </p:to>
                                    </p:set>
                                    <p:animEffect transition="in" filter="wipe(left)">
                                      <p:cBhvr>
                                        <p:cTn id="66" dur="500"/>
                                        <p:tgtEl>
                                          <p:spTgt spid="88"/>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1" fill="hold" nodeType="clickEffect">
                                  <p:stCondLst>
                                    <p:cond delay="0"/>
                                  </p:stCondLst>
                                  <p:childTnLst>
                                    <p:set>
                                      <p:cBhvr>
                                        <p:cTn id="70" dur="1" fill="hold">
                                          <p:stCondLst>
                                            <p:cond delay="0"/>
                                          </p:stCondLst>
                                        </p:cTn>
                                        <p:tgtEl>
                                          <p:spTgt spid="2"/>
                                        </p:tgtEl>
                                        <p:attrNameLst>
                                          <p:attrName>style.visibility</p:attrName>
                                        </p:attrNameLst>
                                      </p:cBhvr>
                                      <p:to>
                                        <p:strVal val="visible"/>
                                      </p:to>
                                    </p:set>
                                    <p:anim calcmode="lin" valueType="num">
                                      <p:cBhvr additive="base">
                                        <p:cTn id="71" dur="500"/>
                                        <p:tgtEl>
                                          <p:spTgt spid="2"/>
                                        </p:tgtEl>
                                        <p:attrNameLst>
                                          <p:attrName>ppt_y</p:attrName>
                                        </p:attrNameLst>
                                      </p:cBhvr>
                                      <p:tavLst>
                                        <p:tav tm="0">
                                          <p:val>
                                            <p:strVal val="#ppt_y-#ppt_h*1.125000"/>
                                          </p:val>
                                        </p:tav>
                                        <p:tav tm="100000">
                                          <p:val>
                                            <p:strVal val="#ppt_y"/>
                                          </p:val>
                                        </p:tav>
                                      </p:tavLst>
                                    </p:anim>
                                    <p:animEffect transition="in" filter="wipe(down)">
                                      <p:cBhvr>
                                        <p:cTn id="7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3" grpId="0"/>
      <p:bldP spid="24" grpId="0"/>
      <p:bldP spid="70" grpId="0"/>
      <p:bldP spid="25" grpId="0"/>
      <p:bldP spid="71" grpId="0"/>
      <p:bldP spid="26" grpId="0"/>
      <p:bldP spid="57" grpId="0"/>
      <p:bldP spid="72" grpId="0"/>
      <p:bldP spid="87" grpId="0"/>
      <p:bldP spid="27" grpId="0"/>
      <p:bldP spid="88" grpId="0"/>
      <p:bldP spid="98" grpId="0" animBg="1"/>
      <p:bldP spid="100" grpId="0" animBg="1"/>
      <p:bldP spid="101" grpId="0" animBg="1"/>
      <p:bldP spid="102" grpId="0" animBg="1"/>
      <p:bldP spid="10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a:xfrm>
            <a:off x="6858000" y="981075"/>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Total</a:t>
            </a:r>
          </a:p>
        </p:txBody>
      </p:sp>
      <p:sp>
        <p:nvSpPr>
          <p:cNvPr id="20" name="Rectangle 19"/>
          <p:cNvSpPr/>
          <p:nvPr/>
        </p:nvSpPr>
        <p:spPr>
          <a:xfrm>
            <a:off x="6858000" y="1341438"/>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£17,055</a:t>
            </a:r>
          </a:p>
        </p:txBody>
      </p:sp>
      <p:sp>
        <p:nvSpPr>
          <p:cNvPr id="50" name="Rectangle 49"/>
          <p:cNvSpPr/>
          <p:nvPr/>
        </p:nvSpPr>
        <p:spPr>
          <a:xfrm>
            <a:off x="5711825" y="981075"/>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Dividends</a:t>
            </a:r>
          </a:p>
        </p:txBody>
      </p:sp>
      <p:sp>
        <p:nvSpPr>
          <p:cNvPr id="51" name="Rectangle 50"/>
          <p:cNvSpPr/>
          <p:nvPr/>
        </p:nvSpPr>
        <p:spPr>
          <a:xfrm>
            <a:off x="5711825" y="1341438"/>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£7,000</a:t>
            </a:r>
          </a:p>
        </p:txBody>
      </p:sp>
      <p:sp>
        <p:nvSpPr>
          <p:cNvPr id="65" name="Rectangle 64"/>
          <p:cNvSpPr/>
          <p:nvPr/>
        </p:nvSpPr>
        <p:spPr>
          <a:xfrm>
            <a:off x="4573588" y="981075"/>
            <a:ext cx="1144587"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Savings</a:t>
            </a:r>
          </a:p>
        </p:txBody>
      </p:sp>
      <p:sp>
        <p:nvSpPr>
          <p:cNvPr id="66" name="Rectangle 65"/>
          <p:cNvSpPr/>
          <p:nvPr/>
        </p:nvSpPr>
        <p:spPr>
          <a:xfrm>
            <a:off x="4573588" y="1341438"/>
            <a:ext cx="1144587"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a:t>
            </a:r>
          </a:p>
        </p:txBody>
      </p:sp>
      <p:sp>
        <p:nvSpPr>
          <p:cNvPr id="80" name="Rectangle 79"/>
          <p:cNvSpPr/>
          <p:nvPr/>
        </p:nvSpPr>
        <p:spPr>
          <a:xfrm>
            <a:off x="3429000" y="981075"/>
            <a:ext cx="1144588" cy="360363"/>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Non-savings</a:t>
            </a:r>
          </a:p>
        </p:txBody>
      </p:sp>
      <p:sp>
        <p:nvSpPr>
          <p:cNvPr id="81" name="Rectangle 80"/>
          <p:cNvSpPr/>
          <p:nvPr/>
        </p:nvSpPr>
        <p:spPr>
          <a:xfrm>
            <a:off x="3429000" y="1341438"/>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£9,930</a:t>
            </a:r>
          </a:p>
        </p:txBody>
      </p:sp>
      <p:sp>
        <p:nvSpPr>
          <p:cNvPr id="96" name="Rectangle 95"/>
          <p:cNvSpPr/>
          <p:nvPr/>
        </p:nvSpPr>
        <p:spPr>
          <a:xfrm>
            <a:off x="539552" y="1341438"/>
            <a:ext cx="288944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Taxable income</a:t>
            </a:r>
          </a:p>
        </p:txBody>
      </p:sp>
      <p:sp>
        <p:nvSpPr>
          <p:cNvPr id="21" name="Rectangle 20"/>
          <p:cNvSpPr/>
          <p:nvPr/>
        </p:nvSpPr>
        <p:spPr>
          <a:xfrm>
            <a:off x="6858000" y="1701800"/>
            <a:ext cx="1144588" cy="358775"/>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52" name="Rectangle 51"/>
          <p:cNvSpPr/>
          <p:nvPr/>
        </p:nvSpPr>
        <p:spPr>
          <a:xfrm>
            <a:off x="5711825" y="1701800"/>
            <a:ext cx="1144588" cy="358775"/>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67" name="Rectangle 66"/>
          <p:cNvSpPr/>
          <p:nvPr/>
        </p:nvSpPr>
        <p:spPr>
          <a:xfrm>
            <a:off x="4573588" y="1701800"/>
            <a:ext cx="1144587" cy="358775"/>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82" name="Rectangle 81"/>
          <p:cNvSpPr/>
          <p:nvPr/>
        </p:nvSpPr>
        <p:spPr>
          <a:xfrm>
            <a:off x="3429000" y="1701800"/>
            <a:ext cx="1144588" cy="358775"/>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97" name="Rectangle 96"/>
          <p:cNvSpPr/>
          <p:nvPr/>
        </p:nvSpPr>
        <p:spPr>
          <a:xfrm>
            <a:off x="539552" y="1701800"/>
            <a:ext cx="2889448" cy="358775"/>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Non-savings  income:</a:t>
            </a:r>
          </a:p>
        </p:txBody>
      </p:sp>
      <p:sp>
        <p:nvSpPr>
          <p:cNvPr id="22" name="Rectangle 21"/>
          <p:cNvSpPr/>
          <p:nvPr/>
        </p:nvSpPr>
        <p:spPr>
          <a:xfrm>
            <a:off x="6858000" y="2060575"/>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1,986</a:t>
            </a:r>
          </a:p>
        </p:txBody>
      </p:sp>
      <p:sp>
        <p:nvSpPr>
          <p:cNvPr id="83" name="Rectangle 82"/>
          <p:cNvSpPr/>
          <p:nvPr/>
        </p:nvSpPr>
        <p:spPr>
          <a:xfrm>
            <a:off x="3429000" y="2060575"/>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9,930</a:t>
            </a:r>
          </a:p>
        </p:txBody>
      </p:sp>
      <p:sp>
        <p:nvSpPr>
          <p:cNvPr id="98" name="Rectangle 97"/>
          <p:cNvSpPr/>
          <p:nvPr/>
        </p:nvSpPr>
        <p:spPr>
          <a:xfrm>
            <a:off x="539552" y="2060575"/>
            <a:ext cx="288944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	basic rate 20% ×</a:t>
            </a:r>
          </a:p>
        </p:txBody>
      </p:sp>
      <p:sp>
        <p:nvSpPr>
          <p:cNvPr id="71" name="Rectangle 70"/>
          <p:cNvSpPr/>
          <p:nvPr/>
        </p:nvSpPr>
        <p:spPr>
          <a:xfrm>
            <a:off x="4573588" y="2420888"/>
            <a:ext cx="1144587"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86" name="Rectangle 85"/>
          <p:cNvSpPr/>
          <p:nvPr/>
        </p:nvSpPr>
        <p:spPr>
          <a:xfrm>
            <a:off x="3429000" y="2420888"/>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01" name="Rectangle 100"/>
          <p:cNvSpPr/>
          <p:nvPr/>
        </p:nvSpPr>
        <p:spPr>
          <a:xfrm>
            <a:off x="539552" y="2420888"/>
            <a:ext cx="288944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Savings income:</a:t>
            </a:r>
          </a:p>
        </p:txBody>
      </p:sp>
      <p:sp>
        <p:nvSpPr>
          <p:cNvPr id="27" name="Rectangle 26"/>
          <p:cNvSpPr/>
          <p:nvPr/>
        </p:nvSpPr>
        <p:spPr>
          <a:xfrm>
            <a:off x="6858000" y="2780928"/>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0</a:t>
            </a:r>
          </a:p>
        </p:txBody>
      </p:sp>
      <p:sp>
        <p:nvSpPr>
          <p:cNvPr id="73" name="Rectangle 72"/>
          <p:cNvSpPr/>
          <p:nvPr/>
        </p:nvSpPr>
        <p:spPr>
          <a:xfrm>
            <a:off x="4573588" y="2780928"/>
            <a:ext cx="1144587"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125</a:t>
            </a:r>
          </a:p>
        </p:txBody>
      </p:sp>
      <p:sp>
        <p:nvSpPr>
          <p:cNvPr id="103" name="Rectangle 102"/>
          <p:cNvSpPr/>
          <p:nvPr/>
        </p:nvSpPr>
        <p:spPr>
          <a:xfrm>
            <a:off x="539552" y="2780928"/>
            <a:ext cx="288944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	“personal savings allowance”</a:t>
            </a:r>
          </a:p>
        </p:txBody>
      </p:sp>
      <p:sp>
        <p:nvSpPr>
          <p:cNvPr id="60" name="Rectangle 59"/>
          <p:cNvSpPr/>
          <p:nvPr/>
        </p:nvSpPr>
        <p:spPr>
          <a:xfrm>
            <a:off x="5711825" y="3140968"/>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75" name="Rectangle 74"/>
          <p:cNvSpPr/>
          <p:nvPr/>
        </p:nvSpPr>
        <p:spPr>
          <a:xfrm>
            <a:off x="4573588" y="3140968"/>
            <a:ext cx="1144587"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90" name="Rectangle 89"/>
          <p:cNvSpPr/>
          <p:nvPr/>
        </p:nvSpPr>
        <p:spPr>
          <a:xfrm>
            <a:off x="3429000" y="3140968"/>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05" name="Rectangle 104"/>
          <p:cNvSpPr/>
          <p:nvPr/>
        </p:nvSpPr>
        <p:spPr>
          <a:xfrm>
            <a:off x="539552" y="3140968"/>
            <a:ext cx="288944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Dividends:</a:t>
            </a:r>
          </a:p>
        </p:txBody>
      </p:sp>
      <p:sp>
        <p:nvSpPr>
          <p:cNvPr id="32" name="Rectangle 31"/>
          <p:cNvSpPr/>
          <p:nvPr/>
        </p:nvSpPr>
        <p:spPr>
          <a:xfrm>
            <a:off x="6858000" y="3501330"/>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0</a:t>
            </a:r>
          </a:p>
        </p:txBody>
      </p:sp>
      <p:sp>
        <p:nvSpPr>
          <p:cNvPr id="63" name="Rectangle 62"/>
          <p:cNvSpPr/>
          <p:nvPr/>
        </p:nvSpPr>
        <p:spPr>
          <a:xfrm>
            <a:off x="5711825" y="3501330"/>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500</a:t>
            </a:r>
          </a:p>
        </p:txBody>
      </p:sp>
      <p:sp>
        <p:nvSpPr>
          <p:cNvPr id="108" name="Rectangle 107"/>
          <p:cNvSpPr/>
          <p:nvPr/>
        </p:nvSpPr>
        <p:spPr>
          <a:xfrm>
            <a:off x="539552" y="3501330"/>
            <a:ext cx="288944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	dividend nil rate band 0% ×</a:t>
            </a:r>
          </a:p>
        </p:txBody>
      </p:sp>
      <p:sp>
        <p:nvSpPr>
          <p:cNvPr id="33" name="Rectangle 32"/>
          <p:cNvSpPr/>
          <p:nvPr/>
        </p:nvSpPr>
        <p:spPr>
          <a:xfrm>
            <a:off x="6858000" y="386169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699</a:t>
            </a:r>
          </a:p>
        </p:txBody>
      </p:sp>
      <p:sp>
        <p:nvSpPr>
          <p:cNvPr id="64" name="Rectangle 63"/>
          <p:cNvSpPr/>
          <p:nvPr/>
        </p:nvSpPr>
        <p:spPr>
          <a:xfrm>
            <a:off x="5711825" y="386169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u="sng" dirty="0">
                <a:solidFill>
                  <a:schemeClr val="tx1"/>
                </a:solidFill>
                <a:latin typeface="Trebuchet MS" panose="020B0603020202020204" pitchFamily="34" charset="0"/>
              </a:rPr>
              <a:t>	6,500</a:t>
            </a:r>
          </a:p>
        </p:txBody>
      </p:sp>
      <p:sp>
        <p:nvSpPr>
          <p:cNvPr id="109" name="Rectangle 108"/>
          <p:cNvSpPr/>
          <p:nvPr/>
        </p:nvSpPr>
        <p:spPr>
          <a:xfrm>
            <a:off x="539552" y="3861693"/>
            <a:ext cx="288944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dirty="0">
                <a:solidFill>
                  <a:schemeClr val="tx1"/>
                </a:solidFill>
                <a:latin typeface="Trebuchet MS" panose="020B0603020202020204" pitchFamily="34" charset="0"/>
              </a:rPr>
              <a:t>	ordinary rate 10.75% ×</a:t>
            </a:r>
          </a:p>
        </p:txBody>
      </p:sp>
      <p:sp>
        <p:nvSpPr>
          <p:cNvPr id="111" name="Rectangle 110"/>
          <p:cNvSpPr/>
          <p:nvPr/>
        </p:nvSpPr>
        <p:spPr>
          <a:xfrm>
            <a:off x="5711825" y="4223105"/>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7,000</a:t>
            </a:r>
          </a:p>
        </p:txBody>
      </p:sp>
      <p:sp>
        <p:nvSpPr>
          <p:cNvPr id="130" name="Rectangle 129"/>
          <p:cNvSpPr/>
          <p:nvPr/>
        </p:nvSpPr>
        <p:spPr>
          <a:xfrm>
            <a:off x="6858000" y="4593814"/>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2,685</a:t>
            </a:r>
          </a:p>
        </p:txBody>
      </p:sp>
      <p:sp>
        <p:nvSpPr>
          <p:cNvPr id="131" name="Rectangle 130"/>
          <p:cNvSpPr/>
          <p:nvPr/>
        </p:nvSpPr>
        <p:spPr>
          <a:xfrm>
            <a:off x="5711825" y="4593814"/>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32" name="Rectangle 131"/>
          <p:cNvSpPr/>
          <p:nvPr/>
        </p:nvSpPr>
        <p:spPr>
          <a:xfrm>
            <a:off x="4573588" y="4593814"/>
            <a:ext cx="1144587"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33" name="Rectangle 132"/>
          <p:cNvSpPr/>
          <p:nvPr/>
        </p:nvSpPr>
        <p:spPr>
          <a:xfrm>
            <a:off x="3429000" y="4593814"/>
            <a:ext cx="114458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dirty="0">
                <a:solidFill>
                  <a:schemeClr val="tx1"/>
                </a:solidFill>
                <a:latin typeface="Trebuchet MS" panose="020B0603020202020204" pitchFamily="34" charset="0"/>
              </a:rPr>
              <a:t>	</a:t>
            </a:r>
          </a:p>
        </p:txBody>
      </p:sp>
      <p:sp>
        <p:nvSpPr>
          <p:cNvPr id="134" name="Rectangle 133"/>
          <p:cNvSpPr/>
          <p:nvPr/>
        </p:nvSpPr>
        <p:spPr>
          <a:xfrm>
            <a:off x="539552" y="4593814"/>
            <a:ext cx="2889448" cy="360362"/>
          </a:xfrm>
          <a:prstGeom prst="rect">
            <a:avLst/>
          </a:prstGeom>
          <a:solidFill>
            <a:srgbClr val="80F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Trebuchet MS" panose="020B0603020202020204" pitchFamily="34" charset="0"/>
              </a:rPr>
              <a:t>Tax contributions</a:t>
            </a:r>
          </a:p>
        </p:txBody>
      </p:sp>
      <p:cxnSp>
        <p:nvCxnSpPr>
          <p:cNvPr id="136" name="Straight Connector 135"/>
          <p:cNvCxnSpPr/>
          <p:nvPr/>
        </p:nvCxnSpPr>
        <p:spPr>
          <a:xfrm flipV="1">
            <a:off x="539552" y="4581128"/>
            <a:ext cx="7463036" cy="126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539552" y="4954176"/>
            <a:ext cx="74630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5711825" y="4234741"/>
            <a:ext cx="1144588" cy="1993"/>
          </a:xfrm>
          <a:prstGeom prst="line">
            <a:avLst/>
          </a:prstGeom>
          <a:ln w="19050">
            <a:no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539552" y="1700808"/>
            <a:ext cx="74630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GB" altLang="en-US" b="1" dirty="0"/>
              <a:t>	Chap 6 self testing Q6.2</a:t>
            </a:r>
            <a:r>
              <a:rPr lang="en-GB" altLang="en-US" dirty="0"/>
              <a:t> </a:t>
            </a:r>
            <a:r>
              <a:rPr lang="en-GB" altLang="en-US" b="1" dirty="0"/>
              <a:t>Emma</a:t>
            </a:r>
            <a:endParaRPr lang="en-GB" dirty="0"/>
          </a:p>
        </p:txBody>
      </p:sp>
    </p:spTree>
    <p:extLst>
      <p:ext uri="{BB962C8B-B14F-4D97-AF65-F5344CB8AC3E}">
        <p14:creationId xmlns:p14="http://schemas.microsoft.com/office/powerpoint/2010/main" val="1580829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ipe(left)">
                                      <p:cBhvr>
                                        <p:cTn id="7" dur="500"/>
                                        <p:tgtEl>
                                          <p:spTgt spid="9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wipe(left)">
                                      <p:cBhvr>
                                        <p:cTn id="13" dur="500"/>
                                        <p:tgtEl>
                                          <p:spTgt spid="8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3"/>
                                        </p:tgtEl>
                                        <p:attrNameLst>
                                          <p:attrName>style.visibility</p:attrName>
                                        </p:attrNameLst>
                                      </p:cBhvr>
                                      <p:to>
                                        <p:strVal val="visible"/>
                                      </p:to>
                                    </p:set>
                                    <p:animEffect transition="in" filter="wipe(left)">
                                      <p:cBhvr>
                                        <p:cTn id="18" dur="500"/>
                                        <p:tgtEl>
                                          <p:spTgt spid="10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left)">
                                      <p:cBhvr>
                                        <p:cTn id="24" dur="500"/>
                                        <p:tgtEl>
                                          <p:spTgt spid="7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8"/>
                                        </p:tgtEl>
                                        <p:attrNameLst>
                                          <p:attrName>style.visibility</p:attrName>
                                        </p:attrNameLst>
                                      </p:cBhvr>
                                      <p:to>
                                        <p:strVal val="visible"/>
                                      </p:to>
                                    </p:set>
                                    <p:animEffect transition="in" filter="wipe(left)">
                                      <p:cBhvr>
                                        <p:cTn id="29" dur="500"/>
                                        <p:tgtEl>
                                          <p:spTgt spid="10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wipe(left)">
                                      <p:cBhvr>
                                        <p:cTn id="35" dur="500"/>
                                        <p:tgtEl>
                                          <p:spTgt spid="6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09"/>
                                        </p:tgtEl>
                                        <p:attrNameLst>
                                          <p:attrName>style.visibility</p:attrName>
                                        </p:attrNameLst>
                                      </p:cBhvr>
                                      <p:to>
                                        <p:strVal val="visible"/>
                                      </p:to>
                                    </p:set>
                                    <p:animEffect transition="in" filter="wipe(left)">
                                      <p:cBhvr>
                                        <p:cTn id="40" dur="500"/>
                                        <p:tgtEl>
                                          <p:spTgt spid="10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wipe(left)">
                                      <p:cBhvr>
                                        <p:cTn id="49" dur="500"/>
                                        <p:tgtEl>
                                          <p:spTgt spid="111"/>
                                        </p:tgtEl>
                                      </p:cBhvr>
                                    </p:animEffect>
                                  </p:childTnLst>
                                </p:cTn>
                              </p:par>
                              <p:par>
                                <p:cTn id="50" presetID="22" presetClass="entr" presetSubtype="8" fill="hold"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6"/>
                                        </p:tgtEl>
                                        <p:attrNameLst>
                                          <p:attrName>style.visibility</p:attrName>
                                        </p:attrNameLst>
                                      </p:cBhvr>
                                      <p:to>
                                        <p:strVal val="visible"/>
                                      </p:to>
                                    </p:set>
                                    <p:animEffect transition="in" filter="wipe(left)">
                                      <p:cBhvr>
                                        <p:cTn id="57" dur="500"/>
                                        <p:tgtEl>
                                          <p:spTgt spid="13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30"/>
                                        </p:tgtEl>
                                        <p:attrNameLst>
                                          <p:attrName>style.visibility</p:attrName>
                                        </p:attrNameLst>
                                      </p:cBhvr>
                                      <p:to>
                                        <p:strVal val="visible"/>
                                      </p:to>
                                    </p:set>
                                    <p:animEffect transition="in" filter="wipe(left)">
                                      <p:cBhvr>
                                        <p:cTn id="60" dur="500"/>
                                        <p:tgtEl>
                                          <p:spTgt spid="13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1"/>
                                        </p:tgtEl>
                                        <p:attrNameLst>
                                          <p:attrName>style.visibility</p:attrName>
                                        </p:attrNameLst>
                                      </p:cBhvr>
                                      <p:to>
                                        <p:strVal val="visible"/>
                                      </p:to>
                                    </p:set>
                                    <p:animEffect transition="in" filter="wipe(left)">
                                      <p:cBhvr>
                                        <p:cTn id="63" dur="500"/>
                                        <p:tgtEl>
                                          <p:spTgt spid="13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32"/>
                                        </p:tgtEl>
                                        <p:attrNameLst>
                                          <p:attrName>style.visibility</p:attrName>
                                        </p:attrNameLst>
                                      </p:cBhvr>
                                      <p:to>
                                        <p:strVal val="visible"/>
                                      </p:to>
                                    </p:set>
                                    <p:animEffect transition="in" filter="wipe(left)">
                                      <p:cBhvr>
                                        <p:cTn id="66" dur="500"/>
                                        <p:tgtEl>
                                          <p:spTgt spid="132"/>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33"/>
                                        </p:tgtEl>
                                        <p:attrNameLst>
                                          <p:attrName>style.visibility</p:attrName>
                                        </p:attrNameLst>
                                      </p:cBhvr>
                                      <p:to>
                                        <p:strVal val="visible"/>
                                      </p:to>
                                    </p:set>
                                    <p:animEffect transition="in" filter="wipe(left)">
                                      <p:cBhvr>
                                        <p:cTn id="69" dur="500"/>
                                        <p:tgtEl>
                                          <p:spTgt spid="133"/>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34"/>
                                        </p:tgtEl>
                                        <p:attrNameLst>
                                          <p:attrName>style.visibility</p:attrName>
                                        </p:attrNameLst>
                                      </p:cBhvr>
                                      <p:to>
                                        <p:strVal val="visible"/>
                                      </p:to>
                                    </p:set>
                                    <p:animEffect transition="in" filter="wipe(left)">
                                      <p:cBhvr>
                                        <p:cTn id="72" dur="500"/>
                                        <p:tgtEl>
                                          <p:spTgt spid="134"/>
                                        </p:tgtEl>
                                      </p:cBhvr>
                                    </p:animEffect>
                                  </p:childTnLst>
                                </p:cTn>
                              </p:par>
                              <p:par>
                                <p:cTn id="73" presetID="22" presetClass="entr" presetSubtype="8" fill="hold" nodeType="withEffect">
                                  <p:stCondLst>
                                    <p:cond delay="0"/>
                                  </p:stCondLst>
                                  <p:childTnLst>
                                    <p:set>
                                      <p:cBhvr>
                                        <p:cTn id="74" dur="1" fill="hold">
                                          <p:stCondLst>
                                            <p:cond delay="0"/>
                                          </p:stCondLst>
                                        </p:cTn>
                                        <p:tgtEl>
                                          <p:spTgt spid="137"/>
                                        </p:tgtEl>
                                        <p:attrNameLst>
                                          <p:attrName>style.visibility</p:attrName>
                                        </p:attrNameLst>
                                      </p:cBhvr>
                                      <p:to>
                                        <p:strVal val="visible"/>
                                      </p:to>
                                    </p:set>
                                    <p:animEffect transition="in" filter="wipe(left)">
                                      <p:cBhvr>
                                        <p:cTn id="75"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3" grpId="0"/>
      <p:bldP spid="98" grpId="0"/>
      <p:bldP spid="27" grpId="0"/>
      <p:bldP spid="73" grpId="0"/>
      <p:bldP spid="103" grpId="0"/>
      <p:bldP spid="32" grpId="0"/>
      <p:bldP spid="63" grpId="0"/>
      <p:bldP spid="108" grpId="0"/>
      <p:bldP spid="33" grpId="0"/>
      <p:bldP spid="64" grpId="0"/>
      <p:bldP spid="109" grpId="0"/>
      <p:bldP spid="111" grpId="0"/>
      <p:bldP spid="130" grpId="0"/>
      <p:bldP spid="131" grpId="0" animBg="1"/>
      <p:bldP spid="132" grpId="0" animBg="1"/>
      <p:bldP spid="133" grpId="0" animBg="1"/>
      <p:bldP spid="1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indent="0"/>
            <a:r>
              <a:rPr lang="en-GB" altLang="en-US" sz="3600" b="1" dirty="0"/>
              <a:t>Chap 6 self testing Q6.2 Emma</a:t>
            </a:r>
          </a:p>
        </p:txBody>
      </p:sp>
      <p:sp>
        <p:nvSpPr>
          <p:cNvPr id="82" name="Rectangle 81"/>
          <p:cNvSpPr/>
          <p:nvPr/>
        </p:nvSpPr>
        <p:spPr>
          <a:xfrm>
            <a:off x="3429000" y="1701800"/>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a:t>
            </a:r>
          </a:p>
        </p:txBody>
      </p:sp>
      <p:sp>
        <p:nvSpPr>
          <p:cNvPr id="83" name="Rectangle 82"/>
          <p:cNvSpPr/>
          <p:nvPr/>
        </p:nvSpPr>
        <p:spPr>
          <a:xfrm>
            <a:off x="3429000" y="2060575"/>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22,500</a:t>
            </a:r>
          </a:p>
        </p:txBody>
      </p:sp>
      <p:sp>
        <p:nvSpPr>
          <p:cNvPr id="84" name="Rectangle 83"/>
          <p:cNvSpPr/>
          <p:nvPr/>
        </p:nvSpPr>
        <p:spPr>
          <a:xfrm>
            <a:off x="3429000" y="2420938"/>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125</a:t>
            </a:r>
          </a:p>
        </p:txBody>
      </p:sp>
      <p:sp>
        <p:nvSpPr>
          <p:cNvPr id="85" name="Rectangle 84"/>
          <p:cNvSpPr/>
          <p:nvPr/>
        </p:nvSpPr>
        <p:spPr>
          <a:xfrm>
            <a:off x="3429000" y="2781300"/>
            <a:ext cx="114458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7,000</a:t>
            </a:r>
          </a:p>
        </p:txBody>
      </p:sp>
      <p:sp>
        <p:nvSpPr>
          <p:cNvPr id="86" name="Rectangle 85"/>
          <p:cNvSpPr/>
          <p:nvPr/>
        </p:nvSpPr>
        <p:spPr>
          <a:xfrm>
            <a:off x="3429000" y="3141663"/>
            <a:ext cx="1144588"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(2,685)</a:t>
            </a:r>
          </a:p>
        </p:txBody>
      </p:sp>
      <p:sp>
        <p:nvSpPr>
          <p:cNvPr id="87" name="Rectangle 86"/>
          <p:cNvSpPr/>
          <p:nvPr/>
        </p:nvSpPr>
        <p:spPr>
          <a:xfrm>
            <a:off x="3429000" y="3502025"/>
            <a:ext cx="1144588"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dirty="0">
                <a:solidFill>
                  <a:schemeClr val="tx1"/>
                </a:solidFill>
                <a:latin typeface="Trebuchet MS" panose="020B0603020202020204" pitchFamily="34" charset="0"/>
              </a:rPr>
              <a:t>	26,940</a:t>
            </a:r>
          </a:p>
        </p:txBody>
      </p:sp>
      <p:sp>
        <p:nvSpPr>
          <p:cNvPr id="98" name="Rectangle 97"/>
          <p:cNvSpPr/>
          <p:nvPr/>
        </p:nvSpPr>
        <p:spPr>
          <a:xfrm>
            <a:off x="1043608" y="2060575"/>
            <a:ext cx="2385392"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Trading profits</a:t>
            </a:r>
          </a:p>
        </p:txBody>
      </p:sp>
      <p:sp>
        <p:nvSpPr>
          <p:cNvPr id="99" name="Rectangle 98"/>
          <p:cNvSpPr/>
          <p:nvPr/>
        </p:nvSpPr>
        <p:spPr>
          <a:xfrm>
            <a:off x="1043608" y="2420938"/>
            <a:ext cx="2385392"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Bank deposit interest</a:t>
            </a:r>
          </a:p>
        </p:txBody>
      </p:sp>
      <p:sp>
        <p:nvSpPr>
          <p:cNvPr id="100" name="Rectangle 99"/>
          <p:cNvSpPr/>
          <p:nvPr/>
        </p:nvSpPr>
        <p:spPr>
          <a:xfrm>
            <a:off x="1043608" y="2781300"/>
            <a:ext cx="2385392"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Dividends</a:t>
            </a:r>
          </a:p>
        </p:txBody>
      </p:sp>
      <p:sp>
        <p:nvSpPr>
          <p:cNvPr id="101" name="Rectangle 100"/>
          <p:cNvSpPr/>
          <p:nvPr/>
        </p:nvSpPr>
        <p:spPr>
          <a:xfrm>
            <a:off x="1043608" y="3141663"/>
            <a:ext cx="2385392" cy="360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Income tax</a:t>
            </a:r>
          </a:p>
        </p:txBody>
      </p:sp>
      <p:sp>
        <p:nvSpPr>
          <p:cNvPr id="102" name="Rectangle 101"/>
          <p:cNvSpPr/>
          <p:nvPr/>
        </p:nvSpPr>
        <p:spPr>
          <a:xfrm>
            <a:off x="1043608" y="3502025"/>
            <a:ext cx="2385392" cy="358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dirty="0">
                <a:solidFill>
                  <a:schemeClr val="tx1"/>
                </a:solidFill>
                <a:latin typeface="Trebuchet MS" panose="020B0603020202020204" pitchFamily="34" charset="0"/>
              </a:rPr>
              <a:t>Income after tax</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719138" indent="-719138">
              <a:buNone/>
              <a:tabLst>
                <a:tab pos="719138" algn="l"/>
              </a:tabLst>
            </a:pPr>
            <a:endParaRPr lang="en-US" sz="2000" dirty="0">
              <a:solidFill>
                <a:schemeClr val="tx1"/>
              </a:solidFill>
              <a:latin typeface="Trebuchet MS" panose="020B0603020202020204" pitchFamily="34" charset="0"/>
            </a:endParaRPr>
          </a:p>
          <a:p>
            <a:pPr marL="719138" indent="-719138">
              <a:buNone/>
              <a:tabLst>
                <a:tab pos="719138" algn="l"/>
              </a:tabLst>
            </a:pPr>
            <a:r>
              <a:rPr lang="en-US" sz="2000" b="1" dirty="0">
                <a:solidFill>
                  <a:schemeClr val="tx1"/>
                </a:solidFill>
                <a:latin typeface="Trebuchet MS" panose="020B0603020202020204" pitchFamily="34" charset="0"/>
              </a:rPr>
              <a:t>Calculation of income after tax but before NICs</a:t>
            </a:r>
          </a:p>
        </p:txBody>
      </p:sp>
      <p:grpSp>
        <p:nvGrpSpPr>
          <p:cNvPr id="2" name="Group 1"/>
          <p:cNvGrpSpPr/>
          <p:nvPr/>
        </p:nvGrpSpPr>
        <p:grpSpPr>
          <a:xfrm>
            <a:off x="1043608" y="3506208"/>
            <a:ext cx="3529980" cy="360362"/>
            <a:chOff x="1043608" y="3506208"/>
            <a:chExt cx="6860382" cy="360362"/>
          </a:xfrm>
          <a:noFill/>
        </p:grpSpPr>
        <p:cxnSp>
          <p:nvCxnSpPr>
            <p:cNvPr id="112" name="Straight Connector 111"/>
            <p:cNvCxnSpPr/>
            <p:nvPr/>
          </p:nvCxnSpPr>
          <p:spPr>
            <a:xfrm>
              <a:off x="1043608" y="3866570"/>
              <a:ext cx="6859588" cy="0"/>
            </a:xfrm>
            <a:prstGeom prst="line">
              <a:avLst/>
            </a:prstGeom>
            <a:grpFill/>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1044402" y="3506208"/>
              <a:ext cx="6859588" cy="0"/>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7121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4"/>
                                        </p:tgtEl>
                                        <p:attrNameLst>
                                          <p:attrName>style.visibility</p:attrName>
                                        </p:attrNameLst>
                                      </p:cBhvr>
                                      <p:to>
                                        <p:strVal val="visible"/>
                                      </p:to>
                                    </p:set>
                                    <p:animEffect transition="in" filter="wipe(left)">
                                      <p:cBhvr>
                                        <p:cTn id="10" dur="500"/>
                                        <p:tgtEl>
                                          <p:spTgt spid="8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wipe(left)">
                                      <p:cBhvr>
                                        <p:cTn id="13" dur="500"/>
                                        <p:tgtEl>
                                          <p:spTgt spid="8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8"/>
                                        </p:tgtEl>
                                        <p:attrNameLst>
                                          <p:attrName>style.visibility</p:attrName>
                                        </p:attrNameLst>
                                      </p:cBhvr>
                                      <p:to>
                                        <p:strVal val="visible"/>
                                      </p:to>
                                    </p:set>
                                    <p:animEffect transition="in" filter="wipe(left)">
                                      <p:cBhvr>
                                        <p:cTn id="16" dur="500"/>
                                        <p:tgtEl>
                                          <p:spTgt spid="9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wipe(left)">
                                      <p:cBhvr>
                                        <p:cTn id="19" dur="500"/>
                                        <p:tgtEl>
                                          <p:spTgt spid="9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wipe(left)">
                                      <p:cBhvr>
                                        <p:cTn id="22" dur="500"/>
                                        <p:tgtEl>
                                          <p:spTgt spid="10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wipe(left)">
                                      <p:cBhvr>
                                        <p:cTn id="27" dur="500"/>
                                        <p:tgtEl>
                                          <p:spTgt spid="8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1"/>
                                        </p:tgtEl>
                                        <p:attrNameLst>
                                          <p:attrName>style.visibility</p:attrName>
                                        </p:attrNameLst>
                                      </p:cBhvr>
                                      <p:to>
                                        <p:strVal val="visible"/>
                                      </p:to>
                                    </p:set>
                                    <p:animEffect transition="in" filter="wipe(left)">
                                      <p:cBhvr>
                                        <p:cTn id="30" dur="500"/>
                                        <p:tgtEl>
                                          <p:spTgt spid="10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left)">
                                      <p:cBhvr>
                                        <p:cTn id="35" dur="500"/>
                                        <p:tgtEl>
                                          <p:spTgt spid="8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02"/>
                                        </p:tgtEl>
                                        <p:attrNameLst>
                                          <p:attrName>style.visibility</p:attrName>
                                        </p:attrNameLst>
                                      </p:cBhvr>
                                      <p:to>
                                        <p:strVal val="visible"/>
                                      </p:to>
                                    </p:set>
                                    <p:animEffect transition="in" filter="wipe(left)">
                                      <p:cBhvr>
                                        <p:cTn id="38"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7" grpId="0"/>
      <p:bldP spid="98" grpId="0"/>
      <p:bldP spid="99" grpId="0"/>
      <p:bldP spid="100" grpId="0"/>
      <p:bldP spid="101" grpId="0"/>
      <p:bldP spid="10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indent="0" eaLnBrk="1" hangingPunct="1"/>
            <a:r>
              <a:rPr lang="en-GB" altLang="en-US" dirty="0"/>
              <a:t>Student questions</a:t>
            </a:r>
            <a:endParaRPr lang="en-US" altLang="en-US" dirty="0"/>
          </a:p>
        </p:txBody>
      </p:sp>
      <p:sp>
        <p:nvSpPr>
          <p:cNvPr id="11267" name="Rectangle 3"/>
          <p:cNvSpPr>
            <a:spLocks noGrp="1" noChangeArrowheads="1"/>
          </p:cNvSpPr>
          <p:nvPr>
            <p:ph idx="1"/>
          </p:nvPr>
        </p:nvSpPr>
        <p:spPr/>
        <p:txBody>
          <a:bodyPr/>
          <a:lstStyle/>
          <a:p>
            <a:pPr marL="0" indent="0" eaLnBrk="1" hangingPunct="1">
              <a:buFontTx/>
              <a:buNone/>
            </a:pPr>
            <a:endParaRPr lang="en-GB" altLang="en-US" dirty="0">
              <a:solidFill>
                <a:schemeClr val="tx1"/>
              </a:solidFill>
            </a:endParaRPr>
          </a:p>
          <a:p>
            <a:pPr marL="0" indent="0" eaLnBrk="1" hangingPunct="1">
              <a:buFontTx/>
              <a:buNone/>
            </a:pPr>
            <a:r>
              <a:rPr lang="en-GB" altLang="en-US" dirty="0">
                <a:solidFill>
                  <a:schemeClr val="tx1"/>
                </a:solidFill>
              </a:rPr>
              <a:t>Chapter 6 self testing questions  6.3 and 6.4</a:t>
            </a:r>
          </a:p>
          <a:p>
            <a:pPr marL="0" indent="0" eaLnBrk="1" hangingPunct="1">
              <a:buFontTx/>
              <a:buNone/>
            </a:pPr>
            <a:endParaRPr lang="en-GB" altLang="en-US" dirty="0">
              <a:solidFill>
                <a:schemeClr val="tx1"/>
              </a:solidFill>
            </a:endParaRPr>
          </a:p>
          <a:p>
            <a:pPr marL="0" indent="0" eaLnBrk="1" hangingPunct="1">
              <a:buFontTx/>
              <a:buNone/>
            </a:pPr>
            <a:r>
              <a:rPr lang="en-GB" altLang="en-US" dirty="0">
                <a:solidFill>
                  <a:schemeClr val="tx1"/>
                </a:solidFill>
              </a:rPr>
              <a:t>Chapter 6 questions without answers 6.5 and 6.6</a:t>
            </a:r>
            <a:endParaRPr lang="en-US" altLang="en-US" dirty="0">
              <a:solidFill>
                <a:schemeClr val="tx1"/>
              </a:solidFill>
            </a:endParaRPr>
          </a:p>
        </p:txBody>
      </p:sp>
      <p:pic>
        <p:nvPicPr>
          <p:cNvPr id="3" name="Picture 2" descr="An Indian woman with a watering can, watering a piggy bank.  Alongside the piggy bank is a small tree, sprouting and growing golden coins as it would fruit.  This image represents capital growth.">
            <a:extLst>
              <a:ext uri="{FF2B5EF4-FFF2-40B4-BE49-F238E27FC236}">
                <a16:creationId xmlns:a16="http://schemas.microsoft.com/office/drawing/2014/main" id="{7F8AA303-9AF2-42F6-7DEC-BFEB3A28D3CB}"/>
              </a:ext>
            </a:extLst>
          </p:cNvPr>
          <p:cNvPicPr>
            <a:picLocks noChangeAspect="1"/>
          </p:cNvPicPr>
          <p:nvPr/>
        </p:nvPicPr>
        <p:blipFill>
          <a:blip r:embed="rId3"/>
          <a:stretch>
            <a:fillRect/>
          </a:stretch>
        </p:blipFill>
        <p:spPr>
          <a:xfrm>
            <a:off x="5400000" y="2520000"/>
            <a:ext cx="3430704" cy="3617640"/>
          </a:xfrm>
          <a:prstGeom prst="rect">
            <a:avLst/>
          </a:prstGeom>
        </p:spPr>
      </p:pic>
      <p:sp>
        <p:nvSpPr>
          <p:cNvPr id="2" name="Rectangle 1">
            <a:extLst>
              <a:ext uri="{FF2B5EF4-FFF2-40B4-BE49-F238E27FC236}">
                <a16:creationId xmlns:a16="http://schemas.microsoft.com/office/drawing/2014/main" id="{4B924376-C4F2-EDC1-5EE7-68989854345C}"/>
              </a:ext>
            </a:extLst>
          </p:cNvPr>
          <p:cNvSpPr/>
          <p:nvPr/>
        </p:nvSpPr>
        <p:spPr>
          <a:xfrm>
            <a:off x="0" y="6213600"/>
            <a:ext cx="9144000" cy="644400"/>
          </a:xfrm>
          <a:prstGeom prst="rect">
            <a:avLst/>
          </a:prstGeom>
          <a:solidFill>
            <a:srgbClr val="FBB61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r"/>
            <a:r>
              <a:rPr lang="en-GB" dirty="0">
                <a:latin typeface="Verdana" panose="020B0604030504040204" pitchFamily="34" charset="0"/>
                <a:ea typeface="Verdana" panose="020B0604030504040204" pitchFamily="34" charset="0"/>
              </a:rPr>
              <a:t>Image generated by Google Gemini</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indent="0" eaLnBrk="1" hangingPunct="1"/>
            <a:r>
              <a:rPr lang="en-US" altLang="en-US" dirty="0"/>
              <a:t>Allowable payments</a:t>
            </a:r>
          </a:p>
        </p:txBody>
      </p:sp>
      <p:sp>
        <p:nvSpPr>
          <p:cNvPr id="3075" name="Rectangle 3"/>
          <p:cNvSpPr>
            <a:spLocks noGrp="1" noChangeArrowheads="1"/>
          </p:cNvSpPr>
          <p:nvPr>
            <p:ph idx="1"/>
          </p:nvPr>
        </p:nvSpPr>
        <p:spPr>
          <a:xfrm>
            <a:off x="0" y="939801"/>
            <a:ext cx="9140826" cy="5632450"/>
          </a:xfrm>
        </p:spPr>
        <p:txBody>
          <a:bodyPr/>
          <a:lstStyle/>
          <a:p>
            <a:pPr marL="609600" indent="-609600" eaLnBrk="1" hangingPunct="1">
              <a:spcBef>
                <a:spcPts val="0"/>
              </a:spcBef>
              <a:buFontTx/>
              <a:buNone/>
              <a:defRPr/>
            </a:pPr>
            <a:endParaRPr lang="en-GB" dirty="0">
              <a:solidFill>
                <a:schemeClr val="tx1"/>
              </a:solidFill>
            </a:endParaRPr>
          </a:p>
          <a:p>
            <a:pPr marL="609600" indent="-609600" eaLnBrk="1" hangingPunct="1">
              <a:spcBef>
                <a:spcPts val="0"/>
              </a:spcBef>
              <a:buFontTx/>
              <a:buNone/>
              <a:defRPr/>
            </a:pPr>
            <a:r>
              <a:rPr lang="en-GB" dirty="0">
                <a:solidFill>
                  <a:schemeClr val="tx1"/>
                </a:solidFill>
              </a:rPr>
              <a:t>Allowable payments reduce taxable income, if</a:t>
            </a:r>
          </a:p>
          <a:p>
            <a:pPr marL="609600" indent="-609600" eaLnBrk="1" hangingPunct="1">
              <a:spcBef>
                <a:spcPts val="0"/>
              </a:spcBef>
              <a:buFontTx/>
              <a:buNone/>
              <a:defRPr/>
            </a:pPr>
            <a:r>
              <a:rPr lang="en-GB" dirty="0">
                <a:solidFill>
                  <a:schemeClr val="tx1"/>
                </a:solidFill>
              </a:rPr>
              <a:t>they are obligations falling within the following categories:</a:t>
            </a:r>
          </a:p>
          <a:p>
            <a:pPr marL="0" indent="0" eaLnBrk="1" hangingPunct="1">
              <a:spcBef>
                <a:spcPts val="0"/>
              </a:spcBef>
              <a:buFontTx/>
              <a:buNone/>
              <a:defRPr/>
            </a:pPr>
            <a:endParaRPr lang="en-GB" dirty="0">
              <a:solidFill>
                <a:schemeClr val="tx1"/>
              </a:solidFill>
            </a:endParaRPr>
          </a:p>
          <a:p>
            <a:pPr marL="609600" indent="-609600" eaLnBrk="1" hangingPunct="1">
              <a:spcBef>
                <a:spcPts val="0"/>
              </a:spcBef>
              <a:buFontTx/>
              <a:buAutoNum type="alphaLcParenR"/>
              <a:defRPr/>
            </a:pPr>
            <a:r>
              <a:rPr lang="en-GB" dirty="0">
                <a:solidFill>
                  <a:schemeClr val="tx1"/>
                </a:solidFill>
              </a:rPr>
              <a:t>payments of interest… for certain purposes e.g. on a loan to pay Inheritance Tax;</a:t>
            </a:r>
          </a:p>
          <a:p>
            <a:pPr marL="609600" indent="-609600" eaLnBrk="1" hangingPunct="1">
              <a:spcBef>
                <a:spcPts val="0"/>
              </a:spcBef>
              <a:buFontTx/>
              <a:buAutoNum type="alphaLcParenR"/>
              <a:defRPr/>
            </a:pPr>
            <a:endParaRPr lang="en-GB" dirty="0">
              <a:solidFill>
                <a:schemeClr val="tx1"/>
              </a:solidFill>
            </a:endParaRPr>
          </a:p>
          <a:p>
            <a:pPr marL="609600" indent="-609600" eaLnBrk="1" hangingPunct="1">
              <a:spcBef>
                <a:spcPts val="0"/>
              </a:spcBef>
              <a:buFontTx/>
              <a:buAutoNum type="alphaLcParenR"/>
              <a:defRPr/>
            </a:pPr>
            <a:r>
              <a:rPr lang="en-GB" dirty="0">
                <a:solidFill>
                  <a:schemeClr val="tx1"/>
                </a:solidFill>
              </a:rPr>
              <a:t>other annual payments made for bone fide commercial reasons in connection with the payer’s trade, profession or vocation</a:t>
            </a:r>
          </a:p>
          <a:p>
            <a:pPr marL="609600" indent="-609600" eaLnBrk="1" hangingPunct="1">
              <a:spcBef>
                <a:spcPts val="0"/>
              </a:spcBef>
              <a:buFontTx/>
              <a:buAutoNum type="alphaLcParenR"/>
              <a:defRPr/>
            </a:pPr>
            <a:endParaRPr lang="en-GB" dirty="0">
              <a:solidFill>
                <a:schemeClr val="tx1"/>
              </a:solidFill>
            </a:endParaRPr>
          </a:p>
          <a:p>
            <a:pPr marL="0" indent="0" eaLnBrk="1" hangingPunct="1">
              <a:spcBef>
                <a:spcPts val="0"/>
              </a:spcBef>
              <a:buFontTx/>
              <a:buNone/>
              <a:defRPr/>
            </a:pPr>
            <a:r>
              <a:rPr lang="en-GB" dirty="0">
                <a:solidFill>
                  <a:schemeClr val="tx1"/>
                </a:solidFill>
              </a:rPr>
              <a:t>For Gift Aid payments to a charity special techniques apply...</a:t>
            </a:r>
            <a:endParaRPr lang="en-US"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indent="0" eaLnBrk="1" hangingPunct="1"/>
            <a:r>
              <a:rPr lang="en-GB" altLang="en-US" dirty="0"/>
              <a:t>Gift Aid</a:t>
            </a:r>
            <a:endParaRPr lang="en-US" altLang="en-US" dirty="0"/>
          </a:p>
        </p:txBody>
      </p:sp>
      <p:sp>
        <p:nvSpPr>
          <p:cNvPr id="7171" name="Rectangle 3"/>
          <p:cNvSpPr>
            <a:spLocks noGrp="1" noChangeArrowheads="1"/>
          </p:cNvSpPr>
          <p:nvPr>
            <p:ph idx="1"/>
          </p:nvPr>
        </p:nvSpPr>
        <p:spPr/>
        <p:txBody>
          <a:bodyPr/>
          <a:lstStyle/>
          <a:p>
            <a:pPr marL="357188" indent="-357188" eaLnBrk="1" hangingPunct="1">
              <a:tabLst>
                <a:tab pos="357188" algn="l"/>
              </a:tabLst>
            </a:pPr>
            <a:r>
              <a:rPr lang="en-GB" altLang="en-US" dirty="0">
                <a:solidFill>
                  <a:schemeClr val="tx1"/>
                </a:solidFill>
              </a:rPr>
              <a:t>Basic rate Income Tax relief is given by making a donation net of basic rate income tax;</a:t>
            </a:r>
          </a:p>
          <a:p>
            <a:pPr marL="357188" indent="-357188" eaLnBrk="1" hangingPunct="1">
              <a:tabLst>
                <a:tab pos="357188" algn="l"/>
              </a:tabLst>
            </a:pPr>
            <a:endParaRPr lang="en-GB" altLang="en-US" dirty="0">
              <a:solidFill>
                <a:schemeClr val="tx1"/>
              </a:solidFill>
            </a:endParaRPr>
          </a:p>
          <a:p>
            <a:pPr marL="357188" indent="-357188" eaLnBrk="1" hangingPunct="1">
              <a:tabLst>
                <a:tab pos="357188" algn="l"/>
              </a:tabLst>
            </a:pPr>
            <a:r>
              <a:rPr lang="en-GB" altLang="en-US" dirty="0">
                <a:solidFill>
                  <a:schemeClr val="tx1"/>
                </a:solidFill>
              </a:rPr>
              <a:t>A net gift of £80 cash to a charity will allow the charity to reclaim a further £20 from HMRC;</a:t>
            </a:r>
          </a:p>
          <a:p>
            <a:pPr marL="357188" indent="-357188" eaLnBrk="1" hangingPunct="1">
              <a:tabLst>
                <a:tab pos="357188" algn="l"/>
              </a:tabLst>
            </a:pPr>
            <a:endParaRPr lang="en-GB" altLang="en-US" dirty="0">
              <a:solidFill>
                <a:schemeClr val="tx1"/>
              </a:solidFill>
            </a:endParaRPr>
          </a:p>
          <a:p>
            <a:pPr marL="357188" indent="-357188" eaLnBrk="1" hangingPunct="1">
              <a:tabLst>
                <a:tab pos="357188" algn="l"/>
              </a:tabLst>
            </a:pPr>
            <a:r>
              <a:rPr lang="en-GB" altLang="en-US" dirty="0">
                <a:solidFill>
                  <a:schemeClr val="tx1"/>
                </a:solidFill>
              </a:rPr>
              <a:t>Higher Rate and Additional Rate taxpayers can get extra tax relief by </a:t>
            </a:r>
            <a:r>
              <a:rPr lang="en-GB" altLang="en-US" b="1" dirty="0">
                <a:solidFill>
                  <a:schemeClr val="tx1"/>
                </a:solidFill>
              </a:rPr>
              <a:t>widening</a:t>
            </a:r>
            <a:r>
              <a:rPr lang="en-GB" altLang="en-US" dirty="0">
                <a:solidFill>
                  <a:schemeClr val="tx1"/>
                </a:solidFill>
              </a:rPr>
              <a:t> their income tax </a:t>
            </a:r>
            <a:r>
              <a:rPr lang="en-GB" altLang="en-US" b="1" dirty="0">
                <a:solidFill>
                  <a:schemeClr val="tx1"/>
                </a:solidFill>
              </a:rPr>
              <a:t>basic rate band</a:t>
            </a:r>
            <a:r>
              <a:rPr lang="en-GB" altLang="en-US" dirty="0">
                <a:solidFill>
                  <a:schemeClr val="tx1"/>
                </a:solidFill>
              </a:rPr>
              <a:t> by the gross amount of the gift, in this case £100;</a:t>
            </a:r>
          </a:p>
          <a:p>
            <a:pPr marL="357188" indent="-357188" eaLnBrk="1" hangingPunct="1">
              <a:tabLst>
                <a:tab pos="357188" algn="l"/>
              </a:tabLst>
            </a:pPr>
            <a:endParaRPr lang="en-GB" altLang="en-US" dirty="0">
              <a:solidFill>
                <a:schemeClr val="tx1"/>
              </a:solidFill>
            </a:endParaRPr>
          </a:p>
          <a:p>
            <a:pPr marL="357188" indent="-357188" eaLnBrk="1" hangingPunct="1">
              <a:tabLst>
                <a:tab pos="357188" algn="l"/>
              </a:tabLst>
            </a:pPr>
            <a:r>
              <a:rPr lang="en-GB" altLang="en-US" dirty="0">
                <a:solidFill>
                  <a:schemeClr val="tx1"/>
                </a:solidFill>
              </a:rPr>
              <a:t>Gifts already qualifying for relief under the payroll giving deduction scheme cannot also qualify for gift aid relief.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wipe(left)">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wipe(left)">
                                      <p:cBhvr>
                                        <p:cTn id="12" dur="500"/>
                                        <p:tgtEl>
                                          <p:spTgt spid="71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71">
                                            <p:txEl>
                                              <p:pRg st="4" end="4"/>
                                            </p:txEl>
                                          </p:spTgt>
                                        </p:tgtEl>
                                        <p:attrNameLst>
                                          <p:attrName>style.visibility</p:attrName>
                                        </p:attrNameLst>
                                      </p:cBhvr>
                                      <p:to>
                                        <p:strVal val="visible"/>
                                      </p:to>
                                    </p:set>
                                    <p:animEffect transition="in" filter="wipe(left)">
                                      <p:cBhvr>
                                        <p:cTn id="17" dur="500"/>
                                        <p:tgtEl>
                                          <p:spTgt spid="717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171">
                                            <p:txEl>
                                              <p:pRg st="6" end="6"/>
                                            </p:txEl>
                                          </p:spTgt>
                                        </p:tgtEl>
                                        <p:attrNameLst>
                                          <p:attrName>style.visibility</p:attrName>
                                        </p:attrNameLst>
                                      </p:cBhvr>
                                      <p:to>
                                        <p:strVal val="visible"/>
                                      </p:to>
                                    </p:set>
                                    <p:animEffect transition="in" filter="wipe(left)">
                                      <p:cBhvr>
                                        <p:cTn id="22" dur="500"/>
                                        <p:tgtEl>
                                          <p:spTgt spid="71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indent="0" eaLnBrk="1" hangingPunct="1"/>
            <a:r>
              <a:rPr lang="en-GB" altLang="en-US" dirty="0"/>
              <a:t>Gift Aid in Income Tax computations</a:t>
            </a:r>
            <a:endParaRPr lang="en-US" altLang="en-US" dirty="0"/>
          </a:p>
        </p:txBody>
      </p:sp>
      <p:sp>
        <p:nvSpPr>
          <p:cNvPr id="9219" name="Rectangle 3"/>
          <p:cNvSpPr>
            <a:spLocks noGrp="1" noChangeArrowheads="1"/>
          </p:cNvSpPr>
          <p:nvPr>
            <p:ph idx="1"/>
          </p:nvPr>
        </p:nvSpPr>
        <p:spPr/>
        <p:txBody>
          <a:bodyPr/>
          <a:lstStyle/>
          <a:p>
            <a:pPr marL="354013" indent="-354013" eaLnBrk="1" hangingPunct="1">
              <a:tabLst>
                <a:tab pos="354013" algn="l"/>
                <a:tab pos="1071563" algn="l"/>
              </a:tabLst>
              <a:defRPr/>
            </a:pPr>
            <a:endParaRPr lang="en-GB" altLang="en-US" dirty="0">
              <a:solidFill>
                <a:schemeClr val="tx1"/>
              </a:solidFill>
            </a:endParaRPr>
          </a:p>
          <a:p>
            <a:pPr marL="354013" indent="-354013" eaLnBrk="1" hangingPunct="1">
              <a:tabLst>
                <a:tab pos="354013" algn="l"/>
                <a:tab pos="1071563" algn="l"/>
              </a:tabLst>
              <a:defRPr/>
            </a:pPr>
            <a:r>
              <a:rPr lang="en-GB" altLang="en-US" dirty="0">
                <a:solidFill>
                  <a:schemeClr val="tx1"/>
                </a:solidFill>
              </a:rPr>
              <a:t>Basic rate tax payer	</a:t>
            </a:r>
          </a:p>
          <a:p>
            <a:pPr marL="722313" indent="-722313" eaLnBrk="1" hangingPunct="1">
              <a:buFontTx/>
              <a:buNone/>
              <a:tabLst>
                <a:tab pos="354013" algn="l"/>
                <a:tab pos="1071563" algn="l"/>
              </a:tabLst>
              <a:defRPr/>
            </a:pPr>
            <a:r>
              <a:rPr lang="en-GB" altLang="en-US" dirty="0">
                <a:solidFill>
                  <a:schemeClr val="tx1"/>
                </a:solidFill>
              </a:rPr>
              <a:t>	–	</a:t>
            </a:r>
            <a:r>
              <a:rPr lang="en-GB" altLang="en-US" sz="2000" dirty="0">
                <a:solidFill>
                  <a:schemeClr val="tx1"/>
                </a:solidFill>
              </a:rPr>
              <a:t>Ignore in the income tax computation as relief effectively given at source (</a:t>
            </a:r>
            <a:r>
              <a:rPr lang="en-GB" altLang="en-US" sz="2000" i="1" dirty="0">
                <a:solidFill>
                  <a:schemeClr val="tx1"/>
                </a:solidFill>
              </a:rPr>
              <a:t>donation treated as net</a:t>
            </a:r>
            <a:r>
              <a:rPr lang="en-GB" altLang="en-US" sz="2000" dirty="0">
                <a:solidFill>
                  <a:schemeClr val="tx1"/>
                </a:solidFill>
              </a:rPr>
              <a:t>);</a:t>
            </a:r>
            <a:endParaRPr lang="en-GB" altLang="en-US" dirty="0">
              <a:solidFill>
                <a:schemeClr val="tx1"/>
              </a:solidFill>
            </a:endParaRPr>
          </a:p>
          <a:p>
            <a:pPr marL="354013" indent="-354013" eaLnBrk="1" hangingPunct="1">
              <a:tabLst>
                <a:tab pos="354013" algn="l"/>
                <a:tab pos="1071563" algn="l"/>
              </a:tabLst>
              <a:defRPr/>
            </a:pPr>
            <a:endParaRPr lang="en-GB" altLang="en-US" dirty="0">
              <a:solidFill>
                <a:schemeClr val="tx1"/>
              </a:solidFill>
            </a:endParaRPr>
          </a:p>
          <a:p>
            <a:pPr marL="354013" indent="-354013" eaLnBrk="1" hangingPunct="1">
              <a:tabLst>
                <a:tab pos="354013" algn="l"/>
                <a:tab pos="1071563" algn="l"/>
              </a:tabLst>
              <a:defRPr/>
            </a:pPr>
            <a:r>
              <a:rPr lang="en-GB" altLang="en-US" dirty="0">
                <a:solidFill>
                  <a:schemeClr val="tx1"/>
                </a:solidFill>
              </a:rPr>
              <a:t>Higher rate taxpayer	</a:t>
            </a:r>
          </a:p>
          <a:p>
            <a:pPr marL="722313" indent="-722313" eaLnBrk="1" hangingPunct="1">
              <a:buFontTx/>
              <a:buNone/>
              <a:tabLst>
                <a:tab pos="354013" algn="l"/>
                <a:tab pos="1071563" algn="l"/>
              </a:tabLst>
              <a:defRPr/>
            </a:pPr>
            <a:r>
              <a:rPr lang="en-GB" altLang="en-US" dirty="0">
                <a:solidFill>
                  <a:schemeClr val="tx1"/>
                </a:solidFill>
              </a:rPr>
              <a:t>	–	</a:t>
            </a:r>
            <a:r>
              <a:rPr lang="en-GB" altLang="en-US" sz="2000" dirty="0">
                <a:solidFill>
                  <a:schemeClr val="tx1"/>
                </a:solidFill>
              </a:rPr>
              <a:t>Gross-up the gift aid payment by the basic rate of income tax and extend the basic rate band by that gross amount;</a:t>
            </a:r>
            <a:endParaRPr lang="en-GB" altLang="en-US" dirty="0">
              <a:solidFill>
                <a:schemeClr val="tx1"/>
              </a:solidFill>
            </a:endParaRPr>
          </a:p>
          <a:p>
            <a:pPr marL="354013" indent="-354013" eaLnBrk="1" hangingPunct="1">
              <a:tabLst>
                <a:tab pos="354013" algn="l"/>
                <a:tab pos="1071563" algn="l"/>
              </a:tabLst>
              <a:defRPr/>
            </a:pPr>
            <a:endParaRPr lang="en-US" altLang="en-US" dirty="0">
              <a:solidFill>
                <a:schemeClr val="tx1"/>
              </a:solidFill>
            </a:endParaRPr>
          </a:p>
          <a:p>
            <a:pPr marL="354013" indent="-354013" eaLnBrk="1" hangingPunct="1">
              <a:tabLst>
                <a:tab pos="354013" algn="l"/>
                <a:tab pos="1071563" algn="l"/>
              </a:tabLst>
              <a:defRPr/>
            </a:pPr>
            <a:r>
              <a:rPr lang="en-US" altLang="en-US" dirty="0">
                <a:solidFill>
                  <a:schemeClr val="tx1"/>
                </a:solidFill>
              </a:rPr>
              <a:t>Additional rate taxpayer</a:t>
            </a:r>
          </a:p>
          <a:p>
            <a:pPr marL="722313" lvl="1" indent="-368300" eaLnBrk="1" hangingPunct="1">
              <a:buNone/>
              <a:tabLst>
                <a:tab pos="354013" algn="l"/>
                <a:tab pos="1071563" algn="l"/>
              </a:tabLst>
              <a:defRPr/>
            </a:pPr>
            <a:r>
              <a:rPr lang="en-US" altLang="en-US" dirty="0">
                <a:solidFill>
                  <a:schemeClr val="tx1"/>
                </a:solidFill>
              </a:rPr>
              <a:t>-	Gross-up the gift aid payment by the basic rate of income tax and increase both the basic rate and higher rate </a:t>
            </a:r>
            <a:r>
              <a:rPr lang="en-US" altLang="en-US" b="1" dirty="0">
                <a:solidFill>
                  <a:schemeClr val="tx1"/>
                </a:solidFill>
              </a:rPr>
              <a:t>thresholds</a:t>
            </a:r>
            <a:r>
              <a:rPr lang="en-US" altLang="en-US" dirty="0">
                <a:solidFill>
                  <a:schemeClr val="tx1"/>
                </a:solidFill>
              </a:rPr>
              <a:t> by that gross amount (</a:t>
            </a:r>
            <a:r>
              <a:rPr lang="en-US" altLang="en-US" i="1" dirty="0">
                <a:solidFill>
                  <a:schemeClr val="tx1"/>
                </a:solidFill>
              </a:rPr>
              <a:t>note the </a:t>
            </a:r>
            <a:r>
              <a:rPr lang="en-US" altLang="en-US" b="1" i="1" dirty="0">
                <a:solidFill>
                  <a:schemeClr val="tx1"/>
                </a:solidFill>
              </a:rPr>
              <a:t>size</a:t>
            </a:r>
            <a:r>
              <a:rPr lang="en-US" altLang="en-US" i="1" dirty="0">
                <a:solidFill>
                  <a:schemeClr val="tx1"/>
                </a:solidFill>
              </a:rPr>
              <a:t> of the higher rate band remains unchanged</a:t>
            </a:r>
            <a:r>
              <a:rPr lang="en-US" altLang="en-US" dirty="0">
                <a:solidFill>
                  <a:schemeClr val="tx1"/>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animEffect transition="in" filter="wipe(left)">
                                      <p:cBhvr>
                                        <p:cTn id="7" dur="500"/>
                                        <p:tgtEl>
                                          <p:spTgt spid="92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9">
                                            <p:txEl>
                                              <p:pRg st="2" end="2"/>
                                            </p:txEl>
                                          </p:spTgt>
                                        </p:tgtEl>
                                        <p:attrNameLst>
                                          <p:attrName>style.visibility</p:attrName>
                                        </p:attrNameLst>
                                      </p:cBhvr>
                                      <p:to>
                                        <p:strVal val="visible"/>
                                      </p:to>
                                    </p:set>
                                    <p:animEffect transition="in" filter="wipe(left)">
                                      <p:cBhvr>
                                        <p:cTn id="12" dur="500"/>
                                        <p:tgtEl>
                                          <p:spTgt spid="92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19">
                                            <p:txEl>
                                              <p:pRg st="4" end="4"/>
                                            </p:txEl>
                                          </p:spTgt>
                                        </p:tgtEl>
                                        <p:attrNameLst>
                                          <p:attrName>style.visibility</p:attrName>
                                        </p:attrNameLst>
                                      </p:cBhvr>
                                      <p:to>
                                        <p:strVal val="visible"/>
                                      </p:to>
                                    </p:set>
                                    <p:animEffect transition="in" filter="wipe(left)">
                                      <p:cBhvr>
                                        <p:cTn id="17" dur="500"/>
                                        <p:tgtEl>
                                          <p:spTgt spid="921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219">
                                            <p:txEl>
                                              <p:pRg st="5" end="5"/>
                                            </p:txEl>
                                          </p:spTgt>
                                        </p:tgtEl>
                                        <p:attrNameLst>
                                          <p:attrName>style.visibility</p:attrName>
                                        </p:attrNameLst>
                                      </p:cBhvr>
                                      <p:to>
                                        <p:strVal val="visible"/>
                                      </p:to>
                                    </p:set>
                                    <p:animEffect transition="in" filter="wipe(left)">
                                      <p:cBhvr>
                                        <p:cTn id="22" dur="500"/>
                                        <p:tgtEl>
                                          <p:spTgt spid="9219">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219">
                                            <p:txEl>
                                              <p:pRg st="7" end="7"/>
                                            </p:txEl>
                                          </p:spTgt>
                                        </p:tgtEl>
                                        <p:attrNameLst>
                                          <p:attrName>style.visibility</p:attrName>
                                        </p:attrNameLst>
                                      </p:cBhvr>
                                      <p:to>
                                        <p:strVal val="visible"/>
                                      </p:to>
                                    </p:set>
                                    <p:animEffect transition="in" filter="wipe(left)">
                                      <p:cBhvr>
                                        <p:cTn id="27" dur="500"/>
                                        <p:tgtEl>
                                          <p:spTgt spid="9219">
                                            <p:txEl>
                                              <p:pRg st="7" end="7"/>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219">
                                            <p:txEl>
                                              <p:pRg st="8" end="8"/>
                                            </p:txEl>
                                          </p:spTgt>
                                        </p:tgtEl>
                                        <p:attrNameLst>
                                          <p:attrName>style.visibility</p:attrName>
                                        </p:attrNameLst>
                                      </p:cBhvr>
                                      <p:to>
                                        <p:strVal val="visible"/>
                                      </p:to>
                                    </p:set>
                                    <p:animEffect transition="in" filter="wipe(left)">
                                      <p:cBhvr>
                                        <p:cTn id="30" dur="500"/>
                                        <p:tgtEl>
                                          <p:spTgt spid="92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Rectangle 41"/>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6</a:t>
            </a:r>
          </a:p>
          <a:p>
            <a:pPr marL="0" indent="0">
              <a:buNone/>
              <a:tabLst>
                <a:tab pos="355600" algn="l"/>
              </a:tabLst>
              <a:defRPr/>
            </a:pPr>
            <a:r>
              <a:rPr lang="en-GB" altLang="en-US" sz="2000" b="1" kern="0" dirty="0">
                <a:solidFill>
                  <a:srgbClr val="D57800"/>
                </a:solidFill>
                <a:latin typeface="Verdana" panose="020B0604030504040204" pitchFamily="34" charset="0"/>
                <a:ea typeface="Verdana" panose="020B0604030504040204" pitchFamily="34" charset="0"/>
              </a:rPr>
              <a:t>Savings and investment income</a:t>
            </a:r>
          </a:p>
          <a:p>
            <a:pPr marL="0" indent="0">
              <a:buFontTx/>
              <a:buNone/>
              <a:tabLst>
                <a:tab pos="355600" algn="l"/>
              </a:tabLst>
              <a:defRPr/>
            </a:pPr>
            <a:endParaRPr lang="en-GB" altLang="en-US" sz="20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endParaRPr lang="en-GB" altLang="en-US" sz="18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204E86C1-340F-C6D6-FBA3-1F79272E70D8}"/>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11275554"/>
      </p:ext>
    </p:extLst>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r>
              <a:rPr lang="en-GB" altLang="en-US" dirty="0"/>
              <a:t>Introduction</a:t>
            </a:r>
          </a:p>
        </p:txBody>
      </p:sp>
      <p:sp>
        <p:nvSpPr>
          <p:cNvPr id="2" name="Rectangle 1">
            <a:extLst>
              <a:ext uri="{FF2B5EF4-FFF2-40B4-BE49-F238E27FC236}">
                <a16:creationId xmlns:a16="http://schemas.microsoft.com/office/drawing/2014/main" id="{E51D62ED-EED2-4520-9BF9-313393520520}"/>
              </a:ext>
            </a:extLst>
          </p:cNvPr>
          <p:cNvSpPr/>
          <p:nvPr/>
        </p:nvSpPr>
        <p:spPr>
          <a:xfrm>
            <a:off x="2627784" y="5212413"/>
            <a:ext cx="1510582" cy="1008112"/>
          </a:xfrm>
          <a:prstGeom prst="rect">
            <a:avLst/>
          </a:prstGeom>
          <a:gradFill flip="none" rotWithShape="1">
            <a:gsLst>
              <a:gs pos="0">
                <a:srgbClr val="008000"/>
              </a:gs>
              <a:gs pos="100000">
                <a:srgbClr val="00FF8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Basic rate</a:t>
            </a:r>
          </a:p>
        </p:txBody>
      </p:sp>
      <p:sp>
        <p:nvSpPr>
          <p:cNvPr id="11" name="Rectangle 10">
            <a:extLst>
              <a:ext uri="{FF2B5EF4-FFF2-40B4-BE49-F238E27FC236}">
                <a16:creationId xmlns:a16="http://schemas.microsoft.com/office/drawing/2014/main" id="{07DFF144-3942-40EB-9389-670C6B3F068E}"/>
              </a:ext>
            </a:extLst>
          </p:cNvPr>
          <p:cNvSpPr/>
          <p:nvPr/>
        </p:nvSpPr>
        <p:spPr>
          <a:xfrm>
            <a:off x="2627784" y="4204301"/>
            <a:ext cx="1510582" cy="1008112"/>
          </a:xfrm>
          <a:prstGeom prst="rect">
            <a:avLst/>
          </a:prstGeom>
          <a:gradFill flip="none" rotWithShape="1">
            <a:gsLst>
              <a:gs pos="0">
                <a:srgbClr val="FF8000"/>
              </a:gs>
              <a:gs pos="10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Higher rate</a:t>
            </a:r>
          </a:p>
        </p:txBody>
      </p:sp>
      <p:sp>
        <p:nvSpPr>
          <p:cNvPr id="12" name="Rectangle 11">
            <a:extLst>
              <a:ext uri="{FF2B5EF4-FFF2-40B4-BE49-F238E27FC236}">
                <a16:creationId xmlns:a16="http://schemas.microsoft.com/office/drawing/2014/main" id="{05C746E8-9600-4446-B470-76C49949E4D8}"/>
              </a:ext>
            </a:extLst>
          </p:cNvPr>
          <p:cNvSpPr/>
          <p:nvPr/>
        </p:nvSpPr>
        <p:spPr>
          <a:xfrm>
            <a:off x="2627784" y="1427069"/>
            <a:ext cx="1510582" cy="2777232"/>
          </a:xfrm>
          <a:prstGeom prst="rect">
            <a:avLst/>
          </a:prstGeom>
          <a:gradFill flip="none" rotWithShape="1">
            <a:gsLst>
              <a:gs pos="0">
                <a:srgbClr val="800000"/>
              </a:gs>
              <a:gs pos="100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Additional rate</a:t>
            </a:r>
          </a:p>
        </p:txBody>
      </p:sp>
      <p:sp>
        <p:nvSpPr>
          <p:cNvPr id="13" name="Rectangle 12">
            <a:extLst>
              <a:ext uri="{FF2B5EF4-FFF2-40B4-BE49-F238E27FC236}">
                <a16:creationId xmlns:a16="http://schemas.microsoft.com/office/drawing/2014/main" id="{27CC4AA7-0DC6-4809-BBE9-4D54BE7C4491}"/>
              </a:ext>
            </a:extLst>
          </p:cNvPr>
          <p:cNvSpPr/>
          <p:nvPr/>
        </p:nvSpPr>
        <p:spPr>
          <a:xfrm>
            <a:off x="0" y="1567268"/>
            <a:ext cx="25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Rate for non-savings, non-dividend income and for savings income</a:t>
            </a:r>
          </a:p>
        </p:txBody>
      </p:sp>
      <p:sp>
        <p:nvSpPr>
          <p:cNvPr id="15" name="Rectangle 14">
            <a:extLst>
              <a:ext uri="{FF2B5EF4-FFF2-40B4-BE49-F238E27FC236}">
                <a16:creationId xmlns:a16="http://schemas.microsoft.com/office/drawing/2014/main" id="{A5642831-0D51-4049-8246-FC7DF1F0083F}"/>
              </a:ext>
            </a:extLst>
          </p:cNvPr>
          <p:cNvSpPr/>
          <p:nvPr/>
        </p:nvSpPr>
        <p:spPr>
          <a:xfrm>
            <a:off x="4320000" y="1567269"/>
            <a:ext cx="25200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1200" dirty="0">
                <a:solidFill>
                  <a:schemeClr val="tx1"/>
                </a:solidFill>
                <a:latin typeface="Verdana" panose="020B0604030504040204" pitchFamily="34" charset="0"/>
                <a:ea typeface="Verdana" panose="020B0604030504040204" pitchFamily="34" charset="0"/>
              </a:rPr>
              <a:t>Rate for dividend income</a:t>
            </a:r>
          </a:p>
        </p:txBody>
      </p:sp>
      <p:sp>
        <p:nvSpPr>
          <p:cNvPr id="24" name="Rectangle 23">
            <a:extLst>
              <a:ext uri="{FF2B5EF4-FFF2-40B4-BE49-F238E27FC236}">
                <a16:creationId xmlns:a16="http://schemas.microsoft.com/office/drawing/2014/main" id="{2B00BB04-C8B6-4305-94D1-C92AD317619D}"/>
              </a:ext>
            </a:extLst>
          </p:cNvPr>
          <p:cNvSpPr/>
          <p:nvPr/>
        </p:nvSpPr>
        <p:spPr>
          <a:xfrm>
            <a:off x="360000" y="3007269"/>
            <a:ext cx="72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45%</a:t>
            </a:r>
          </a:p>
        </p:txBody>
      </p:sp>
      <p:sp>
        <p:nvSpPr>
          <p:cNvPr id="25" name="Rectangle 24">
            <a:extLst>
              <a:ext uri="{FF2B5EF4-FFF2-40B4-BE49-F238E27FC236}">
                <a16:creationId xmlns:a16="http://schemas.microsoft.com/office/drawing/2014/main" id="{C2E42952-D963-4C61-B8B2-FD5AFB4F701D}"/>
              </a:ext>
            </a:extLst>
          </p:cNvPr>
          <p:cNvSpPr/>
          <p:nvPr/>
        </p:nvSpPr>
        <p:spPr>
          <a:xfrm>
            <a:off x="5400000" y="3007269"/>
            <a:ext cx="108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39.</a:t>
            </a:r>
            <a:r>
              <a:rPr lang="en-GB" sz="1050" dirty="0">
                <a:solidFill>
                  <a:schemeClr val="tx1"/>
                </a:solidFill>
                <a:latin typeface="Verdana" panose="020B0604030504040204" pitchFamily="34" charset="0"/>
                <a:ea typeface="Verdana" panose="020B0604030504040204" pitchFamily="34" charset="0"/>
              </a:rPr>
              <a:t>35</a:t>
            </a:r>
            <a:r>
              <a:rPr lang="en-GB" sz="1200" dirty="0">
                <a:solidFill>
                  <a:schemeClr val="tx1"/>
                </a:solidFill>
                <a:latin typeface="Verdana" panose="020B0604030504040204" pitchFamily="34" charset="0"/>
                <a:ea typeface="Verdana" panose="020B0604030504040204" pitchFamily="34" charset="0"/>
              </a:rPr>
              <a:t>%</a:t>
            </a:r>
          </a:p>
        </p:txBody>
      </p:sp>
      <p:sp>
        <p:nvSpPr>
          <p:cNvPr id="26" name="Rectangle 25">
            <a:extLst>
              <a:ext uri="{FF2B5EF4-FFF2-40B4-BE49-F238E27FC236}">
                <a16:creationId xmlns:a16="http://schemas.microsoft.com/office/drawing/2014/main" id="{7588C44C-3333-4DBA-8233-A4A8FEEFC026}"/>
              </a:ext>
            </a:extLst>
          </p:cNvPr>
          <p:cNvSpPr/>
          <p:nvPr/>
        </p:nvSpPr>
        <p:spPr>
          <a:xfrm>
            <a:off x="5400000" y="4447269"/>
            <a:ext cx="108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35.</a:t>
            </a:r>
            <a:r>
              <a:rPr lang="en-GB" sz="1050" dirty="0">
                <a:solidFill>
                  <a:schemeClr val="tx1"/>
                </a:solidFill>
                <a:latin typeface="Verdana" panose="020B0604030504040204" pitchFamily="34" charset="0"/>
                <a:ea typeface="Verdana" panose="020B0604030504040204" pitchFamily="34" charset="0"/>
              </a:rPr>
              <a:t>75</a:t>
            </a:r>
            <a:r>
              <a:rPr lang="en-GB" sz="1200" dirty="0">
                <a:solidFill>
                  <a:schemeClr val="tx1"/>
                </a:solidFill>
                <a:latin typeface="Verdana" panose="020B0604030504040204" pitchFamily="34" charset="0"/>
                <a:ea typeface="Verdana" panose="020B0604030504040204" pitchFamily="34" charset="0"/>
              </a:rPr>
              <a:t>%</a:t>
            </a:r>
          </a:p>
        </p:txBody>
      </p:sp>
      <p:sp>
        <p:nvSpPr>
          <p:cNvPr id="27" name="Rectangle 26">
            <a:extLst>
              <a:ext uri="{FF2B5EF4-FFF2-40B4-BE49-F238E27FC236}">
                <a16:creationId xmlns:a16="http://schemas.microsoft.com/office/drawing/2014/main" id="{A571ABD6-08C7-4100-AB26-1F1B6D97ECB6}"/>
              </a:ext>
            </a:extLst>
          </p:cNvPr>
          <p:cNvSpPr/>
          <p:nvPr/>
        </p:nvSpPr>
        <p:spPr>
          <a:xfrm>
            <a:off x="5564924" y="5527269"/>
            <a:ext cx="801145"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10.</a:t>
            </a:r>
            <a:r>
              <a:rPr lang="en-GB" sz="1050" dirty="0">
                <a:solidFill>
                  <a:schemeClr val="tx1"/>
                </a:solidFill>
                <a:latin typeface="Verdana" panose="020B0604030504040204" pitchFamily="34" charset="0"/>
                <a:ea typeface="Verdana" panose="020B0604030504040204" pitchFamily="34" charset="0"/>
              </a:rPr>
              <a:t>75</a:t>
            </a:r>
            <a:r>
              <a:rPr lang="en-GB" sz="1200" dirty="0">
                <a:solidFill>
                  <a:schemeClr val="tx1"/>
                </a:solidFill>
                <a:latin typeface="Verdana" panose="020B0604030504040204" pitchFamily="34" charset="0"/>
                <a:ea typeface="Verdana" panose="020B0604030504040204" pitchFamily="34" charset="0"/>
              </a:rPr>
              <a:t>%</a:t>
            </a:r>
          </a:p>
        </p:txBody>
      </p:sp>
      <p:sp>
        <p:nvSpPr>
          <p:cNvPr id="28" name="Rectangle 27">
            <a:extLst>
              <a:ext uri="{FF2B5EF4-FFF2-40B4-BE49-F238E27FC236}">
                <a16:creationId xmlns:a16="http://schemas.microsoft.com/office/drawing/2014/main" id="{CA8941FE-5BC6-42D2-811E-AEEAD8A3914C}"/>
              </a:ext>
            </a:extLst>
          </p:cNvPr>
          <p:cNvSpPr/>
          <p:nvPr/>
        </p:nvSpPr>
        <p:spPr>
          <a:xfrm>
            <a:off x="360000" y="5527269"/>
            <a:ext cx="72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20%</a:t>
            </a:r>
          </a:p>
        </p:txBody>
      </p:sp>
      <p:sp>
        <p:nvSpPr>
          <p:cNvPr id="29" name="Rectangle 28">
            <a:extLst>
              <a:ext uri="{FF2B5EF4-FFF2-40B4-BE49-F238E27FC236}">
                <a16:creationId xmlns:a16="http://schemas.microsoft.com/office/drawing/2014/main" id="{585B56C4-0FED-46A0-A9A5-A936E50866A6}"/>
              </a:ext>
            </a:extLst>
          </p:cNvPr>
          <p:cNvSpPr/>
          <p:nvPr/>
        </p:nvSpPr>
        <p:spPr>
          <a:xfrm>
            <a:off x="360000" y="4447269"/>
            <a:ext cx="72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40%</a:t>
            </a:r>
          </a:p>
        </p:txBody>
      </p:sp>
      <p:sp>
        <p:nvSpPr>
          <p:cNvPr id="35" name="Rectangle 34">
            <a:extLst>
              <a:ext uri="{FF2B5EF4-FFF2-40B4-BE49-F238E27FC236}">
                <a16:creationId xmlns:a16="http://schemas.microsoft.com/office/drawing/2014/main" id="{D4E1A78A-A4FF-4126-BF6F-37F2E1095300}"/>
              </a:ext>
            </a:extLst>
          </p:cNvPr>
          <p:cNvSpPr/>
          <p:nvPr/>
        </p:nvSpPr>
        <p:spPr>
          <a:xfrm>
            <a:off x="6837601" y="1427070"/>
            <a:ext cx="1510582" cy="1940192"/>
          </a:xfrm>
          <a:prstGeom prst="rect">
            <a:avLst/>
          </a:prstGeom>
          <a:gradFill flip="none" rotWithShape="1">
            <a:gsLst>
              <a:gs pos="0">
                <a:srgbClr val="800080"/>
              </a:gs>
              <a:gs pos="100000">
                <a:srgbClr val="FF0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Dividend income</a:t>
            </a:r>
          </a:p>
        </p:txBody>
      </p:sp>
      <p:grpSp>
        <p:nvGrpSpPr>
          <p:cNvPr id="30" name="Group 29">
            <a:extLst>
              <a:ext uri="{FF2B5EF4-FFF2-40B4-BE49-F238E27FC236}">
                <a16:creationId xmlns:a16="http://schemas.microsoft.com/office/drawing/2014/main" id="{85F3D931-1FCD-4931-BBBB-AE54DBFCF6C5}"/>
              </a:ext>
            </a:extLst>
          </p:cNvPr>
          <p:cNvGrpSpPr/>
          <p:nvPr/>
        </p:nvGrpSpPr>
        <p:grpSpPr>
          <a:xfrm>
            <a:off x="0" y="4851641"/>
            <a:ext cx="9144000" cy="362428"/>
            <a:chOff x="0" y="4364372"/>
            <a:chExt cx="9144000" cy="362428"/>
          </a:xfrm>
        </p:grpSpPr>
        <p:cxnSp>
          <p:nvCxnSpPr>
            <p:cNvPr id="16" name="Straight Connector 15">
              <a:extLst>
                <a:ext uri="{FF2B5EF4-FFF2-40B4-BE49-F238E27FC236}">
                  <a16:creationId xmlns:a16="http://schemas.microsoft.com/office/drawing/2014/main" id="{AAF16281-0A3B-4653-A617-6DAA168089EA}"/>
                </a:ext>
              </a:extLst>
            </p:cNvPr>
            <p:cNvCxnSpPr/>
            <p:nvPr/>
          </p:nvCxnSpPr>
          <p:spPr>
            <a:xfrm>
              <a:off x="0" y="4726800"/>
              <a:ext cx="9144000" cy="0"/>
            </a:xfrm>
            <a:prstGeom prst="line">
              <a:avLst/>
            </a:prstGeom>
            <a:ln w="28575">
              <a:solidFill>
                <a:srgbClr val="FF8000"/>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1D8DDF90-04B1-4D8C-B33B-81D79DD634F7}"/>
                </a:ext>
              </a:extLst>
            </p:cNvPr>
            <p:cNvSpPr/>
            <p:nvPr/>
          </p:nvSpPr>
          <p:spPr>
            <a:xfrm>
              <a:off x="1547784" y="4364372"/>
              <a:ext cx="108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1200" dirty="0">
                  <a:solidFill>
                    <a:schemeClr val="tx1"/>
                  </a:solidFill>
                  <a:latin typeface="Verdana" panose="020B0604030504040204" pitchFamily="34" charset="0"/>
                  <a:ea typeface="Verdana" panose="020B0604030504040204" pitchFamily="34" charset="0"/>
                </a:rPr>
                <a:t>£37,700</a:t>
              </a:r>
            </a:p>
          </p:txBody>
        </p:sp>
        <p:sp>
          <p:nvSpPr>
            <p:cNvPr id="19" name="Rectangle 18">
              <a:extLst>
                <a:ext uri="{FF2B5EF4-FFF2-40B4-BE49-F238E27FC236}">
                  <a16:creationId xmlns:a16="http://schemas.microsoft.com/office/drawing/2014/main" id="{7FAE41D7-67CE-4EFE-8834-46EE3E1642E2}"/>
                </a:ext>
              </a:extLst>
            </p:cNvPr>
            <p:cNvSpPr/>
            <p:nvPr/>
          </p:nvSpPr>
          <p:spPr>
            <a:xfrm>
              <a:off x="4135968" y="4364372"/>
              <a:ext cx="108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£37,700</a:t>
              </a:r>
            </a:p>
          </p:txBody>
        </p:sp>
      </p:grpSp>
      <p:grpSp>
        <p:nvGrpSpPr>
          <p:cNvPr id="31" name="Group 30">
            <a:extLst>
              <a:ext uri="{FF2B5EF4-FFF2-40B4-BE49-F238E27FC236}">
                <a16:creationId xmlns:a16="http://schemas.microsoft.com/office/drawing/2014/main" id="{BE49688F-1CC3-4F65-87FB-90FE370FD0A0}"/>
              </a:ext>
            </a:extLst>
          </p:cNvPr>
          <p:cNvGrpSpPr/>
          <p:nvPr/>
        </p:nvGrpSpPr>
        <p:grpSpPr>
          <a:xfrm>
            <a:off x="-1" y="3839278"/>
            <a:ext cx="9144000" cy="365023"/>
            <a:chOff x="-1" y="3352009"/>
            <a:chExt cx="9144000" cy="365023"/>
          </a:xfrm>
        </p:grpSpPr>
        <p:cxnSp>
          <p:nvCxnSpPr>
            <p:cNvPr id="17" name="Straight Connector 16">
              <a:extLst>
                <a:ext uri="{FF2B5EF4-FFF2-40B4-BE49-F238E27FC236}">
                  <a16:creationId xmlns:a16="http://schemas.microsoft.com/office/drawing/2014/main" id="{8BB09DA8-23F5-495A-AAAB-96DB5F325456}"/>
                </a:ext>
              </a:extLst>
            </p:cNvPr>
            <p:cNvCxnSpPr/>
            <p:nvPr/>
          </p:nvCxnSpPr>
          <p:spPr>
            <a:xfrm>
              <a:off x="-1" y="3717032"/>
              <a:ext cx="9144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C58D01D3-293A-410F-B162-EADCA353508D}"/>
                </a:ext>
              </a:extLst>
            </p:cNvPr>
            <p:cNvSpPr/>
            <p:nvPr/>
          </p:nvSpPr>
          <p:spPr>
            <a:xfrm>
              <a:off x="4135968" y="3354717"/>
              <a:ext cx="108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£125,140</a:t>
              </a:r>
            </a:p>
          </p:txBody>
        </p:sp>
        <p:sp>
          <p:nvSpPr>
            <p:cNvPr id="21" name="Rectangle 20">
              <a:extLst>
                <a:ext uri="{FF2B5EF4-FFF2-40B4-BE49-F238E27FC236}">
                  <a16:creationId xmlns:a16="http://schemas.microsoft.com/office/drawing/2014/main" id="{57C38BDD-2984-440E-9C17-BDAB4A947EBD}"/>
                </a:ext>
              </a:extLst>
            </p:cNvPr>
            <p:cNvSpPr/>
            <p:nvPr/>
          </p:nvSpPr>
          <p:spPr>
            <a:xfrm>
              <a:off x="1547784" y="3352009"/>
              <a:ext cx="108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1200" dirty="0">
                  <a:solidFill>
                    <a:schemeClr val="tx1"/>
                  </a:solidFill>
                  <a:latin typeface="Verdana" panose="020B0604030504040204" pitchFamily="34" charset="0"/>
                  <a:ea typeface="Verdana" panose="020B0604030504040204" pitchFamily="34" charset="0"/>
                </a:rPr>
                <a:t>£125,140</a:t>
              </a:r>
            </a:p>
          </p:txBody>
        </p:sp>
      </p:grpSp>
      <p:grpSp>
        <p:nvGrpSpPr>
          <p:cNvPr id="14" name="Group 13">
            <a:extLst>
              <a:ext uri="{FF2B5EF4-FFF2-40B4-BE49-F238E27FC236}">
                <a16:creationId xmlns:a16="http://schemas.microsoft.com/office/drawing/2014/main" id="{C14C3277-53B2-4AE7-AE3F-0695D6528720}"/>
              </a:ext>
            </a:extLst>
          </p:cNvPr>
          <p:cNvGrpSpPr/>
          <p:nvPr/>
        </p:nvGrpSpPr>
        <p:grpSpPr>
          <a:xfrm>
            <a:off x="0" y="5859902"/>
            <a:ext cx="9144000" cy="362167"/>
            <a:chOff x="0" y="5372633"/>
            <a:chExt cx="6840000" cy="362167"/>
          </a:xfrm>
        </p:grpSpPr>
        <p:cxnSp>
          <p:nvCxnSpPr>
            <p:cNvPr id="9" name="Straight Connector 8">
              <a:extLst>
                <a:ext uri="{FF2B5EF4-FFF2-40B4-BE49-F238E27FC236}">
                  <a16:creationId xmlns:a16="http://schemas.microsoft.com/office/drawing/2014/main" id="{F7F7E60B-0AC9-4147-A25B-663F4E5121FF}"/>
                </a:ext>
              </a:extLst>
            </p:cNvPr>
            <p:cNvCxnSpPr/>
            <p:nvPr/>
          </p:nvCxnSpPr>
          <p:spPr>
            <a:xfrm>
              <a:off x="0" y="5734800"/>
              <a:ext cx="6840000" cy="0"/>
            </a:xfrm>
            <a:prstGeom prst="line">
              <a:avLst/>
            </a:prstGeom>
            <a:ln w="28575">
              <a:solidFill>
                <a:srgbClr val="FF8000"/>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056DA30C-089C-451A-8D71-067470CD1DD8}"/>
                </a:ext>
              </a:extLst>
            </p:cNvPr>
            <p:cNvSpPr/>
            <p:nvPr/>
          </p:nvSpPr>
          <p:spPr>
            <a:xfrm>
              <a:off x="883952" y="5372633"/>
              <a:ext cx="108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1200" dirty="0">
                  <a:solidFill>
                    <a:schemeClr val="tx1"/>
                  </a:solidFill>
                  <a:latin typeface="Verdana" panose="020B0604030504040204" pitchFamily="34" charset="0"/>
                  <a:ea typeface="Verdana" panose="020B0604030504040204" pitchFamily="34" charset="0"/>
                </a:rPr>
                <a:t>£0</a:t>
              </a:r>
            </a:p>
          </p:txBody>
        </p:sp>
        <p:sp>
          <p:nvSpPr>
            <p:cNvPr id="23" name="Rectangle 22">
              <a:extLst>
                <a:ext uri="{FF2B5EF4-FFF2-40B4-BE49-F238E27FC236}">
                  <a16:creationId xmlns:a16="http://schemas.microsoft.com/office/drawing/2014/main" id="{99D27560-DC2E-4A50-8242-7AD1D8CD9648}"/>
                </a:ext>
              </a:extLst>
            </p:cNvPr>
            <p:cNvSpPr/>
            <p:nvPr/>
          </p:nvSpPr>
          <p:spPr>
            <a:xfrm>
              <a:off x="3086725" y="5372633"/>
              <a:ext cx="108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a:solidFill>
                    <a:schemeClr val="tx1"/>
                  </a:solidFill>
                  <a:latin typeface="Verdana" panose="020B0604030504040204" pitchFamily="34" charset="0"/>
                  <a:ea typeface="Verdana" panose="020B0604030504040204" pitchFamily="34" charset="0"/>
                </a:rPr>
                <a:t>£0</a:t>
              </a:r>
            </a:p>
          </p:txBody>
        </p:sp>
      </p:grpSp>
      <p:sp>
        <p:nvSpPr>
          <p:cNvPr id="33" name="Rectangle 32">
            <a:extLst>
              <a:ext uri="{FF2B5EF4-FFF2-40B4-BE49-F238E27FC236}">
                <a16:creationId xmlns:a16="http://schemas.microsoft.com/office/drawing/2014/main" id="{0976ACB1-28A4-4D0A-8817-69FEBE2CF263}"/>
              </a:ext>
            </a:extLst>
          </p:cNvPr>
          <p:cNvSpPr/>
          <p:nvPr/>
        </p:nvSpPr>
        <p:spPr>
          <a:xfrm>
            <a:off x="6837601" y="4797312"/>
            <a:ext cx="1510582" cy="1440000"/>
          </a:xfrm>
          <a:prstGeom prst="rect">
            <a:avLst/>
          </a:prstGeom>
          <a:gradFill flip="none" rotWithShape="1">
            <a:gsLst>
              <a:gs pos="0">
                <a:srgbClr val="000080"/>
              </a:gs>
              <a:gs pos="100000">
                <a:srgbClr val="0080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Non-savings, non-dividend</a:t>
            </a:r>
          </a:p>
        </p:txBody>
      </p:sp>
      <p:sp>
        <p:nvSpPr>
          <p:cNvPr id="34" name="Rectangle 33">
            <a:extLst>
              <a:ext uri="{FF2B5EF4-FFF2-40B4-BE49-F238E27FC236}">
                <a16:creationId xmlns:a16="http://schemas.microsoft.com/office/drawing/2014/main" id="{08C2CBAA-58E7-460D-892A-69EBFC19E8D5}"/>
              </a:ext>
            </a:extLst>
          </p:cNvPr>
          <p:cNvSpPr/>
          <p:nvPr/>
        </p:nvSpPr>
        <p:spPr>
          <a:xfrm>
            <a:off x="6837601" y="3340204"/>
            <a:ext cx="1510582" cy="1467061"/>
          </a:xfrm>
          <a:prstGeom prst="rect">
            <a:avLst/>
          </a:prstGeom>
          <a:gradFill flip="none" rotWithShape="1">
            <a:gsLst>
              <a:gs pos="0">
                <a:srgbClr val="400040"/>
              </a:gs>
              <a:gs pos="100000">
                <a:srgbClr val="80008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Savings income</a:t>
            </a:r>
          </a:p>
        </p:txBody>
      </p:sp>
      <p:sp>
        <p:nvSpPr>
          <p:cNvPr id="36" name="Rectangle 35">
            <a:extLst>
              <a:ext uri="{FF2B5EF4-FFF2-40B4-BE49-F238E27FC236}">
                <a16:creationId xmlns:a16="http://schemas.microsoft.com/office/drawing/2014/main" id="{33AF9A8A-6D20-49EC-96A3-6103873CEE4F}"/>
              </a:ext>
            </a:extLst>
          </p:cNvPr>
          <p:cNvSpPr/>
          <p:nvPr/>
        </p:nvSpPr>
        <p:spPr>
          <a:xfrm>
            <a:off x="8280000" y="3727269"/>
            <a:ext cx="72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45%</a:t>
            </a:r>
          </a:p>
        </p:txBody>
      </p:sp>
      <p:sp>
        <p:nvSpPr>
          <p:cNvPr id="37" name="Rectangle 36">
            <a:extLst>
              <a:ext uri="{FF2B5EF4-FFF2-40B4-BE49-F238E27FC236}">
                <a16:creationId xmlns:a16="http://schemas.microsoft.com/office/drawing/2014/main" id="{DBC1C70A-254A-4612-AA0A-8CBF78E86E92}"/>
              </a:ext>
            </a:extLst>
          </p:cNvPr>
          <p:cNvSpPr/>
          <p:nvPr/>
        </p:nvSpPr>
        <p:spPr>
          <a:xfrm>
            <a:off x="8280000" y="5527269"/>
            <a:ext cx="72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20%</a:t>
            </a:r>
          </a:p>
        </p:txBody>
      </p:sp>
      <p:sp>
        <p:nvSpPr>
          <p:cNvPr id="38" name="Rectangle 37">
            <a:extLst>
              <a:ext uri="{FF2B5EF4-FFF2-40B4-BE49-F238E27FC236}">
                <a16:creationId xmlns:a16="http://schemas.microsoft.com/office/drawing/2014/main" id="{0D084616-34A3-4FEE-B9AB-C65E7FE36E5C}"/>
              </a:ext>
            </a:extLst>
          </p:cNvPr>
          <p:cNvSpPr/>
          <p:nvPr/>
        </p:nvSpPr>
        <p:spPr>
          <a:xfrm>
            <a:off x="8280000" y="4807269"/>
            <a:ext cx="72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40%</a:t>
            </a:r>
          </a:p>
        </p:txBody>
      </p:sp>
      <p:sp>
        <p:nvSpPr>
          <p:cNvPr id="39" name="Rectangle 38">
            <a:extLst>
              <a:ext uri="{FF2B5EF4-FFF2-40B4-BE49-F238E27FC236}">
                <a16:creationId xmlns:a16="http://schemas.microsoft.com/office/drawing/2014/main" id="{7207E2D2-2A1D-4C91-9230-B2F9657C130F}"/>
              </a:ext>
            </a:extLst>
          </p:cNvPr>
          <p:cNvSpPr/>
          <p:nvPr/>
        </p:nvSpPr>
        <p:spPr>
          <a:xfrm>
            <a:off x="8280000" y="4447269"/>
            <a:ext cx="72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40%</a:t>
            </a:r>
          </a:p>
        </p:txBody>
      </p:sp>
      <p:sp>
        <p:nvSpPr>
          <p:cNvPr id="40" name="Rectangle 39">
            <a:extLst>
              <a:ext uri="{FF2B5EF4-FFF2-40B4-BE49-F238E27FC236}">
                <a16:creationId xmlns:a16="http://schemas.microsoft.com/office/drawing/2014/main" id="{2A01700D-99CF-4AFA-AF90-90ABAE2003E6}"/>
              </a:ext>
            </a:extLst>
          </p:cNvPr>
          <p:cNvSpPr/>
          <p:nvPr/>
        </p:nvSpPr>
        <p:spPr>
          <a:xfrm>
            <a:off x="8280000" y="2287269"/>
            <a:ext cx="108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Verdana" panose="020B0604030504040204" pitchFamily="34" charset="0"/>
                <a:ea typeface="Verdana" panose="020B0604030504040204" pitchFamily="34" charset="0"/>
              </a:rPr>
              <a:t>39.</a:t>
            </a:r>
            <a:r>
              <a:rPr lang="en-GB" sz="1050" dirty="0">
                <a:solidFill>
                  <a:schemeClr val="tx1"/>
                </a:solidFill>
                <a:latin typeface="Verdana" panose="020B0604030504040204" pitchFamily="34" charset="0"/>
                <a:ea typeface="Verdana" panose="020B0604030504040204" pitchFamily="34" charset="0"/>
              </a:rPr>
              <a:t>35</a:t>
            </a:r>
            <a:r>
              <a:rPr lang="en-GB" sz="1200" dirty="0">
                <a:solidFill>
                  <a:schemeClr val="tx1"/>
                </a:solidFill>
                <a:latin typeface="Verdana" panose="020B0604030504040204" pitchFamily="34" charset="0"/>
                <a:ea typeface="Verdana" panose="020B0604030504040204" pitchFamily="34" charset="0"/>
              </a:rPr>
              <a:t>%</a:t>
            </a:r>
          </a:p>
        </p:txBody>
      </p:sp>
    </p:spTree>
    <p:extLst>
      <p:ext uri="{BB962C8B-B14F-4D97-AF65-F5344CB8AC3E}">
        <p14:creationId xmlns:p14="http://schemas.microsoft.com/office/powerpoint/2010/main" val="1172400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wipe(down)">
                                      <p:cBhvr>
                                        <p:cTn id="72" dur="5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down)">
                                      <p:cBhvr>
                                        <p:cTn id="77" dur="500"/>
                                        <p:tgtEl>
                                          <p:spTgt spid="3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down)">
                                      <p:cBhvr>
                                        <p:cTn id="82" dur="500"/>
                                        <p:tgtEl>
                                          <p:spTgt spid="3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wipe(down)">
                                      <p:cBhvr>
                                        <p:cTn id="87" dur="500"/>
                                        <p:tgtEl>
                                          <p:spTgt spid="3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37"/>
                                        </p:tgtEl>
                                        <p:attrNameLst>
                                          <p:attrName>style.visibility</p:attrName>
                                        </p:attrNameLst>
                                      </p:cBhvr>
                                      <p:to>
                                        <p:strVal val="visible"/>
                                      </p:to>
                                    </p:set>
                                    <p:animEffect transition="in" filter="wipe(down)">
                                      <p:cBhvr>
                                        <p:cTn id="92" dur="500"/>
                                        <p:tgtEl>
                                          <p:spTgt spid="37"/>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wipe(down)">
                                      <p:cBhvr>
                                        <p:cTn id="97" dur="500"/>
                                        <p:tgtEl>
                                          <p:spTgt spid="38"/>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wipe(down)">
                                      <p:cBhvr>
                                        <p:cTn id="102" dur="500"/>
                                        <p:tgtEl>
                                          <p:spTgt spid="39"/>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wipe(down)">
                                      <p:cBhvr>
                                        <p:cTn id="107" dur="500"/>
                                        <p:tgtEl>
                                          <p:spTgt spid="3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wipe(down)">
                                      <p:cBhvr>
                                        <p:cTn id="11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P spid="13" grpId="0"/>
      <p:bldP spid="15" grpId="0"/>
      <p:bldP spid="24" grpId="0"/>
      <p:bldP spid="25" grpId="0"/>
      <p:bldP spid="26" grpId="0"/>
      <p:bldP spid="27" grpId="0"/>
      <p:bldP spid="28" grpId="0"/>
      <p:bldP spid="29" grpId="0"/>
      <p:bldP spid="35" grpId="0" animBg="1"/>
      <p:bldP spid="33" grpId="0" animBg="1"/>
      <p:bldP spid="34" grpId="0" animBg="1"/>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indent="0"/>
            <a:r>
              <a:rPr lang="en-GB" altLang="en-US" dirty="0"/>
              <a:t>Starting rate for savings income</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None/>
              <a:tabLst>
                <a:tab pos="719138" algn="l"/>
              </a:tabLst>
            </a:pPr>
            <a:endParaRPr lang="en-US" sz="2000" dirty="0">
              <a:solidFill>
                <a:schemeClr val="tx1"/>
              </a:solidFill>
              <a:latin typeface="Trebuchet MS" panose="020B0603020202020204" pitchFamily="34" charset="0"/>
            </a:endParaRPr>
          </a:p>
          <a:p>
            <a:pPr>
              <a:buNone/>
              <a:tabLst>
                <a:tab pos="719138" algn="l"/>
              </a:tabLst>
            </a:pPr>
            <a:r>
              <a:rPr lang="en-GB" sz="2000" dirty="0">
                <a:solidFill>
                  <a:schemeClr val="tx1"/>
                </a:solidFill>
                <a:latin typeface="Trebuchet MS" panose="020B0603020202020204" pitchFamily="34" charset="0"/>
              </a:rPr>
              <a:t>To the extent that savings income falls within the</a:t>
            </a:r>
          </a:p>
          <a:p>
            <a:pPr>
              <a:buNone/>
              <a:tabLst>
                <a:tab pos="719138" algn="l"/>
              </a:tabLst>
            </a:pPr>
            <a:r>
              <a:rPr lang="en-GB" sz="2000" b="1" dirty="0">
                <a:solidFill>
                  <a:schemeClr val="tx1"/>
                </a:solidFill>
                <a:latin typeface="Trebuchet MS" panose="020B0603020202020204" pitchFamily="34" charset="0"/>
              </a:rPr>
              <a:t>first £5,000 of taxable income</a:t>
            </a:r>
            <a:r>
              <a:rPr lang="en-GB" sz="2000" dirty="0">
                <a:solidFill>
                  <a:schemeClr val="tx1"/>
                </a:solidFill>
                <a:latin typeface="Trebuchet MS" panose="020B0603020202020204" pitchFamily="34" charset="0"/>
              </a:rPr>
              <a:t>, that savings income is subject to a “</a:t>
            </a:r>
            <a:r>
              <a:rPr lang="en-GB" sz="2000" b="1" dirty="0">
                <a:solidFill>
                  <a:schemeClr val="tx1"/>
                </a:solidFill>
                <a:latin typeface="Trebuchet MS" panose="020B0603020202020204" pitchFamily="34" charset="0"/>
              </a:rPr>
              <a:t>starting rate</a:t>
            </a:r>
            <a:r>
              <a:rPr lang="en-GB" sz="2000" dirty="0">
                <a:solidFill>
                  <a:schemeClr val="tx1"/>
                </a:solidFill>
                <a:latin typeface="Trebuchet MS" panose="020B0603020202020204" pitchFamily="34" charset="0"/>
              </a:rPr>
              <a:t>” of </a:t>
            </a:r>
            <a:r>
              <a:rPr lang="en-GB" sz="2000" b="1" dirty="0">
                <a:solidFill>
                  <a:schemeClr val="tx1"/>
                </a:solidFill>
                <a:latin typeface="Trebuchet MS" panose="020B0603020202020204" pitchFamily="34" charset="0"/>
              </a:rPr>
              <a:t>0%</a:t>
            </a:r>
            <a:r>
              <a:rPr lang="en-GB" sz="2000" dirty="0">
                <a:solidFill>
                  <a:schemeClr val="tx1"/>
                </a:solidFill>
                <a:latin typeface="Trebuchet MS" panose="020B0603020202020204" pitchFamily="34" charset="0"/>
              </a:rPr>
              <a:t>.</a:t>
            </a:r>
          </a:p>
          <a:p>
            <a:pPr>
              <a:buNone/>
              <a:tabLst>
                <a:tab pos="719138" algn="l"/>
              </a:tabLst>
            </a:pPr>
            <a:endParaRPr lang="en-GB" sz="2000" dirty="0">
              <a:solidFill>
                <a:schemeClr val="tx1"/>
              </a:solidFill>
              <a:latin typeface="Trebuchet MS" panose="020B0603020202020204" pitchFamily="34" charset="0"/>
            </a:endParaRPr>
          </a:p>
          <a:p>
            <a:pPr>
              <a:buNone/>
              <a:tabLst>
                <a:tab pos="719138" algn="l"/>
              </a:tabLst>
            </a:pPr>
            <a:r>
              <a:rPr lang="en-GB" sz="2000" dirty="0">
                <a:solidFill>
                  <a:schemeClr val="tx1"/>
                </a:solidFill>
                <a:latin typeface="Trebuchet MS" panose="020B0603020202020204" pitchFamily="34" charset="0"/>
              </a:rPr>
              <a:t>This does not involve moving the tax bands or adjusting taxable income; rather, you can think of it as ‘overlapping’ with the other bands.</a:t>
            </a:r>
          </a:p>
          <a:p>
            <a:pPr>
              <a:buNone/>
              <a:tabLst>
                <a:tab pos="719138" algn="l"/>
              </a:tabLst>
            </a:pPr>
            <a:endParaRPr lang="en-GB" sz="2000" dirty="0">
              <a:solidFill>
                <a:schemeClr val="tx1"/>
              </a:solidFill>
              <a:latin typeface="Trebuchet MS" panose="020B0603020202020204" pitchFamily="34" charset="0"/>
            </a:endParaRPr>
          </a:p>
          <a:p>
            <a:pPr>
              <a:buNone/>
              <a:tabLst>
                <a:tab pos="719138" algn="l"/>
              </a:tabLst>
            </a:pPr>
            <a:r>
              <a:rPr lang="en-GB" sz="2000" dirty="0">
                <a:solidFill>
                  <a:schemeClr val="tx1"/>
                </a:solidFill>
                <a:latin typeface="Trebuchet MS" panose="020B0603020202020204" pitchFamily="34" charset="0"/>
              </a:rPr>
              <a:t>Many taxpayers will not be able to benefit from this starting rate, as their non-savings income will already take them beyond £5,000 of taxable income.</a:t>
            </a:r>
          </a:p>
        </p:txBody>
      </p:sp>
    </p:spTree>
    <p:extLst>
      <p:ext uri="{BB962C8B-B14F-4D97-AF65-F5344CB8AC3E}">
        <p14:creationId xmlns:p14="http://schemas.microsoft.com/office/powerpoint/2010/main" val="203350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1" end="1"/>
                                            </p:txEl>
                                          </p:spTgt>
                                        </p:tgtEl>
                                        <p:attrNameLst>
                                          <p:attrName>style.visibility</p:attrName>
                                        </p:attrNameLst>
                                      </p:cBhvr>
                                      <p:to>
                                        <p:strVal val="visible"/>
                                      </p:to>
                                    </p:set>
                                    <p:animEffect transition="in" filter="wipe(left)">
                                      <p:cBhvr>
                                        <p:cTn id="7" dur="500"/>
                                        <p:tgtEl>
                                          <p:spTgt spid="1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2" end="2"/>
                                            </p:txEl>
                                          </p:spTgt>
                                        </p:tgtEl>
                                        <p:attrNameLst>
                                          <p:attrName>style.visibility</p:attrName>
                                        </p:attrNameLst>
                                      </p:cBhvr>
                                      <p:to>
                                        <p:strVal val="visible"/>
                                      </p:to>
                                    </p:set>
                                    <p:animEffect transition="in" filter="wipe(left)">
                                      <p:cBhvr>
                                        <p:cTn id="12" dur="500"/>
                                        <p:tgtEl>
                                          <p:spTgt spid="1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4" end="4"/>
                                            </p:txEl>
                                          </p:spTgt>
                                        </p:tgtEl>
                                        <p:attrNameLst>
                                          <p:attrName>style.visibility</p:attrName>
                                        </p:attrNameLst>
                                      </p:cBhvr>
                                      <p:to>
                                        <p:strVal val="visible"/>
                                      </p:to>
                                    </p:set>
                                    <p:animEffect transition="in" filter="wipe(left)">
                                      <p:cBhvr>
                                        <p:cTn id="17" dur="500"/>
                                        <p:tgtEl>
                                          <p:spTgt spid="11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
                                            <p:txEl>
                                              <p:pRg st="6" end="6"/>
                                            </p:txEl>
                                          </p:spTgt>
                                        </p:tgtEl>
                                        <p:attrNameLst>
                                          <p:attrName>style.visibility</p:attrName>
                                        </p:attrNameLst>
                                      </p:cBhvr>
                                      <p:to>
                                        <p:strVal val="visible"/>
                                      </p:to>
                                    </p:set>
                                    <p:animEffect transition="in" filter="wipe(left)">
                                      <p:cBhvr>
                                        <p:cTn id="22" dur="500"/>
                                        <p:tgtEl>
                                          <p:spTgt spid="1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indent="0"/>
            <a:r>
              <a:rPr lang="en-GB" altLang="en-US" dirty="0"/>
              <a:t>“Personal Savings Allowance”</a:t>
            </a:r>
          </a:p>
        </p:txBody>
      </p:sp>
      <p:sp>
        <p:nvSpPr>
          <p:cNvPr id="110" name="Rectangle 109"/>
          <p:cNvSpPr/>
          <p:nvPr/>
        </p:nvSpPr>
        <p:spPr>
          <a:xfrm>
            <a:off x="-1" y="939600"/>
            <a:ext cx="9142413"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None/>
            </a:pPr>
            <a:endParaRPr lang="en-US"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A separate “</a:t>
            </a:r>
            <a:r>
              <a:rPr lang="en-GB" sz="2000" b="1" dirty="0">
                <a:solidFill>
                  <a:schemeClr val="tx1"/>
                </a:solidFill>
                <a:latin typeface="Trebuchet MS" panose="020B0603020202020204" pitchFamily="34" charset="0"/>
              </a:rPr>
              <a:t>personal savings allowance</a:t>
            </a:r>
            <a:r>
              <a:rPr lang="en-GB" sz="2000" dirty="0">
                <a:solidFill>
                  <a:schemeClr val="tx1"/>
                </a:solidFill>
                <a:latin typeface="Trebuchet MS" panose="020B0603020202020204" pitchFamily="34" charset="0"/>
              </a:rPr>
              <a:t>” is available for basic and higher rate (but not additional rate) taxpayers.  This takes the form of a nil rate which ‘overlaps’ the tax bands (ie. it is not a deduction from taxable income in the way the Personal Allowance is, nor does it extend the other tax bands).</a:t>
            </a:r>
          </a:p>
          <a:p>
            <a:pPr>
              <a:buNone/>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For </a:t>
            </a:r>
            <a:r>
              <a:rPr lang="en-GB" sz="2000" b="1" dirty="0">
                <a:solidFill>
                  <a:schemeClr val="tx1"/>
                </a:solidFill>
                <a:latin typeface="Trebuchet MS" panose="020B0603020202020204" pitchFamily="34" charset="0"/>
              </a:rPr>
              <a:t>basic rate </a:t>
            </a:r>
            <a:r>
              <a:rPr lang="en-GB" sz="2000" dirty="0">
                <a:solidFill>
                  <a:schemeClr val="tx1"/>
                </a:solidFill>
                <a:latin typeface="Trebuchet MS" panose="020B0603020202020204" pitchFamily="34" charset="0"/>
              </a:rPr>
              <a:t>taxpayers, the “personal savings allowance” is </a:t>
            </a:r>
            <a:r>
              <a:rPr lang="en-GB" sz="2000" b="1" dirty="0">
                <a:solidFill>
                  <a:schemeClr val="tx1"/>
                </a:solidFill>
                <a:latin typeface="Trebuchet MS" panose="020B0603020202020204" pitchFamily="34" charset="0"/>
              </a:rPr>
              <a:t>£1,000</a:t>
            </a:r>
            <a:r>
              <a:rPr lang="en-GB" sz="2000" dirty="0">
                <a:solidFill>
                  <a:schemeClr val="tx1"/>
                </a:solidFill>
                <a:latin typeface="Trebuchet MS" panose="020B0603020202020204" pitchFamily="34" charset="0"/>
              </a:rPr>
              <a:t>.  This means that the first £1,000 of savings income they have which is covered neither by their Personal Allowance nor by the “starting rate band” referred to above will be subject to a nil rate of income tax.</a:t>
            </a:r>
          </a:p>
          <a:p>
            <a:pPr>
              <a:buNone/>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For </a:t>
            </a:r>
            <a:r>
              <a:rPr lang="en-GB" sz="2000" b="1" dirty="0">
                <a:solidFill>
                  <a:schemeClr val="tx1"/>
                </a:solidFill>
                <a:latin typeface="Trebuchet MS" panose="020B0603020202020204" pitchFamily="34" charset="0"/>
              </a:rPr>
              <a:t>higher rate </a:t>
            </a:r>
            <a:r>
              <a:rPr lang="en-GB" sz="2000" dirty="0">
                <a:solidFill>
                  <a:schemeClr val="tx1"/>
                </a:solidFill>
                <a:latin typeface="Trebuchet MS" panose="020B0603020202020204" pitchFamily="34" charset="0"/>
              </a:rPr>
              <a:t>taxpayers, the “personal savings allowance” is </a:t>
            </a:r>
            <a:r>
              <a:rPr lang="en-GB" sz="2000" b="1" dirty="0">
                <a:solidFill>
                  <a:schemeClr val="tx1"/>
                </a:solidFill>
                <a:latin typeface="Trebuchet MS" panose="020B0603020202020204" pitchFamily="34" charset="0"/>
              </a:rPr>
              <a:t>£500.</a:t>
            </a:r>
          </a:p>
          <a:p>
            <a:pPr>
              <a:buNone/>
            </a:pPr>
            <a:endParaRPr lang="en-GB" sz="2000" b="1"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For </a:t>
            </a:r>
            <a:r>
              <a:rPr lang="en-GB" sz="2000" b="1" dirty="0">
                <a:solidFill>
                  <a:schemeClr val="tx1"/>
                </a:solidFill>
                <a:latin typeface="Trebuchet MS" panose="020B0603020202020204" pitchFamily="34" charset="0"/>
              </a:rPr>
              <a:t>additional rate </a:t>
            </a:r>
            <a:r>
              <a:rPr lang="en-GB" sz="2000" dirty="0">
                <a:solidFill>
                  <a:schemeClr val="tx1"/>
                </a:solidFill>
                <a:latin typeface="Trebuchet MS" panose="020B0603020202020204" pitchFamily="34" charset="0"/>
              </a:rPr>
              <a:t>taxpayers, </a:t>
            </a:r>
            <a:r>
              <a:rPr lang="en-GB" sz="2000" b="1" dirty="0">
                <a:solidFill>
                  <a:schemeClr val="tx1"/>
                </a:solidFill>
                <a:latin typeface="Trebuchet MS" panose="020B0603020202020204" pitchFamily="34" charset="0"/>
              </a:rPr>
              <a:t>no </a:t>
            </a:r>
            <a:r>
              <a:rPr lang="en-GB" sz="2000" dirty="0">
                <a:solidFill>
                  <a:schemeClr val="tx1"/>
                </a:solidFill>
                <a:latin typeface="Trebuchet MS" panose="020B0603020202020204" pitchFamily="34" charset="0"/>
              </a:rPr>
              <a:t>“personal savings allowance” is available.</a:t>
            </a:r>
          </a:p>
        </p:txBody>
      </p:sp>
    </p:spTree>
    <p:extLst>
      <p:ext uri="{BB962C8B-B14F-4D97-AF65-F5344CB8AC3E}">
        <p14:creationId xmlns:p14="http://schemas.microsoft.com/office/powerpoint/2010/main" val="1415939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xEl>
                                              <p:pRg st="1" end="1"/>
                                            </p:txEl>
                                          </p:spTgt>
                                        </p:tgtEl>
                                        <p:attrNameLst>
                                          <p:attrName>style.visibility</p:attrName>
                                        </p:attrNameLst>
                                      </p:cBhvr>
                                      <p:to>
                                        <p:strVal val="visible"/>
                                      </p:to>
                                    </p:set>
                                    <p:animEffect transition="in" filter="wipe(left)">
                                      <p:cBhvr>
                                        <p:cTn id="7" dur="500"/>
                                        <p:tgtEl>
                                          <p:spTgt spid="1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
                                            <p:txEl>
                                              <p:pRg st="3" end="3"/>
                                            </p:txEl>
                                          </p:spTgt>
                                        </p:tgtEl>
                                        <p:attrNameLst>
                                          <p:attrName>style.visibility</p:attrName>
                                        </p:attrNameLst>
                                      </p:cBhvr>
                                      <p:to>
                                        <p:strVal val="visible"/>
                                      </p:to>
                                    </p:set>
                                    <p:animEffect transition="in" filter="wipe(left)">
                                      <p:cBhvr>
                                        <p:cTn id="12" dur="500"/>
                                        <p:tgtEl>
                                          <p:spTgt spid="1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
                                            <p:txEl>
                                              <p:pRg st="5" end="5"/>
                                            </p:txEl>
                                          </p:spTgt>
                                        </p:tgtEl>
                                        <p:attrNameLst>
                                          <p:attrName>style.visibility</p:attrName>
                                        </p:attrNameLst>
                                      </p:cBhvr>
                                      <p:to>
                                        <p:strVal val="visible"/>
                                      </p:to>
                                    </p:set>
                                    <p:animEffect transition="in" filter="wipe(left)">
                                      <p:cBhvr>
                                        <p:cTn id="17" dur="500"/>
                                        <p:tgtEl>
                                          <p:spTgt spid="110">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
                                            <p:txEl>
                                              <p:pRg st="7" end="7"/>
                                            </p:txEl>
                                          </p:spTgt>
                                        </p:tgtEl>
                                        <p:attrNameLst>
                                          <p:attrName>style.visibility</p:attrName>
                                        </p:attrNameLst>
                                      </p:cBhvr>
                                      <p:to>
                                        <p:strVal val="visible"/>
                                      </p:to>
                                    </p:set>
                                    <p:animEffect transition="in" filter="wipe(left)">
                                      <p:cBhvr>
                                        <p:cTn id="22" dur="500"/>
                                        <p:tgtEl>
                                          <p:spTgt spid="1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bldLvl="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0" y="0"/>
            <a:ext cx="7810500" cy="939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p>
            <a:pPr marL="361950" indent="0"/>
            <a:r>
              <a:rPr lang="en-GB" altLang="en-US" sz="2400" dirty="0"/>
              <a:t>Dividend income from UK and foreign companies</a:t>
            </a:r>
          </a:p>
        </p:txBody>
      </p:sp>
      <p:sp>
        <p:nvSpPr>
          <p:cNvPr id="110" name="Rectangle 109"/>
          <p:cNvSpPr/>
          <p:nvPr/>
        </p:nvSpPr>
        <p:spPr>
          <a:xfrm>
            <a:off x="360000" y="939600"/>
            <a:ext cx="8424000" cy="5443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buNone/>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There is a “</a:t>
            </a:r>
            <a:r>
              <a:rPr lang="en-GB" sz="2000" b="1" dirty="0">
                <a:solidFill>
                  <a:schemeClr val="tx1"/>
                </a:solidFill>
                <a:latin typeface="Trebuchet MS" panose="020B0603020202020204" pitchFamily="34" charset="0"/>
              </a:rPr>
              <a:t>dividend allowance” </a:t>
            </a:r>
            <a:r>
              <a:rPr lang="en-GB" sz="2000" dirty="0">
                <a:solidFill>
                  <a:schemeClr val="tx1"/>
                </a:solidFill>
                <a:latin typeface="Trebuchet MS" panose="020B0603020202020204" pitchFamily="34" charset="0"/>
              </a:rPr>
              <a:t>of </a:t>
            </a:r>
            <a:r>
              <a:rPr lang="en-GB" sz="2000" b="1" dirty="0">
                <a:solidFill>
                  <a:schemeClr val="tx1"/>
                </a:solidFill>
                <a:latin typeface="Trebuchet MS" panose="020B0603020202020204" pitchFamily="34" charset="0"/>
              </a:rPr>
              <a:t>£500</a:t>
            </a:r>
            <a:r>
              <a:rPr lang="en-GB" sz="2000" dirty="0">
                <a:solidFill>
                  <a:schemeClr val="tx1"/>
                </a:solidFill>
                <a:latin typeface="Trebuchet MS" panose="020B0603020202020204" pitchFamily="34" charset="0"/>
              </a:rPr>
              <a:t>;</a:t>
            </a:r>
          </a:p>
          <a:p>
            <a:pPr>
              <a:buNone/>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As with the “personal savings allowance”, this takes the form of a nil rate band which ‘overlaps’ the basic/ordinary, higher and additional rate tax bands (ie. it is not a deduction from taxable income, nor does it extend the other tax bands).  </a:t>
            </a:r>
          </a:p>
          <a:p>
            <a:pPr>
              <a:buNone/>
            </a:pPr>
            <a:endParaRPr lang="en-GB" sz="2000" dirty="0">
              <a:solidFill>
                <a:schemeClr val="tx1"/>
              </a:solidFill>
              <a:latin typeface="Trebuchet MS" panose="020B0603020202020204" pitchFamily="34" charset="0"/>
            </a:endParaRPr>
          </a:p>
          <a:p>
            <a:pPr>
              <a:buNone/>
            </a:pPr>
            <a:r>
              <a:rPr lang="en-GB" sz="2000" dirty="0">
                <a:solidFill>
                  <a:schemeClr val="tx1"/>
                </a:solidFill>
                <a:latin typeface="Trebuchet MS" panose="020B0603020202020204" pitchFamily="34" charset="0"/>
              </a:rPr>
              <a:t>Unlike the “personal savings allowance”, the “dividend allowance” is available at the same amount to all taxpayers, whether basic, higher or additional rate.</a:t>
            </a:r>
          </a:p>
        </p:txBody>
      </p:sp>
    </p:spTree>
    <p:extLst>
      <p:ext uri="{BB962C8B-B14F-4D97-AF65-F5344CB8AC3E}">
        <p14:creationId xmlns:p14="http://schemas.microsoft.com/office/powerpoint/2010/main" val="4120999599"/>
      </p:ext>
    </p:extLst>
  </p:cSld>
  <p:clrMapOvr>
    <a:masterClrMapping/>
  </p:clrMapOvr>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Tax_blue_yellow</Template>
  <TotalTime>260</TotalTime>
  <Words>1490</Words>
  <Application>Microsoft Office PowerPoint</Application>
  <PresentationFormat>On-screen Show (4:3)</PresentationFormat>
  <Paragraphs>238</Paragraphs>
  <Slides>18</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Verdana</vt:lpstr>
      <vt:lpstr>Tax_blue_yellow</vt:lpstr>
      <vt:lpstr>PowerPoint Presentation</vt:lpstr>
      <vt:lpstr>Allowable payments</vt:lpstr>
      <vt:lpstr>Gift Aid</vt:lpstr>
      <vt:lpstr>Gift Aid in Income Tax computations</vt:lpstr>
      <vt:lpstr>PowerPoint Presentation</vt:lpstr>
      <vt:lpstr>Introduction</vt:lpstr>
      <vt:lpstr>Starting rate for savings income</vt:lpstr>
      <vt:lpstr>“Personal Savings Allowance”</vt:lpstr>
      <vt:lpstr>Dividend income from UK and foreign companies</vt:lpstr>
      <vt:lpstr>Dividends from Real Estate Investment Trusts (REITs)</vt:lpstr>
      <vt:lpstr>Individual savings accounts (ISAs)</vt:lpstr>
      <vt:lpstr>Individual savings accounts (ISAs)</vt:lpstr>
      <vt:lpstr>Lifetime ISAs</vt:lpstr>
      <vt:lpstr>Other exempt savings income, apart from ISAs</vt:lpstr>
      <vt:lpstr>Chap 6 self testing Q6.2 Emma</vt:lpstr>
      <vt:lpstr> Chap 6 self testing Q6.2 Emma</vt:lpstr>
      <vt:lpstr>Chap 6 self testing Q6.2 Emma</vt:lpstr>
      <vt:lpstr>Student questions</vt:lpstr>
    </vt:vector>
  </TitlesOfParts>
  <Company>Leeds Metropolitan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Allowable payments</dc:title>
  <dc:creator>csadm1n01</dc:creator>
  <cp:lastModifiedBy>Stephanie Tiller (Accounting)</cp:lastModifiedBy>
  <cp:revision>123</cp:revision>
  <cp:lastPrinted>2016-07-07T11:00:38Z</cp:lastPrinted>
  <dcterms:created xsi:type="dcterms:W3CDTF">2007-07-27T19:52:18Z</dcterms:created>
  <dcterms:modified xsi:type="dcterms:W3CDTF">2026-08-05T14:15:37Z</dcterms:modified>
</cp:coreProperties>
</file>