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Lst>
  <p:notesMasterIdLst>
    <p:notesMasterId r:id="rId18"/>
  </p:notesMasterIdLst>
  <p:sldIdLst>
    <p:sldId id="332" r:id="rId2"/>
    <p:sldId id="316" r:id="rId3"/>
    <p:sldId id="317" r:id="rId4"/>
    <p:sldId id="318" r:id="rId5"/>
    <p:sldId id="319" r:id="rId6"/>
    <p:sldId id="335" r:id="rId7"/>
    <p:sldId id="334" r:id="rId8"/>
    <p:sldId id="336" r:id="rId9"/>
    <p:sldId id="322" r:id="rId10"/>
    <p:sldId id="323" r:id="rId11"/>
    <p:sldId id="324" r:id="rId12"/>
    <p:sldId id="325" r:id="rId13"/>
    <p:sldId id="326" r:id="rId14"/>
    <p:sldId id="327" r:id="rId15"/>
    <p:sldId id="328" r:id="rId16"/>
    <p:sldId id="329"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5D6A8761-CAC6-BBA2-65DD-5DE5BB0DE0AD}" name="combsalanm@yahoo.com" initials="c" userId="3d8225f013933f7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icky Tutin" initials="RT" lastIdx="1" clrIdx="0">
    <p:extLst>
      <p:ext uri="{19B8F6BF-5375-455C-9EA6-DF929625EA0E}">
        <p15:presenceInfo xmlns:p15="http://schemas.microsoft.com/office/powerpoint/2012/main" userId="S::ecrpt@bristol.ac.uk::dd98c3f1-e76c-4dcf-8aff-a7016c9502d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07" d="100"/>
          <a:sy n="107" d="100"/>
        </p:scale>
        <p:origin x="140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BDB45A-6B5F-4D85-B582-AE876B1CDBF8}" type="datetimeFigureOut">
              <a:rPr lang="en-GB" smtClean="0"/>
              <a:t>07/08/2026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709E53-2942-44D3-935F-B8DC3CEF86B3}" type="slidenum">
              <a:rPr lang="en-GB" smtClean="0"/>
              <a:t>‹#›</a:t>
            </a:fld>
            <a:endParaRPr lang="en-GB"/>
          </a:p>
        </p:txBody>
      </p:sp>
    </p:spTree>
    <p:extLst>
      <p:ext uri="{BB962C8B-B14F-4D97-AF65-F5344CB8AC3E}">
        <p14:creationId xmlns:p14="http://schemas.microsoft.com/office/powerpoint/2010/main" val="3907966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898988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89F1EB1A-0B30-49F1-A44A-C0AD1FF5B470}"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436660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40679F0A-45DF-49CC-9709-648BC9AAC9B3}"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884003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EC3A0F63-1C69-471A-8820-F87B4B650738}"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810479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B918C7F3-F7D5-4AE0-B18A-D867B470642A}"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168344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76F337A-0055-49DC-894C-398129A8530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844892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39047B65-3F1E-4097-AD42-14D0BFE41D9E}"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05093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F4B8556C-62CE-4192-9CCE-726350C81056}" type="slidenum">
              <a:rPr kumimoji="0" lang="en-US" altLang="en-US" sz="1400" b="0"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931923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Fiscal Publications – used with permission from Taxation, 45</a:t>
            </a:r>
            <a:r>
              <a:rPr kumimoji="0" lang="en-US" altLang="en-US" sz="1100" b="1" i="0" u="none" strike="noStrike" kern="1200" cap="none" spc="0" normalizeH="0" baseline="30000" noProof="0" dirty="0">
                <a:ln>
                  <a:noFill/>
                </a:ln>
                <a:solidFill>
                  <a:srgbClr val="FFFFFF"/>
                </a:solidFill>
                <a:effectLst/>
                <a:uLnTx/>
                <a:uFillTx/>
                <a:latin typeface="Verdana" panose="020B0604030504040204" pitchFamily="34" charset="0"/>
                <a:ea typeface="Verdana" panose="020B0604030504040204" pitchFamily="34" charset="0"/>
                <a:cs typeface="Arial" charset="0"/>
              </a:rPr>
              <a:t>th</a:t>
            </a:r>
            <a:r>
              <a:rPr kumimoji="0" lang="en-US"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 edition 2026/27 by Tutin and Tiller</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fld id="{036BD28B-EE39-4D9F-B68C-FCA00D5C770E}" type="slidenum">
              <a:rPr kumimoji="0" lang="en-US" altLang="en-US" sz="1400" b="0" i="0" u="none" strike="noStrike" kern="1200" cap="none" spc="0" normalizeH="0" baseline="0" noProof="0" smtClean="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a:t>
            </a:fld>
            <a:endParaRPr kumimoji="0" lang="en-US" altLang="en-US" sz="1400" b="0"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91815336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obr.uk/forecasts-in-depth/tax-by-tax-spend-by-spend/capital-gains-ta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23</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General Principles of taxation of chargeable gains</a:t>
            </a:r>
          </a:p>
          <a:p>
            <a:pPr marL="0" indent="0">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B6F6081F-A321-F77F-406C-3B338DA0F7EC}"/>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10867689"/>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FFFFFF"/>
                </a:solidFill>
              </a:rPr>
              <a:t>CGT – ruling legislation </a:t>
            </a:r>
            <a:endParaRPr lang="en-GB" dirty="0"/>
          </a:p>
        </p:txBody>
      </p:sp>
      <p:sp>
        <p:nvSpPr>
          <p:cNvPr id="3" name="Content Placeholder 2"/>
          <p:cNvSpPr>
            <a:spLocks noGrp="1"/>
          </p:cNvSpPr>
          <p:nvPr>
            <p:ph idx="1"/>
          </p:nvPr>
        </p:nvSpPr>
        <p:spPr/>
        <p:txBody>
          <a:bodyPr/>
          <a:lstStyle/>
          <a:p>
            <a:pPr marL="354013" lvl="0" indent="-354013" eaLnBrk="1" hangingPunct="1">
              <a:lnSpc>
                <a:spcPct val="90000"/>
              </a:lnSpc>
              <a:spcAft>
                <a:spcPts val="600"/>
              </a:spcAft>
              <a:tabLst>
                <a:tab pos="354013" algn="l"/>
              </a:tabLst>
            </a:pPr>
            <a:r>
              <a:rPr lang="en-GB" altLang="en-US" sz="2800" dirty="0">
                <a:solidFill>
                  <a:schemeClr val="tx2"/>
                </a:solidFill>
              </a:rPr>
              <a:t>1992 – is the main (consolidated) Act (TCGA) ‘the Taxation of Chargeable Gains Act’</a:t>
            </a:r>
          </a:p>
          <a:p>
            <a:pPr marL="354013" lvl="0" indent="-354013" eaLnBrk="1" hangingPunct="1">
              <a:lnSpc>
                <a:spcPct val="90000"/>
              </a:lnSpc>
              <a:spcAft>
                <a:spcPts val="600"/>
              </a:spcAft>
              <a:tabLst>
                <a:tab pos="354013" algn="l"/>
              </a:tabLst>
            </a:pPr>
            <a:r>
              <a:rPr lang="en-GB" altLang="en-US" sz="2800" dirty="0">
                <a:solidFill>
                  <a:schemeClr val="tx2"/>
                </a:solidFill>
              </a:rPr>
              <a:t>Incorporates all law changes made by later annual Finance Acts</a:t>
            </a:r>
          </a:p>
          <a:p>
            <a:pPr marL="354013" lvl="0" indent="-354013" eaLnBrk="1" hangingPunct="1">
              <a:lnSpc>
                <a:spcPct val="90000"/>
              </a:lnSpc>
              <a:spcAft>
                <a:spcPts val="600"/>
              </a:spcAft>
              <a:tabLst>
                <a:tab pos="354013" algn="l"/>
              </a:tabLst>
            </a:pPr>
            <a:r>
              <a:rPr lang="en-GB" sz="2800" dirty="0">
                <a:solidFill>
                  <a:schemeClr val="tx2"/>
                </a:solidFill>
              </a:rPr>
              <a:t>There is also a lot of case-law in certain areas</a:t>
            </a:r>
          </a:p>
          <a:p>
            <a:pPr marL="354013" lvl="0" indent="-354013" eaLnBrk="1" hangingPunct="1">
              <a:lnSpc>
                <a:spcPct val="90000"/>
              </a:lnSpc>
              <a:spcAft>
                <a:spcPts val="600"/>
              </a:spcAft>
              <a:tabLst>
                <a:tab pos="354013" algn="l"/>
              </a:tabLst>
            </a:pPr>
            <a:r>
              <a:rPr lang="en-GB" sz="2800" dirty="0">
                <a:solidFill>
                  <a:schemeClr val="tx2"/>
                </a:solidFill>
              </a:rPr>
              <a:t>HMRC’s established Practice, especially on asset valuations, is an important source of CGT rules and guidance…</a:t>
            </a:r>
          </a:p>
          <a:p>
            <a:pPr marL="0" indent="0">
              <a:buNone/>
            </a:pPr>
            <a:endParaRPr lang="en-GB" dirty="0"/>
          </a:p>
        </p:txBody>
      </p:sp>
    </p:spTree>
    <p:extLst>
      <p:ext uri="{BB962C8B-B14F-4D97-AF65-F5344CB8AC3E}">
        <p14:creationId xmlns:p14="http://schemas.microsoft.com/office/powerpoint/2010/main" val="399375808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Rates of tax 2026/27 :  Individuals</a:t>
            </a:r>
            <a:endParaRPr lang="en-GB" dirty="0"/>
          </a:p>
        </p:txBody>
      </p:sp>
      <p:sp>
        <p:nvSpPr>
          <p:cNvPr id="3" name="Content Placeholder 2"/>
          <p:cNvSpPr>
            <a:spLocks noGrp="1"/>
          </p:cNvSpPr>
          <p:nvPr>
            <p:ph idx="1"/>
          </p:nvPr>
        </p:nvSpPr>
        <p:spPr>
          <a:xfrm>
            <a:off x="1" y="950924"/>
            <a:ext cx="9144000" cy="5147951"/>
          </a:xfrm>
        </p:spPr>
        <p:txBody>
          <a:bodyPr/>
          <a:lstStyle/>
          <a:p>
            <a:pPr marL="354013" lvl="0" indent="-354013" eaLnBrk="1" hangingPunct="1">
              <a:tabLst>
                <a:tab pos="354013" algn="l"/>
              </a:tabLst>
              <a:defRPr/>
            </a:pPr>
            <a:r>
              <a:rPr lang="en-GB" altLang="en-US" sz="2250" dirty="0">
                <a:solidFill>
                  <a:schemeClr val="tx2"/>
                </a:solidFill>
              </a:rPr>
              <a:t>first £3,000 of chargeable gains = exempt</a:t>
            </a:r>
          </a:p>
          <a:p>
            <a:pPr marL="354013" lvl="0" indent="-354013" eaLnBrk="1" hangingPunct="1">
              <a:tabLst>
                <a:tab pos="354013" algn="l"/>
              </a:tabLst>
              <a:defRPr/>
            </a:pPr>
            <a:r>
              <a:rPr lang="en-GB" altLang="en-US" sz="2250" dirty="0">
                <a:solidFill>
                  <a:schemeClr val="tx2"/>
                </a:solidFill>
              </a:rPr>
              <a:t>After this, total chargeable gains are taxed: </a:t>
            </a:r>
          </a:p>
          <a:p>
            <a:pPr marL="354013" lvl="0" indent="-354013" eaLnBrk="1" hangingPunct="1">
              <a:tabLst>
                <a:tab pos="354013" algn="l"/>
              </a:tabLst>
              <a:defRPr/>
            </a:pPr>
            <a:r>
              <a:rPr lang="en-GB" altLang="en-US" sz="2250" dirty="0">
                <a:solidFill>
                  <a:schemeClr val="tx2"/>
                </a:solidFill>
              </a:rPr>
              <a:t>at 18% for a basic rate income taxpayer within the unused part of the BR band; and at 24% above the BR band </a:t>
            </a:r>
          </a:p>
          <a:p>
            <a:pPr marL="354013" lvl="0" indent="-354013" eaLnBrk="1" hangingPunct="1">
              <a:tabLst>
                <a:tab pos="354013" algn="l"/>
              </a:tabLst>
              <a:defRPr/>
            </a:pPr>
            <a:r>
              <a:rPr lang="en-GB" altLang="en-US" sz="2250" dirty="0">
                <a:solidFill>
                  <a:schemeClr val="tx2"/>
                </a:solidFill>
              </a:rPr>
              <a:t>Any extension of BR band (for personal pension contributions and/or  Gift Aid) is also valid for CGT rate</a:t>
            </a:r>
          </a:p>
          <a:p>
            <a:pPr marL="354013" lvl="0" indent="-354013" eaLnBrk="1" hangingPunct="1">
              <a:tabLst>
                <a:tab pos="354013" algn="l"/>
              </a:tabLst>
              <a:defRPr/>
            </a:pPr>
            <a:r>
              <a:rPr lang="en-GB" altLang="en-US" sz="2250" dirty="0">
                <a:solidFill>
                  <a:schemeClr val="tx2"/>
                </a:solidFill>
              </a:rPr>
              <a:t>Business Asset Disposal Relief can be claimed (on qualifying disposals) reducing CGT rate to 18% on the first £1 million of BADR gains during the taxpayer’s whole lifetime…</a:t>
            </a:r>
          </a:p>
          <a:p>
            <a:pPr marL="0" indent="0">
              <a:buNone/>
            </a:pPr>
            <a:endParaRPr lang="en-GB" dirty="0"/>
          </a:p>
        </p:txBody>
      </p:sp>
    </p:spTree>
    <p:extLst>
      <p:ext uri="{BB962C8B-B14F-4D97-AF65-F5344CB8AC3E}">
        <p14:creationId xmlns:p14="http://schemas.microsoft.com/office/powerpoint/2010/main" val="1965564475"/>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FFFFFF"/>
                </a:solidFill>
              </a:rPr>
              <a:t>Residential property</a:t>
            </a:r>
            <a:endParaRPr lang="en-GB" dirty="0"/>
          </a:p>
        </p:txBody>
      </p:sp>
      <p:sp>
        <p:nvSpPr>
          <p:cNvPr id="3" name="Content Placeholder 2"/>
          <p:cNvSpPr>
            <a:spLocks noGrp="1"/>
          </p:cNvSpPr>
          <p:nvPr>
            <p:ph idx="1"/>
          </p:nvPr>
        </p:nvSpPr>
        <p:spPr/>
        <p:txBody>
          <a:bodyPr/>
          <a:lstStyle/>
          <a:p>
            <a:pPr marL="0" lvl="0" indent="0" eaLnBrk="1" hangingPunct="1">
              <a:buNone/>
            </a:pPr>
            <a:r>
              <a:rPr lang="en-US" sz="2400" dirty="0">
                <a:solidFill>
                  <a:schemeClr val="tx2"/>
                </a:solidFill>
              </a:rPr>
              <a:t>There are some important aspects to consider regarding disposals of residential property:</a:t>
            </a:r>
          </a:p>
          <a:p>
            <a:pPr marL="0" lvl="0" indent="0" eaLnBrk="1" hangingPunct="1">
              <a:buNone/>
            </a:pPr>
            <a:endParaRPr lang="en-US" sz="2400" dirty="0">
              <a:solidFill>
                <a:schemeClr val="tx2"/>
              </a:solidFill>
            </a:endParaRPr>
          </a:p>
          <a:p>
            <a:pPr marL="354013" lvl="0" indent="-354013" eaLnBrk="1" hangingPunct="1">
              <a:buNone/>
              <a:tabLst>
                <a:tab pos="354013" algn="l"/>
              </a:tabLst>
            </a:pPr>
            <a:r>
              <a:rPr lang="en-US" sz="2400" dirty="0">
                <a:solidFill>
                  <a:schemeClr val="tx2"/>
                </a:solidFill>
              </a:rPr>
              <a:t>•	Principal Private Residence</a:t>
            </a:r>
          </a:p>
          <a:p>
            <a:pPr marL="354013" lvl="0" indent="-354013" eaLnBrk="1" hangingPunct="1">
              <a:buNone/>
              <a:tabLst>
                <a:tab pos="354013" algn="l"/>
              </a:tabLst>
            </a:pPr>
            <a:r>
              <a:rPr lang="en-US" sz="2000" dirty="0">
                <a:solidFill>
                  <a:schemeClr val="tx2"/>
                </a:solidFill>
              </a:rPr>
              <a:t>	(see Chapter 27)</a:t>
            </a:r>
            <a:r>
              <a:rPr lang="en-US" sz="2400" dirty="0">
                <a:solidFill>
                  <a:schemeClr val="tx2"/>
                </a:solidFill>
              </a:rPr>
              <a:t>;</a:t>
            </a:r>
          </a:p>
          <a:p>
            <a:pPr marL="354013" lvl="0" indent="-354013" eaLnBrk="1" hangingPunct="1">
              <a:buNone/>
              <a:tabLst>
                <a:tab pos="354013" algn="l"/>
              </a:tabLst>
            </a:pPr>
            <a:r>
              <a:rPr lang="en-US" sz="2400" dirty="0">
                <a:solidFill>
                  <a:schemeClr val="tx2"/>
                </a:solidFill>
              </a:rPr>
              <a:t>•	ATED-related CGT;</a:t>
            </a:r>
          </a:p>
          <a:p>
            <a:pPr marL="354013" lvl="0" indent="-354013" eaLnBrk="1" hangingPunct="1">
              <a:buNone/>
              <a:tabLst>
                <a:tab pos="354013" algn="l"/>
              </a:tabLst>
            </a:pPr>
            <a:r>
              <a:rPr lang="en-US" sz="2400" dirty="0">
                <a:solidFill>
                  <a:schemeClr val="tx2"/>
                </a:solidFill>
              </a:rPr>
              <a:t>•	Non-UK-residents owning UK residential properties.</a:t>
            </a:r>
          </a:p>
          <a:p>
            <a:pPr marL="0" indent="0">
              <a:buNone/>
            </a:pPr>
            <a:endParaRPr lang="en-GB" dirty="0"/>
          </a:p>
        </p:txBody>
      </p:sp>
    </p:spTree>
    <p:extLst>
      <p:ext uri="{BB962C8B-B14F-4D97-AF65-F5344CB8AC3E}">
        <p14:creationId xmlns:p14="http://schemas.microsoft.com/office/powerpoint/2010/main" val="209586147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FFFFFF"/>
                </a:solidFill>
              </a:rPr>
              <a:t>Annual Tax on Enveloped Dwellings</a:t>
            </a:r>
            <a:endParaRPr lang="en-GB" sz="3200" dirty="0"/>
          </a:p>
        </p:txBody>
      </p:sp>
      <p:sp>
        <p:nvSpPr>
          <p:cNvPr id="3" name="Content Placeholder 2"/>
          <p:cNvSpPr>
            <a:spLocks noGrp="1"/>
          </p:cNvSpPr>
          <p:nvPr>
            <p:ph idx="1"/>
          </p:nvPr>
        </p:nvSpPr>
        <p:spPr/>
        <p:txBody>
          <a:bodyPr/>
          <a:lstStyle/>
          <a:p>
            <a:pPr marL="0" lvl="0" indent="0" eaLnBrk="1" hangingPunct="1">
              <a:buNone/>
            </a:pPr>
            <a:r>
              <a:rPr lang="en-US" sz="2400" dirty="0">
                <a:solidFill>
                  <a:schemeClr val="tx2"/>
                </a:solidFill>
              </a:rPr>
              <a:t>“ATED” is the “Annual Tax on Enveloped Dwellings”, charged where a ‘</a:t>
            </a:r>
            <a:r>
              <a:rPr lang="en-US" sz="2400" b="1" dirty="0">
                <a:solidFill>
                  <a:schemeClr val="tx2"/>
                </a:solidFill>
              </a:rPr>
              <a:t>non-natural person</a:t>
            </a:r>
            <a:r>
              <a:rPr lang="en-US" sz="2400" dirty="0">
                <a:solidFill>
                  <a:schemeClr val="tx2"/>
                </a:solidFill>
              </a:rPr>
              <a:t>’ such as a company or trust owns residential property worth over £500,000:</a:t>
            </a:r>
          </a:p>
          <a:p>
            <a:pPr marL="0" lvl="0" indent="0" eaLnBrk="1" hangingPunct="1">
              <a:buNone/>
            </a:pPr>
            <a:endParaRPr lang="en-US" sz="2400" dirty="0"/>
          </a:p>
          <a:p>
            <a:pPr marL="0" indent="0">
              <a:buNone/>
            </a:pP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659104544"/>
              </p:ext>
            </p:extLst>
          </p:nvPr>
        </p:nvGraphicFramePr>
        <p:xfrm>
          <a:off x="566057" y="2896349"/>
          <a:ext cx="7641771" cy="3218544"/>
        </p:xfrm>
        <a:graphic>
          <a:graphicData uri="http://schemas.openxmlformats.org/drawingml/2006/table">
            <a:tbl>
              <a:tblPr firstRow="1" bandRow="1">
                <a:tableStyleId>{2D5ABB26-0587-4C30-8999-92F81FD0307C}</a:tableStyleId>
              </a:tblPr>
              <a:tblGrid>
                <a:gridCol w="2547257">
                  <a:extLst>
                    <a:ext uri="{9D8B030D-6E8A-4147-A177-3AD203B41FA5}">
                      <a16:colId xmlns:a16="http://schemas.microsoft.com/office/drawing/2014/main" val="1399367639"/>
                    </a:ext>
                  </a:extLst>
                </a:gridCol>
                <a:gridCol w="2547257">
                  <a:extLst>
                    <a:ext uri="{9D8B030D-6E8A-4147-A177-3AD203B41FA5}">
                      <a16:colId xmlns:a16="http://schemas.microsoft.com/office/drawing/2014/main" val="1380766917"/>
                    </a:ext>
                  </a:extLst>
                </a:gridCol>
                <a:gridCol w="2547257">
                  <a:extLst>
                    <a:ext uri="{9D8B030D-6E8A-4147-A177-3AD203B41FA5}">
                      <a16:colId xmlns:a16="http://schemas.microsoft.com/office/drawing/2014/main" val="2555400379"/>
                    </a:ext>
                  </a:extLst>
                </a:gridCol>
              </a:tblGrid>
              <a:tr h="402318">
                <a:tc gridSpan="3">
                  <a:txBody>
                    <a:bodyPr/>
                    <a:lstStyle/>
                    <a:p>
                      <a:r>
                        <a:rPr lang="en-GB" sz="1400" b="1" dirty="0">
                          <a:solidFill>
                            <a:schemeClr val="tx1"/>
                          </a:solidFill>
                        </a:rPr>
                        <a:t>Annual Tax on Enveloped Dwellings</a:t>
                      </a:r>
                    </a:p>
                  </a:txBody>
                  <a:tcP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763840677"/>
                  </a:ext>
                </a:extLst>
              </a:tr>
              <a:tr h="402318">
                <a:tc>
                  <a:txBody>
                    <a:bodyPr/>
                    <a:lstStyle/>
                    <a:p>
                      <a:r>
                        <a:rPr lang="en-GB" sz="1400" dirty="0"/>
                        <a:t>Property value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b="0" dirty="0"/>
                        <a:t>Charge for tax year 2025-26</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b="1" dirty="0"/>
                        <a:t>Charge for tax year 2026-27</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7597009"/>
                  </a:ext>
                </a:extLst>
              </a:tr>
              <a:tr h="402318">
                <a:tc>
                  <a:txBody>
                    <a:bodyPr/>
                    <a:lstStyle/>
                    <a:p>
                      <a:r>
                        <a:rPr lang="en-GB" sz="1400" dirty="0"/>
                        <a:t>£500k  to £1m</a:t>
                      </a:r>
                    </a:p>
                  </a:txBody>
                  <a:tcPr>
                    <a:lnT w="12700" cap="flat" cmpd="sng" algn="ctr">
                      <a:solidFill>
                        <a:schemeClr val="tx1"/>
                      </a:solidFill>
                      <a:prstDash val="solid"/>
                      <a:round/>
                      <a:headEnd type="none" w="med" len="med"/>
                      <a:tailEnd type="none" w="med" len="med"/>
                    </a:lnT>
                  </a:tcPr>
                </a:tc>
                <a:tc>
                  <a:txBody>
                    <a:bodyPr/>
                    <a:lstStyle/>
                    <a:p>
                      <a:pPr algn="ctr"/>
                      <a:r>
                        <a:rPr lang="en-GB" sz="1400" b="0" dirty="0"/>
                        <a:t>£4,450</a:t>
                      </a:r>
                    </a:p>
                  </a:txBody>
                  <a:tcPr>
                    <a:lnT w="12700" cap="flat" cmpd="sng" algn="ctr">
                      <a:solidFill>
                        <a:schemeClr val="tx1"/>
                      </a:solidFill>
                      <a:prstDash val="solid"/>
                      <a:round/>
                      <a:headEnd type="none" w="med" len="med"/>
                      <a:tailEnd type="none" w="med" len="med"/>
                    </a:lnT>
                  </a:tcPr>
                </a:tc>
                <a:tc>
                  <a:txBody>
                    <a:bodyPr/>
                    <a:lstStyle/>
                    <a:p>
                      <a:pPr algn="ctr"/>
                      <a:r>
                        <a:rPr lang="en-GB" sz="1400" b="1" dirty="0"/>
                        <a:t>£4,600</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50171882"/>
                  </a:ext>
                </a:extLst>
              </a:tr>
              <a:tr h="402318">
                <a:tc>
                  <a:txBody>
                    <a:bodyPr/>
                    <a:lstStyle/>
                    <a:p>
                      <a:r>
                        <a:rPr lang="en-GB" sz="1400" dirty="0"/>
                        <a:t>More than £1m to £2m</a:t>
                      </a:r>
                    </a:p>
                  </a:txBody>
                  <a:tcPr/>
                </a:tc>
                <a:tc>
                  <a:txBody>
                    <a:bodyPr/>
                    <a:lstStyle/>
                    <a:p>
                      <a:pPr algn="ctr"/>
                      <a:r>
                        <a:rPr lang="en-GB" sz="1400" b="0" dirty="0"/>
                        <a:t>£9,150</a:t>
                      </a:r>
                    </a:p>
                  </a:txBody>
                  <a:tcPr/>
                </a:tc>
                <a:tc>
                  <a:txBody>
                    <a:bodyPr/>
                    <a:lstStyle/>
                    <a:p>
                      <a:pPr algn="ctr"/>
                      <a:r>
                        <a:rPr lang="en-GB" sz="1400" b="1" dirty="0"/>
                        <a:t>£9,450</a:t>
                      </a:r>
                    </a:p>
                  </a:txBody>
                  <a:tcPr/>
                </a:tc>
                <a:extLst>
                  <a:ext uri="{0D108BD9-81ED-4DB2-BD59-A6C34878D82A}">
                    <a16:rowId xmlns:a16="http://schemas.microsoft.com/office/drawing/2014/main" val="2264672784"/>
                  </a:ext>
                </a:extLst>
              </a:tr>
              <a:tr h="402318">
                <a:tc>
                  <a:txBody>
                    <a:bodyPr/>
                    <a:lstStyle/>
                    <a:p>
                      <a:r>
                        <a:rPr lang="en-GB" sz="1400" dirty="0"/>
                        <a:t>More than £2m to £5m</a:t>
                      </a:r>
                    </a:p>
                  </a:txBody>
                  <a:tcPr/>
                </a:tc>
                <a:tc>
                  <a:txBody>
                    <a:bodyPr/>
                    <a:lstStyle/>
                    <a:p>
                      <a:pPr algn="ctr"/>
                      <a:r>
                        <a:rPr lang="en-GB" sz="1400" b="0" dirty="0"/>
                        <a:t>£31,050</a:t>
                      </a:r>
                    </a:p>
                  </a:txBody>
                  <a:tcPr/>
                </a:tc>
                <a:tc>
                  <a:txBody>
                    <a:bodyPr/>
                    <a:lstStyle/>
                    <a:p>
                      <a:pPr algn="ctr"/>
                      <a:r>
                        <a:rPr lang="en-GB" sz="1400" b="1" dirty="0"/>
                        <a:t>£32,200</a:t>
                      </a:r>
                    </a:p>
                  </a:txBody>
                  <a:tcPr/>
                </a:tc>
                <a:extLst>
                  <a:ext uri="{0D108BD9-81ED-4DB2-BD59-A6C34878D82A}">
                    <a16:rowId xmlns:a16="http://schemas.microsoft.com/office/drawing/2014/main" val="963492648"/>
                  </a:ext>
                </a:extLst>
              </a:tr>
              <a:tr h="402318">
                <a:tc>
                  <a:txBody>
                    <a:bodyPr/>
                    <a:lstStyle/>
                    <a:p>
                      <a:r>
                        <a:rPr lang="en-GB" sz="1400" dirty="0"/>
                        <a:t>More than £5m to £10m</a:t>
                      </a:r>
                    </a:p>
                  </a:txBody>
                  <a:tcPr/>
                </a:tc>
                <a:tc>
                  <a:txBody>
                    <a:bodyPr/>
                    <a:lstStyle/>
                    <a:p>
                      <a:pPr algn="ctr"/>
                      <a:r>
                        <a:rPr lang="en-GB" sz="1400" b="0" dirty="0"/>
                        <a:t>£72,700</a:t>
                      </a:r>
                    </a:p>
                  </a:txBody>
                  <a:tcPr/>
                </a:tc>
                <a:tc>
                  <a:txBody>
                    <a:bodyPr/>
                    <a:lstStyle/>
                    <a:p>
                      <a:pPr algn="ctr"/>
                      <a:r>
                        <a:rPr lang="en-GB" sz="1400" b="1" dirty="0"/>
                        <a:t>£75,450</a:t>
                      </a:r>
                    </a:p>
                  </a:txBody>
                  <a:tcPr/>
                </a:tc>
                <a:extLst>
                  <a:ext uri="{0D108BD9-81ED-4DB2-BD59-A6C34878D82A}">
                    <a16:rowId xmlns:a16="http://schemas.microsoft.com/office/drawing/2014/main" val="170204371"/>
                  </a:ext>
                </a:extLst>
              </a:tr>
              <a:tr h="402318">
                <a:tc>
                  <a:txBody>
                    <a:bodyPr/>
                    <a:lstStyle/>
                    <a:p>
                      <a:r>
                        <a:rPr lang="en-GB" sz="1400" dirty="0"/>
                        <a:t>More than £10m to £20m</a:t>
                      </a:r>
                    </a:p>
                  </a:txBody>
                  <a:tcPr/>
                </a:tc>
                <a:tc>
                  <a:txBody>
                    <a:bodyPr/>
                    <a:lstStyle/>
                    <a:p>
                      <a:pPr algn="ctr"/>
                      <a:r>
                        <a:rPr lang="en-GB" sz="1400" b="0" dirty="0"/>
                        <a:t>£145,950</a:t>
                      </a:r>
                    </a:p>
                  </a:txBody>
                  <a:tcPr/>
                </a:tc>
                <a:tc>
                  <a:txBody>
                    <a:bodyPr/>
                    <a:lstStyle/>
                    <a:p>
                      <a:pPr algn="ctr"/>
                      <a:r>
                        <a:rPr lang="en-GB" sz="1400" b="1" dirty="0"/>
                        <a:t>£151,450</a:t>
                      </a:r>
                    </a:p>
                  </a:txBody>
                  <a:tcPr/>
                </a:tc>
                <a:extLst>
                  <a:ext uri="{0D108BD9-81ED-4DB2-BD59-A6C34878D82A}">
                    <a16:rowId xmlns:a16="http://schemas.microsoft.com/office/drawing/2014/main" val="3558519860"/>
                  </a:ext>
                </a:extLst>
              </a:tr>
              <a:tr h="402318">
                <a:tc>
                  <a:txBody>
                    <a:bodyPr/>
                    <a:lstStyle/>
                    <a:p>
                      <a:r>
                        <a:rPr lang="en-GB" sz="1400" dirty="0"/>
                        <a:t>More than £20m</a:t>
                      </a:r>
                    </a:p>
                  </a:txBody>
                  <a:tcPr>
                    <a:lnB w="12700" cap="flat" cmpd="sng" algn="ctr">
                      <a:solidFill>
                        <a:schemeClr val="tx1"/>
                      </a:solidFill>
                      <a:prstDash val="solid"/>
                      <a:round/>
                      <a:headEnd type="none" w="med" len="med"/>
                      <a:tailEnd type="none" w="med" len="med"/>
                    </a:lnB>
                  </a:tcPr>
                </a:tc>
                <a:tc>
                  <a:txBody>
                    <a:bodyPr/>
                    <a:lstStyle/>
                    <a:p>
                      <a:pPr algn="ctr"/>
                      <a:r>
                        <a:rPr lang="en-GB" sz="1400" b="0" dirty="0"/>
                        <a:t>£292,350</a:t>
                      </a:r>
                    </a:p>
                  </a:txBody>
                  <a:tcPr>
                    <a:lnB w="12700" cap="flat" cmpd="sng" algn="ctr">
                      <a:solidFill>
                        <a:schemeClr val="tx1"/>
                      </a:solidFill>
                      <a:prstDash val="solid"/>
                      <a:round/>
                      <a:headEnd type="none" w="med" len="med"/>
                      <a:tailEnd type="none" w="med" len="med"/>
                    </a:lnB>
                  </a:tcPr>
                </a:tc>
                <a:tc>
                  <a:txBody>
                    <a:bodyPr/>
                    <a:lstStyle/>
                    <a:p>
                      <a:pPr algn="ctr"/>
                      <a:r>
                        <a:rPr lang="en-GB" sz="1400" b="1" dirty="0"/>
                        <a:t>£303,450</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8709464"/>
                  </a:ext>
                </a:extLst>
              </a:tr>
            </a:tbl>
          </a:graphicData>
        </a:graphic>
      </p:graphicFrame>
    </p:spTree>
    <p:extLst>
      <p:ext uri="{BB962C8B-B14F-4D97-AF65-F5344CB8AC3E}">
        <p14:creationId xmlns:p14="http://schemas.microsoft.com/office/powerpoint/2010/main" val="2848510964"/>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solidFill>
                  <a:srgbClr val="FFFFFF"/>
                </a:solidFill>
              </a:rPr>
              <a:t>Corporation Tax on ATED-related gains</a:t>
            </a:r>
            <a:endParaRPr lang="en-GB" sz="3200"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US" sz="2400" dirty="0">
                <a:solidFill>
                  <a:schemeClr val="tx2"/>
                </a:solidFill>
              </a:rPr>
              <a:t>Entities liable to ATED also have to pay corporation tax on any chargeable gains arising on the disposal of the property;</a:t>
            </a:r>
          </a:p>
          <a:p>
            <a:pPr marL="354013" lvl="0" indent="-354013" eaLnBrk="1" hangingPunct="1">
              <a:tabLst>
                <a:tab pos="354013" algn="l"/>
              </a:tabLst>
            </a:pPr>
            <a:endParaRPr lang="en-US" sz="2400" dirty="0">
              <a:solidFill>
                <a:schemeClr val="tx2"/>
              </a:solidFill>
            </a:endParaRPr>
          </a:p>
          <a:p>
            <a:pPr marL="354013" lvl="0" indent="-354013" eaLnBrk="1" hangingPunct="1">
              <a:tabLst>
                <a:tab pos="354013" algn="l"/>
              </a:tabLst>
            </a:pPr>
            <a:r>
              <a:rPr lang="en-US" sz="2400" dirty="0">
                <a:solidFill>
                  <a:schemeClr val="tx2"/>
                </a:solidFill>
              </a:rPr>
              <a:t>Any such gain is calculated in the usual way …</a:t>
            </a:r>
          </a:p>
          <a:p>
            <a:pPr marL="354013" lvl="0" indent="-354013" eaLnBrk="1" hangingPunct="1">
              <a:tabLst>
                <a:tab pos="354013" algn="l"/>
              </a:tabLst>
            </a:pPr>
            <a:endParaRPr lang="en-US" sz="2400" dirty="0">
              <a:solidFill>
                <a:schemeClr val="tx2"/>
              </a:solidFill>
            </a:endParaRPr>
          </a:p>
          <a:p>
            <a:pPr marL="354013" lvl="0" indent="-354013" eaLnBrk="1" hangingPunct="1">
              <a:tabLst>
                <a:tab pos="354013" algn="l"/>
              </a:tabLst>
            </a:pPr>
            <a:r>
              <a:rPr lang="en-US" sz="2400" dirty="0">
                <a:solidFill>
                  <a:schemeClr val="tx2"/>
                </a:solidFill>
              </a:rPr>
              <a:t>… except that where the entity owned the property before 1</a:t>
            </a:r>
            <a:r>
              <a:rPr lang="en-US" sz="2400" baseline="30000" dirty="0">
                <a:solidFill>
                  <a:schemeClr val="tx2"/>
                </a:solidFill>
              </a:rPr>
              <a:t>st</a:t>
            </a:r>
            <a:r>
              <a:rPr lang="en-US" sz="2400" dirty="0">
                <a:solidFill>
                  <a:schemeClr val="tx2"/>
                </a:solidFill>
              </a:rPr>
              <a:t> April 2022, its market value at 1</a:t>
            </a:r>
            <a:r>
              <a:rPr lang="en-US" sz="2400" baseline="30000" dirty="0">
                <a:solidFill>
                  <a:schemeClr val="tx2"/>
                </a:solidFill>
              </a:rPr>
              <a:t>st</a:t>
            </a:r>
            <a:r>
              <a:rPr lang="en-US" sz="2400" dirty="0">
                <a:solidFill>
                  <a:schemeClr val="tx2"/>
                </a:solidFill>
              </a:rPr>
              <a:t> April 2022 is used in place of its cost…</a:t>
            </a:r>
            <a:endParaRPr lang="en-GB" sz="2400" dirty="0">
              <a:solidFill>
                <a:schemeClr val="tx2"/>
              </a:solidFill>
            </a:endParaRPr>
          </a:p>
          <a:p>
            <a:endParaRPr lang="en-GB" dirty="0"/>
          </a:p>
        </p:txBody>
      </p:sp>
    </p:spTree>
    <p:extLst>
      <p:ext uri="{BB962C8B-B14F-4D97-AF65-F5344CB8AC3E}">
        <p14:creationId xmlns:p14="http://schemas.microsoft.com/office/powerpoint/2010/main" val="4050874781"/>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sz="2800" dirty="0">
                <a:solidFill>
                  <a:srgbClr val="FFFFFF"/>
                </a:solidFill>
              </a:rPr>
              <a:t>Non-UK-residents owning UK residential properties</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endParaRPr lang="en-US" sz="2400" dirty="0"/>
          </a:p>
          <a:p>
            <a:pPr marL="354013" lvl="0" indent="-354013" eaLnBrk="1" hangingPunct="1">
              <a:tabLst>
                <a:tab pos="354013" algn="l"/>
              </a:tabLst>
            </a:pPr>
            <a:r>
              <a:rPr lang="en-US" sz="2400" dirty="0">
                <a:solidFill>
                  <a:schemeClr val="tx2"/>
                </a:solidFill>
              </a:rPr>
              <a:t>Capital gains arising on the disposal of UK residential property by a non-UK-resident arising after 6</a:t>
            </a:r>
            <a:r>
              <a:rPr lang="en-US" sz="2400" baseline="30000" dirty="0">
                <a:solidFill>
                  <a:schemeClr val="tx2"/>
                </a:solidFill>
              </a:rPr>
              <a:t>th</a:t>
            </a:r>
            <a:r>
              <a:rPr lang="en-US" sz="2400" dirty="0">
                <a:solidFill>
                  <a:schemeClr val="tx2"/>
                </a:solidFill>
              </a:rPr>
              <a:t> April 2015 are subject to Capital Gains Tax, calculated on the same basis as for UK residents;</a:t>
            </a:r>
          </a:p>
          <a:p>
            <a:pPr marL="354013" lvl="0" indent="-354013" eaLnBrk="1" hangingPunct="1">
              <a:tabLst>
                <a:tab pos="354013" algn="l"/>
              </a:tabLst>
            </a:pPr>
            <a:r>
              <a:rPr lang="en-US" sz="2400" dirty="0">
                <a:solidFill>
                  <a:schemeClr val="tx2"/>
                </a:solidFill>
              </a:rPr>
              <a:t>Where the non-UK-resident owned the property before 6</a:t>
            </a:r>
            <a:r>
              <a:rPr lang="en-US" sz="2400" baseline="30000" dirty="0">
                <a:solidFill>
                  <a:schemeClr val="tx2"/>
                </a:solidFill>
              </a:rPr>
              <a:t>th</a:t>
            </a:r>
            <a:r>
              <a:rPr lang="en-US" sz="2400" dirty="0">
                <a:solidFill>
                  <a:schemeClr val="tx2"/>
                </a:solidFill>
              </a:rPr>
              <a:t> April 2015, its market value at 6</a:t>
            </a:r>
            <a:r>
              <a:rPr lang="en-US" sz="2400" baseline="30000" dirty="0">
                <a:solidFill>
                  <a:schemeClr val="tx2"/>
                </a:solidFill>
              </a:rPr>
              <a:t>th</a:t>
            </a:r>
            <a:r>
              <a:rPr lang="en-US" sz="2400" dirty="0">
                <a:solidFill>
                  <a:schemeClr val="tx2"/>
                </a:solidFill>
              </a:rPr>
              <a:t> April 2015 is usually used instead of its original cost when calculating the amount of the capital gain.  However, the taxpayer can elect for the original cost to be used instead, with the gain time-apportioned…</a:t>
            </a:r>
          </a:p>
          <a:p>
            <a:pPr marL="0" indent="0">
              <a:buNone/>
            </a:pPr>
            <a:endParaRPr lang="en-GB" dirty="0"/>
          </a:p>
        </p:txBody>
      </p:sp>
    </p:spTree>
    <p:extLst>
      <p:ext uri="{BB962C8B-B14F-4D97-AF65-F5344CB8AC3E}">
        <p14:creationId xmlns:p14="http://schemas.microsoft.com/office/powerpoint/2010/main" val="3804006915"/>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t>Main CGT exemptions for individuals </a:t>
            </a:r>
            <a:br>
              <a:rPr lang="en-GB" dirty="0"/>
            </a:br>
            <a:r>
              <a:rPr lang="en-GB" sz="2800" dirty="0"/>
              <a:t>(exempt assets, and/or exempt disposals)</a:t>
            </a:r>
          </a:p>
        </p:txBody>
      </p:sp>
      <p:sp>
        <p:nvSpPr>
          <p:cNvPr id="4" name="Content Placeholder 3"/>
          <p:cNvSpPr>
            <a:spLocks noGrp="1"/>
          </p:cNvSpPr>
          <p:nvPr>
            <p:ph sz="half" idx="1"/>
          </p:nvPr>
        </p:nvSpPr>
        <p:spPr/>
        <p:txBody>
          <a:bodyPr/>
          <a:lstStyle/>
          <a:p>
            <a:pPr marL="354013" lvl="0" indent="-354013" eaLnBrk="1" hangingPunct="1">
              <a:lnSpc>
                <a:spcPct val="90000"/>
              </a:lnSpc>
              <a:tabLst>
                <a:tab pos="354013" algn="l"/>
              </a:tabLst>
            </a:pPr>
            <a:r>
              <a:rPr lang="en-GB" altLang="en-US" sz="2000" dirty="0">
                <a:solidFill>
                  <a:schemeClr val="tx2"/>
                </a:solidFill>
              </a:rPr>
              <a:t>Private motor vehicles</a:t>
            </a:r>
          </a:p>
          <a:p>
            <a:pPr marL="354013" lvl="0" indent="-354013" eaLnBrk="1" hangingPunct="1">
              <a:lnSpc>
                <a:spcPct val="90000"/>
              </a:lnSpc>
              <a:tabLst>
                <a:tab pos="354013" algn="l"/>
              </a:tabLst>
            </a:pPr>
            <a:r>
              <a:rPr lang="en-GB" altLang="en-US" sz="2000" dirty="0">
                <a:solidFill>
                  <a:schemeClr val="tx2"/>
                </a:solidFill>
              </a:rPr>
              <a:t>Savings certificates</a:t>
            </a:r>
          </a:p>
          <a:p>
            <a:pPr marL="354013" lvl="0" indent="-354013" eaLnBrk="1" hangingPunct="1">
              <a:lnSpc>
                <a:spcPct val="90000"/>
              </a:lnSpc>
              <a:tabLst>
                <a:tab pos="354013" algn="l"/>
              </a:tabLst>
            </a:pPr>
            <a:r>
              <a:rPr lang="en-GB" altLang="en-US" sz="2000" dirty="0">
                <a:solidFill>
                  <a:schemeClr val="tx2"/>
                </a:solidFill>
              </a:rPr>
              <a:t>Gambling winnings</a:t>
            </a:r>
          </a:p>
          <a:p>
            <a:pPr marL="354013" lvl="0" indent="-354013" eaLnBrk="1" hangingPunct="1">
              <a:lnSpc>
                <a:spcPct val="90000"/>
              </a:lnSpc>
              <a:tabLst>
                <a:tab pos="354013" algn="l"/>
              </a:tabLst>
            </a:pPr>
            <a:r>
              <a:rPr lang="en-GB" altLang="en-US" sz="2000" dirty="0">
                <a:solidFill>
                  <a:schemeClr val="tx2"/>
                </a:solidFill>
              </a:rPr>
              <a:t>Decorations for valour</a:t>
            </a:r>
          </a:p>
          <a:p>
            <a:pPr marL="354013" lvl="0" indent="-354013" eaLnBrk="1" hangingPunct="1">
              <a:lnSpc>
                <a:spcPct val="90000"/>
              </a:lnSpc>
              <a:tabLst>
                <a:tab pos="354013" algn="l"/>
              </a:tabLst>
            </a:pPr>
            <a:r>
              <a:rPr lang="en-GB" altLang="en-US" sz="2000" dirty="0">
                <a:solidFill>
                  <a:schemeClr val="tx2"/>
                </a:solidFill>
              </a:rPr>
              <a:t>Foreign currency (personal use)</a:t>
            </a:r>
          </a:p>
          <a:p>
            <a:pPr marL="354013" lvl="0" indent="-354013" eaLnBrk="1" hangingPunct="1">
              <a:lnSpc>
                <a:spcPct val="90000"/>
              </a:lnSpc>
              <a:tabLst>
                <a:tab pos="354013" algn="l"/>
              </a:tabLst>
            </a:pPr>
            <a:r>
              <a:rPr lang="en-GB" altLang="en-US" sz="2000" dirty="0">
                <a:solidFill>
                  <a:schemeClr val="tx2"/>
                </a:solidFill>
              </a:rPr>
              <a:t>Most legal compensation</a:t>
            </a:r>
          </a:p>
          <a:p>
            <a:pPr marL="354013" lvl="0" indent="-354013" eaLnBrk="1" hangingPunct="1">
              <a:lnSpc>
                <a:spcPct val="90000"/>
              </a:lnSpc>
              <a:tabLst>
                <a:tab pos="354013" algn="l"/>
              </a:tabLst>
            </a:pPr>
            <a:r>
              <a:rPr lang="en-GB" altLang="en-US" sz="2000" dirty="0">
                <a:solidFill>
                  <a:schemeClr val="tx2"/>
                </a:solidFill>
              </a:rPr>
              <a:t>Life assurance receipts and deferred annuity receipts</a:t>
            </a:r>
          </a:p>
          <a:p>
            <a:pPr marL="354013" lvl="0" indent="-354013" eaLnBrk="1" hangingPunct="1">
              <a:lnSpc>
                <a:spcPct val="90000"/>
              </a:lnSpc>
              <a:tabLst>
                <a:tab pos="354013" algn="l"/>
              </a:tabLst>
            </a:pPr>
            <a:r>
              <a:rPr lang="en-GB" altLang="en-US" sz="2000" dirty="0">
                <a:solidFill>
                  <a:schemeClr val="tx2"/>
                </a:solidFill>
              </a:rPr>
              <a:t>Disposal of Principal Private Residence </a:t>
            </a:r>
            <a:r>
              <a:rPr lang="en-GB" altLang="en-US" sz="1800" dirty="0">
                <a:solidFill>
                  <a:schemeClr val="tx2"/>
                </a:solidFill>
              </a:rPr>
              <a:t>(for details see slides on chapter 27)</a:t>
            </a:r>
          </a:p>
          <a:p>
            <a:pPr marL="354013" lvl="0" indent="-354013" eaLnBrk="1" hangingPunct="1">
              <a:lnSpc>
                <a:spcPct val="90000"/>
              </a:lnSpc>
              <a:tabLst>
                <a:tab pos="354013" algn="l"/>
              </a:tabLst>
            </a:pPr>
            <a:r>
              <a:rPr lang="en-GB" altLang="en-US" sz="2000" dirty="0">
                <a:solidFill>
                  <a:schemeClr val="tx2"/>
                </a:solidFill>
              </a:rPr>
              <a:t>Assets given away to national heritage bodies </a:t>
            </a:r>
          </a:p>
          <a:p>
            <a:pPr marL="354013" indent="-354013" eaLnBrk="1" hangingPunct="1">
              <a:lnSpc>
                <a:spcPct val="90000"/>
              </a:lnSpc>
              <a:tabLst>
                <a:tab pos="354013" algn="l"/>
              </a:tabLst>
            </a:pPr>
            <a:r>
              <a:rPr lang="en-GB" altLang="en-US" sz="2000" dirty="0">
                <a:solidFill>
                  <a:schemeClr val="tx2"/>
                </a:solidFill>
              </a:rPr>
              <a:t>British government securities (“gilts”), and qualifying (sterling) corporate bonds</a:t>
            </a:r>
          </a:p>
          <a:p>
            <a:pPr marL="354013" lvl="0" indent="-354013" eaLnBrk="1" hangingPunct="1">
              <a:lnSpc>
                <a:spcPct val="90000"/>
              </a:lnSpc>
              <a:tabLst>
                <a:tab pos="354013" algn="l"/>
              </a:tabLst>
            </a:pPr>
            <a:endParaRPr lang="en-GB" altLang="en-US" sz="2000" dirty="0">
              <a:solidFill>
                <a:schemeClr val="tx2"/>
              </a:solidFill>
            </a:endParaRPr>
          </a:p>
          <a:p>
            <a:pPr marL="0" indent="0">
              <a:buNone/>
            </a:pPr>
            <a:endParaRPr lang="en-GB" dirty="0"/>
          </a:p>
        </p:txBody>
      </p:sp>
      <p:sp>
        <p:nvSpPr>
          <p:cNvPr id="5" name="Content Placeholder 4"/>
          <p:cNvSpPr>
            <a:spLocks noGrp="1"/>
          </p:cNvSpPr>
          <p:nvPr>
            <p:ph sz="half" idx="2"/>
          </p:nvPr>
        </p:nvSpPr>
        <p:spPr/>
        <p:txBody>
          <a:bodyPr/>
          <a:lstStyle/>
          <a:p>
            <a:pPr marL="354013" lvl="0" indent="-354013" eaLnBrk="1" hangingPunct="1">
              <a:lnSpc>
                <a:spcPct val="90000"/>
              </a:lnSpc>
              <a:tabLst>
                <a:tab pos="354013" algn="l"/>
              </a:tabLst>
            </a:pPr>
            <a:r>
              <a:rPr lang="en-GB" altLang="en-US" sz="2000" dirty="0">
                <a:solidFill>
                  <a:schemeClr val="tx2"/>
                </a:solidFill>
              </a:rPr>
              <a:t>Chattels bought and/or sold for </a:t>
            </a:r>
            <a:r>
              <a:rPr lang="en-GB" altLang="en-US" sz="2000" u="sng" dirty="0">
                <a:solidFill>
                  <a:schemeClr val="tx2"/>
                </a:solidFill>
              </a:rPr>
              <a:t>&lt;</a:t>
            </a:r>
            <a:r>
              <a:rPr lang="en-GB" altLang="en-US" sz="2000" dirty="0">
                <a:solidFill>
                  <a:schemeClr val="tx2"/>
                </a:solidFill>
              </a:rPr>
              <a:t> £6,000 </a:t>
            </a:r>
            <a:r>
              <a:rPr lang="en-GB" altLang="en-US" sz="1800" dirty="0">
                <a:solidFill>
                  <a:schemeClr val="tx2"/>
                </a:solidFill>
              </a:rPr>
              <a:t>(see chapter 27 for full details )</a:t>
            </a:r>
          </a:p>
          <a:p>
            <a:pPr marL="354013" lvl="0" indent="-354013" eaLnBrk="1" hangingPunct="1">
              <a:lnSpc>
                <a:spcPct val="90000"/>
              </a:lnSpc>
              <a:tabLst>
                <a:tab pos="354013" algn="l"/>
              </a:tabLst>
            </a:pPr>
            <a:r>
              <a:rPr lang="en-GB" altLang="en-US" sz="2000" dirty="0">
                <a:solidFill>
                  <a:schemeClr val="tx2"/>
                </a:solidFill>
              </a:rPr>
              <a:t>Assets gifted to a recognised charity</a:t>
            </a:r>
          </a:p>
          <a:p>
            <a:pPr marL="354013" lvl="0" indent="-354013" eaLnBrk="1" hangingPunct="1">
              <a:lnSpc>
                <a:spcPct val="90000"/>
              </a:lnSpc>
              <a:tabLst>
                <a:tab pos="354013" algn="l"/>
              </a:tabLst>
            </a:pPr>
            <a:r>
              <a:rPr lang="en-GB" altLang="en-US" sz="2000" dirty="0">
                <a:solidFill>
                  <a:schemeClr val="tx2"/>
                </a:solidFill>
              </a:rPr>
              <a:t>Disposals by gift, of assets ‘conditionally exempt’ from IHT</a:t>
            </a:r>
          </a:p>
          <a:p>
            <a:pPr marL="354013" lvl="0" indent="-354013" eaLnBrk="1" hangingPunct="1">
              <a:lnSpc>
                <a:spcPct val="90000"/>
              </a:lnSpc>
              <a:tabLst>
                <a:tab pos="354013" algn="l"/>
              </a:tabLst>
            </a:pPr>
            <a:r>
              <a:rPr lang="en-GB" altLang="en-US" sz="2000" dirty="0">
                <a:solidFill>
                  <a:schemeClr val="tx2"/>
                </a:solidFill>
              </a:rPr>
              <a:t>Tangible moveable property with a useful life of &lt; 50 years (a ‘wasting chattel’);  </a:t>
            </a:r>
            <a:r>
              <a:rPr lang="en-GB" altLang="en-US" sz="2000" i="1" dirty="0">
                <a:solidFill>
                  <a:schemeClr val="tx2"/>
                </a:solidFill>
              </a:rPr>
              <a:t>but not if a ‘plant and machinery’ capital allowance was claimed on it</a:t>
            </a:r>
            <a:r>
              <a:rPr lang="en-GB" altLang="en-US" sz="2000" dirty="0">
                <a:solidFill>
                  <a:schemeClr val="tx2"/>
                </a:solidFill>
              </a:rPr>
              <a:t>…</a:t>
            </a:r>
          </a:p>
          <a:p>
            <a:pPr marL="0" indent="0">
              <a:buNone/>
            </a:pPr>
            <a:endParaRPr lang="en-GB" dirty="0"/>
          </a:p>
        </p:txBody>
      </p:sp>
    </p:spTree>
    <p:extLst>
      <p:ext uri="{BB962C8B-B14F-4D97-AF65-F5344CB8AC3E}">
        <p14:creationId xmlns:p14="http://schemas.microsoft.com/office/powerpoint/2010/main" val="268018849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Outline  – Scope of CGT </a:t>
            </a:r>
          </a:p>
        </p:txBody>
      </p:sp>
      <p:sp>
        <p:nvSpPr>
          <p:cNvPr id="3" name="Content Placeholder 2"/>
          <p:cNvSpPr>
            <a:spLocks noGrp="1"/>
          </p:cNvSpPr>
          <p:nvPr>
            <p:ph idx="1"/>
          </p:nvPr>
        </p:nvSpPr>
        <p:spPr/>
        <p:txBody>
          <a:bodyPr/>
          <a:lstStyle/>
          <a:p>
            <a:pPr marL="354013" lvl="0" indent="-354013" eaLnBrk="1" hangingPunct="1">
              <a:lnSpc>
                <a:spcPct val="90000"/>
              </a:lnSpc>
              <a:spcAft>
                <a:spcPts val="600"/>
              </a:spcAft>
              <a:tabLst>
                <a:tab pos="354013" algn="l"/>
              </a:tabLst>
            </a:pPr>
            <a:r>
              <a:rPr lang="en-GB" altLang="en-US" sz="2600" dirty="0">
                <a:solidFill>
                  <a:schemeClr val="tx2"/>
                </a:solidFill>
              </a:rPr>
              <a:t>Basic principle: If capital asset is disposed of for value greater than original ‘cost’ =&gt; Capital Gain;</a:t>
            </a:r>
          </a:p>
          <a:p>
            <a:pPr marL="354013" lvl="0" indent="-354013" eaLnBrk="1" hangingPunct="1">
              <a:lnSpc>
                <a:spcPct val="90000"/>
              </a:lnSpc>
              <a:spcAft>
                <a:spcPts val="600"/>
              </a:spcAft>
              <a:tabLst>
                <a:tab pos="354013" algn="l"/>
              </a:tabLst>
            </a:pPr>
            <a:r>
              <a:rPr lang="en-GB" altLang="en-US" sz="2600" dirty="0">
                <a:solidFill>
                  <a:schemeClr val="tx2"/>
                </a:solidFill>
              </a:rPr>
              <a:t>CGs of UK resident individuals,  if ‘</a:t>
            </a:r>
            <a:r>
              <a:rPr lang="en-GB" altLang="en-US" sz="2600" b="1" dirty="0">
                <a:solidFill>
                  <a:schemeClr val="tx2"/>
                </a:solidFill>
              </a:rPr>
              <a:t>chargeable</a:t>
            </a:r>
            <a:r>
              <a:rPr lang="en-GB" altLang="en-US" sz="2600" dirty="0">
                <a:solidFill>
                  <a:schemeClr val="tx2"/>
                </a:solidFill>
              </a:rPr>
              <a:t>’, count for  CGT;</a:t>
            </a:r>
            <a:endParaRPr lang="en-GB" altLang="en-US" sz="2600" b="1" dirty="0">
              <a:solidFill>
                <a:schemeClr val="tx2"/>
              </a:solidFill>
            </a:endParaRPr>
          </a:p>
          <a:p>
            <a:pPr marL="354013" lvl="0" indent="-354013" eaLnBrk="1" hangingPunct="1">
              <a:lnSpc>
                <a:spcPct val="90000"/>
              </a:lnSpc>
              <a:spcAft>
                <a:spcPts val="600"/>
              </a:spcAft>
              <a:tabLst>
                <a:tab pos="354013" algn="l"/>
              </a:tabLst>
            </a:pPr>
            <a:r>
              <a:rPr lang="en-GB" altLang="en-US" sz="2600" dirty="0">
                <a:solidFill>
                  <a:schemeClr val="tx2"/>
                </a:solidFill>
              </a:rPr>
              <a:t>but CGs are ‘not chargeable’ if  exempt asset       (as defined), or exempt disposal (as defined);</a:t>
            </a:r>
          </a:p>
          <a:p>
            <a:pPr marL="354013" lvl="0" indent="-354013" eaLnBrk="1" hangingPunct="1">
              <a:lnSpc>
                <a:spcPct val="90000"/>
              </a:lnSpc>
              <a:spcAft>
                <a:spcPts val="600"/>
              </a:spcAft>
              <a:tabLst>
                <a:tab pos="354013" algn="l"/>
              </a:tabLst>
            </a:pPr>
            <a:r>
              <a:rPr lang="en-GB" altLang="en-US" sz="2600" dirty="0">
                <a:solidFill>
                  <a:schemeClr val="tx2"/>
                </a:solidFill>
              </a:rPr>
              <a:t>Can claim allowable capital loss, if loss on a disposal and gain would have been chargeable;</a:t>
            </a:r>
          </a:p>
          <a:p>
            <a:pPr marL="354013" lvl="0" indent="-354013" eaLnBrk="1" hangingPunct="1">
              <a:lnSpc>
                <a:spcPct val="90000"/>
              </a:lnSpc>
              <a:spcAft>
                <a:spcPts val="600"/>
              </a:spcAft>
              <a:tabLst>
                <a:tab pos="354013" algn="l"/>
              </a:tabLst>
            </a:pPr>
            <a:r>
              <a:rPr lang="en-GB" altLang="en-US" sz="2600" dirty="0">
                <a:solidFill>
                  <a:schemeClr val="tx2"/>
                </a:solidFill>
              </a:rPr>
              <a:t>UK residents receive the CG Annual Exempt Amount (AEA) against first </a:t>
            </a:r>
            <a:r>
              <a:rPr lang="en-GB" altLang="en-US" sz="2600" b="1" dirty="0">
                <a:solidFill>
                  <a:schemeClr val="tx2"/>
                </a:solidFill>
              </a:rPr>
              <a:t>£3,000 </a:t>
            </a:r>
            <a:r>
              <a:rPr lang="en-GB" altLang="en-US" sz="2600" dirty="0">
                <a:solidFill>
                  <a:schemeClr val="tx2"/>
                </a:solidFill>
              </a:rPr>
              <a:t>of total CGs;</a:t>
            </a:r>
          </a:p>
          <a:p>
            <a:pPr marL="354013" lvl="0" indent="-354013" eaLnBrk="1" hangingPunct="1">
              <a:lnSpc>
                <a:spcPct val="90000"/>
              </a:lnSpc>
              <a:spcAft>
                <a:spcPts val="600"/>
              </a:spcAft>
              <a:tabLst>
                <a:tab pos="354013" algn="l"/>
              </a:tabLst>
            </a:pPr>
            <a:r>
              <a:rPr lang="en-GB" altLang="en-US" sz="2600" dirty="0">
                <a:solidFill>
                  <a:schemeClr val="tx2"/>
                </a:solidFill>
              </a:rPr>
              <a:t>Unused AEA is lost (not carried forward/back)…</a:t>
            </a:r>
          </a:p>
          <a:p>
            <a:pPr marL="0" indent="0">
              <a:buNone/>
            </a:pPr>
            <a:endParaRPr lang="en-GB" dirty="0"/>
          </a:p>
        </p:txBody>
      </p:sp>
    </p:spTree>
    <p:extLst>
      <p:ext uri="{BB962C8B-B14F-4D97-AF65-F5344CB8AC3E}">
        <p14:creationId xmlns:p14="http://schemas.microsoft.com/office/powerpoint/2010/main" val="2778122616"/>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CGT for  Individuals: Admin/payment</a:t>
            </a:r>
            <a:endParaRPr lang="en-GB" dirty="0"/>
          </a:p>
        </p:txBody>
      </p:sp>
      <p:sp>
        <p:nvSpPr>
          <p:cNvPr id="3" name="Content Placeholder 2"/>
          <p:cNvSpPr>
            <a:spLocks noGrp="1"/>
          </p:cNvSpPr>
          <p:nvPr>
            <p:ph idx="1"/>
          </p:nvPr>
        </p:nvSpPr>
        <p:spPr/>
        <p:txBody>
          <a:bodyPr/>
          <a:lstStyle/>
          <a:p>
            <a:pPr marL="354013" lvl="0" indent="-354013" eaLnBrk="1" hangingPunct="1">
              <a:lnSpc>
                <a:spcPct val="90000"/>
              </a:lnSpc>
              <a:buFont typeface="Arial" charset="0"/>
              <a:buChar char="•"/>
              <a:defRPr/>
            </a:pPr>
            <a:r>
              <a:rPr lang="en-GB" altLang="en-US" sz="2400" b="1" dirty="0">
                <a:solidFill>
                  <a:schemeClr val="tx2"/>
                </a:solidFill>
              </a:rPr>
              <a:t>UK resident Individuals</a:t>
            </a:r>
            <a:r>
              <a:rPr lang="en-GB" altLang="en-US" sz="2400" dirty="0">
                <a:solidFill>
                  <a:schemeClr val="tx2"/>
                </a:solidFill>
              </a:rPr>
              <a:t> must self-assess and pay CGT for each tax year on: </a:t>
            </a:r>
          </a:p>
          <a:p>
            <a:pPr marL="354013" lvl="1" indent="-354013" eaLnBrk="1" hangingPunct="1">
              <a:lnSpc>
                <a:spcPct val="90000"/>
              </a:lnSpc>
              <a:buFont typeface="Arial" charset="0"/>
              <a:buChar char="•"/>
              <a:defRPr/>
            </a:pPr>
            <a:r>
              <a:rPr lang="en-GB" altLang="en-US" sz="2400" dirty="0">
                <a:solidFill>
                  <a:schemeClr val="tx2"/>
                </a:solidFill>
                <a:ea typeface="+mn-ea"/>
                <a:cs typeface="+mn-cs"/>
              </a:rPr>
              <a:t>NET CGs (total CGs less losses),    </a:t>
            </a:r>
          </a:p>
          <a:p>
            <a:pPr marL="354013" lvl="1" indent="-354013" eaLnBrk="1" hangingPunct="1">
              <a:lnSpc>
                <a:spcPct val="90000"/>
              </a:lnSpc>
              <a:buFont typeface="Arial" charset="0"/>
              <a:buChar char="•"/>
              <a:defRPr/>
            </a:pPr>
            <a:r>
              <a:rPr lang="en-GB" altLang="en-US" sz="2400" b="1" dirty="0">
                <a:solidFill>
                  <a:schemeClr val="tx2"/>
                </a:solidFill>
                <a:ea typeface="+mn-ea"/>
                <a:cs typeface="+mn-cs"/>
              </a:rPr>
              <a:t>less</a:t>
            </a:r>
            <a:r>
              <a:rPr lang="en-GB" altLang="en-US" sz="2400" dirty="0">
                <a:solidFill>
                  <a:schemeClr val="tx2"/>
                </a:solidFill>
                <a:ea typeface="+mn-ea"/>
                <a:cs typeface="+mn-cs"/>
              </a:rPr>
              <a:t> b/f capital losses </a:t>
            </a:r>
            <a:r>
              <a:rPr lang="en-GB" altLang="en-US" sz="2400" i="1" dirty="0">
                <a:solidFill>
                  <a:schemeClr val="tx2"/>
                </a:solidFill>
                <a:ea typeface="+mn-ea"/>
                <a:cs typeface="+mn-cs"/>
              </a:rPr>
              <a:t>(which can be restricted to avoid wasting the AEA),</a:t>
            </a:r>
            <a:r>
              <a:rPr lang="en-GB" altLang="en-US" sz="2400" dirty="0">
                <a:solidFill>
                  <a:schemeClr val="tx2"/>
                </a:solidFill>
                <a:ea typeface="+mn-ea"/>
                <a:cs typeface="+mn-cs"/>
              </a:rPr>
              <a:t> </a:t>
            </a:r>
          </a:p>
          <a:p>
            <a:pPr marL="354013" lvl="1" indent="-354013" eaLnBrk="1" hangingPunct="1">
              <a:lnSpc>
                <a:spcPct val="90000"/>
              </a:lnSpc>
              <a:buFont typeface="Arial" charset="0"/>
              <a:buChar char="•"/>
              <a:defRPr/>
            </a:pPr>
            <a:r>
              <a:rPr lang="en-GB" altLang="en-US" sz="2400" b="1" u="sng" dirty="0">
                <a:solidFill>
                  <a:schemeClr val="tx2"/>
                </a:solidFill>
                <a:ea typeface="+mn-ea"/>
                <a:cs typeface="+mn-cs"/>
              </a:rPr>
              <a:t>less</a:t>
            </a:r>
            <a:r>
              <a:rPr lang="en-GB" altLang="en-US" sz="2400" b="1" dirty="0">
                <a:solidFill>
                  <a:schemeClr val="tx2"/>
                </a:solidFill>
                <a:ea typeface="+mn-ea"/>
                <a:cs typeface="+mn-cs"/>
              </a:rPr>
              <a:t>  </a:t>
            </a:r>
            <a:r>
              <a:rPr lang="en-GB" altLang="en-US" sz="2400" dirty="0">
                <a:solidFill>
                  <a:schemeClr val="tx2"/>
                </a:solidFill>
                <a:ea typeface="+mn-ea"/>
                <a:cs typeface="+mn-cs"/>
              </a:rPr>
              <a:t>AEA for current year</a:t>
            </a:r>
          </a:p>
          <a:p>
            <a:pPr marL="0" lvl="1" indent="0" eaLnBrk="1" hangingPunct="1">
              <a:lnSpc>
                <a:spcPct val="90000"/>
              </a:lnSpc>
              <a:buNone/>
              <a:defRPr/>
            </a:pPr>
            <a:endParaRPr lang="en-GB" altLang="en-US" sz="2400" dirty="0">
              <a:solidFill>
                <a:schemeClr val="tx2"/>
              </a:solidFill>
              <a:ea typeface="+mn-ea"/>
              <a:cs typeface="+mn-cs"/>
            </a:endParaRPr>
          </a:p>
          <a:p>
            <a:pPr marL="354013" lvl="0" indent="-354013" eaLnBrk="1" hangingPunct="1">
              <a:lnSpc>
                <a:spcPct val="90000"/>
              </a:lnSpc>
              <a:buFont typeface="Arial" charset="0"/>
              <a:buChar char="•"/>
              <a:defRPr/>
            </a:pPr>
            <a:r>
              <a:rPr lang="en-GB" altLang="en-US" sz="2400" dirty="0">
                <a:solidFill>
                  <a:schemeClr val="tx2"/>
                </a:solidFill>
              </a:rPr>
              <a:t>Details are reported on the income tax return</a:t>
            </a:r>
          </a:p>
          <a:p>
            <a:pPr marL="354013" lvl="0" indent="-354013" eaLnBrk="1" hangingPunct="1">
              <a:lnSpc>
                <a:spcPct val="90000"/>
              </a:lnSpc>
              <a:buFont typeface="Arial" charset="0"/>
              <a:buChar char="•"/>
              <a:defRPr/>
            </a:pPr>
            <a:r>
              <a:rPr lang="en-GB" altLang="en-US" sz="2400" dirty="0">
                <a:solidFill>
                  <a:schemeClr val="tx2"/>
                </a:solidFill>
              </a:rPr>
              <a:t>Individuals not under IT self assessment, who do not routinely receive request to complete an IT return, should advise fact of taxable gains to HMRC by 6 Oct after tax year (so that a return can be issued for CGT self-assessment)</a:t>
            </a:r>
            <a:r>
              <a:rPr lang="en-GB" sz="2400" dirty="0">
                <a:solidFill>
                  <a:schemeClr val="tx2"/>
                </a:solidFill>
              </a:rPr>
              <a:t>…</a:t>
            </a:r>
            <a:endParaRPr lang="en-GB" sz="2400" kern="1200" dirty="0">
              <a:solidFill>
                <a:schemeClr val="tx2"/>
              </a:solidFill>
            </a:endParaRPr>
          </a:p>
          <a:p>
            <a:pPr marL="0" indent="0">
              <a:buNone/>
            </a:pPr>
            <a:endParaRPr lang="en-GB" dirty="0"/>
          </a:p>
        </p:txBody>
      </p:sp>
    </p:spTree>
    <p:extLst>
      <p:ext uri="{BB962C8B-B14F-4D97-AF65-F5344CB8AC3E}">
        <p14:creationId xmlns:p14="http://schemas.microsoft.com/office/powerpoint/2010/main" val="1213686987"/>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CGT for  Individuals: Admin/payment</a:t>
            </a:r>
            <a:endParaRPr lang="en-GB" dirty="0"/>
          </a:p>
        </p:txBody>
      </p:sp>
      <p:sp>
        <p:nvSpPr>
          <p:cNvPr id="3" name="Content Placeholder 2"/>
          <p:cNvSpPr>
            <a:spLocks noGrp="1"/>
          </p:cNvSpPr>
          <p:nvPr>
            <p:ph idx="1"/>
          </p:nvPr>
        </p:nvSpPr>
        <p:spPr/>
        <p:txBody>
          <a:bodyPr/>
          <a:lstStyle/>
          <a:p>
            <a:pPr marL="354013" lvl="0" indent="-354013" eaLnBrk="1" hangingPunct="1">
              <a:lnSpc>
                <a:spcPct val="90000"/>
              </a:lnSpc>
              <a:defRPr/>
            </a:pPr>
            <a:endParaRPr lang="en-GB" altLang="en-US" dirty="0"/>
          </a:p>
          <a:p>
            <a:pPr marL="354013" lvl="0" indent="-354013" eaLnBrk="1" hangingPunct="1">
              <a:lnSpc>
                <a:spcPct val="90000"/>
              </a:lnSpc>
              <a:defRPr/>
            </a:pPr>
            <a:r>
              <a:rPr lang="en-GB" altLang="en-US" dirty="0">
                <a:solidFill>
                  <a:schemeClr val="tx2"/>
                </a:solidFill>
              </a:rPr>
              <a:t>The payment date for CGT on residential properties (except those qualifying for Principal Private Residence relief) is 60 days after completion of the transaction.</a:t>
            </a:r>
            <a:endParaRPr lang="en-GB" altLang="en-US" sz="2400" dirty="0">
              <a:solidFill>
                <a:schemeClr val="tx2"/>
              </a:solidFill>
            </a:endParaRPr>
          </a:p>
          <a:p>
            <a:pPr marL="354013" lvl="0" indent="-354013" eaLnBrk="1" hangingPunct="1">
              <a:lnSpc>
                <a:spcPct val="90000"/>
              </a:lnSpc>
              <a:defRPr/>
            </a:pPr>
            <a:endParaRPr lang="en-GB" sz="2400" dirty="0">
              <a:solidFill>
                <a:schemeClr val="tx2"/>
              </a:solidFill>
            </a:endParaRPr>
          </a:p>
          <a:p>
            <a:pPr marL="354013" lvl="0" indent="-354013" eaLnBrk="1" hangingPunct="1">
              <a:lnSpc>
                <a:spcPct val="90000"/>
              </a:lnSpc>
              <a:defRPr/>
            </a:pPr>
            <a:r>
              <a:rPr lang="en-GB" sz="2400" dirty="0">
                <a:solidFill>
                  <a:schemeClr val="tx2"/>
                </a:solidFill>
              </a:rPr>
              <a:t>The payment date for all other personal CGT is 31 January in the </a:t>
            </a:r>
            <a:r>
              <a:rPr lang="en-GB" sz="2400" b="1" dirty="0">
                <a:solidFill>
                  <a:schemeClr val="tx2"/>
                </a:solidFill>
              </a:rPr>
              <a:t>following </a:t>
            </a:r>
            <a:r>
              <a:rPr lang="en-GB" sz="2400" dirty="0">
                <a:solidFill>
                  <a:schemeClr val="tx2"/>
                </a:solidFill>
              </a:rPr>
              <a:t>tax year…</a:t>
            </a:r>
            <a:endParaRPr lang="en-GB" sz="2400" kern="1200" dirty="0">
              <a:solidFill>
                <a:schemeClr val="tx2"/>
              </a:solidFill>
            </a:endParaRPr>
          </a:p>
          <a:p>
            <a:pPr marL="0" indent="0">
              <a:buNone/>
            </a:pPr>
            <a:endParaRPr lang="en-GB" dirty="0"/>
          </a:p>
        </p:txBody>
      </p:sp>
    </p:spTree>
    <p:extLst>
      <p:ext uri="{BB962C8B-B14F-4D97-AF65-F5344CB8AC3E}">
        <p14:creationId xmlns:p14="http://schemas.microsoft.com/office/powerpoint/2010/main" val="162517656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FFFFFF"/>
                </a:solidFill>
              </a:rPr>
              <a:t>Chargeable gains of companies </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r>
              <a:rPr lang="en-GB" sz="2800" dirty="0">
                <a:solidFill>
                  <a:schemeClr val="tx2"/>
                </a:solidFill>
              </a:rPr>
              <a:t>Companies – pay Corporation Tax on CGs</a:t>
            </a:r>
          </a:p>
          <a:p>
            <a:pPr marL="354013" lvl="0" indent="-354013" eaLnBrk="1" hangingPunct="1">
              <a:tabLst>
                <a:tab pos="354013" algn="l"/>
              </a:tabLst>
            </a:pPr>
            <a:r>
              <a:rPr lang="en-GB" sz="2800" dirty="0">
                <a:solidFill>
                  <a:schemeClr val="tx2"/>
                </a:solidFill>
              </a:rPr>
              <a:t>Same tax rates (and dates) as other CT</a:t>
            </a:r>
          </a:p>
          <a:p>
            <a:pPr marL="354013" lvl="0" indent="-354013" eaLnBrk="1" hangingPunct="1">
              <a:tabLst>
                <a:tab pos="354013" algn="l"/>
              </a:tabLst>
            </a:pPr>
            <a:r>
              <a:rPr lang="en-GB" sz="2800" dirty="0">
                <a:solidFill>
                  <a:schemeClr val="tx2"/>
                </a:solidFill>
              </a:rPr>
              <a:t>Net CGs are reported as part of TTP</a:t>
            </a:r>
          </a:p>
          <a:p>
            <a:pPr marL="354013" lvl="0" indent="-354013" eaLnBrk="1" hangingPunct="1">
              <a:tabLst>
                <a:tab pos="354013" algn="l"/>
              </a:tabLst>
            </a:pPr>
            <a:r>
              <a:rPr lang="en-GB" sz="2800" dirty="0">
                <a:solidFill>
                  <a:schemeClr val="tx2"/>
                </a:solidFill>
              </a:rPr>
              <a:t>Companies get no CGs annual exemption</a:t>
            </a:r>
          </a:p>
          <a:p>
            <a:pPr marL="354013" lvl="0" indent="-354013" eaLnBrk="1" hangingPunct="1">
              <a:tabLst>
                <a:tab pos="354013" algn="l"/>
              </a:tabLst>
            </a:pPr>
            <a:r>
              <a:rPr lang="en-GB" sz="2800" dirty="0">
                <a:solidFill>
                  <a:schemeClr val="tx2"/>
                </a:solidFill>
              </a:rPr>
              <a:t>Legislation is in TCGA (As amended) but some calculation and scope differences</a:t>
            </a:r>
          </a:p>
          <a:p>
            <a:pPr marL="354013" lvl="1" indent="-354013" eaLnBrk="1" hangingPunct="1">
              <a:tabLst>
                <a:tab pos="354013" algn="l"/>
              </a:tabLst>
            </a:pPr>
            <a:r>
              <a:rPr lang="en-GB" sz="2400" dirty="0" err="1">
                <a:solidFill>
                  <a:schemeClr val="tx2"/>
                </a:solidFill>
              </a:rPr>
              <a:t>e.g</a:t>
            </a:r>
            <a:r>
              <a:rPr lang="en-GB" sz="2400" dirty="0">
                <a:solidFill>
                  <a:schemeClr val="tx2"/>
                </a:solidFill>
              </a:rPr>
              <a:t>: Companies get relief for inflation up to December 2017 (indexation allowance) - individuals last got this in 2007/08. </a:t>
            </a:r>
          </a:p>
          <a:p>
            <a:pPr marL="354013" lvl="1" indent="-354013" eaLnBrk="1" hangingPunct="1">
              <a:tabLst>
                <a:tab pos="354013" algn="l"/>
              </a:tabLst>
            </a:pPr>
            <a:r>
              <a:rPr lang="en-GB" sz="2400" dirty="0">
                <a:solidFill>
                  <a:schemeClr val="tx2"/>
                </a:solidFill>
              </a:rPr>
              <a:t>Some ‘chargeable assets’ for individuals (eg business goodwill) are not so for companies…</a:t>
            </a:r>
          </a:p>
          <a:p>
            <a:pPr marL="0" indent="0">
              <a:buNone/>
            </a:pPr>
            <a:endParaRPr lang="en-GB" dirty="0"/>
          </a:p>
        </p:txBody>
      </p:sp>
    </p:spTree>
    <p:extLst>
      <p:ext uri="{BB962C8B-B14F-4D97-AF65-F5344CB8AC3E}">
        <p14:creationId xmlns:p14="http://schemas.microsoft.com/office/powerpoint/2010/main" val="249806507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9387D-46EC-CBF1-A3E7-088B3633A2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FDDB1E-1064-6B7A-F95F-92994DDC8A10}"/>
              </a:ext>
            </a:extLst>
          </p:cNvPr>
          <p:cNvSpPr>
            <a:spLocks noGrp="1"/>
          </p:cNvSpPr>
          <p:nvPr>
            <p:ph type="title"/>
          </p:nvPr>
        </p:nvSpPr>
        <p:spPr/>
        <p:txBody>
          <a:bodyPr/>
          <a:lstStyle/>
          <a:p>
            <a:r>
              <a:rPr lang="en-GB" altLang="en-US" sz="4000" dirty="0">
                <a:solidFill>
                  <a:srgbClr val="FFFFFF"/>
                </a:solidFill>
              </a:rPr>
              <a:t>Capital Gains Tax : History (1)</a:t>
            </a:r>
            <a:endParaRPr lang="en-GB" dirty="0"/>
          </a:p>
        </p:txBody>
      </p:sp>
      <p:sp>
        <p:nvSpPr>
          <p:cNvPr id="3" name="Content Placeholder 2">
            <a:extLst>
              <a:ext uri="{FF2B5EF4-FFF2-40B4-BE49-F238E27FC236}">
                <a16:creationId xmlns:a16="http://schemas.microsoft.com/office/drawing/2014/main" id="{0955D655-E50A-0766-44DB-07FF6806645B}"/>
              </a:ext>
            </a:extLst>
          </p:cNvPr>
          <p:cNvSpPr>
            <a:spLocks noGrp="1"/>
          </p:cNvSpPr>
          <p:nvPr>
            <p:ph idx="1"/>
          </p:nvPr>
        </p:nvSpPr>
        <p:spPr/>
        <p:txBody>
          <a:bodyPr/>
          <a:lstStyle/>
          <a:p>
            <a:pPr marL="354013" lvl="0" indent="-354013" eaLnBrk="1" hangingPunct="1">
              <a:lnSpc>
                <a:spcPct val="90000"/>
              </a:lnSpc>
              <a:tabLst>
                <a:tab pos="354013" algn="l"/>
              </a:tabLst>
            </a:pPr>
            <a:endParaRPr lang="en-GB" altLang="en-US" sz="2600" dirty="0">
              <a:solidFill>
                <a:schemeClr val="tx2"/>
              </a:solidFill>
            </a:endParaRPr>
          </a:p>
          <a:p>
            <a:pPr marL="0" indent="0">
              <a:buNone/>
            </a:pPr>
            <a:endParaRPr lang="en-GB" dirty="0"/>
          </a:p>
        </p:txBody>
      </p:sp>
      <p:graphicFrame>
        <p:nvGraphicFramePr>
          <p:cNvPr id="4" name="Table 3">
            <a:extLst>
              <a:ext uri="{FF2B5EF4-FFF2-40B4-BE49-F238E27FC236}">
                <a16:creationId xmlns:a16="http://schemas.microsoft.com/office/drawing/2014/main" id="{56AB8442-01E1-A1B2-CDA0-C42FF401EA06}"/>
              </a:ext>
            </a:extLst>
          </p:cNvPr>
          <p:cNvGraphicFramePr>
            <a:graphicFrameLocks noGrp="1"/>
          </p:cNvGraphicFramePr>
          <p:nvPr>
            <p:extLst>
              <p:ext uri="{D42A27DB-BD31-4B8C-83A1-F6EECF244321}">
                <p14:modId xmlns:p14="http://schemas.microsoft.com/office/powerpoint/2010/main" val="2202109265"/>
              </p:ext>
            </p:extLst>
          </p:nvPr>
        </p:nvGraphicFramePr>
        <p:xfrm>
          <a:off x="170688" y="1287272"/>
          <a:ext cx="8726424" cy="4617720"/>
        </p:xfrm>
        <a:graphic>
          <a:graphicData uri="http://schemas.openxmlformats.org/drawingml/2006/table">
            <a:tbl>
              <a:tblPr firstRow="1" bandRow="1">
                <a:tableStyleId>{5C22544A-7EE6-4342-B048-85BDC9FD1C3A}</a:tableStyleId>
              </a:tblPr>
              <a:tblGrid>
                <a:gridCol w="1383792">
                  <a:extLst>
                    <a:ext uri="{9D8B030D-6E8A-4147-A177-3AD203B41FA5}">
                      <a16:colId xmlns:a16="http://schemas.microsoft.com/office/drawing/2014/main" val="3697111084"/>
                    </a:ext>
                  </a:extLst>
                </a:gridCol>
                <a:gridCol w="7342632">
                  <a:extLst>
                    <a:ext uri="{9D8B030D-6E8A-4147-A177-3AD203B41FA5}">
                      <a16:colId xmlns:a16="http://schemas.microsoft.com/office/drawing/2014/main" val="3316807264"/>
                    </a:ext>
                  </a:extLst>
                </a:gridCol>
              </a:tblGrid>
              <a:tr h="370840">
                <a:tc>
                  <a:txBody>
                    <a:bodyPr/>
                    <a:lstStyle/>
                    <a:p>
                      <a:r>
                        <a:rPr lang="en-GB" dirty="0">
                          <a:solidFill>
                            <a:schemeClr val="tx1"/>
                          </a:solidFill>
                          <a:latin typeface="Verdana" panose="020B0604030504040204" pitchFamily="34" charset="0"/>
                          <a:ea typeface="Verdana" panose="020B0604030504040204" pitchFamily="34" charset="0"/>
                        </a:rPr>
                        <a:t>1965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lvl="0" indent="-285750" algn="l" defTabSz="914400" rtl="0" eaLnBrk="1" latinLnBrk="0" hangingPunct="1">
                        <a:lnSpc>
                          <a:spcPct val="90000"/>
                        </a:lnSpc>
                        <a:buFont typeface="Arial" panose="020B0604020202020204" pitchFamily="34" charset="0"/>
                        <a:buChar char="•"/>
                        <a:tabLst/>
                      </a:pPr>
                      <a:r>
                        <a:rPr lang="en-GB" sz="1800" b="1" kern="1200" dirty="0">
                          <a:solidFill>
                            <a:schemeClr val="tx1"/>
                          </a:solidFill>
                          <a:latin typeface="Verdana" panose="020B0604030504040204" pitchFamily="34" charset="0"/>
                          <a:ea typeface="Verdana" panose="020B0604030504040204" pitchFamily="34" charset="0"/>
                          <a:cs typeface="+mn-cs"/>
                        </a:rPr>
                        <a:t>CGT introduced</a:t>
                      </a:r>
                      <a:r>
                        <a:rPr lang="en-GB" sz="1800" b="0" kern="1200" dirty="0">
                          <a:solidFill>
                            <a:schemeClr val="tx1"/>
                          </a:solidFill>
                          <a:latin typeface="Verdana" panose="020B0604030504040204" pitchFamily="34" charset="0"/>
                          <a:ea typeface="Verdana" panose="020B0604030504040204" pitchFamily="34" charset="0"/>
                          <a:cs typeface="+mn-cs"/>
                        </a:rPr>
                        <a:t>.  </a:t>
                      </a:r>
                      <a:r>
                        <a:rPr lang="en-GB" altLang="en-US" sz="1800" b="0" kern="1200" dirty="0">
                          <a:solidFill>
                            <a:schemeClr val="tx1"/>
                          </a:solidFill>
                          <a:latin typeface="Verdana" panose="020B0604030504040204" pitchFamily="34" charset="0"/>
                          <a:ea typeface="Verdana" panose="020B0604030504040204" pitchFamily="34" charset="0"/>
                          <a:cs typeface="+mn-cs"/>
                        </a:rPr>
                        <a:t>Gains ‘arising’ before 6/4/1965, on disposals made after that date, were in principle exempt from CGT.</a:t>
                      </a:r>
                    </a:p>
                    <a:p>
                      <a:pPr marL="285750" lvl="0" indent="-285750" algn="l" defTabSz="914400" rtl="0" eaLnBrk="1" latinLnBrk="0" hangingPunct="1">
                        <a:lnSpc>
                          <a:spcPct val="90000"/>
                        </a:lnSpc>
                        <a:buFont typeface="Arial" panose="020B0604020202020204" pitchFamily="34" charset="0"/>
                        <a:buChar char="•"/>
                        <a:tabLst/>
                      </a:pPr>
                      <a:r>
                        <a:rPr lang="en-GB" altLang="en-US" sz="1800" b="0" kern="1200" dirty="0">
                          <a:solidFill>
                            <a:schemeClr val="tx1"/>
                          </a:solidFill>
                          <a:latin typeface="Verdana" panose="020B0604030504040204" pitchFamily="34" charset="0"/>
                          <a:ea typeface="Verdana" panose="020B0604030504040204" pitchFamily="34" charset="0"/>
                          <a:cs typeface="+mn-cs"/>
                        </a:rPr>
                        <a:t>Income tax takes priority (so a gain already included in taxed income is never liable to CGT as well)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4519960"/>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1982</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dirty="0">
                          <a:solidFill>
                            <a:schemeClr val="tx2"/>
                          </a:solidFill>
                          <a:latin typeface="Verdana" panose="020B0604030504040204" pitchFamily="34" charset="0"/>
                          <a:ea typeface="Verdana" panose="020B0604030504040204" pitchFamily="34" charset="0"/>
                        </a:rPr>
                        <a:t>Indexation allowance given, to wipe out inflationary element of a monetary profit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924389"/>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1988/9</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dirty="0">
                          <a:solidFill>
                            <a:schemeClr val="tx2"/>
                          </a:solidFill>
                          <a:latin typeface="Verdana" panose="020B0604030504040204" pitchFamily="34" charset="0"/>
                          <a:ea typeface="Verdana" panose="020B0604030504040204" pitchFamily="34" charset="0"/>
                        </a:rPr>
                        <a:t>On disposals from 1988/9 onwards, gains ‘arising’ before 1/4/1982 were no longer chargeable.</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15830"/>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2008/09</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dirty="0">
                          <a:solidFill>
                            <a:schemeClr val="tx2"/>
                          </a:solidFill>
                          <a:latin typeface="Verdana" panose="020B0604030504040204" pitchFamily="34" charset="0"/>
                          <a:ea typeface="Verdana" panose="020B0604030504040204" pitchFamily="34" charset="0"/>
                        </a:rPr>
                        <a:t>Major </a:t>
                      </a:r>
                      <a:r>
                        <a:rPr lang="en-GB" altLang="en-US" sz="1800" b="1" dirty="0">
                          <a:solidFill>
                            <a:schemeClr val="tx2"/>
                          </a:solidFill>
                          <a:latin typeface="Verdana" panose="020B0604030504040204" pitchFamily="34" charset="0"/>
                          <a:ea typeface="Verdana" panose="020B0604030504040204" pitchFamily="34" charset="0"/>
                        </a:rPr>
                        <a:t>CGT simplification </a:t>
                      </a:r>
                      <a:r>
                        <a:rPr lang="en-GB" altLang="en-US" sz="1800" dirty="0">
                          <a:solidFill>
                            <a:schemeClr val="tx2"/>
                          </a:solidFill>
                          <a:latin typeface="Verdana" panose="020B0604030504040204" pitchFamily="34" charset="0"/>
                          <a:ea typeface="Verdana" panose="020B0604030504040204" pitchFamily="34" charset="0"/>
                        </a:rPr>
                        <a:t>for individuals (both ‘frozen indexation allowance’, and the time-related ‘taper relief’, were abolished from </a:t>
                      </a:r>
                      <a:r>
                        <a:rPr lang="en-GB" altLang="en-US" sz="1800" b="1" dirty="0">
                          <a:solidFill>
                            <a:schemeClr val="tx2"/>
                          </a:solidFill>
                          <a:latin typeface="Verdana" panose="020B0604030504040204" pitchFamily="34" charset="0"/>
                          <a:ea typeface="Verdana" panose="020B0604030504040204" pitchFamily="34" charset="0"/>
                        </a:rPr>
                        <a:t>2008/09</a:t>
                      </a:r>
                      <a:r>
                        <a:rPr lang="en-GB" altLang="en-US" sz="1800" dirty="0">
                          <a:solidFill>
                            <a:schemeClr val="tx2"/>
                          </a:solidFill>
                          <a:latin typeface="Verdana" panose="020B0604030504040204" pitchFamily="34" charset="0"/>
                          <a:ea typeface="Verdana" panose="020B0604030504040204" pitchFamily="34" charset="0"/>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dirty="0">
                          <a:solidFill>
                            <a:schemeClr val="tx2"/>
                          </a:solidFill>
                          <a:latin typeface="Verdana" panose="020B0604030504040204" pitchFamily="34" charset="0"/>
                          <a:ea typeface="Verdana" panose="020B0604030504040204" pitchFamily="34" charset="0"/>
                        </a:rPr>
                        <a:t>Top rate of personal CGT cut (from 40%) originally to 18% but then increased again to 28% until 2016.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dirty="0">
                          <a:solidFill>
                            <a:schemeClr val="tx2"/>
                          </a:solidFill>
                          <a:latin typeface="Verdana" panose="020B0604030504040204" pitchFamily="34" charset="0"/>
                          <a:ea typeface="Verdana" panose="020B0604030504040204" pitchFamily="34" charset="0"/>
                        </a:rPr>
                        <a:t>New business relief from 2008/09 - ‘entrepreneurs’ relief’ (ER) with gains taxed at 10%.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8832117"/>
                  </a:ext>
                </a:extLst>
              </a:tr>
            </a:tbl>
          </a:graphicData>
        </a:graphic>
      </p:graphicFrame>
    </p:spTree>
    <p:extLst>
      <p:ext uri="{BB962C8B-B14F-4D97-AF65-F5344CB8AC3E}">
        <p14:creationId xmlns:p14="http://schemas.microsoft.com/office/powerpoint/2010/main" val="3492868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DFE1F-C2C0-9891-7EC6-096F23D38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A1525D-02D0-24B8-EE4A-CB3E1B79F567}"/>
              </a:ext>
            </a:extLst>
          </p:cNvPr>
          <p:cNvSpPr>
            <a:spLocks noGrp="1"/>
          </p:cNvSpPr>
          <p:nvPr>
            <p:ph type="title"/>
          </p:nvPr>
        </p:nvSpPr>
        <p:spPr/>
        <p:txBody>
          <a:bodyPr/>
          <a:lstStyle/>
          <a:p>
            <a:r>
              <a:rPr lang="en-GB" altLang="en-US" sz="4000" dirty="0">
                <a:solidFill>
                  <a:srgbClr val="FFFFFF"/>
                </a:solidFill>
              </a:rPr>
              <a:t>Capital Gains Tax : History (2)</a:t>
            </a:r>
            <a:endParaRPr lang="en-GB" dirty="0"/>
          </a:p>
        </p:txBody>
      </p:sp>
      <p:sp>
        <p:nvSpPr>
          <p:cNvPr id="3" name="Content Placeholder 2">
            <a:extLst>
              <a:ext uri="{FF2B5EF4-FFF2-40B4-BE49-F238E27FC236}">
                <a16:creationId xmlns:a16="http://schemas.microsoft.com/office/drawing/2014/main" id="{293860D5-A4A6-EFF7-C814-3F0FE5487D53}"/>
              </a:ext>
            </a:extLst>
          </p:cNvPr>
          <p:cNvSpPr>
            <a:spLocks noGrp="1"/>
          </p:cNvSpPr>
          <p:nvPr>
            <p:ph idx="1"/>
          </p:nvPr>
        </p:nvSpPr>
        <p:spPr/>
        <p:txBody>
          <a:bodyPr/>
          <a:lstStyle/>
          <a:p>
            <a:pPr marL="354013" lvl="0" indent="-354013" eaLnBrk="1" hangingPunct="1">
              <a:lnSpc>
                <a:spcPct val="90000"/>
              </a:lnSpc>
              <a:tabLst>
                <a:tab pos="354013" algn="l"/>
              </a:tabLst>
            </a:pPr>
            <a:endParaRPr lang="en-GB" altLang="en-US" sz="2600" dirty="0">
              <a:solidFill>
                <a:schemeClr val="tx2"/>
              </a:solidFill>
            </a:endParaRPr>
          </a:p>
          <a:p>
            <a:pPr marL="0" indent="0">
              <a:buNone/>
            </a:pPr>
            <a:endParaRPr lang="en-GB" dirty="0"/>
          </a:p>
        </p:txBody>
      </p:sp>
      <p:graphicFrame>
        <p:nvGraphicFramePr>
          <p:cNvPr id="4" name="Table 3">
            <a:extLst>
              <a:ext uri="{FF2B5EF4-FFF2-40B4-BE49-F238E27FC236}">
                <a16:creationId xmlns:a16="http://schemas.microsoft.com/office/drawing/2014/main" id="{89C13C68-34D0-A84D-CB2E-511DB2DF7377}"/>
              </a:ext>
            </a:extLst>
          </p:cNvPr>
          <p:cNvGraphicFramePr>
            <a:graphicFrameLocks noGrp="1"/>
          </p:cNvGraphicFramePr>
          <p:nvPr>
            <p:extLst>
              <p:ext uri="{D42A27DB-BD31-4B8C-83A1-F6EECF244321}">
                <p14:modId xmlns:p14="http://schemas.microsoft.com/office/powerpoint/2010/main" val="3134648829"/>
              </p:ext>
            </p:extLst>
          </p:nvPr>
        </p:nvGraphicFramePr>
        <p:xfrm>
          <a:off x="170688" y="1022096"/>
          <a:ext cx="8726424" cy="5120640"/>
        </p:xfrm>
        <a:graphic>
          <a:graphicData uri="http://schemas.openxmlformats.org/drawingml/2006/table">
            <a:tbl>
              <a:tblPr firstRow="1" bandRow="1">
                <a:tableStyleId>{5C22544A-7EE6-4342-B048-85BDC9FD1C3A}</a:tableStyleId>
              </a:tblPr>
              <a:tblGrid>
                <a:gridCol w="1383792">
                  <a:extLst>
                    <a:ext uri="{9D8B030D-6E8A-4147-A177-3AD203B41FA5}">
                      <a16:colId xmlns:a16="http://schemas.microsoft.com/office/drawing/2014/main" val="3697111084"/>
                    </a:ext>
                  </a:extLst>
                </a:gridCol>
                <a:gridCol w="7342632">
                  <a:extLst>
                    <a:ext uri="{9D8B030D-6E8A-4147-A177-3AD203B41FA5}">
                      <a16:colId xmlns:a16="http://schemas.microsoft.com/office/drawing/2014/main" val="3316807264"/>
                    </a:ext>
                  </a:extLst>
                </a:gridCol>
              </a:tblGrid>
              <a:tr h="370840">
                <a:tc>
                  <a:txBody>
                    <a:bodyPr/>
                    <a:lstStyle/>
                    <a:p>
                      <a:r>
                        <a:rPr lang="en-GB" dirty="0">
                          <a:solidFill>
                            <a:schemeClr val="tx1"/>
                          </a:solidFill>
                          <a:latin typeface="Verdana" panose="020B0604030504040204" pitchFamily="34" charset="0"/>
                          <a:ea typeface="Verdana" panose="020B0604030504040204" pitchFamily="34" charset="0"/>
                        </a:rPr>
                        <a:t>2016/17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Personal CGT rates reduced to 10% and 20%, but 18% and 28% rates retained for residential property.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Investor’s relief introduced for individual investors in new shares issued after 17 March 2016, with a lifetime limit of £10 million.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4519960"/>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2020/21</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Entrepreneurs’ relief renamed ‘business asset disposal relief’ from 6 April 2020 with a lifetime limit of £1 million…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924389"/>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2023/24</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Annual exempt amount reduced from £12,300 to £6,000 from 6 April 2023 and to £3,000 from 6 April 2024.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15830"/>
                  </a:ext>
                </a:extLst>
              </a:tr>
              <a:tr h="370840">
                <a:tc>
                  <a:txBody>
                    <a:bodyPr/>
                    <a:lstStyle/>
                    <a:p>
                      <a:r>
                        <a:rPr lang="en-GB" altLang="en-US" sz="1800" b="1" dirty="0">
                          <a:solidFill>
                            <a:schemeClr val="tx2"/>
                          </a:solidFill>
                          <a:latin typeface="Verdana" panose="020B0604030504040204" pitchFamily="34" charset="0"/>
                          <a:ea typeface="Verdana" panose="020B0604030504040204" pitchFamily="34" charset="0"/>
                        </a:rPr>
                        <a:t>2024/25</a:t>
                      </a:r>
                      <a:endParaRPr lang="en-GB"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Residential property top rate reduced to 24% from 6 April 2024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8832117"/>
                  </a:ext>
                </a:extLst>
              </a:tr>
              <a:tr h="370840">
                <a:tc>
                  <a:txBody>
                    <a:bodyPr/>
                    <a:lstStyle/>
                    <a:p>
                      <a:r>
                        <a:rPr lang="en-GB" sz="1800" b="1" kern="1200" dirty="0">
                          <a:solidFill>
                            <a:schemeClr val="tx2"/>
                          </a:solidFill>
                          <a:latin typeface="Verdana" panose="020B0604030504040204" pitchFamily="34" charset="0"/>
                          <a:ea typeface="Verdana" panose="020B0604030504040204" pitchFamily="34" charset="0"/>
                          <a:cs typeface="+mn-cs"/>
                        </a:rPr>
                        <a:t>2025/26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kern="1200" dirty="0">
                          <a:solidFill>
                            <a:schemeClr val="tx2"/>
                          </a:solidFill>
                          <a:latin typeface="Verdana" panose="020B0604030504040204" pitchFamily="34" charset="0"/>
                          <a:ea typeface="Verdana" panose="020B0604030504040204" pitchFamily="34" charset="0"/>
                          <a:cs typeface="+mn-cs"/>
                        </a:rPr>
                        <a:t>Personal CGT rates increased to 18% and 24%  respectively, for disposals made on or after 30 October 2024, aligning with residential property.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kern="1200" dirty="0">
                          <a:solidFill>
                            <a:schemeClr val="tx2"/>
                          </a:solidFill>
                          <a:latin typeface="Verdana" panose="020B0604030504040204" pitchFamily="34" charset="0"/>
                          <a:ea typeface="Verdana" panose="020B0604030504040204" pitchFamily="34" charset="0"/>
                          <a:cs typeface="+mn-cs"/>
                        </a:rPr>
                        <a:t>Business Asset Disposal relief and investor’s relief tax rates increased to 14%</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800" b="0" kern="1200" dirty="0">
                          <a:solidFill>
                            <a:schemeClr val="tx2"/>
                          </a:solidFill>
                          <a:latin typeface="Verdana" panose="020B0604030504040204" pitchFamily="34" charset="0"/>
                          <a:ea typeface="Verdana" panose="020B0604030504040204" pitchFamily="34" charset="0"/>
                          <a:cs typeface="+mn-cs"/>
                        </a:rPr>
                        <a:t>Investor relief lifetime cap reduced to £1 million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4859745"/>
                  </a:ext>
                </a:extLst>
              </a:tr>
            </a:tbl>
          </a:graphicData>
        </a:graphic>
      </p:graphicFrame>
    </p:spTree>
    <p:extLst>
      <p:ext uri="{BB962C8B-B14F-4D97-AF65-F5344CB8AC3E}">
        <p14:creationId xmlns:p14="http://schemas.microsoft.com/office/powerpoint/2010/main" val="1181379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7AFDF-FB51-6EF5-3AC4-06E26526B1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D71B19-CE0A-A4BE-A9FF-519C07163420}"/>
              </a:ext>
            </a:extLst>
          </p:cNvPr>
          <p:cNvSpPr>
            <a:spLocks noGrp="1"/>
          </p:cNvSpPr>
          <p:nvPr>
            <p:ph type="title"/>
          </p:nvPr>
        </p:nvSpPr>
        <p:spPr/>
        <p:txBody>
          <a:bodyPr/>
          <a:lstStyle/>
          <a:p>
            <a:r>
              <a:rPr lang="en-GB" altLang="en-US" sz="4000" dirty="0">
                <a:solidFill>
                  <a:srgbClr val="FFFFFF"/>
                </a:solidFill>
              </a:rPr>
              <a:t>Capital Gains Tax : History (3)</a:t>
            </a:r>
            <a:endParaRPr lang="en-GB" dirty="0"/>
          </a:p>
        </p:txBody>
      </p:sp>
      <p:sp>
        <p:nvSpPr>
          <p:cNvPr id="3" name="Content Placeholder 2">
            <a:extLst>
              <a:ext uri="{FF2B5EF4-FFF2-40B4-BE49-F238E27FC236}">
                <a16:creationId xmlns:a16="http://schemas.microsoft.com/office/drawing/2014/main" id="{B7A5C015-2ADB-CF6B-1AE1-25611618585A}"/>
              </a:ext>
            </a:extLst>
          </p:cNvPr>
          <p:cNvSpPr>
            <a:spLocks noGrp="1"/>
          </p:cNvSpPr>
          <p:nvPr>
            <p:ph idx="1"/>
          </p:nvPr>
        </p:nvSpPr>
        <p:spPr/>
        <p:txBody>
          <a:bodyPr/>
          <a:lstStyle/>
          <a:p>
            <a:pPr marL="354013" lvl="0" indent="-354013" eaLnBrk="1" hangingPunct="1">
              <a:lnSpc>
                <a:spcPct val="90000"/>
              </a:lnSpc>
              <a:tabLst>
                <a:tab pos="354013" algn="l"/>
              </a:tabLst>
            </a:pPr>
            <a:endParaRPr lang="en-GB" altLang="en-US" sz="2600" dirty="0">
              <a:solidFill>
                <a:schemeClr val="tx2"/>
              </a:solidFill>
            </a:endParaRPr>
          </a:p>
          <a:p>
            <a:pPr marL="0" indent="0">
              <a:buNone/>
            </a:pPr>
            <a:endParaRPr lang="en-GB" dirty="0"/>
          </a:p>
        </p:txBody>
      </p:sp>
      <p:graphicFrame>
        <p:nvGraphicFramePr>
          <p:cNvPr id="4" name="Table 3">
            <a:extLst>
              <a:ext uri="{FF2B5EF4-FFF2-40B4-BE49-F238E27FC236}">
                <a16:creationId xmlns:a16="http://schemas.microsoft.com/office/drawing/2014/main" id="{3320C16E-723D-21BE-A527-93A2AF8D7942}"/>
              </a:ext>
            </a:extLst>
          </p:cNvPr>
          <p:cNvGraphicFramePr>
            <a:graphicFrameLocks noGrp="1"/>
          </p:cNvGraphicFramePr>
          <p:nvPr>
            <p:extLst>
              <p:ext uri="{D42A27DB-BD31-4B8C-83A1-F6EECF244321}">
                <p14:modId xmlns:p14="http://schemas.microsoft.com/office/powerpoint/2010/main" val="2410862625"/>
              </p:ext>
            </p:extLst>
          </p:nvPr>
        </p:nvGraphicFramePr>
        <p:xfrm>
          <a:off x="170688" y="1022096"/>
          <a:ext cx="8726424" cy="1188720"/>
        </p:xfrm>
        <a:graphic>
          <a:graphicData uri="http://schemas.openxmlformats.org/drawingml/2006/table">
            <a:tbl>
              <a:tblPr firstRow="1" bandRow="1">
                <a:tableStyleId>{5C22544A-7EE6-4342-B048-85BDC9FD1C3A}</a:tableStyleId>
              </a:tblPr>
              <a:tblGrid>
                <a:gridCol w="1383792">
                  <a:extLst>
                    <a:ext uri="{9D8B030D-6E8A-4147-A177-3AD203B41FA5}">
                      <a16:colId xmlns:a16="http://schemas.microsoft.com/office/drawing/2014/main" val="3697111084"/>
                    </a:ext>
                  </a:extLst>
                </a:gridCol>
                <a:gridCol w="7342632">
                  <a:extLst>
                    <a:ext uri="{9D8B030D-6E8A-4147-A177-3AD203B41FA5}">
                      <a16:colId xmlns:a16="http://schemas.microsoft.com/office/drawing/2014/main" val="3316807264"/>
                    </a:ext>
                  </a:extLst>
                </a:gridCol>
              </a:tblGrid>
              <a:tr h="370840">
                <a:tc>
                  <a:txBody>
                    <a:bodyPr/>
                    <a:lstStyle/>
                    <a:p>
                      <a:r>
                        <a:rPr lang="en-GB" dirty="0">
                          <a:solidFill>
                            <a:schemeClr val="tx1"/>
                          </a:solidFill>
                          <a:latin typeface="Verdana" panose="020B0604030504040204" pitchFamily="34" charset="0"/>
                          <a:ea typeface="Verdana" panose="020B0604030504040204" pitchFamily="34" charset="0"/>
                        </a:rPr>
                        <a:t>2026-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85750" indent="-285750">
                        <a:buFont typeface="Arial" panose="020B0604020202020204" pitchFamily="34" charset="0"/>
                        <a:buChar char="•"/>
                      </a:pPr>
                      <a:r>
                        <a:rPr lang="en-GB" sz="1800" b="0" kern="1200" dirty="0">
                          <a:solidFill>
                            <a:schemeClr val="tx1"/>
                          </a:solidFill>
                          <a:effectLst/>
                          <a:latin typeface="+mn-lt"/>
                          <a:ea typeface="+mn-ea"/>
                          <a:cs typeface="+mn-cs"/>
                        </a:rPr>
                        <a:t>The rate for Business Asset Disposal Relief (BADR) and Investors’ Relief increased from 14% to 18%</a:t>
                      </a:r>
                    </a:p>
                    <a:p>
                      <a:pPr marL="285750" indent="-285750">
                        <a:buFont typeface="Arial" panose="020B0604020202020204" pitchFamily="34" charset="0"/>
                        <a:buChar char="•"/>
                      </a:pPr>
                      <a:r>
                        <a:rPr lang="en-GB" sz="1800" b="0" kern="1200" dirty="0">
                          <a:solidFill>
                            <a:schemeClr val="tx1"/>
                          </a:solidFill>
                          <a:effectLst/>
                          <a:latin typeface="+mn-lt"/>
                          <a:ea typeface="+mn-ea"/>
                          <a:cs typeface="+mn-cs"/>
                        </a:rPr>
                        <a:t>Carried interest is no longer within the scope of CGT and is instead taxed as profits subject to Income Tax</a:t>
                      </a:r>
                      <a:endParaRPr lang="en-GB" altLang="en-US" sz="1800" b="0" kern="1200" dirty="0">
                        <a:solidFill>
                          <a:schemeClr val="tx1"/>
                        </a:solidFill>
                        <a:latin typeface="Verdana" panose="020B0604030504040204" pitchFamily="34" charset="0"/>
                        <a:ea typeface="Verdana" panose="020B0604030504040204" pitchFamily="34" charset="0"/>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4519960"/>
                  </a:ext>
                </a:extLst>
              </a:tr>
            </a:tbl>
          </a:graphicData>
        </a:graphic>
      </p:graphicFrame>
    </p:spTree>
    <p:extLst>
      <p:ext uri="{BB962C8B-B14F-4D97-AF65-F5344CB8AC3E}">
        <p14:creationId xmlns:p14="http://schemas.microsoft.com/office/powerpoint/2010/main" val="3556082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4000" dirty="0">
                <a:solidFill>
                  <a:srgbClr val="FFFFFF"/>
                </a:solidFill>
              </a:rPr>
              <a:t>Capital Gains Tax : Policy</a:t>
            </a:r>
            <a:endParaRPr lang="en-GB" dirty="0"/>
          </a:p>
        </p:txBody>
      </p:sp>
      <p:sp>
        <p:nvSpPr>
          <p:cNvPr id="3" name="Content Placeholder 2"/>
          <p:cNvSpPr>
            <a:spLocks noGrp="1"/>
          </p:cNvSpPr>
          <p:nvPr>
            <p:ph idx="1"/>
          </p:nvPr>
        </p:nvSpPr>
        <p:spPr/>
        <p:txBody>
          <a:bodyPr/>
          <a:lstStyle/>
          <a:p>
            <a:pPr marL="354013" lvl="0" indent="-354013" eaLnBrk="1" hangingPunct="1">
              <a:tabLst>
                <a:tab pos="354013" algn="l"/>
              </a:tabLst>
            </a:pPr>
            <a:endParaRPr lang="en-GB" altLang="en-US" sz="2600" dirty="0">
              <a:solidFill>
                <a:schemeClr val="tx2"/>
              </a:solidFill>
            </a:endParaRPr>
          </a:p>
          <a:p>
            <a:pPr marL="354013" lvl="0" indent="-354013" eaLnBrk="1" hangingPunct="1">
              <a:tabLst>
                <a:tab pos="354013" algn="l"/>
              </a:tabLst>
            </a:pPr>
            <a:r>
              <a:rPr lang="en-GB" altLang="en-US" sz="2600" dirty="0">
                <a:solidFill>
                  <a:schemeClr val="tx2"/>
                </a:solidFill>
              </a:rPr>
              <a:t>CGT only brings in around 1.6% of UK tax revenue (</a:t>
            </a:r>
            <a:r>
              <a:rPr lang="en-GB" altLang="en-US" sz="2600" dirty="0">
                <a:solidFill>
                  <a:schemeClr val="tx2"/>
                </a:solidFill>
                <a:hlinkClick r:id="rId2"/>
              </a:rPr>
              <a:t>https://obr.uk/forecasts-in-depth/tax-by-tax-spend-by-spend/capital-gains-tax/</a:t>
            </a:r>
            <a:r>
              <a:rPr lang="en-GB" altLang="en-US" sz="2600" dirty="0">
                <a:solidFill>
                  <a:schemeClr val="tx2"/>
                </a:solidFill>
              </a:rPr>
              <a:t> ) </a:t>
            </a:r>
          </a:p>
          <a:p>
            <a:pPr marL="354013" lvl="0" indent="-354013" eaLnBrk="1" hangingPunct="1">
              <a:tabLst>
                <a:tab pos="354013" algn="l"/>
              </a:tabLst>
            </a:pPr>
            <a:endParaRPr lang="en-GB" altLang="en-US" sz="2600" dirty="0">
              <a:solidFill>
                <a:schemeClr val="tx2"/>
              </a:solidFill>
            </a:endParaRPr>
          </a:p>
          <a:p>
            <a:pPr marL="354013" lvl="0" indent="-354013" eaLnBrk="1" hangingPunct="1">
              <a:tabLst>
                <a:tab pos="354013" algn="l"/>
              </a:tabLst>
            </a:pPr>
            <a:r>
              <a:rPr lang="en-GB" altLang="en-US" sz="2600" dirty="0">
                <a:solidFill>
                  <a:schemeClr val="tx2"/>
                </a:solidFill>
              </a:rPr>
              <a:t>but if there were no personal CGT, that might encourage ‘artificial’ conversion of taxable income into one-off ‘capital gains’…</a:t>
            </a:r>
          </a:p>
          <a:p>
            <a:pPr marL="0" indent="0">
              <a:buNone/>
            </a:pPr>
            <a:endParaRPr lang="en-GB" dirty="0"/>
          </a:p>
        </p:txBody>
      </p:sp>
    </p:spTree>
    <p:extLst>
      <p:ext uri="{BB962C8B-B14F-4D97-AF65-F5344CB8AC3E}">
        <p14:creationId xmlns:p14="http://schemas.microsoft.com/office/powerpoint/2010/main" val="264172590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Title_slides_2627_Y</Template>
  <TotalTime>152</TotalTime>
  <Words>1443</Words>
  <Application>Microsoft Office PowerPoint</Application>
  <PresentationFormat>On-screen Show (4:3)</PresentationFormat>
  <Paragraphs>140</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Verdana</vt:lpstr>
      <vt:lpstr>1_Tax_blue_yellow</vt:lpstr>
      <vt:lpstr>PowerPoint Presentation</vt:lpstr>
      <vt:lpstr>Outline  – Scope of CGT </vt:lpstr>
      <vt:lpstr>CGT for  Individuals: Admin/payment</vt:lpstr>
      <vt:lpstr>CGT for  Individuals: Admin/payment</vt:lpstr>
      <vt:lpstr>Chargeable gains of companies </vt:lpstr>
      <vt:lpstr>Capital Gains Tax : History (1)</vt:lpstr>
      <vt:lpstr>Capital Gains Tax : History (2)</vt:lpstr>
      <vt:lpstr>Capital Gains Tax : History (3)</vt:lpstr>
      <vt:lpstr>Capital Gains Tax : Policy</vt:lpstr>
      <vt:lpstr>CGT – ruling legislation </vt:lpstr>
      <vt:lpstr>Rates of tax 2026/27 :  Individuals</vt:lpstr>
      <vt:lpstr>Residential property</vt:lpstr>
      <vt:lpstr>Annual Tax on Enveloped Dwellings</vt:lpstr>
      <vt:lpstr>Corporation Tax on ATED-related gains</vt:lpstr>
      <vt:lpstr>Non-UK-residents owning UK residential properties</vt:lpstr>
      <vt:lpstr>Main CGT exemptions for individuals  (exempt assets, and/or exempt disposals)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33</cp:revision>
  <dcterms:created xsi:type="dcterms:W3CDTF">2021-07-12T21:19:49Z</dcterms:created>
  <dcterms:modified xsi:type="dcterms:W3CDTF">2026-08-07T14:36:03Z</dcterms:modified>
</cp:coreProperties>
</file>