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347" r:id="rId2"/>
    <p:sldId id="261" r:id="rId3"/>
    <p:sldId id="349" r:id="rId4"/>
    <p:sldId id="323" r:id="rId5"/>
    <p:sldId id="350" r:id="rId6"/>
    <p:sldId id="262" r:id="rId7"/>
    <p:sldId id="263" r:id="rId8"/>
    <p:sldId id="264" r:id="rId9"/>
    <p:sldId id="265" r:id="rId10"/>
    <p:sldId id="269" r:id="rId11"/>
    <p:sldId id="267" r:id="rId12"/>
    <p:sldId id="266" r:id="rId13"/>
    <p:sldId id="351" r:id="rId14"/>
    <p:sldId id="352" r:id="rId15"/>
    <p:sldId id="268" r:id="rId16"/>
    <p:sldId id="260" r:id="rId17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D0"/>
    <a:srgbClr val="008000"/>
    <a:srgbClr val="FFF0E0"/>
    <a:srgbClr val="FCD01D"/>
    <a:srgbClr val="D57800"/>
    <a:srgbClr val="F79A1C"/>
    <a:srgbClr val="FF8000"/>
    <a:srgbClr val="0000FF"/>
    <a:srgbClr val="800000"/>
    <a:srgbClr val="FF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11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E964A-4969-4B4D-875F-C8238DE648DD}" type="datetimeFigureOut">
              <a:rPr lang="en-GB" smtClean="0"/>
              <a:t>31/07/2026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BF069A-821F-4008-B22B-A5D14735CC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598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CDB02B6-86BD-410E-98ED-45E403A78F55}" type="datetimeFigureOut">
              <a:rPr lang="en-GB"/>
              <a:pPr>
                <a:defRPr/>
              </a:pPr>
              <a:t>31/07/2026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37E4212-88E8-4C5A-AF98-CA914D696A7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7101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2577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B56280-FB1F-4E52-B623-C8ADACA3B6DD}" type="slidenum">
              <a:rPr lang="en-GB" altLang="en-US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0367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EDE97BE-D312-4141-8C3C-D3967309B71B}" type="slidenum">
              <a:rPr lang="en-GB" altLang="en-US"/>
              <a:pPr/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2940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11A9C3F-DA4B-434A-8B9D-8A0572A39135}" type="slidenum">
              <a:rPr lang="en-GB" altLang="en-US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23324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C4CC7BE-1B72-426B-8EFB-CED27BE9182B}" type="slidenum">
              <a:rPr lang="en-GB" altLang="en-US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94055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BB5BF9-93AB-44AD-A54E-660DC8DD199E}" type="slidenum">
              <a:rPr lang="en-GB" altLang="en-US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0130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434BDF5-2208-488A-9A96-A20983BD46C9}" type="slidenum">
              <a:rPr lang="en-GB" altLang="en-US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39004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D1F1508-E4A1-4EB1-B88A-B239DF61C21D}" type="slidenum">
              <a:rPr lang="en-GB" altLang="en-US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64062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89A5054-8329-47D7-9E10-4D3C84BCE21E}" type="slidenum">
              <a:rPr lang="en-GB" altLang="en-US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8001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36D9A2-B714-4AC1-85AD-8EB6F87BC00E}" type="slidenum">
              <a:rPr lang="en-GB" altLang="en-US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8127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C0E9380-32E5-425F-8A75-7D7D1720572C}" type="slidenum">
              <a:rPr lang="en-GB" altLang="en-US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0565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C579DA7-3604-4954-94E1-DA8326A8F3E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319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F657874C-3B94-44E0-B1D5-9F784C7C378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6089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207E349-603A-4DCD-8ED5-4750217C203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196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135680A-D2B6-4967-ACF7-3AF2EAF4F6F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9197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D5D9D02-9924-4217-A3B3-CF201BB24D6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6241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FB223B9-6508-49EE-A238-284301E057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203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C4FF14EA-A171-4519-8063-E6428CFF809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204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58006-28EF-6E22-A755-4EC3061412E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A0BB07-3504-9A99-C5A5-E4B6A305A2F6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C938FCE9-1C5A-E9C4-D332-80D02A1B865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A3A3A8D1-E0C6-F80A-6F12-B1AB054F5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B4A9C70-7EBF-4BF5-4032-26039301D8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C4905D2D-C2E6-C372-D4BA-0A41DAD1A5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Trebuchet MS" panose="020B0603020202020204" pitchFamily="34" charset="0"/>
          <a:ea typeface="+mn-ea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Trebuchet MS" panose="020B060302020202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Trebuchet MS" panose="020B060302020202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Trebuchet MS" panose="020B060302020202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Trebuchet MS" panose="020B0603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3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0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Administration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endParaRPr lang="en-GB" altLang="en-US" sz="20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E45FB2-371B-55D1-6313-04CF4322E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8992026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200" dirty="0"/>
              <a:t>His Majesty’s Revenue and Customs</a:t>
            </a:r>
            <a:r>
              <a:rPr lang="en-US" altLang="en-US" sz="3200" dirty="0"/>
              <a:t> (HMRC)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lnSpc>
                <a:spcPct val="80000"/>
              </a:lnSpc>
              <a:tabLst>
                <a:tab pos="714375" algn="l"/>
              </a:tabLst>
            </a:pPr>
            <a:endParaRPr lang="en-GB" altLang="en-US" sz="2200" dirty="0">
              <a:solidFill>
                <a:schemeClr val="tx1"/>
              </a:solidFill>
            </a:endParaRP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The normal “enquiry window” for a submitted self-assessment tax return is one year from the return  submission date;</a:t>
            </a: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This is extended to one year after amendment, if a submitted return is amended by either HMRC or the taxpayer;</a:t>
            </a: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After the enquiry window has closed, if an Officer of Revenue and Customs later receives information leading them to believe that there has been “incomplete disclosure” (</a:t>
            </a:r>
            <a:r>
              <a:rPr lang="en-GB" altLang="en-US" sz="2200" i="1" dirty="0">
                <a:solidFill>
                  <a:schemeClr val="tx1"/>
                </a:solidFill>
              </a:rPr>
              <a:t>a  taxpayer  has deliberately concealed  or mis-stated something</a:t>
            </a:r>
            <a:r>
              <a:rPr lang="en-GB" altLang="en-US" sz="2200" dirty="0">
                <a:solidFill>
                  <a:schemeClr val="tx1"/>
                </a:solidFill>
              </a:rPr>
              <a:t>)  in the self-assessment return, then the RO  may issue a “discovery assessment” and a demand for further tax;</a:t>
            </a:r>
          </a:p>
          <a:p>
            <a:pPr marL="714375" indent="-714375" eaLnBrk="1" hangingPunct="1">
              <a:lnSpc>
                <a:spcPct val="80000"/>
              </a:lnSpc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There are dedicated telephone numbers and email addresses for the use of professional tax agents and advisers such as accountants…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Interest</a:t>
            </a:r>
            <a:endParaRPr lang="en-US" altLang="en-US" b="1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Interest automatically arises on any tax paid late whether income tax, NIC or capital gains tax, in respect of: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(i)	any payment on account;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(ii)	any balancing item;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(iii)	any further tax payable following an amendment to self-assessment whether made by the taxpayer or HMRC;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(iv)	any tax payable in a discovery assessment …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600" b="1" dirty="0"/>
              <a:t>Late tax payment penalties (non-MTD)</a:t>
            </a:r>
            <a:endParaRPr lang="en-US" altLang="en-US" sz="3600" b="1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61950" indent="-361950" eaLnBrk="1" hangingPunct="1">
              <a:tabLst>
                <a:tab pos="361950" algn="l"/>
              </a:tabLst>
            </a:pPr>
            <a:r>
              <a:rPr lang="en-US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Over the next few years, the government is reforming penalties for late submission and late payment;</a:t>
            </a:r>
          </a:p>
          <a:p>
            <a:pPr marL="361950" indent="-361950" eaLnBrk="1" hangingPunct="1">
              <a:tabLst>
                <a:tab pos="361950" algn="l"/>
              </a:tabLst>
            </a:pPr>
            <a:r>
              <a:rPr lang="en-GB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Currently, except for taxpayers falling under MTD,  </a:t>
            </a:r>
            <a:r>
              <a:rPr lang="en-GB" altLang="en-US" sz="23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addition to any interest </a:t>
            </a:r>
            <a:r>
              <a:rPr lang="en-GB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that may arise on self-assessed tax paid late there is also a scheme of </a:t>
            </a:r>
            <a:r>
              <a:rPr lang="en-GB" altLang="en-US" sz="23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late payment penalties</a:t>
            </a:r>
            <a:r>
              <a:rPr lang="en-GB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to encourage prompt payments: the initial penalty is 5% of any tax still unpaid after 30 days from the due date for payment;</a:t>
            </a:r>
          </a:p>
          <a:p>
            <a:pPr marL="361950" indent="-361950" eaLnBrk="1" hangingPunct="1">
              <a:tabLst>
                <a:tab pos="361950" algn="l"/>
              </a:tabLst>
            </a:pPr>
            <a:r>
              <a:rPr lang="en-GB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Where any tax remains unpaid more than 6 months after the due date for payment, then a further penalty of 5% of the tax due is added;</a:t>
            </a:r>
          </a:p>
          <a:p>
            <a:pPr marL="361950" indent="-361950" eaLnBrk="1" hangingPunct="1">
              <a:tabLst>
                <a:tab pos="361950" algn="l"/>
              </a:tabLst>
            </a:pPr>
            <a:r>
              <a:rPr lang="en-GB" altLang="en-US" sz="23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Where any tax remains unpaid more than 12 months after the due date for payment, yet another penalty of 5% of the tax due is added.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Late SUBMISSION penalties under Making Tax Digital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45D7DF-FDF4-4F20-9391-8028A0F990A7}"/>
              </a:ext>
            </a:extLst>
          </p:cNvPr>
          <p:cNvSpPr/>
          <p:nvPr/>
        </p:nvSpPr>
        <p:spPr>
          <a:xfrm>
            <a:off x="0" y="939800"/>
            <a:ext cx="9144000" cy="5441528"/>
          </a:xfrm>
          <a:prstGeom prst="rect">
            <a:avLst/>
          </a:prstGeom>
          <a:solidFill>
            <a:srgbClr val="FFF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[As a transitional measure, there are no penalties for missing a quarterly update deadline for 2026/2027]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From 2027/2028 onwards, each quarterly update or tax return deadline missed will give rise to a penalty point.  If the taxpayer reaches </a:t>
            </a: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four penalty points 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then they will incur a penalty of </a:t>
            </a: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£200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then another penalty of </a:t>
            </a: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£200 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each time they miss another deadline.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people below the 4-points threshold, their points will be removed automatically 24 months after the missed deadline.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people who hit the 4-points threshold, their penalty points can be removed if they meet the conditions:</a:t>
            </a:r>
          </a:p>
          <a:p>
            <a:pPr marL="361950" indent="-3619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meet all submission deadlines for 12 months; and</a:t>
            </a:r>
          </a:p>
          <a:p>
            <a:pPr marL="361950" indent="-361950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61950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submit any outstanding quarterly updates and tax returns for the previous 24 months.</a:t>
            </a:r>
          </a:p>
        </p:txBody>
      </p:sp>
    </p:spTree>
    <p:extLst>
      <p:ext uri="{BB962C8B-B14F-4D97-AF65-F5344CB8AC3E}">
        <p14:creationId xmlns:p14="http://schemas.microsoft.com/office/powerpoint/2010/main" val="4154116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28137-55E8-B435-003C-84353AD9A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50511-1AF7-0EDB-F521-8F565BE10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Late PAYMENT penalties under Making Tax Digital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D37E9E-6744-2C7A-F704-EFB9773E9F75}"/>
              </a:ext>
            </a:extLst>
          </p:cNvPr>
          <p:cNvSpPr/>
          <p:nvPr/>
        </p:nvSpPr>
        <p:spPr>
          <a:xfrm>
            <a:off x="0" y="939800"/>
            <a:ext cx="9144000" cy="5441528"/>
          </a:xfrm>
          <a:prstGeom prst="rect">
            <a:avLst/>
          </a:prstGeom>
          <a:solidFill>
            <a:srgbClr val="FFF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20000"/>
              </a:lnSpc>
            </a:pPr>
            <a:endParaRPr lang="en-GB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5995EB-E1A7-5B6D-384E-F3F23E103922}"/>
              </a:ext>
            </a:extLst>
          </p:cNvPr>
          <p:cNvSpPr/>
          <p:nvPr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Contains public sector information licensed under the Open Government Licence v3.0</a:t>
            </a:r>
            <a:endParaRPr lang="en-GB" sz="1200" b="1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D741E4-5073-0F5B-CC36-79C08D551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725292"/>
              </p:ext>
            </p:extLst>
          </p:nvPr>
        </p:nvGraphicFramePr>
        <p:xfrm>
          <a:off x="0" y="1800000"/>
          <a:ext cx="9144000" cy="274384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395559562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7789135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81944863"/>
                    </a:ext>
                  </a:extLst>
                </a:gridCol>
              </a:tblGrid>
              <a:tr h="190652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endParaRPr lang="en-GB" sz="13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GDS Transport"/>
                        </a:rPr>
                        <a:t>Penalties for 2026 to 2027 tax year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300" b="1" dirty="0">
                          <a:solidFill>
                            <a:schemeClr val="tx1"/>
                          </a:solidFill>
                          <a:effectLst/>
                          <a:latin typeface="GDS Transport"/>
                        </a:rPr>
                        <a:t>Penalties for 2027 to 2028 tax year</a:t>
                      </a:r>
                    </a:p>
                  </a:txBody>
                  <a:tcPr marL="67742" marR="67742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2069886"/>
                  </a:ext>
                </a:extLst>
              </a:tr>
              <a:tr h="19065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300" b="1">
                          <a:solidFill>
                            <a:schemeClr val="tx1"/>
                          </a:solidFill>
                          <a:effectLst/>
                          <a:latin typeface="GDS Transport"/>
                        </a:rPr>
                        <a:t>Payment up to 15 days late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>
                          <a:solidFill>
                            <a:schemeClr val="tx1"/>
                          </a:solidFill>
                          <a:effectLst/>
                        </a:rPr>
                        <a:t>No penalty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No penalty</a:t>
                      </a:r>
                    </a:p>
                  </a:txBody>
                  <a:tcPr marL="67742" marR="67742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272019"/>
                  </a:ext>
                </a:extLst>
              </a:tr>
              <a:tr h="3019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300" b="1">
                          <a:solidFill>
                            <a:schemeClr val="tx1"/>
                          </a:solidFill>
                          <a:effectLst/>
                          <a:latin typeface="GDS Transport"/>
                        </a:rPr>
                        <a:t>Payment 16 to 30 days late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3% of the tax owed at day 15, or no penalty if it’s your first year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4% of the tax owed at day 15, or no penalty if it’s your first year</a:t>
                      </a:r>
                    </a:p>
                  </a:txBody>
                  <a:tcPr marL="67742" marR="67742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985379"/>
                  </a:ext>
                </a:extLst>
              </a:tr>
              <a:tr h="85868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300" b="1">
                          <a:solidFill>
                            <a:schemeClr val="tx1"/>
                          </a:solidFill>
                          <a:effectLst/>
                          <a:latin typeface="GDS Transport"/>
                        </a:rPr>
                        <a:t>Payment 31 days or more late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3% of the tax owed at day 15, and 3% of the tax owed at day 30</a:t>
                      </a:r>
                      <a:b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Plus, an annual rate of 10% per year on the outstanding amount, charged daily from day 31 until the tax is paid, or for up to 2 years</a:t>
                      </a:r>
                    </a:p>
                  </a:txBody>
                  <a:tcPr marL="67742" marR="141129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4% of the tax owed at day 15, and 4% of the tax owed at day 30</a:t>
                      </a:r>
                      <a:b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</a:rPr>
                        <a:t>Plus, an annual rate of 10% per year on the outstanding amount, charged daily from day 31 until the tax is paid, or for up to 2 years</a:t>
                      </a:r>
                    </a:p>
                  </a:txBody>
                  <a:tcPr marL="67742" marR="67742" marT="70565" marB="70565"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066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666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600" b="1" dirty="0"/>
              <a:t>Business Payment Support Service</a:t>
            </a:r>
            <a:endParaRPr lang="en-US" altLang="en-US" sz="3600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Where a viable business is due to pay tax on the previous year’s business profits and is likely to make a trading loss this year, those losses can be considered in agreeing the level of payments to be made;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VAT, Income Tax, NICs, Corporation Tax and PAYE are included;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Interest will still be charged on amounts not paid by the normal due dates…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Student questions</a:t>
            </a:r>
            <a:endParaRPr lang="en-US" alt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buFontTx/>
              <a:buNone/>
            </a:pPr>
            <a:r>
              <a:rPr lang="en-GB" altLang="en-US">
                <a:solidFill>
                  <a:schemeClr val="tx1"/>
                </a:solidFill>
              </a:rPr>
              <a:t>Chapter </a:t>
            </a:r>
            <a:r>
              <a:rPr lang="en-GB" altLang="en-US" dirty="0">
                <a:solidFill>
                  <a:schemeClr val="tx1"/>
                </a:solidFill>
              </a:rPr>
              <a:t>3 – Student self test question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Question 3.1, Arnie.</a:t>
            </a:r>
            <a:endParaRPr lang="en-US" altLang="en-US" dirty="0">
              <a:solidFill>
                <a:schemeClr val="tx1"/>
              </a:solidFill>
            </a:endParaRPr>
          </a:p>
        </p:txBody>
      </p:sp>
      <p:pic>
        <p:nvPicPr>
          <p:cNvPr id="12292" name="Picture 4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5429250"/>
            <a:ext cx="9445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FBD3355-2990-4D35-0194-3587446CD1FA}"/>
              </a:ext>
            </a:extLst>
          </p:cNvPr>
          <p:cNvSpPr/>
          <p:nvPr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A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sz="3200" dirty="0"/>
              <a:t>His Majesty’s Revenue and Customs</a:t>
            </a:r>
            <a:r>
              <a:rPr lang="en-US" altLang="en-US" sz="3200" dirty="0"/>
              <a:t> (HMRC)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endParaRPr lang="en-GB" altLang="en-US" sz="2200" dirty="0">
              <a:solidFill>
                <a:schemeClr val="tx1"/>
              </a:solidFill>
            </a:endParaRP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Income Tax is administered by the Commissioners  for Revenue and Customs, who are responsible to HM Treasury;</a:t>
            </a: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GB" altLang="en-US" sz="2200" dirty="0">
                <a:solidFill>
                  <a:schemeClr val="tx1"/>
                </a:solidFill>
              </a:rPr>
              <a:t>The Commissioners operate through Officers of Revenue and Customs;</a:t>
            </a: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It has 14 regional </a:t>
            </a:r>
            <a:r>
              <a:rPr lang="en-US" altLang="en-US" sz="2200" dirty="0" err="1">
                <a:solidFill>
                  <a:schemeClr val="tx1"/>
                </a:solidFill>
              </a:rPr>
              <a:t>centres</a:t>
            </a:r>
            <a:r>
              <a:rPr lang="en-US" altLang="en-US" sz="2200" dirty="0">
                <a:solidFill>
                  <a:schemeClr val="tx1"/>
                </a:solidFill>
              </a:rPr>
              <a:t>, plus 6 specialist sites and a Head Office in Westminster;</a:t>
            </a:r>
          </a:p>
          <a:p>
            <a:pPr marL="714375" indent="-714375" eaLnBrk="1" hangingPunct="1">
              <a:spcBef>
                <a:spcPts val="0"/>
              </a:spcBef>
              <a:tabLst>
                <a:tab pos="714375" algn="l"/>
              </a:tabLst>
            </a:pPr>
            <a:r>
              <a:rPr lang="en-US" altLang="en-US" sz="2200" dirty="0">
                <a:solidFill>
                  <a:schemeClr val="tx1"/>
                </a:solidFill>
              </a:rPr>
              <a:t>Many taxpayers may submit tax returns online, or post a paper tax return to an HMRC mail handling facility which then scans and electronically dispatches the return to an HMRC </a:t>
            </a:r>
            <a:r>
              <a:rPr lang="en-US" altLang="en-US" sz="2200" dirty="0" err="1">
                <a:solidFill>
                  <a:schemeClr val="tx1"/>
                </a:solidFill>
              </a:rPr>
              <a:t>centre</a:t>
            </a:r>
            <a:r>
              <a:rPr lang="en-GB" altLang="en-US" sz="2200" dirty="0">
                <a:solidFill>
                  <a:schemeClr val="tx1"/>
                </a:solidFill>
              </a:rPr>
              <a:t>.  However, under “Making Tax Digital” many taxpayers with trading profits or property income must provide digital updates and returns…</a:t>
            </a:r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3127A1FE-C2B7-92A4-0FAD-8C9D6B9E0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Source https://www.civil-service-careers.gov.uk/hmrc-locations/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1D3C3-04CB-256C-2228-10E1384E2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Making Tax Digital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95B58-FE81-D4C2-EEA6-80F1E2CBD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600"/>
              </a:spcAft>
              <a:buNone/>
              <a:tabLst>
                <a:tab pos="288290" algn="l"/>
              </a:tabLst>
            </a:pP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600"/>
              </a:spcAft>
              <a:buNone/>
              <a:tabLst>
                <a:tab pos="28829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Businesses and individuals must keep digital records and submit quarterly updates and annual tax returns online using compatible software.</a:t>
            </a:r>
            <a:endParaRPr lang="en-GB" sz="2000" dirty="0">
              <a:effectLst/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Income Tax, self-employed traders and landlords must follow the Making Tax Digital requirements from 6</a:t>
            </a:r>
            <a:r>
              <a:rPr lang="en-GB" sz="2000" baseline="30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April:</a:t>
            </a:r>
            <a:endParaRPr lang="en-GB" sz="2000" dirty="0">
              <a:effectLst/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  <a:tabLst>
                <a:tab pos="28829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2026, if turnover or property income exceeds £50,000;</a:t>
            </a:r>
            <a:endParaRPr lang="en-GB" sz="2000" dirty="0">
              <a:effectLst/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88290" algn="l"/>
              </a:tabLst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2027, if turnover or property income exceeds £30,000; and</a:t>
            </a:r>
          </a:p>
          <a:p>
            <a:pPr marL="342900" lvl="0" indent="-342900" algn="just">
              <a:lnSpc>
                <a:spcPct val="115000"/>
              </a:lnSpc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288290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2028, if turnover or property income exceeds £20,000</a:t>
            </a:r>
            <a:endParaRPr lang="en-GB" sz="2000" dirty="0">
              <a:effectLst/>
              <a:latin typeface="Century Schoolbook" panose="020406040505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809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Making Tax Digital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45D7DF-FDF4-4F20-9391-8028A0F990A7}"/>
              </a:ext>
            </a:extLst>
          </p:cNvPr>
          <p:cNvSpPr/>
          <p:nvPr/>
        </p:nvSpPr>
        <p:spPr>
          <a:xfrm>
            <a:off x="0" y="939800"/>
            <a:ext cx="9144000" cy="5441528"/>
          </a:xfrm>
          <a:prstGeom prst="rect">
            <a:avLst/>
          </a:prstGeom>
          <a:solidFill>
            <a:srgbClr val="FFF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20000"/>
              </a:lnSpc>
            </a:pPr>
            <a:endParaRPr lang="en-GB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Recognised software</a:t>
            </a: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MTD software that creates digital records; or</a:t>
            </a: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Bridging software which connects to existing records in other software</a:t>
            </a: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  <a:tabLst>
                <a:tab pos="354013" algn="l"/>
              </a:tabLst>
            </a:pP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Quarterly updates</a:t>
            </a: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  <a:tabLst>
                <a:tab pos="354013" algn="l"/>
              </a:tabLst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Summaries of income and expenses from trading and property;</a:t>
            </a: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 tax returns;</a:t>
            </a: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 tax payable when they are submitted</a:t>
            </a: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  <a:tabLst>
                <a:tab pos="354013" algn="l"/>
              </a:tabLst>
            </a:pPr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Tax return</a:t>
            </a: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ct val="120000"/>
              </a:lnSpc>
              <a:tabLst>
                <a:tab pos="354013" algn="l"/>
              </a:tabLst>
            </a:pPr>
            <a:endParaRPr lang="en-GB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54013" indent="-354013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354013" algn="l"/>
              </a:tabLst>
            </a:pP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Submit by 31</a:t>
            </a:r>
            <a:r>
              <a:rPr lang="en-GB" baseline="30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</a:t>
            </a:r>
            <a:r>
              <a:rPr lang="en-GB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January, straight from the software, and pay the tax due.</a:t>
            </a:r>
          </a:p>
        </p:txBody>
      </p:sp>
    </p:spTree>
    <p:extLst>
      <p:ext uri="{BB962C8B-B14F-4D97-AF65-F5344CB8AC3E}">
        <p14:creationId xmlns:p14="http://schemas.microsoft.com/office/powerpoint/2010/main" val="849897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690C4-3479-DAAD-C346-A89F70679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B6177-A935-DE13-E2E6-E5B8FB962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MTD quarterly updates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09A863-23EB-9969-F52F-DA7738C640F4}"/>
              </a:ext>
            </a:extLst>
          </p:cNvPr>
          <p:cNvSpPr/>
          <p:nvPr/>
        </p:nvSpPr>
        <p:spPr>
          <a:xfrm>
            <a:off x="0" y="939800"/>
            <a:ext cx="9144000" cy="5441528"/>
          </a:xfrm>
          <a:prstGeom prst="rect">
            <a:avLst/>
          </a:prstGeom>
          <a:solidFill>
            <a:srgbClr val="FFF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20000"/>
              </a:lnSpc>
            </a:pPr>
            <a:endParaRPr lang="en-GB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CAD582-C67E-E504-C697-4EDC41053A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118864"/>
              </p:ext>
            </p:extLst>
          </p:nvPr>
        </p:nvGraphicFramePr>
        <p:xfrm>
          <a:off x="1428750" y="2520000"/>
          <a:ext cx="6286500" cy="182880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143250">
                  <a:extLst>
                    <a:ext uri="{9D8B030D-6E8A-4147-A177-3AD203B41FA5}">
                      <a16:colId xmlns:a16="http://schemas.microsoft.com/office/drawing/2014/main" val="2929940497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3434774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Update period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Update deadline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301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April to 5 July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August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8932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April to 5 October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November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452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April to 5 January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February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895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April to 5 April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May</a:t>
                      </a:r>
                    </a:p>
                  </a:txBody>
                  <a:tcPr>
                    <a:lnL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578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798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475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Self-assessment</a:t>
            </a:r>
            <a:endParaRPr lang="en-US" altLang="en-US" b="1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There are two key dates for the filing of tax returns: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i)	By the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October following the end of the tax year, for those taxpayers filing a paper return;</a:t>
            </a: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buFontTx/>
              <a:buNone/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ii)	By the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following the end of the tax year, for taxpayers filing online…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Self-assessment</a:t>
            </a:r>
            <a:endParaRPr lang="en-US" altLang="en-US" b="1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Failure to file a tax return in respect of 2025/26 on or before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2027 will incur an automatic fixed penalty of £100;</a:t>
            </a: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If the return is filed 3 months late penalties of £10 per day up to a maximum of £900 will be charged;</a:t>
            </a: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If the return is still outstanding 6 months after the filing date a further penalty applies of 5% of tax due, or £300, whichever is higher;</a:t>
            </a: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spcBef>
                <a:spcPts val="400"/>
              </a:spcBef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For returns filed 12 months late there are further penalties...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b="1" dirty="0"/>
              <a:t>Self-assessed income tax  payments</a:t>
            </a:r>
            <a:endParaRPr lang="en-US" altLang="en-US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 first payment on account is due on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in the income tax year;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 second payment on account is due on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July following the end of the income tax year;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GB" altLang="en-US" dirty="0">
                <a:solidFill>
                  <a:schemeClr val="tx1"/>
                </a:solidFill>
              </a:rPr>
              <a:t>The balancing payment is due on 31</a:t>
            </a:r>
            <a:r>
              <a:rPr lang="en-GB" altLang="en-US" baseline="30000" dirty="0">
                <a:solidFill>
                  <a:schemeClr val="tx1"/>
                </a:solidFill>
              </a:rPr>
              <a:t>st</a:t>
            </a:r>
            <a:r>
              <a:rPr lang="en-GB" altLang="en-US" dirty="0">
                <a:solidFill>
                  <a:schemeClr val="tx1"/>
                </a:solidFill>
              </a:rPr>
              <a:t> January following the end of the income tax year</a:t>
            </a:r>
            <a:r>
              <a:rPr lang="en-US" altLang="en-US" dirty="0">
                <a:solidFill>
                  <a:schemeClr val="tx1"/>
                </a:solidFill>
              </a:rPr>
              <a:t>;</a:t>
            </a: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endParaRPr lang="en-US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tabLst>
                <a:tab pos="714375" algn="l"/>
              </a:tabLst>
            </a:pPr>
            <a:r>
              <a:rPr lang="en-US" altLang="en-US" dirty="0">
                <a:solidFill>
                  <a:schemeClr val="tx1"/>
                </a:solidFill>
              </a:rPr>
              <a:t>No bill/demand needs to be issued by HMRC to trigger a payment obligation (</a:t>
            </a:r>
            <a:r>
              <a:rPr lang="en-US" altLang="en-US" i="1" dirty="0">
                <a:solidFill>
                  <a:schemeClr val="tx1"/>
                </a:solidFill>
              </a:rPr>
              <a:t>though normally they do send a reminder</a:t>
            </a:r>
            <a:r>
              <a:rPr lang="en-US" altLang="en-US" dirty="0">
                <a:solidFill>
                  <a:schemeClr val="tx1"/>
                </a:solidFill>
              </a:rPr>
              <a:t>)…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/>
              <a:t>Payments on account (POAs)</a:t>
            </a:r>
            <a:endParaRPr lang="en-US" alt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Taxpayers will not need to make POAs if:</a:t>
            </a: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(a)	their self-assessed income tax (</a:t>
            </a:r>
            <a:r>
              <a:rPr lang="en-GB" altLang="en-US" i="1" dirty="0">
                <a:solidFill>
                  <a:schemeClr val="tx1"/>
                </a:solidFill>
              </a:rPr>
              <a:t>and Class 4 NICs</a:t>
            </a:r>
            <a:r>
              <a:rPr lang="en-GB" altLang="en-US" dirty="0">
                <a:solidFill>
                  <a:schemeClr val="tx1"/>
                </a:solidFill>
              </a:rPr>
              <a:t>) liability for the preceding year – ie not counting CGT or tax deducted at source – was less than £1,000 in total; or</a:t>
            </a: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  <a:defRPr/>
            </a:pPr>
            <a:r>
              <a:rPr lang="en-GB" altLang="en-US" dirty="0">
                <a:solidFill>
                  <a:schemeClr val="tx1"/>
                </a:solidFill>
              </a:rPr>
              <a:t>(b)	≥80% of their total income tax (</a:t>
            </a:r>
            <a:r>
              <a:rPr lang="en-GB" altLang="en-US" i="1" dirty="0">
                <a:solidFill>
                  <a:schemeClr val="tx1"/>
                </a:solidFill>
              </a:rPr>
              <a:t>and class 4 NICs</a:t>
            </a:r>
            <a:r>
              <a:rPr lang="en-GB" altLang="en-US" dirty="0">
                <a:solidFill>
                  <a:schemeClr val="tx1"/>
                </a:solidFill>
              </a:rPr>
              <a:t>) liability for the preceding year was met by deduction of tax at source;</a:t>
            </a:r>
          </a:p>
          <a:p>
            <a:pPr marL="714375" indent="-714375" eaLnBrk="1" hangingPunct="1">
              <a:lnSpc>
                <a:spcPct val="90000"/>
              </a:lnSpc>
              <a:buFontTx/>
              <a:buNone/>
              <a:tabLst>
                <a:tab pos="714375" algn="l"/>
              </a:tabLst>
              <a:defRPr/>
            </a:pPr>
            <a:endParaRPr lang="en-GB" altLang="en-US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The most common ways of paying income tax by deduction at source are through Pay As You Earn (</a:t>
            </a:r>
            <a:r>
              <a:rPr lang="en-GB" altLang="en-US" i="1" dirty="0">
                <a:solidFill>
                  <a:schemeClr val="tx1"/>
                </a:solidFill>
              </a:rPr>
              <a:t>PAYE</a:t>
            </a:r>
            <a:r>
              <a:rPr lang="en-GB" altLang="en-US" dirty="0">
                <a:solidFill>
                  <a:schemeClr val="tx1"/>
                </a:solidFill>
              </a:rPr>
              <a:t>) and the construction industry sub-contractors’ deduction scheme.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Tax_blue_yellow</Template>
  <TotalTime>286</TotalTime>
  <Words>1453</Words>
  <Application>Microsoft Office PowerPoint</Application>
  <PresentationFormat>On-screen Show (4:3)</PresentationFormat>
  <Paragraphs>150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GDS Transport</vt:lpstr>
      <vt:lpstr>Arial</vt:lpstr>
      <vt:lpstr>Calibri</vt:lpstr>
      <vt:lpstr>Century Schoolbook</vt:lpstr>
      <vt:lpstr>Symbol</vt:lpstr>
      <vt:lpstr>Trebuchet MS</vt:lpstr>
      <vt:lpstr>Verdana</vt:lpstr>
      <vt:lpstr>Tax_blue_yellow</vt:lpstr>
      <vt:lpstr>PowerPoint Presentation</vt:lpstr>
      <vt:lpstr>His Majesty’s Revenue and Customs (HMRC)</vt:lpstr>
      <vt:lpstr>Making Tax Digital</vt:lpstr>
      <vt:lpstr>Making Tax Digital</vt:lpstr>
      <vt:lpstr>MTD quarterly updates</vt:lpstr>
      <vt:lpstr>Self-assessment</vt:lpstr>
      <vt:lpstr>Self-assessment</vt:lpstr>
      <vt:lpstr>Self-assessed income tax  payments</vt:lpstr>
      <vt:lpstr>Payments on account (POAs)</vt:lpstr>
      <vt:lpstr>His Majesty’s Revenue and Customs (HMRC)</vt:lpstr>
      <vt:lpstr>Interest</vt:lpstr>
      <vt:lpstr>Late tax payment penalties (non-MTD)</vt:lpstr>
      <vt:lpstr>Late SUBMISSION penalties under Making Tax Digital</vt:lpstr>
      <vt:lpstr>Late PAYMENT penalties under Making Tax Digital</vt:lpstr>
      <vt:lpstr>Business Payment Support Service</vt:lpstr>
      <vt:lpstr>Student questions</vt:lpstr>
    </vt:vector>
  </TitlesOfParts>
  <Company>Leeds Metropolitan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 Income taxed as trade profits III - change of accounting date</dc:title>
  <dc:creator>csadm1n01</dc:creator>
  <cp:lastModifiedBy>Ricky Tutin</cp:lastModifiedBy>
  <cp:revision>92</cp:revision>
  <cp:lastPrinted>2016-07-07T10:55:24Z</cp:lastPrinted>
  <dcterms:created xsi:type="dcterms:W3CDTF">2007-07-31T09:04:37Z</dcterms:created>
  <dcterms:modified xsi:type="dcterms:W3CDTF">2026-07-31T13:51:08Z</dcterms:modified>
</cp:coreProperties>
</file>