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handoutMasterIdLst>
    <p:handoutMasterId r:id="rId29"/>
  </p:handoutMasterIdLst>
  <p:sldIdLst>
    <p:sldId id="295" r:id="rId2"/>
    <p:sldId id="296" r:id="rId3"/>
    <p:sldId id="303" r:id="rId4"/>
    <p:sldId id="304" r:id="rId5"/>
    <p:sldId id="305" r:id="rId6"/>
    <p:sldId id="320" r:id="rId7"/>
    <p:sldId id="308" r:id="rId8"/>
    <p:sldId id="321" r:id="rId9"/>
    <p:sldId id="306" r:id="rId10"/>
    <p:sldId id="322" r:id="rId11"/>
    <p:sldId id="324" r:id="rId12"/>
    <p:sldId id="307" r:id="rId13"/>
    <p:sldId id="309" r:id="rId14"/>
    <p:sldId id="310" r:id="rId15"/>
    <p:sldId id="311" r:id="rId16"/>
    <p:sldId id="312" r:id="rId17"/>
    <p:sldId id="314" r:id="rId18"/>
    <p:sldId id="313" r:id="rId19"/>
    <p:sldId id="315" r:id="rId20"/>
    <p:sldId id="316" r:id="rId21"/>
    <p:sldId id="323" r:id="rId22"/>
    <p:sldId id="318" r:id="rId23"/>
    <p:sldId id="319" r:id="rId24"/>
    <p:sldId id="317" r:id="rId25"/>
    <p:sldId id="325" r:id="rId26"/>
    <p:sldId id="326" r:id="rId27"/>
  </p:sldIdLst>
  <p:sldSz cx="9906000" cy="6858000" type="A4"/>
  <p:notesSz cx="9753600" cy="6669088"/>
  <p:defaultTextStyle>
    <a:defPPr>
      <a:defRPr lang="en-GB"/>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2101">
          <p15:clr>
            <a:srgbClr val="A4A3A4"/>
          </p15:clr>
        </p15:guide>
        <p15:guide id="2" pos="331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94660"/>
  </p:normalViewPr>
  <p:slideViewPr>
    <p:cSldViewPr>
      <p:cViewPr varScale="1">
        <p:scale>
          <a:sx n="127" d="100"/>
          <a:sy n="127" d="100"/>
        </p:scale>
        <p:origin x="432" y="19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1" d="100"/>
          <a:sy n="91" d="100"/>
        </p:scale>
        <p:origin x="-312" y="-58"/>
      </p:cViewPr>
      <p:guideLst>
        <p:guide orient="horz" pos="2101"/>
        <p:guide pos="331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95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4225925" cy="333375"/>
          </a:xfrm>
          <a:prstGeom prst="rect">
            <a:avLst/>
          </a:prstGeom>
          <a:noFill/>
          <a:ln w="9525">
            <a:noFill/>
            <a:miter lim="800000"/>
            <a:headEnd/>
            <a:tailEnd/>
          </a:ln>
          <a:effectLst/>
        </p:spPr>
        <p:txBody>
          <a:bodyPr vert="horz" wrap="square" lIns="18705" tIns="0" rIns="18705" bIns="0" numCol="1" anchor="t" anchorCtr="0" compatLnSpc="1">
            <a:prstTxWarp prst="textNoShape">
              <a:avLst/>
            </a:prstTxWarp>
          </a:bodyPr>
          <a:lstStyle>
            <a:lvl1pPr defTabSz="898525">
              <a:defRPr sz="1000" i="1" smtClean="0"/>
            </a:lvl1pPr>
          </a:lstStyle>
          <a:p>
            <a:pPr>
              <a:defRPr/>
            </a:pPr>
            <a:endParaRPr lang="en-GB"/>
          </a:p>
        </p:txBody>
      </p:sp>
      <p:sp>
        <p:nvSpPr>
          <p:cNvPr id="2051" name="Rectangle 3"/>
          <p:cNvSpPr>
            <a:spLocks noGrp="1" noChangeArrowheads="1"/>
          </p:cNvSpPr>
          <p:nvPr>
            <p:ph type="dt" idx="1"/>
          </p:nvPr>
        </p:nvSpPr>
        <p:spPr bwMode="auto">
          <a:xfrm>
            <a:off x="5527675" y="0"/>
            <a:ext cx="4225925" cy="333375"/>
          </a:xfrm>
          <a:prstGeom prst="rect">
            <a:avLst/>
          </a:prstGeom>
          <a:noFill/>
          <a:ln w="9525">
            <a:noFill/>
            <a:miter lim="800000"/>
            <a:headEnd/>
            <a:tailEnd/>
          </a:ln>
          <a:effectLst/>
        </p:spPr>
        <p:txBody>
          <a:bodyPr vert="horz" wrap="square" lIns="18705" tIns="0" rIns="18705" bIns="0" numCol="1" anchor="t" anchorCtr="0" compatLnSpc="1">
            <a:prstTxWarp prst="textNoShape">
              <a:avLst/>
            </a:prstTxWarp>
          </a:bodyPr>
          <a:lstStyle>
            <a:lvl1pPr algn="r" defTabSz="898525">
              <a:defRPr sz="1000" i="1" smtClean="0"/>
            </a:lvl1pPr>
          </a:lstStyle>
          <a:p>
            <a:pPr>
              <a:defRPr/>
            </a:pPr>
            <a:endParaRPr lang="en-GB"/>
          </a:p>
        </p:txBody>
      </p:sp>
      <p:sp>
        <p:nvSpPr>
          <p:cNvPr id="26628" name="Rectangle 4"/>
          <p:cNvSpPr>
            <a:spLocks noGrp="1" noRot="1" noChangeAspect="1" noChangeArrowheads="1" noTextEdit="1"/>
          </p:cNvSpPr>
          <p:nvPr>
            <p:ph type="sldImg" idx="2"/>
          </p:nvPr>
        </p:nvSpPr>
        <p:spPr bwMode="auto">
          <a:xfrm>
            <a:off x="3078163" y="2284413"/>
            <a:ext cx="3597275" cy="2489200"/>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323850" y="4816475"/>
            <a:ext cx="9105900" cy="1352550"/>
          </a:xfrm>
          <a:prstGeom prst="rect">
            <a:avLst/>
          </a:prstGeom>
          <a:noFill/>
          <a:ln w="9525">
            <a:noFill/>
            <a:miter lim="800000"/>
            <a:headEnd/>
            <a:tailEnd/>
          </a:ln>
          <a:effectLst/>
        </p:spPr>
        <p:txBody>
          <a:bodyPr vert="horz" wrap="square" lIns="90404" tIns="45203" rIns="90404" bIns="4520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054" name="Rectangle 6"/>
          <p:cNvSpPr>
            <a:spLocks noGrp="1" noChangeArrowheads="1"/>
          </p:cNvSpPr>
          <p:nvPr>
            <p:ph type="ftr" sz="quarter" idx="4"/>
          </p:nvPr>
        </p:nvSpPr>
        <p:spPr bwMode="auto">
          <a:xfrm>
            <a:off x="0" y="6335713"/>
            <a:ext cx="4225925" cy="333375"/>
          </a:xfrm>
          <a:prstGeom prst="rect">
            <a:avLst/>
          </a:prstGeom>
          <a:noFill/>
          <a:ln w="9525">
            <a:noFill/>
            <a:miter lim="800000"/>
            <a:headEnd/>
            <a:tailEnd/>
          </a:ln>
          <a:effectLst/>
        </p:spPr>
        <p:txBody>
          <a:bodyPr vert="horz" wrap="square" lIns="18705" tIns="0" rIns="18705" bIns="0" numCol="1" anchor="b" anchorCtr="0" compatLnSpc="1">
            <a:prstTxWarp prst="textNoShape">
              <a:avLst/>
            </a:prstTxWarp>
          </a:bodyPr>
          <a:lstStyle>
            <a:lvl1pPr defTabSz="898525">
              <a:defRPr sz="1000" i="1" smtClean="0"/>
            </a:lvl1pPr>
          </a:lstStyle>
          <a:p>
            <a:pPr>
              <a:defRPr/>
            </a:pPr>
            <a:endParaRPr lang="en-GB"/>
          </a:p>
        </p:txBody>
      </p:sp>
      <p:sp>
        <p:nvSpPr>
          <p:cNvPr id="2055" name="Rectangle 7"/>
          <p:cNvSpPr>
            <a:spLocks noGrp="1" noChangeArrowheads="1"/>
          </p:cNvSpPr>
          <p:nvPr>
            <p:ph type="sldNum" sz="quarter" idx="5"/>
          </p:nvPr>
        </p:nvSpPr>
        <p:spPr bwMode="auto">
          <a:xfrm>
            <a:off x="5527675" y="6335713"/>
            <a:ext cx="4225925" cy="333375"/>
          </a:xfrm>
          <a:prstGeom prst="rect">
            <a:avLst/>
          </a:prstGeom>
          <a:noFill/>
          <a:ln w="9525">
            <a:noFill/>
            <a:miter lim="800000"/>
            <a:headEnd/>
            <a:tailEnd/>
          </a:ln>
          <a:effectLst/>
        </p:spPr>
        <p:txBody>
          <a:bodyPr vert="horz" wrap="square" lIns="18705" tIns="0" rIns="18705" bIns="0" numCol="1" anchor="b" anchorCtr="0" compatLnSpc="1">
            <a:prstTxWarp prst="textNoShape">
              <a:avLst/>
            </a:prstTxWarp>
          </a:bodyPr>
          <a:lstStyle>
            <a:lvl1pPr algn="r" defTabSz="898525">
              <a:defRPr sz="1000" i="1" smtClean="0"/>
            </a:lvl1pPr>
          </a:lstStyle>
          <a:p>
            <a:pPr>
              <a:defRPr/>
            </a:pPr>
            <a:fld id="{C822CE88-8C98-40AE-8230-382656453E60}" type="slidenum">
              <a:rPr lang="en-GB"/>
              <a:pPr>
                <a:defRPr/>
              </a:pPr>
              <a:t>‹#›</a:t>
            </a:fld>
            <a:endParaRPr lang="en-GB"/>
          </a:p>
        </p:txBody>
      </p:sp>
    </p:spTree>
    <p:extLst>
      <p:ext uri="{BB962C8B-B14F-4D97-AF65-F5344CB8AC3E}">
        <p14:creationId xmlns:p14="http://schemas.microsoft.com/office/powerpoint/2010/main" val="4171571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F1C4950-C567-4985-A24B-D345B657CFBE}" type="slidenum">
              <a:rPr lang="en-GB"/>
              <a:pPr/>
              <a:t>11</a:t>
            </a:fld>
            <a:endParaRPr lang="en-GB"/>
          </a:p>
        </p:txBody>
      </p:sp>
      <p:sp>
        <p:nvSpPr>
          <p:cNvPr id="27651" name="Rectangle 2"/>
          <p:cNvSpPr>
            <a:spLocks noGrp="1" noRot="1" noChangeAspect="1" noChangeArrowheads="1" noTextEdit="1"/>
          </p:cNvSpPr>
          <p:nvPr>
            <p:ph type="sldImg"/>
          </p:nvPr>
        </p:nvSpPr>
        <p:spPr>
          <a:xfrm>
            <a:off x="3071813" y="500063"/>
            <a:ext cx="3613150" cy="2501900"/>
          </a:xfrm>
          <a:ln/>
        </p:spPr>
      </p:sp>
      <p:sp>
        <p:nvSpPr>
          <p:cNvPr id="27652" name="Rectangle 3"/>
          <p:cNvSpPr>
            <a:spLocks noGrp="1" noChangeArrowheads="1"/>
          </p:cNvSpPr>
          <p:nvPr>
            <p:ph type="body" idx="1"/>
          </p:nvPr>
        </p:nvSpPr>
        <p:spPr>
          <a:xfrm>
            <a:off x="1301750" y="3167063"/>
            <a:ext cx="7150100" cy="3001962"/>
          </a:xfrm>
          <a:noFill/>
          <a:ln/>
        </p:spPr>
        <p:txBody>
          <a:bodyPr/>
          <a:lstStyle/>
          <a:p>
            <a:r>
              <a:rPr lang="en-GB"/>
              <a:t>The general rule that expenses are not allowed unless they are in the course of performing duties means that generally the cost of travelling to and from work are not deductible – the duties of employment don’t start until the employee arrives at work.</a:t>
            </a:r>
          </a:p>
          <a:p>
            <a:r>
              <a:rPr lang="en-GB"/>
              <a:t>There are, however, some special rules that allow travel costs in certain circumstances.</a:t>
            </a:r>
          </a:p>
          <a:p>
            <a:r>
              <a:rPr lang="en-GB"/>
              <a:t>Site based employees are those that have no normal place of work but move around from site to site.</a:t>
            </a:r>
          </a:p>
          <a:p>
            <a:r>
              <a:rPr lang="en-GB"/>
              <a:t>If an employee has a normal place of work but occasionally starts business journeys from home, e.g. visit a client without calling at the office first.</a:t>
            </a:r>
          </a:p>
          <a:p>
            <a:r>
              <a:rPr lang="en-GB"/>
              <a:t>Where an employee is required to work at a temporary place for a short period (up to 24 months).</a:t>
            </a:r>
          </a:p>
          <a:p>
            <a:r>
              <a:rPr lang="en-GB"/>
              <a:t>Travel between different centres of employment is deductible.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26</a:t>
            </a:fld>
            <a:endParaRPr lang="en-GB"/>
          </a:p>
        </p:txBody>
      </p:sp>
    </p:spTree>
    <p:extLst>
      <p:ext uri="{BB962C8B-B14F-4D97-AF65-F5344CB8AC3E}">
        <p14:creationId xmlns:p14="http://schemas.microsoft.com/office/powerpoint/2010/main" val="2002472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9750" y="2284413"/>
            <a:ext cx="3594100" cy="24892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C822CE88-8C98-40AE-8230-382656453E60}"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96616" y="3933056"/>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7075" y="381000"/>
            <a:ext cx="2105025"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762000" y="381000"/>
            <a:ext cx="616267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762000" y="16764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48250" y="16764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381000"/>
            <a:ext cx="84201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762000" y="1676400"/>
            <a:ext cx="84201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31" name="Text Box 7"/>
          <p:cNvSpPr txBox="1">
            <a:spLocks noChangeArrowheads="1"/>
          </p:cNvSpPr>
          <p:nvPr userDrawn="1"/>
        </p:nvSpPr>
        <p:spPr bwMode="auto">
          <a:xfrm>
            <a:off x="9283700" y="188913"/>
            <a:ext cx="361950" cy="274637"/>
          </a:xfrm>
          <a:prstGeom prst="rect">
            <a:avLst/>
          </a:prstGeom>
          <a:noFill/>
          <a:ln w="12700">
            <a:noFill/>
            <a:miter lim="800000"/>
            <a:headEnd type="none" w="sm" len="sm"/>
            <a:tailEnd type="none" w="sm" len="sm"/>
          </a:ln>
          <a:effectLst/>
        </p:spPr>
        <p:txBody>
          <a:bodyPr wrap="none">
            <a:spAutoFit/>
          </a:bodyPr>
          <a:lstStyle/>
          <a:p>
            <a:pPr>
              <a:defRPr/>
            </a:pPr>
            <a:fld id="{97EA1A7A-2052-403E-A2D4-A3BF44E4C9E3}" type="slidenum">
              <a:rPr lang="en-GB" sz="1200"/>
              <a:pPr>
                <a:defRPr/>
              </a:pPr>
              <a:t>‹#›</a:t>
            </a:fld>
            <a:endParaRPr lang="en-GB" sz="1200"/>
          </a:p>
        </p:txBody>
      </p:sp>
      <p:sp>
        <p:nvSpPr>
          <p:cNvPr id="1032" name="Rectangle 8"/>
          <p:cNvSpPr>
            <a:spLocks noChangeArrowheads="1"/>
          </p:cNvSpPr>
          <p:nvPr userDrawn="1"/>
        </p:nvSpPr>
        <p:spPr bwMode="auto">
          <a:xfrm>
            <a:off x="990600" y="6389688"/>
            <a:ext cx="7924800" cy="609600"/>
          </a:xfrm>
          <a:prstGeom prst="rect">
            <a:avLst/>
          </a:prstGeom>
          <a:noFill/>
          <a:ln w="12700">
            <a:noFill/>
            <a:miter lim="800000"/>
            <a:headEnd type="none" w="sm" len="sm"/>
            <a:tailEnd type="none" w="sm" len="sm"/>
          </a:ln>
          <a:effectLst/>
        </p:spPr>
        <p:txBody>
          <a:bodyPr>
            <a:spAutoFit/>
          </a:bodyPr>
          <a:lstStyle/>
          <a:p>
            <a:pPr>
              <a:defRPr/>
            </a:pPr>
            <a:r>
              <a:rPr lang="en-US" sz="1000" dirty="0"/>
              <a:t>© Fiscal Publications – used with permission from Taxation: Policy &amp; Practice, 33</a:t>
            </a:r>
            <a:r>
              <a:rPr lang="en-US" sz="1000" baseline="30000" dirty="0"/>
              <a:t>rd</a:t>
            </a:r>
            <a:r>
              <a:rPr lang="en-US" sz="1000" baseline="0" dirty="0"/>
              <a:t> </a:t>
            </a:r>
            <a:r>
              <a:rPr lang="en-US" sz="1000" dirty="0"/>
              <a:t>Edition 2026/27 by Lymer &amp; Oats</a:t>
            </a:r>
          </a:p>
          <a:p>
            <a:pPr>
              <a:defRPr/>
            </a:pPr>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Tahoma" pitchFamily="34" charset="0"/>
        </a:defRPr>
      </a:lvl2pPr>
      <a:lvl3pPr algn="l" rtl="0" eaLnBrk="0" fontAlgn="base" hangingPunct="0">
        <a:spcBef>
          <a:spcPct val="0"/>
        </a:spcBef>
        <a:spcAft>
          <a:spcPct val="0"/>
        </a:spcAft>
        <a:defRPr sz="4400" b="1">
          <a:solidFill>
            <a:schemeClr val="tx2"/>
          </a:solidFill>
          <a:latin typeface="Tahoma" pitchFamily="34" charset="0"/>
        </a:defRPr>
      </a:lvl3pPr>
      <a:lvl4pPr algn="l" rtl="0" eaLnBrk="0" fontAlgn="base" hangingPunct="0">
        <a:spcBef>
          <a:spcPct val="0"/>
        </a:spcBef>
        <a:spcAft>
          <a:spcPct val="0"/>
        </a:spcAft>
        <a:defRPr sz="4400" b="1">
          <a:solidFill>
            <a:schemeClr val="tx2"/>
          </a:solidFill>
          <a:latin typeface="Tahoma" pitchFamily="34" charset="0"/>
        </a:defRPr>
      </a:lvl4pPr>
      <a:lvl5pPr algn="l" rtl="0" eaLnBrk="0" fontAlgn="base" hangingPunct="0">
        <a:spcBef>
          <a:spcPct val="0"/>
        </a:spcBef>
        <a:spcAft>
          <a:spcPct val="0"/>
        </a:spcAft>
        <a:defRPr sz="4400" b="1">
          <a:solidFill>
            <a:schemeClr val="tx2"/>
          </a:solidFill>
          <a:latin typeface="Tahoma" pitchFamily="34" charset="0"/>
        </a:defRPr>
      </a:lvl5pPr>
      <a:lvl6pPr marL="457200" algn="l" rtl="0" eaLnBrk="0" fontAlgn="base" hangingPunct="0">
        <a:spcBef>
          <a:spcPct val="0"/>
        </a:spcBef>
        <a:spcAft>
          <a:spcPct val="0"/>
        </a:spcAft>
        <a:defRPr sz="4400" b="1">
          <a:solidFill>
            <a:schemeClr val="tx2"/>
          </a:solidFill>
          <a:latin typeface="Tahoma" pitchFamily="34" charset="0"/>
        </a:defRPr>
      </a:lvl6pPr>
      <a:lvl7pPr marL="914400" algn="l" rtl="0" eaLnBrk="0" fontAlgn="base" hangingPunct="0">
        <a:spcBef>
          <a:spcPct val="0"/>
        </a:spcBef>
        <a:spcAft>
          <a:spcPct val="0"/>
        </a:spcAft>
        <a:defRPr sz="4400" b="1">
          <a:solidFill>
            <a:schemeClr val="tx2"/>
          </a:solidFill>
          <a:latin typeface="Tahoma" pitchFamily="34" charset="0"/>
        </a:defRPr>
      </a:lvl7pPr>
      <a:lvl8pPr marL="1371600" algn="l" rtl="0" eaLnBrk="0" fontAlgn="base" hangingPunct="0">
        <a:spcBef>
          <a:spcPct val="0"/>
        </a:spcBef>
        <a:spcAft>
          <a:spcPct val="0"/>
        </a:spcAft>
        <a:defRPr sz="4400" b="1">
          <a:solidFill>
            <a:schemeClr val="tx2"/>
          </a:solidFill>
          <a:latin typeface="Tahoma" pitchFamily="34" charset="0"/>
        </a:defRPr>
      </a:lvl8pPr>
      <a:lvl9pPr marL="1828800" algn="l" rtl="0" eaLnBrk="0" fontAlgn="base" hangingPunct="0">
        <a:spcBef>
          <a:spcPct val="0"/>
        </a:spcBef>
        <a:spcAft>
          <a:spcPct val="0"/>
        </a:spcAft>
        <a:defRPr sz="4400" b="1">
          <a:solidFill>
            <a:schemeClr val="tx2"/>
          </a:solidFill>
          <a:latin typeface="Tahoma" pitchFamily="34" charset="0"/>
        </a:defRPr>
      </a:lvl9pPr>
    </p:titleStyle>
    <p:bodyStyle>
      <a:lvl1pPr marL="342900" indent="-342900" algn="l" rtl="0" eaLnBrk="0" fontAlgn="base" hangingPunct="0">
        <a:spcBef>
          <a:spcPct val="20000"/>
        </a:spcBef>
        <a:spcAft>
          <a:spcPct val="0"/>
        </a:spcAft>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1752600"/>
            <a:ext cx="8385175" cy="1143000"/>
          </a:xfrm>
        </p:spPr>
        <p:txBody>
          <a:bodyPr/>
          <a:lstStyle/>
          <a:p>
            <a:r>
              <a:rPr lang="en-GB" dirty="0"/>
              <a:t>Taxation: Policy and Practice</a:t>
            </a:r>
            <a:br>
              <a:rPr lang="en-GB" dirty="0"/>
            </a:br>
            <a:r>
              <a:rPr lang="en-GB" dirty="0">
                <a:solidFill>
                  <a:schemeClr val="tx1"/>
                </a:solidFill>
              </a:rPr>
              <a:t>2026/27</a:t>
            </a:r>
            <a:br>
              <a:rPr lang="en-GB" dirty="0"/>
            </a:br>
            <a:br>
              <a:rPr lang="en-GB" dirty="0"/>
            </a:br>
            <a:r>
              <a:rPr lang="en-GB" b="0" dirty="0"/>
              <a:t>Chapter 5 Slides: </a:t>
            </a:r>
            <a:br>
              <a:rPr lang="en-GB" b="0" dirty="0"/>
            </a:br>
            <a:r>
              <a:rPr lang="en-GB" b="0" dirty="0"/>
              <a:t>Taxing Income from Employment and Pensions</a:t>
            </a:r>
          </a:p>
        </p:txBody>
      </p:sp>
      <p:sp>
        <p:nvSpPr>
          <p:cNvPr id="2051" name="Rectangle 3"/>
          <p:cNvSpPr>
            <a:spLocks noGrp="1" noChangeArrowheads="1"/>
          </p:cNvSpPr>
          <p:nvPr>
            <p:ph type="subTitle" idx="1"/>
          </p:nvPr>
        </p:nvSpPr>
        <p:spPr>
          <a:xfrm>
            <a:off x="914400" y="4724400"/>
            <a:ext cx="6861175" cy="1752600"/>
          </a:xfrm>
        </p:spPr>
        <p:txBody>
          <a:bodyPr/>
          <a:lstStyle/>
          <a:p>
            <a:pPr algn="l"/>
            <a:r>
              <a:rPr lang="en-GB" sz="2800" baseline="30000" dirty="0"/>
              <a:t>33rd</a:t>
            </a:r>
            <a:r>
              <a:rPr lang="en-GB" sz="2800" dirty="0"/>
              <a:t> Edition</a:t>
            </a:r>
          </a:p>
          <a:p>
            <a:pPr algn="l"/>
            <a:r>
              <a:rPr lang="en-GB" sz="2800" dirty="0"/>
              <a:t>Andrew </a:t>
            </a:r>
            <a:r>
              <a:rPr lang="en-GB" sz="2800" dirty="0" err="1"/>
              <a:t>Lymer</a:t>
            </a:r>
            <a:r>
              <a:rPr lang="en-GB" sz="2800" dirty="0"/>
              <a:t> &amp; Lynne Oats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dirty="0"/>
              <a:t>Employment income</a:t>
            </a:r>
          </a:p>
        </p:txBody>
      </p:sp>
      <p:sp>
        <p:nvSpPr>
          <p:cNvPr id="11267" name="Rectangle 3"/>
          <p:cNvSpPr>
            <a:spLocks noGrp="1" noChangeArrowheads="1"/>
          </p:cNvSpPr>
          <p:nvPr>
            <p:ph type="body" idx="1"/>
          </p:nvPr>
        </p:nvSpPr>
        <p:spPr>
          <a:xfrm>
            <a:off x="762000" y="1412875"/>
            <a:ext cx="9144000" cy="4114800"/>
          </a:xfrm>
        </p:spPr>
        <p:txBody>
          <a:bodyPr/>
          <a:lstStyle/>
          <a:p>
            <a:r>
              <a:rPr lang="en-US" sz="2800" b="1"/>
              <a:t>Allowable deductions</a:t>
            </a:r>
            <a:r>
              <a:rPr lang="en-US" sz="2800"/>
              <a:t> -</a:t>
            </a:r>
          </a:p>
          <a:p>
            <a:pPr lvl="2"/>
            <a:r>
              <a:rPr lang="en-US"/>
              <a:t>VERY few others - ‘</a:t>
            </a:r>
            <a:r>
              <a:rPr lang="en-US" i="1"/>
              <a:t>wholly, exclusively and necessarily </a:t>
            </a:r>
            <a:r>
              <a:rPr lang="en-US"/>
              <a:t>in performance of the duties of employment’</a:t>
            </a:r>
          </a:p>
          <a:p>
            <a:pPr lvl="3"/>
            <a:r>
              <a:rPr lang="en-US"/>
              <a:t>e.g. specialist clothing, travelling expenses whilst working etc but food expenses usually not allowable</a:t>
            </a:r>
          </a:p>
          <a:p>
            <a:pPr lvl="3"/>
            <a:r>
              <a:rPr lang="en-US"/>
              <a:t>Specifics determined by case law</a:t>
            </a:r>
            <a:endParaRPr lang="en-GB"/>
          </a:p>
          <a:p>
            <a:pPr lvl="3">
              <a:buFontTx/>
              <a:buNone/>
            </a:pPr>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Slide Number Placeholder 5"/>
          <p:cNvSpPr txBox="1">
            <a:spLocks noGrp="1"/>
          </p:cNvSpPr>
          <p:nvPr/>
        </p:nvSpPr>
        <p:spPr bwMode="auto">
          <a:xfrm>
            <a:off x="7594600" y="6400800"/>
            <a:ext cx="2063750" cy="457200"/>
          </a:xfrm>
          <a:prstGeom prst="rect">
            <a:avLst/>
          </a:prstGeom>
          <a:noFill/>
          <a:ln w="9525">
            <a:noFill/>
            <a:miter lim="800000"/>
            <a:headEnd/>
            <a:tailEnd/>
          </a:ln>
        </p:spPr>
        <p:txBody>
          <a:bodyPr anchor="b" anchorCtr="1"/>
          <a:lstStyle/>
          <a:p>
            <a:pPr algn="r" eaLnBrk="1" hangingPunct="1"/>
            <a:fld id="{FD9F2AC5-38C0-4179-B72A-4BCC53AF342A}" type="slidenum">
              <a:rPr lang="en-GB" sz="1400">
                <a:latin typeface="Arial" charset="0"/>
              </a:rPr>
              <a:pPr algn="r" eaLnBrk="1" hangingPunct="1"/>
              <a:t>11</a:t>
            </a:fld>
            <a:endParaRPr lang="en-GB" sz="1400">
              <a:latin typeface="Arial" charset="0"/>
            </a:endParaRPr>
          </a:p>
        </p:txBody>
      </p:sp>
      <p:sp>
        <p:nvSpPr>
          <p:cNvPr id="12291" name="Rectangle 2"/>
          <p:cNvSpPr>
            <a:spLocks noGrp="1" noChangeArrowheads="1"/>
          </p:cNvSpPr>
          <p:nvPr>
            <p:ph type="title" idx="4294967295"/>
          </p:nvPr>
        </p:nvSpPr>
        <p:spPr/>
        <p:txBody>
          <a:bodyPr lIns="91440" tIns="45720" rIns="91440" bIns="45720" anchor="b"/>
          <a:lstStyle/>
          <a:p>
            <a:pPr eaLnBrk="1" hangingPunct="1"/>
            <a:r>
              <a:rPr lang="en-GB" dirty="0"/>
              <a:t>Employment income</a:t>
            </a:r>
          </a:p>
        </p:txBody>
      </p:sp>
      <p:sp>
        <p:nvSpPr>
          <p:cNvPr id="74755" name="Rectangle 3"/>
          <p:cNvSpPr>
            <a:spLocks noGrp="1" noChangeArrowheads="1"/>
          </p:cNvSpPr>
          <p:nvPr>
            <p:ph type="body" idx="4294967295"/>
          </p:nvPr>
        </p:nvSpPr>
        <p:spPr>
          <a:xfrm>
            <a:off x="1155700" y="1828800"/>
            <a:ext cx="8416925" cy="4113213"/>
          </a:xfrm>
        </p:spPr>
        <p:txBody>
          <a:bodyPr lIns="91440" tIns="45720" rIns="91440" bIns="45720"/>
          <a:lstStyle/>
          <a:p>
            <a:pPr eaLnBrk="1" hangingPunct="1"/>
            <a:r>
              <a:rPr lang="en-GB" sz="2800" dirty="0"/>
              <a:t>Travel expenses:</a:t>
            </a:r>
          </a:p>
          <a:p>
            <a:pPr eaLnBrk="1" hangingPunct="1"/>
            <a:r>
              <a:rPr lang="en-GB" sz="2800" dirty="0"/>
              <a:t>Travel between home and work is not allowable unless:</a:t>
            </a:r>
            <a:br>
              <a:rPr lang="en-GB" sz="2800" dirty="0"/>
            </a:br>
            <a:r>
              <a:rPr lang="en-GB" sz="2800" dirty="0"/>
              <a:t>-Site based employees</a:t>
            </a:r>
            <a:br>
              <a:rPr lang="en-GB" sz="2800" dirty="0"/>
            </a:br>
            <a:r>
              <a:rPr lang="en-GB" sz="2800" dirty="0"/>
              <a:t>-Normal place of work but start business journeys from home</a:t>
            </a:r>
            <a:br>
              <a:rPr lang="en-GB" sz="2800" dirty="0"/>
            </a:br>
            <a:r>
              <a:rPr lang="en-GB" sz="2800" dirty="0"/>
              <a:t>-seconded to temporary place of work</a:t>
            </a:r>
          </a:p>
          <a:p>
            <a:pPr eaLnBrk="1" hangingPunct="1"/>
            <a:r>
              <a:rPr lang="en-GB" sz="2800" dirty="0"/>
              <a:t> Travel between different centres of employment is allowable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 calcmode="lin" valueType="num">
                                      <p:cBhvr additive="base">
                                        <p:cTn id="7" dur="500" fill="hold"/>
                                        <p:tgtEl>
                                          <p:spTgt spid="74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47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4755">
                                            <p:txEl>
                                              <p:pRg st="1" end="1"/>
                                            </p:txEl>
                                          </p:spTgt>
                                        </p:tgtEl>
                                        <p:attrNameLst>
                                          <p:attrName>style.visibility</p:attrName>
                                        </p:attrNameLst>
                                      </p:cBhvr>
                                      <p:to>
                                        <p:strVal val="visible"/>
                                      </p:to>
                                    </p:set>
                                    <p:anim calcmode="lin" valueType="num">
                                      <p:cBhvr additive="base">
                                        <p:cTn id="13" dur="500" fill="hold"/>
                                        <p:tgtEl>
                                          <p:spTgt spid="7475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475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4755">
                                            <p:txEl>
                                              <p:pRg st="2" end="2"/>
                                            </p:txEl>
                                          </p:spTgt>
                                        </p:tgtEl>
                                        <p:attrNameLst>
                                          <p:attrName>style.visibility</p:attrName>
                                        </p:attrNameLst>
                                      </p:cBhvr>
                                      <p:to>
                                        <p:strVal val="visible"/>
                                      </p:to>
                                    </p:set>
                                    <p:anim calcmode="lin" valueType="num">
                                      <p:cBhvr additive="base">
                                        <p:cTn id="19" dur="500" fill="hold"/>
                                        <p:tgtEl>
                                          <p:spTgt spid="7475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475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6"/>
          <p:cNvSpPr>
            <a:spLocks noGrp="1" noChangeArrowheads="1"/>
          </p:cNvSpPr>
          <p:nvPr>
            <p:ph type="title"/>
          </p:nvPr>
        </p:nvSpPr>
        <p:spPr/>
        <p:txBody>
          <a:bodyPr/>
          <a:lstStyle/>
          <a:p>
            <a:r>
              <a:rPr lang="en-GB" dirty="0"/>
              <a:t>Employment income</a:t>
            </a:r>
          </a:p>
        </p:txBody>
      </p:sp>
      <p:sp>
        <p:nvSpPr>
          <p:cNvPr id="13315" name="Rectangle 1027"/>
          <p:cNvSpPr>
            <a:spLocks noGrp="1" noChangeArrowheads="1"/>
          </p:cNvSpPr>
          <p:nvPr>
            <p:ph type="body" idx="1"/>
          </p:nvPr>
        </p:nvSpPr>
        <p:spPr/>
        <p:txBody>
          <a:bodyPr/>
          <a:lstStyle/>
          <a:p>
            <a:pPr>
              <a:lnSpc>
                <a:spcPct val="90000"/>
              </a:lnSpc>
            </a:pPr>
            <a:r>
              <a:rPr lang="en-US" sz="2800" b="1" dirty="0"/>
              <a:t>Payments on Termination of Employment</a:t>
            </a:r>
          </a:p>
          <a:p>
            <a:pPr lvl="2">
              <a:lnSpc>
                <a:spcPct val="90000"/>
              </a:lnSpc>
            </a:pPr>
            <a:r>
              <a:rPr lang="en-US" dirty="0"/>
              <a:t>Exempt - payments on accidental death, injury or disability, lump sums from approved pension schemes, state redundancy payments</a:t>
            </a:r>
          </a:p>
          <a:p>
            <a:pPr lvl="2">
              <a:lnSpc>
                <a:spcPct val="90000"/>
              </a:lnSpc>
            </a:pPr>
            <a:r>
              <a:rPr lang="en-US" dirty="0"/>
              <a:t>Payments to which contractual entitled usually taxable in full (e.g. termination bonuses)</a:t>
            </a:r>
          </a:p>
          <a:p>
            <a:pPr lvl="2">
              <a:lnSpc>
                <a:spcPct val="90000"/>
              </a:lnSpc>
            </a:pPr>
            <a:r>
              <a:rPr lang="en-US" dirty="0"/>
              <a:t>Termination payments are partly exempt - first £30,000, rest fully taxable.</a:t>
            </a:r>
          </a:p>
          <a:p>
            <a:pPr>
              <a:lnSpc>
                <a:spcPct val="90000"/>
              </a:lnSpc>
            </a:pPr>
            <a:endParaRPr lang="en-GB"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a:t>Employment income</a:t>
            </a:r>
            <a:endParaRPr lang="en-GB" b="0" dirty="0"/>
          </a:p>
        </p:txBody>
      </p:sp>
      <p:sp>
        <p:nvSpPr>
          <p:cNvPr id="14339" name="Rectangle 3"/>
          <p:cNvSpPr>
            <a:spLocks noGrp="1" noChangeArrowheads="1"/>
          </p:cNvSpPr>
          <p:nvPr>
            <p:ph type="body" idx="1"/>
          </p:nvPr>
        </p:nvSpPr>
        <p:spPr/>
        <p:txBody>
          <a:bodyPr/>
          <a:lstStyle/>
          <a:p>
            <a:r>
              <a:rPr lang="en-US" b="1" dirty="0"/>
              <a:t>Benefits in Kind</a:t>
            </a:r>
          </a:p>
          <a:p>
            <a:pPr lvl="2"/>
            <a:r>
              <a:rPr lang="en-US" dirty="0"/>
              <a:t>Non-wage receipts in return for </a:t>
            </a:r>
            <a:r>
              <a:rPr lang="en-US" dirty="0" err="1"/>
              <a:t>labour</a:t>
            </a:r>
            <a:endParaRPr lang="en-US" dirty="0"/>
          </a:p>
          <a:p>
            <a:pPr lvl="2"/>
            <a:r>
              <a:rPr lang="en-US" dirty="0"/>
              <a:t>Because benefits in kind may not have a cash value, special rules are needed to give them a value for tax purposes.</a:t>
            </a:r>
          </a:p>
          <a:p>
            <a:endParaRPr lang="en-GB"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GB" dirty="0"/>
              <a:t>Employment income</a:t>
            </a:r>
            <a:endParaRPr lang="en-GB" b="0" dirty="0"/>
          </a:p>
        </p:txBody>
      </p:sp>
      <p:sp>
        <p:nvSpPr>
          <p:cNvPr id="15363" name="Rectangle 3"/>
          <p:cNvSpPr>
            <a:spLocks noGrp="1" noChangeArrowheads="1"/>
          </p:cNvSpPr>
          <p:nvPr>
            <p:ph type="body" idx="1"/>
          </p:nvPr>
        </p:nvSpPr>
        <p:spPr/>
        <p:txBody>
          <a:bodyPr/>
          <a:lstStyle/>
          <a:p>
            <a:pPr>
              <a:lnSpc>
                <a:spcPct val="90000"/>
              </a:lnSpc>
            </a:pPr>
            <a:r>
              <a:rPr lang="en-US" sz="2800" b="1" dirty="0"/>
              <a:t>Benefits in Kind (2)</a:t>
            </a:r>
            <a:br>
              <a:rPr lang="en-US" sz="2800" b="1" dirty="0"/>
            </a:br>
            <a:r>
              <a:rPr lang="en-US" sz="2800" dirty="0"/>
              <a:t>some of the special rules:</a:t>
            </a:r>
          </a:p>
          <a:p>
            <a:pPr lvl="1">
              <a:lnSpc>
                <a:spcPct val="90000"/>
              </a:lnSpc>
            </a:pPr>
            <a:r>
              <a:rPr lang="en-US" sz="2400" b="1" dirty="0"/>
              <a:t>Vouchers</a:t>
            </a:r>
            <a:r>
              <a:rPr lang="en-US" sz="2400" dirty="0"/>
              <a:t> - e.g. luncheon vouchers taxed on ‘cost of providing’  </a:t>
            </a:r>
          </a:p>
          <a:p>
            <a:pPr lvl="1">
              <a:lnSpc>
                <a:spcPct val="90000"/>
              </a:lnSpc>
            </a:pPr>
            <a:r>
              <a:rPr lang="en-US" sz="2400" b="1" dirty="0"/>
              <a:t>Entertainment</a:t>
            </a:r>
            <a:r>
              <a:rPr lang="en-US" sz="2400" dirty="0"/>
              <a:t> - not taxable if from third party</a:t>
            </a:r>
          </a:p>
          <a:p>
            <a:pPr lvl="1">
              <a:lnSpc>
                <a:spcPct val="90000"/>
              </a:lnSpc>
            </a:pPr>
            <a:r>
              <a:rPr lang="en-US" sz="2400" b="1" dirty="0"/>
              <a:t>Long service awards</a:t>
            </a:r>
            <a:r>
              <a:rPr lang="en-US" sz="2400" dirty="0"/>
              <a:t> - taxable except extra-statutory concession exempts awards where period of service =20+ years and is not more than £50 equivalent per year</a:t>
            </a:r>
          </a:p>
          <a:p>
            <a:pPr lvl="1">
              <a:lnSpc>
                <a:spcPct val="90000"/>
              </a:lnSpc>
            </a:pPr>
            <a:r>
              <a:rPr lang="en-US" sz="2400" b="1" dirty="0"/>
              <a:t>Work place nurseries</a:t>
            </a:r>
            <a:r>
              <a:rPr lang="en-US" sz="2400" dirty="0"/>
              <a:t> (child care) - not taxable benefit if run by employer, but vouchers for a place elsewhere would be taxable</a:t>
            </a:r>
            <a:endParaRPr lang="en-US" sz="2000" dirty="0"/>
          </a:p>
          <a:p>
            <a:pPr>
              <a:lnSpc>
                <a:spcPct val="90000"/>
              </a:lnSpc>
            </a:pPr>
            <a:endParaRPr lang="en-GB"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dirty="0"/>
              <a:t>Employment income</a:t>
            </a:r>
            <a:br>
              <a:rPr lang="en-US" b="0" dirty="0"/>
            </a:br>
            <a:endParaRPr lang="en-GB" b="0" dirty="0"/>
          </a:p>
        </p:txBody>
      </p:sp>
      <p:sp>
        <p:nvSpPr>
          <p:cNvPr id="16387" name="Rectangle 3"/>
          <p:cNvSpPr>
            <a:spLocks noGrp="1" noChangeArrowheads="1"/>
          </p:cNvSpPr>
          <p:nvPr>
            <p:ph type="body" idx="1"/>
          </p:nvPr>
        </p:nvSpPr>
        <p:spPr>
          <a:xfrm>
            <a:off x="776288" y="1412875"/>
            <a:ext cx="8420100" cy="4114800"/>
          </a:xfrm>
        </p:spPr>
        <p:txBody>
          <a:bodyPr/>
          <a:lstStyle/>
          <a:p>
            <a:r>
              <a:rPr lang="en-US" sz="2400" dirty="0"/>
              <a:t>Benefits in Kind (3) special rules (cont.):</a:t>
            </a:r>
          </a:p>
          <a:p>
            <a:pPr lvl="1"/>
            <a:r>
              <a:rPr lang="en-US" sz="2000" b="1" dirty="0"/>
              <a:t>Accommodation</a:t>
            </a:r>
            <a:r>
              <a:rPr lang="en-US" sz="2000" dirty="0"/>
              <a:t> - usually taxed on rent payable (minus  contributions made) if property had been let at annual value (= </a:t>
            </a:r>
            <a:r>
              <a:rPr lang="en-US" sz="2000" dirty="0" err="1"/>
              <a:t>rateable</a:t>
            </a:r>
            <a:r>
              <a:rPr lang="en-US" sz="2000" dirty="0"/>
              <a:t> value) unless:</a:t>
            </a:r>
          </a:p>
          <a:p>
            <a:pPr lvl="1">
              <a:buFontTx/>
              <a:buNone/>
            </a:pPr>
            <a:r>
              <a:rPr lang="en-US" sz="2000" dirty="0"/>
              <a:t>	- job related </a:t>
            </a:r>
            <a:r>
              <a:rPr lang="en-US" sz="2000" dirty="0" err="1"/>
              <a:t>e.g</a:t>
            </a:r>
            <a:r>
              <a:rPr lang="en-US" sz="2000" dirty="0"/>
              <a:t> caretaker that needs to live on site, or </a:t>
            </a:r>
          </a:p>
          <a:p>
            <a:pPr lvl="1">
              <a:buFontTx/>
              <a:buNone/>
            </a:pPr>
            <a:r>
              <a:rPr lang="en-US" sz="2000" dirty="0"/>
              <a:t>	- customary to provide for job </a:t>
            </a:r>
            <a:r>
              <a:rPr lang="en-US" sz="2000" dirty="0" err="1"/>
              <a:t>e.g</a:t>
            </a:r>
            <a:r>
              <a:rPr lang="en-US" sz="2000" dirty="0"/>
              <a:t> police force housing</a:t>
            </a:r>
            <a:r>
              <a:rPr lang="en-US" sz="1600" dirty="0"/>
              <a:t> </a:t>
            </a:r>
          </a:p>
          <a:p>
            <a:pPr lvl="1">
              <a:buFontTx/>
              <a:buNone/>
            </a:pPr>
            <a:r>
              <a:rPr lang="en-US" sz="2000" dirty="0"/>
              <a:t>	If accommodation costs employer &gt; £75,000 to buy/improve or if bought &gt; 6 years ago and now worth &gt;£75,000 = extra benefit</a:t>
            </a:r>
          </a:p>
          <a:p>
            <a:pPr lvl="1">
              <a:buFontTx/>
              <a:buNone/>
            </a:pPr>
            <a:r>
              <a:rPr lang="en-US" sz="2000" dirty="0"/>
              <a:t>	- excess over £75,000 x ‘official rate’ of interest</a:t>
            </a:r>
          </a:p>
          <a:p>
            <a:pPr lvl="1">
              <a:buFontTx/>
              <a:buNone/>
            </a:pPr>
            <a:endParaRPr lang="en-GB"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GB" dirty="0"/>
              <a:t>Employment income</a:t>
            </a:r>
            <a:br>
              <a:rPr lang="en-US" b="0" dirty="0"/>
            </a:br>
            <a:endParaRPr lang="en-GB" b="0" dirty="0"/>
          </a:p>
        </p:txBody>
      </p:sp>
      <p:sp>
        <p:nvSpPr>
          <p:cNvPr id="17411" name="Rectangle 3"/>
          <p:cNvSpPr>
            <a:spLocks noGrp="1" noChangeArrowheads="1"/>
          </p:cNvSpPr>
          <p:nvPr>
            <p:ph type="body" idx="1"/>
          </p:nvPr>
        </p:nvSpPr>
        <p:spPr>
          <a:xfrm>
            <a:off x="762000" y="1412776"/>
            <a:ext cx="8420100" cy="4378424"/>
          </a:xfrm>
        </p:spPr>
        <p:txBody>
          <a:bodyPr/>
          <a:lstStyle/>
          <a:p>
            <a:pPr>
              <a:lnSpc>
                <a:spcPct val="90000"/>
              </a:lnSpc>
            </a:pPr>
            <a:r>
              <a:rPr lang="en-US" sz="2400" dirty="0"/>
              <a:t>Benefits in Kind (4) </a:t>
            </a:r>
          </a:p>
          <a:p>
            <a:pPr>
              <a:lnSpc>
                <a:spcPct val="90000"/>
              </a:lnSpc>
            </a:pPr>
            <a:r>
              <a:rPr lang="en-GB" sz="2400" b="1" dirty="0"/>
              <a:t>Authorised mileage rates</a:t>
            </a:r>
          </a:p>
          <a:p>
            <a:pPr lvl="1">
              <a:lnSpc>
                <a:spcPct val="90000"/>
              </a:lnSpc>
            </a:pPr>
            <a:r>
              <a:rPr lang="en-GB" sz="2000" dirty="0"/>
              <a:t>If use own car for employers business then get </a:t>
            </a:r>
            <a:r>
              <a:rPr lang="en-GB" sz="2000" i="1" dirty="0"/>
              <a:t>tax free</a:t>
            </a:r>
            <a:r>
              <a:rPr lang="en-GB" sz="2000" dirty="0"/>
              <a:t> allowance :</a:t>
            </a:r>
          </a:p>
          <a:p>
            <a:pPr lvl="1">
              <a:lnSpc>
                <a:spcPct val="90000"/>
              </a:lnSpc>
              <a:buFontTx/>
              <a:buNone/>
            </a:pPr>
            <a:r>
              <a:rPr lang="en-GB" sz="2000" dirty="0"/>
              <a:t>Type of vehicle	Rate per business mile</a:t>
            </a:r>
          </a:p>
          <a:p>
            <a:pPr lvl="1">
              <a:lnSpc>
                <a:spcPct val="90000"/>
              </a:lnSpc>
              <a:buFontTx/>
              <a:buNone/>
            </a:pPr>
            <a:r>
              <a:rPr lang="en-GB" sz="2000" dirty="0"/>
              <a:t>Car or van		55p/mile up to 10,000 miles in year</a:t>
            </a:r>
          </a:p>
          <a:p>
            <a:pPr lvl="1">
              <a:lnSpc>
                <a:spcPct val="90000"/>
              </a:lnSpc>
              <a:buFontTx/>
              <a:buNone/>
            </a:pPr>
            <a:r>
              <a:rPr lang="en-GB" sz="2000" dirty="0"/>
              <a:t>				25p/mile on excess miles </a:t>
            </a:r>
          </a:p>
          <a:p>
            <a:pPr lvl="1">
              <a:lnSpc>
                <a:spcPct val="90000"/>
              </a:lnSpc>
              <a:buFontTx/>
              <a:buNone/>
            </a:pPr>
            <a:r>
              <a:rPr lang="en-GB" sz="2000" dirty="0"/>
              <a:t>Motorcycle		24p/mile</a:t>
            </a:r>
          </a:p>
          <a:p>
            <a:pPr lvl="1">
              <a:lnSpc>
                <a:spcPct val="90000"/>
              </a:lnSpc>
              <a:buFontTx/>
              <a:buNone/>
            </a:pPr>
            <a:r>
              <a:rPr lang="en-GB" sz="2000" dirty="0"/>
              <a:t>Bicycle		20p/mile</a:t>
            </a:r>
          </a:p>
          <a:p>
            <a:pPr lvl="1">
              <a:lnSpc>
                <a:spcPct val="90000"/>
              </a:lnSpc>
              <a:buFontTx/>
              <a:buNone/>
            </a:pPr>
            <a:r>
              <a:rPr lang="en-GB" sz="2000" dirty="0"/>
              <a:t>Maximum limits set for payments made to employees to prevent abuse</a:t>
            </a:r>
          </a:p>
          <a:p>
            <a:pPr lvl="1">
              <a:lnSpc>
                <a:spcPct val="90000"/>
              </a:lnSpc>
            </a:pPr>
            <a:r>
              <a:rPr lang="en-GB" sz="2000" dirty="0"/>
              <a:t>When amounts paid are below limits, the shortfall can be claimed as deductible expense</a:t>
            </a:r>
          </a:p>
        </p:txBody>
      </p:sp>
      <p:sp>
        <p:nvSpPr>
          <p:cNvPr id="17412" name="Line 4"/>
          <p:cNvSpPr>
            <a:spLocks noChangeShapeType="1"/>
          </p:cNvSpPr>
          <p:nvPr/>
        </p:nvSpPr>
        <p:spPr bwMode="auto">
          <a:xfrm>
            <a:off x="1295400" y="3200400"/>
            <a:ext cx="5943600" cy="0"/>
          </a:xfrm>
          <a:prstGeom prst="line">
            <a:avLst/>
          </a:prstGeom>
          <a:noFill/>
          <a:ln w="12700">
            <a:solidFill>
              <a:schemeClr val="tx1"/>
            </a:solidFill>
            <a:round/>
            <a:headEnd type="none" w="sm" len="sm"/>
            <a:tailEnd type="none" w="sm" len="sm"/>
          </a:ln>
        </p:spPr>
        <p:txBody>
          <a:bodyPr/>
          <a:lstStyle/>
          <a:p>
            <a:endParaRPr lang="en-GB"/>
          </a:p>
        </p:txBody>
      </p:sp>
      <p:sp>
        <p:nvSpPr>
          <p:cNvPr id="17413" name="Line 5"/>
          <p:cNvSpPr>
            <a:spLocks noChangeShapeType="1"/>
          </p:cNvSpPr>
          <p:nvPr/>
        </p:nvSpPr>
        <p:spPr bwMode="auto">
          <a:xfrm>
            <a:off x="1295400" y="4572000"/>
            <a:ext cx="5943600" cy="0"/>
          </a:xfrm>
          <a:prstGeom prst="line">
            <a:avLst/>
          </a:prstGeom>
          <a:noFill/>
          <a:ln w="12700">
            <a:solidFill>
              <a:schemeClr val="tx1"/>
            </a:solidFill>
            <a:round/>
            <a:headEnd type="none" w="sm" len="sm"/>
            <a:tailEnd type="none" w="sm" len="sm"/>
          </a:ln>
        </p:spPr>
        <p:txBody>
          <a:bodyPr/>
          <a:lstStyle/>
          <a:p>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dirty="0"/>
              <a:t>Employment income</a:t>
            </a:r>
          </a:p>
        </p:txBody>
      </p:sp>
      <p:sp>
        <p:nvSpPr>
          <p:cNvPr id="18435" name="Rectangle 3"/>
          <p:cNvSpPr>
            <a:spLocks noGrp="1" noChangeArrowheads="1"/>
          </p:cNvSpPr>
          <p:nvPr>
            <p:ph type="body" idx="1"/>
          </p:nvPr>
        </p:nvSpPr>
        <p:spPr/>
        <p:txBody>
          <a:bodyPr/>
          <a:lstStyle/>
          <a:p>
            <a:r>
              <a:rPr lang="en-GB" sz="2800" b="1" dirty="0"/>
              <a:t>Authorised mileage rates example</a:t>
            </a:r>
            <a:endParaRPr lang="en-GB" dirty="0"/>
          </a:p>
          <a:p>
            <a:pPr lvl="2"/>
            <a:r>
              <a:rPr lang="en-GB" dirty="0"/>
              <a:t>Q: A travels 15,000 miles in own 1,800cc car during tax year. Employer pays her 50p per mile. What is the taxable benefit?</a:t>
            </a:r>
          </a:p>
          <a:p>
            <a:pPr lvl="2"/>
            <a:r>
              <a:rPr lang="en-GB" dirty="0"/>
              <a:t>A: 					   £</a:t>
            </a:r>
          </a:p>
          <a:p>
            <a:pPr lvl="3">
              <a:buFontTx/>
              <a:buNone/>
            </a:pPr>
            <a:r>
              <a:rPr lang="en-GB" dirty="0"/>
              <a:t>Amount Paid (15,000x50p)	 7,500</a:t>
            </a:r>
          </a:p>
          <a:p>
            <a:pPr lvl="3">
              <a:buFontTx/>
              <a:buNone/>
            </a:pPr>
            <a:r>
              <a:rPr lang="en-GB" dirty="0"/>
              <a:t>Tax free amount:</a:t>
            </a:r>
          </a:p>
          <a:p>
            <a:pPr lvl="3">
              <a:buFontTx/>
              <a:buNone/>
            </a:pPr>
            <a:r>
              <a:rPr lang="en-GB" dirty="0"/>
              <a:t>10,000 miles @ 55p		(5,500)</a:t>
            </a:r>
          </a:p>
          <a:p>
            <a:pPr lvl="3">
              <a:buFontTx/>
              <a:buNone/>
            </a:pPr>
            <a:r>
              <a:rPr lang="en-GB" dirty="0"/>
              <a:t>5,000 miles @ 25p		</a:t>
            </a:r>
            <a:r>
              <a:rPr lang="en-GB" u="sng" dirty="0"/>
              <a:t>(1,250)</a:t>
            </a:r>
            <a:endParaRPr lang="en-GB" dirty="0"/>
          </a:p>
          <a:p>
            <a:pPr lvl="3">
              <a:buFontTx/>
              <a:buNone/>
            </a:pPr>
            <a:r>
              <a:rPr lang="en-GB" dirty="0"/>
              <a:t>Taxable Benefit			</a:t>
            </a:r>
            <a:r>
              <a:rPr lang="en-GB" u="sng" dirty="0"/>
              <a:t>    750 </a:t>
            </a:r>
            <a:endParaRPr lang="en-GB" dirty="0"/>
          </a:p>
          <a:p>
            <a:endParaRPr lang="en-GB"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a:t>Employment income</a:t>
            </a:r>
            <a:br>
              <a:rPr lang="en-US" b="0" dirty="0"/>
            </a:br>
            <a:endParaRPr lang="en-GB" b="0" dirty="0"/>
          </a:p>
        </p:txBody>
      </p:sp>
      <p:sp>
        <p:nvSpPr>
          <p:cNvPr id="19459" name="Rectangle 3"/>
          <p:cNvSpPr>
            <a:spLocks noGrp="1" noChangeArrowheads="1"/>
          </p:cNvSpPr>
          <p:nvPr>
            <p:ph type="body" idx="1"/>
          </p:nvPr>
        </p:nvSpPr>
        <p:spPr>
          <a:xfrm>
            <a:off x="762000" y="1295400"/>
            <a:ext cx="8420100" cy="4495800"/>
          </a:xfrm>
        </p:spPr>
        <p:txBody>
          <a:bodyPr/>
          <a:lstStyle/>
          <a:p>
            <a:pPr>
              <a:lnSpc>
                <a:spcPct val="90000"/>
              </a:lnSpc>
            </a:pPr>
            <a:r>
              <a:rPr lang="en-US" sz="2800" dirty="0"/>
              <a:t>Benefits in Kind (5) </a:t>
            </a:r>
          </a:p>
          <a:p>
            <a:pPr>
              <a:lnSpc>
                <a:spcPct val="90000"/>
              </a:lnSpc>
            </a:pPr>
            <a:r>
              <a:rPr lang="en-GB" sz="2800" b="1" dirty="0"/>
              <a:t>Other Exempted benefits</a:t>
            </a:r>
          </a:p>
          <a:p>
            <a:pPr lvl="1">
              <a:lnSpc>
                <a:spcPct val="90000"/>
              </a:lnSpc>
            </a:pPr>
            <a:r>
              <a:rPr lang="en-GB" sz="2400" b="1" dirty="0"/>
              <a:t>In-house sports facilities</a:t>
            </a:r>
          </a:p>
          <a:p>
            <a:pPr lvl="1">
              <a:lnSpc>
                <a:spcPct val="90000"/>
              </a:lnSpc>
            </a:pPr>
            <a:r>
              <a:rPr lang="en-GB" sz="2400" b="1" dirty="0"/>
              <a:t>Suggestions scheme</a:t>
            </a:r>
            <a:r>
              <a:rPr lang="en-GB" sz="2400" dirty="0"/>
              <a:t> rewards if</a:t>
            </a:r>
          </a:p>
          <a:p>
            <a:pPr lvl="2">
              <a:lnSpc>
                <a:spcPct val="90000"/>
              </a:lnSpc>
            </a:pPr>
            <a:r>
              <a:rPr lang="en-GB" sz="2000" dirty="0"/>
              <a:t>Open to all employees</a:t>
            </a:r>
          </a:p>
          <a:p>
            <a:pPr lvl="2">
              <a:lnSpc>
                <a:spcPct val="90000"/>
              </a:lnSpc>
            </a:pPr>
            <a:r>
              <a:rPr lang="en-GB" sz="2000" dirty="0"/>
              <a:t>Suggestions outside scope of normal duties</a:t>
            </a:r>
          </a:p>
          <a:p>
            <a:pPr lvl="2">
              <a:lnSpc>
                <a:spcPct val="90000"/>
              </a:lnSpc>
            </a:pPr>
            <a:r>
              <a:rPr lang="en-GB" sz="2000" dirty="0"/>
              <a:t>If &gt;£25 must have decided to implemented</a:t>
            </a:r>
          </a:p>
          <a:p>
            <a:pPr lvl="2">
              <a:lnSpc>
                <a:spcPct val="90000"/>
              </a:lnSpc>
            </a:pPr>
            <a:r>
              <a:rPr lang="en-GB" sz="2000" dirty="0"/>
              <a:t>Awards &gt; £25 not exceed 50% of expected net financial gains from suggestion implementation in year 1 and 10% of gains over 5 years</a:t>
            </a:r>
          </a:p>
          <a:p>
            <a:pPr lvl="2">
              <a:lnSpc>
                <a:spcPct val="90000"/>
              </a:lnSpc>
            </a:pPr>
            <a:r>
              <a:rPr lang="en-GB" sz="2000" dirty="0"/>
              <a:t>Excess over £5,000 always taxable</a:t>
            </a:r>
          </a:p>
          <a:p>
            <a:pPr lvl="1">
              <a:lnSpc>
                <a:spcPct val="90000"/>
              </a:lnSpc>
            </a:pPr>
            <a:r>
              <a:rPr lang="en-GB" sz="2400" b="1" dirty="0"/>
              <a:t>Relocation costs</a:t>
            </a:r>
            <a:r>
              <a:rPr lang="en-GB" sz="2400" dirty="0"/>
              <a:t> up to max of £8,000 (excess taxable)</a:t>
            </a:r>
          </a:p>
          <a:p>
            <a:pPr lvl="1">
              <a:lnSpc>
                <a:spcPct val="90000"/>
              </a:lnSpc>
            </a:pPr>
            <a:endParaRPr lang="en-GB" sz="2400" dirty="0"/>
          </a:p>
          <a:p>
            <a:pPr lvl="1">
              <a:lnSpc>
                <a:spcPct val="90000"/>
              </a:lnSpc>
            </a:pPr>
            <a:endParaRPr lang="en-GB"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dirty="0"/>
              <a:t>Employment income</a:t>
            </a:r>
            <a:br>
              <a:rPr lang="en-US" sz="4000" b="0" dirty="0"/>
            </a:br>
            <a:endParaRPr lang="en-GB" sz="4000" b="0" dirty="0"/>
          </a:p>
        </p:txBody>
      </p:sp>
      <p:sp>
        <p:nvSpPr>
          <p:cNvPr id="20483" name="Rectangle 3"/>
          <p:cNvSpPr>
            <a:spLocks noGrp="1" noChangeArrowheads="1"/>
          </p:cNvSpPr>
          <p:nvPr>
            <p:ph type="body" idx="1"/>
          </p:nvPr>
        </p:nvSpPr>
        <p:spPr/>
        <p:txBody>
          <a:bodyPr/>
          <a:lstStyle/>
          <a:p>
            <a:pPr>
              <a:lnSpc>
                <a:spcPct val="90000"/>
              </a:lnSpc>
            </a:pPr>
            <a:r>
              <a:rPr lang="en-US" sz="2800" dirty="0"/>
              <a:t>Benefits in Kind (6) </a:t>
            </a:r>
          </a:p>
          <a:p>
            <a:pPr>
              <a:lnSpc>
                <a:spcPct val="90000"/>
              </a:lnSpc>
            </a:pPr>
            <a:r>
              <a:rPr lang="en-US" sz="2800" b="1" dirty="0"/>
              <a:t>Accommodation</a:t>
            </a:r>
            <a:r>
              <a:rPr lang="en-US" sz="2800" dirty="0"/>
              <a:t> - </a:t>
            </a:r>
            <a:r>
              <a:rPr lang="en-US" sz="2800" b="1" i="1" dirty="0"/>
              <a:t>in addition</a:t>
            </a:r>
            <a:r>
              <a:rPr lang="en-US" sz="2800" dirty="0"/>
              <a:t> to normal Benefit in Kind also fully taxed on related expenses if paid by employer (e.g. heating, repairing, furniture provision - @20% of cost/year </a:t>
            </a:r>
            <a:r>
              <a:rPr lang="en-US" sz="2800" dirty="0" err="1"/>
              <a:t>etc</a:t>
            </a:r>
            <a:r>
              <a:rPr lang="en-US" sz="2800" dirty="0"/>
              <a:t>) </a:t>
            </a:r>
          </a:p>
          <a:p>
            <a:pPr lvl="1">
              <a:lnSpc>
                <a:spcPct val="90000"/>
              </a:lnSpc>
            </a:pPr>
            <a:r>
              <a:rPr lang="en-US" sz="2400" dirty="0"/>
              <a:t>unless ‘job related’ when max = 10% of ‘net emoluments’</a:t>
            </a:r>
          </a:p>
          <a:p>
            <a:pPr lvl="1">
              <a:lnSpc>
                <a:spcPct val="90000"/>
              </a:lnSpc>
            </a:pPr>
            <a:r>
              <a:rPr lang="en-US" sz="2400" dirty="0"/>
              <a:t>if option to be paid more salary instead then use option that result in highest tax amount due</a:t>
            </a:r>
            <a:r>
              <a:rPr lang="en-US" sz="2000" dirty="0"/>
              <a:t>.</a:t>
            </a:r>
            <a:endParaRPr lang="en-US" sz="1800" dirty="0"/>
          </a:p>
          <a:p>
            <a:pPr lvl="1">
              <a:lnSpc>
                <a:spcPct val="90000"/>
              </a:lnSpc>
              <a:buFontTx/>
              <a:buNone/>
            </a:pPr>
            <a:endParaRPr lang="en-GB"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noChangeArrowheads="1"/>
          </p:cNvSpPr>
          <p:nvPr>
            <p:ph type="title"/>
          </p:nvPr>
        </p:nvSpPr>
        <p:spPr/>
        <p:txBody>
          <a:bodyPr/>
          <a:lstStyle/>
          <a:p>
            <a:r>
              <a:rPr lang="en-GB"/>
              <a:t>Overview</a:t>
            </a:r>
          </a:p>
        </p:txBody>
      </p:sp>
      <p:sp>
        <p:nvSpPr>
          <p:cNvPr id="3075" name="Rectangle 1027"/>
          <p:cNvSpPr>
            <a:spLocks noGrp="1" noChangeArrowheads="1"/>
          </p:cNvSpPr>
          <p:nvPr>
            <p:ph type="body" idx="1"/>
          </p:nvPr>
        </p:nvSpPr>
        <p:spPr>
          <a:xfrm>
            <a:off x="762000" y="1752600"/>
            <a:ext cx="8782050" cy="4114800"/>
          </a:xfrm>
        </p:spPr>
        <p:txBody>
          <a:bodyPr/>
          <a:lstStyle/>
          <a:p>
            <a:endParaRPr lang="en-GB" dirty="0"/>
          </a:p>
          <a:p>
            <a:pPr lvl="1"/>
            <a:r>
              <a:rPr lang="en-GB" dirty="0"/>
              <a:t>ITEPA – taxation of employment and pensions income</a:t>
            </a:r>
          </a:p>
          <a:p>
            <a:pPr lvl="1"/>
            <a:r>
              <a:rPr lang="en-GB" dirty="0"/>
              <a:t>Pensions – quick look at pensions and tax</a:t>
            </a:r>
          </a:p>
          <a:p>
            <a:pPr lvl="1"/>
            <a:r>
              <a:rPr lang="en-GB" dirty="0"/>
              <a:t>(Note: we’ll do Business profits and Property income in the next session)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dirty="0"/>
              <a:t>Employment income</a:t>
            </a:r>
          </a:p>
        </p:txBody>
      </p:sp>
      <p:sp>
        <p:nvSpPr>
          <p:cNvPr id="21507" name="Rectangle 3"/>
          <p:cNvSpPr>
            <a:spLocks noGrp="1" noChangeArrowheads="1"/>
          </p:cNvSpPr>
          <p:nvPr>
            <p:ph type="body" idx="1"/>
          </p:nvPr>
        </p:nvSpPr>
        <p:spPr/>
        <p:txBody>
          <a:bodyPr/>
          <a:lstStyle/>
          <a:p>
            <a:r>
              <a:rPr lang="en-US" b="1" dirty="0"/>
              <a:t>Accommodation benefits in kind example:</a:t>
            </a:r>
          </a:p>
          <a:p>
            <a:pPr lvl="2"/>
            <a:r>
              <a:rPr lang="en-US" dirty="0"/>
              <a:t>Q: B has net employment earnings of £27,400, normally lives in Birmingham but required to move to Edinburgh for two years. Given company house (job related), annual value is £650. Company also pays bills in the tax year of £550 for electricity, £400 for gas, £750 for gardener, £1,800 redecoration costs. B makes contribution of £50 per month.</a:t>
            </a:r>
          </a:p>
          <a:p>
            <a:endParaRPr lang="en-GB"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GB" dirty="0"/>
              <a:t>Employment income</a:t>
            </a:r>
          </a:p>
        </p:txBody>
      </p:sp>
      <p:sp>
        <p:nvSpPr>
          <p:cNvPr id="22531" name="Rectangle 3"/>
          <p:cNvSpPr>
            <a:spLocks noGrp="1" noChangeArrowheads="1"/>
          </p:cNvSpPr>
          <p:nvPr>
            <p:ph type="body" idx="1"/>
          </p:nvPr>
        </p:nvSpPr>
        <p:spPr>
          <a:xfrm>
            <a:off x="762000" y="1676400"/>
            <a:ext cx="8763000" cy="4114800"/>
          </a:xfrm>
        </p:spPr>
        <p:txBody>
          <a:bodyPr/>
          <a:lstStyle/>
          <a:p>
            <a:pPr>
              <a:lnSpc>
                <a:spcPct val="90000"/>
              </a:lnSpc>
              <a:tabLst>
                <a:tab pos="1804988" algn="l"/>
                <a:tab pos="7432675" algn="dec"/>
                <a:tab pos="8472488" algn="dec"/>
              </a:tabLst>
            </a:pPr>
            <a:r>
              <a:rPr lang="en-US" sz="2800" b="1" dirty="0"/>
              <a:t>Accommodation benefits in kind example:</a:t>
            </a:r>
          </a:p>
          <a:p>
            <a:pPr>
              <a:lnSpc>
                <a:spcPct val="90000"/>
              </a:lnSpc>
              <a:tabLst>
                <a:tab pos="1804988" algn="l"/>
                <a:tab pos="7432675" algn="dec"/>
                <a:tab pos="8472488" algn="dec"/>
              </a:tabLst>
            </a:pPr>
            <a:r>
              <a:rPr lang="en-US" sz="2400" dirty="0"/>
              <a:t>A: Net employment earnings	</a:t>
            </a:r>
            <a:r>
              <a:rPr lang="en-US" sz="2000" dirty="0"/>
              <a:t>	</a:t>
            </a:r>
            <a:r>
              <a:rPr lang="en-US" sz="2400" dirty="0"/>
              <a:t>27,400</a:t>
            </a:r>
            <a:endParaRPr lang="en-US" sz="2000" dirty="0"/>
          </a:p>
          <a:p>
            <a:pPr>
              <a:lnSpc>
                <a:spcPct val="90000"/>
              </a:lnSpc>
              <a:tabLst>
                <a:tab pos="1804988" algn="l"/>
                <a:tab pos="7432675" algn="dec"/>
                <a:tab pos="8472488" algn="dec"/>
              </a:tabLst>
            </a:pPr>
            <a:r>
              <a:rPr lang="en-US" sz="2400" dirty="0"/>
              <a:t>Annual value - exempt as job related</a:t>
            </a:r>
          </a:p>
          <a:p>
            <a:pPr>
              <a:lnSpc>
                <a:spcPct val="90000"/>
              </a:lnSpc>
              <a:tabLst>
                <a:tab pos="1804988" algn="l"/>
                <a:tab pos="7432675" algn="dec"/>
                <a:tab pos="8472488" algn="dec"/>
              </a:tabLst>
            </a:pPr>
            <a:r>
              <a:rPr lang="en-US" sz="2400" dirty="0"/>
              <a:t>Ancillary P11D benefits	    3,500</a:t>
            </a:r>
          </a:p>
          <a:p>
            <a:pPr>
              <a:lnSpc>
                <a:spcPct val="90000"/>
              </a:lnSpc>
              <a:tabLst>
                <a:tab pos="1804988" algn="l"/>
                <a:tab pos="7432675" algn="dec"/>
                <a:tab pos="8472488" algn="dec"/>
              </a:tabLst>
            </a:pPr>
            <a:r>
              <a:rPr lang="en-US" sz="2400" dirty="0"/>
              <a:t>Restriction (10% of net emoluments)	 </a:t>
            </a:r>
            <a:r>
              <a:rPr lang="en-US" sz="2400" u="sng" dirty="0"/>
              <a:t>2,740</a:t>
            </a:r>
            <a:r>
              <a:rPr lang="en-US" sz="2400" dirty="0"/>
              <a:t>	</a:t>
            </a:r>
          </a:p>
          <a:p>
            <a:pPr>
              <a:lnSpc>
                <a:spcPct val="90000"/>
              </a:lnSpc>
              <a:tabLst>
                <a:tab pos="1804988" algn="l"/>
                <a:tab pos="7432675" algn="dec"/>
                <a:tab pos="8472488" algn="dec"/>
              </a:tabLst>
            </a:pPr>
            <a:r>
              <a:rPr lang="en-US" sz="2400" dirty="0"/>
              <a:t>-contributions (12x£50)	(600)</a:t>
            </a:r>
            <a:r>
              <a:rPr lang="en-US" sz="2400" u="sng" dirty="0"/>
              <a:t>  2,140</a:t>
            </a:r>
          </a:p>
          <a:p>
            <a:pPr>
              <a:lnSpc>
                <a:spcPct val="90000"/>
              </a:lnSpc>
              <a:tabLst>
                <a:tab pos="1804988" algn="l"/>
                <a:tab pos="7432675" algn="dec"/>
                <a:tab pos="8472488" algn="dec"/>
              </a:tabLst>
            </a:pPr>
            <a:r>
              <a:rPr lang="en-US" sz="2400" dirty="0"/>
              <a:t>ITEPA income		29,540</a:t>
            </a:r>
            <a:endParaRPr lang="en-US" sz="1400" dirty="0"/>
          </a:p>
          <a:p>
            <a:pPr>
              <a:lnSpc>
                <a:spcPct val="90000"/>
              </a:lnSpc>
              <a:tabLst>
                <a:tab pos="1804988" algn="l"/>
                <a:tab pos="7432675" algn="dec"/>
                <a:tab pos="8472488" algn="dec"/>
              </a:tabLst>
            </a:pPr>
            <a:endParaRPr lang="en-GB"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dirty="0"/>
              <a:t>Employment income</a:t>
            </a:r>
            <a:br>
              <a:rPr lang="en-US" sz="4000" b="0" dirty="0"/>
            </a:br>
            <a:endParaRPr lang="en-GB" sz="4000" b="0" dirty="0"/>
          </a:p>
        </p:txBody>
      </p:sp>
      <p:sp>
        <p:nvSpPr>
          <p:cNvPr id="23555" name="Rectangle 3"/>
          <p:cNvSpPr>
            <a:spLocks noGrp="1" noChangeArrowheads="1"/>
          </p:cNvSpPr>
          <p:nvPr>
            <p:ph type="body" idx="1"/>
          </p:nvPr>
        </p:nvSpPr>
        <p:spPr>
          <a:xfrm>
            <a:off x="704850" y="1700213"/>
            <a:ext cx="8839200" cy="3925887"/>
          </a:xfrm>
        </p:spPr>
        <p:txBody>
          <a:bodyPr/>
          <a:lstStyle/>
          <a:p>
            <a:pPr>
              <a:lnSpc>
                <a:spcPct val="90000"/>
              </a:lnSpc>
            </a:pPr>
            <a:r>
              <a:rPr lang="en-US" sz="2400" dirty="0"/>
              <a:t>Benefits in Kind (7) </a:t>
            </a:r>
          </a:p>
          <a:p>
            <a:pPr>
              <a:lnSpc>
                <a:spcPct val="90000"/>
              </a:lnSpc>
            </a:pPr>
            <a:r>
              <a:rPr lang="en-US" sz="2400" b="1" dirty="0"/>
              <a:t>More Car-based Benefits in Kind</a:t>
            </a:r>
          </a:p>
          <a:p>
            <a:pPr lvl="1">
              <a:lnSpc>
                <a:spcPct val="90000"/>
              </a:lnSpc>
            </a:pPr>
            <a:r>
              <a:rPr lang="en-US" sz="2000" dirty="0"/>
              <a:t>Where an employee has use of a </a:t>
            </a:r>
            <a:r>
              <a:rPr lang="en-US" sz="2000" b="1" dirty="0"/>
              <a:t>company car </a:t>
            </a:r>
          </a:p>
          <a:p>
            <a:pPr lvl="1">
              <a:lnSpc>
                <a:spcPct val="90000"/>
              </a:lnSpc>
            </a:pPr>
            <a:r>
              <a:rPr lang="en-US" sz="2000" dirty="0"/>
              <a:t>Benefit based on emissions levels (more energy conscious)</a:t>
            </a:r>
          </a:p>
          <a:p>
            <a:pPr lvl="1">
              <a:lnSpc>
                <a:spcPct val="90000"/>
              </a:lnSpc>
            </a:pPr>
            <a:r>
              <a:rPr lang="en-US" sz="2000" dirty="0"/>
              <a:t>Use table to look up relevant rate for each car (minus contributions made)</a:t>
            </a:r>
          </a:p>
          <a:p>
            <a:pPr lvl="1">
              <a:lnSpc>
                <a:spcPct val="90000"/>
              </a:lnSpc>
            </a:pPr>
            <a:r>
              <a:rPr lang="en-US" sz="2000" dirty="0"/>
              <a:t>Rates given for FULL years (pro-rata if car not used for full year)</a:t>
            </a:r>
          </a:p>
          <a:p>
            <a:pPr lvl="1">
              <a:lnSpc>
                <a:spcPct val="90000"/>
              </a:lnSpc>
            </a:pPr>
            <a:r>
              <a:rPr lang="en-US" sz="2000" dirty="0"/>
              <a:t>2 tables: non hybrids and hybrids.</a:t>
            </a:r>
            <a:r>
              <a:rPr lang="en-GB" sz="1600" dirty="0"/>
              <a:t>	</a:t>
            </a:r>
            <a:endParaRPr lang="en-GB"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dirty="0"/>
              <a:t>Employment income</a:t>
            </a:r>
            <a:endParaRPr lang="en-GB" sz="4000" b="0" dirty="0"/>
          </a:p>
        </p:txBody>
      </p:sp>
      <p:sp>
        <p:nvSpPr>
          <p:cNvPr id="24579" name="Rectangle 3"/>
          <p:cNvSpPr>
            <a:spLocks noGrp="1" noChangeArrowheads="1"/>
          </p:cNvSpPr>
          <p:nvPr>
            <p:ph type="body" idx="1"/>
          </p:nvPr>
        </p:nvSpPr>
        <p:spPr/>
        <p:txBody>
          <a:bodyPr/>
          <a:lstStyle/>
          <a:p>
            <a:r>
              <a:rPr lang="en-US" sz="2800" dirty="0"/>
              <a:t>Benefits in Kind (7)</a:t>
            </a:r>
            <a:br>
              <a:rPr lang="en-US" sz="2800" dirty="0"/>
            </a:br>
            <a:r>
              <a:rPr lang="en-US" sz="2800" b="1" dirty="0"/>
              <a:t>More Car-based Benefits in Kind (cont)</a:t>
            </a:r>
          </a:p>
          <a:p>
            <a:pPr lvl="1"/>
            <a:r>
              <a:rPr lang="en-US" sz="2400" dirty="0"/>
              <a:t>Also maybe </a:t>
            </a:r>
            <a:r>
              <a:rPr lang="en-US" sz="2400" b="1" dirty="0"/>
              <a:t>Fuel Benefit</a:t>
            </a:r>
          </a:p>
          <a:p>
            <a:pPr lvl="1"/>
            <a:r>
              <a:rPr lang="en-US" sz="2400" dirty="0"/>
              <a:t>If receive paid for fuel for private use</a:t>
            </a:r>
          </a:p>
          <a:p>
            <a:pPr lvl="1"/>
            <a:r>
              <a:rPr lang="en-US" sz="2400" dirty="0"/>
              <a:t>Fixed benefit determined by emissions rate x £29,200 </a:t>
            </a:r>
          </a:p>
          <a:p>
            <a:pPr lvl="1"/>
            <a:r>
              <a:rPr lang="en-US" sz="2400" dirty="0"/>
              <a:t>Irrespective of actual amounts provided</a:t>
            </a:r>
          </a:p>
          <a:p>
            <a:pPr lvl="1"/>
            <a:r>
              <a:rPr lang="en-US" sz="2400" dirty="0"/>
              <a:t>Full charge applies unless FULL reimbursement made to employer</a:t>
            </a:r>
          </a:p>
          <a:p>
            <a:pPr lvl="1"/>
            <a:r>
              <a:rPr lang="en-US" sz="2400" dirty="0"/>
              <a:t>Also FULL year rates – so pro-rata as necessary</a:t>
            </a:r>
            <a:endParaRPr lang="en-GB"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dirty="0"/>
              <a:t>Employment income</a:t>
            </a:r>
            <a:br>
              <a:rPr lang="en-US" b="0" dirty="0"/>
            </a:br>
            <a:endParaRPr lang="en-GB" b="0" dirty="0"/>
          </a:p>
        </p:txBody>
      </p:sp>
      <p:sp>
        <p:nvSpPr>
          <p:cNvPr id="25603" name="Rectangle 3"/>
          <p:cNvSpPr>
            <a:spLocks noGrp="1" noChangeArrowheads="1"/>
          </p:cNvSpPr>
          <p:nvPr>
            <p:ph type="body" idx="1"/>
          </p:nvPr>
        </p:nvSpPr>
        <p:spPr>
          <a:xfrm>
            <a:off x="762000" y="1219200"/>
            <a:ext cx="8420100" cy="4114800"/>
          </a:xfrm>
        </p:spPr>
        <p:txBody>
          <a:bodyPr/>
          <a:lstStyle/>
          <a:p>
            <a:pPr>
              <a:lnSpc>
                <a:spcPct val="90000"/>
              </a:lnSpc>
            </a:pPr>
            <a:r>
              <a:rPr lang="en-US" sz="2800" dirty="0"/>
              <a:t>Benefits in Kind (8) :</a:t>
            </a:r>
          </a:p>
          <a:p>
            <a:pPr lvl="1">
              <a:lnSpc>
                <a:spcPct val="90000"/>
              </a:lnSpc>
            </a:pPr>
            <a:r>
              <a:rPr lang="en-US" sz="2400" b="1" dirty="0"/>
              <a:t>Scholarships </a:t>
            </a:r>
            <a:r>
              <a:rPr lang="en-US" sz="2400" dirty="0"/>
              <a:t>- if given to members of family the director/employee is taxed on cost (unless not linked to employment)</a:t>
            </a:r>
          </a:p>
          <a:p>
            <a:pPr lvl="1">
              <a:lnSpc>
                <a:spcPct val="90000"/>
              </a:lnSpc>
            </a:pPr>
            <a:r>
              <a:rPr lang="en-US" sz="2400" b="1" dirty="0"/>
              <a:t>Loans </a:t>
            </a:r>
            <a:r>
              <a:rPr lang="en-US" sz="2400" dirty="0"/>
              <a:t>– taxed on difference between ‘official IR rate’ and rate actually charged</a:t>
            </a:r>
          </a:p>
          <a:p>
            <a:pPr lvl="2">
              <a:lnSpc>
                <a:spcPct val="90000"/>
              </a:lnSpc>
            </a:pPr>
            <a:r>
              <a:rPr lang="en-US" sz="2000" dirty="0"/>
              <a:t>If all loans made to employee &lt; £10,000 no tax liability arises</a:t>
            </a:r>
          </a:p>
          <a:p>
            <a:pPr lvl="2">
              <a:lnSpc>
                <a:spcPct val="90000"/>
              </a:lnSpc>
            </a:pPr>
            <a:r>
              <a:rPr lang="en-US" sz="2000" dirty="0"/>
              <a:t>ALL taxable if loans &gt;£10,000</a:t>
            </a:r>
          </a:p>
          <a:p>
            <a:pPr>
              <a:lnSpc>
                <a:spcPct val="90000"/>
              </a:lnSpc>
            </a:pPr>
            <a:endParaRPr lang="en-GB"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Pensions</a:t>
            </a:r>
          </a:p>
        </p:txBody>
      </p:sp>
      <p:sp>
        <p:nvSpPr>
          <p:cNvPr id="4" name="Content Placeholder 2"/>
          <p:cNvSpPr txBox="1">
            <a:spLocks/>
          </p:cNvSpPr>
          <p:nvPr/>
        </p:nvSpPr>
        <p:spPr bwMode="auto">
          <a:xfrm>
            <a:off x="672481" y="3684174"/>
            <a:ext cx="8229600" cy="22651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lvl1pPr marL="342900" indent="-342900" algn="l" rtl="0" eaLnBrk="0" fontAlgn="base" hangingPunct="0">
              <a:spcBef>
                <a:spcPct val="20000"/>
              </a:spcBef>
              <a:spcAft>
                <a:spcPct val="0"/>
              </a:spcAft>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indent="-457200">
              <a:buFont typeface="Arial" pitchFamily="34" charset="0"/>
              <a:buChar char="•"/>
            </a:pPr>
            <a:r>
              <a:rPr lang="en-GB" sz="2400" dirty="0"/>
              <a:t>Occupational and personal pensions </a:t>
            </a:r>
          </a:p>
          <a:p>
            <a:pPr marL="457200" indent="-457200">
              <a:buFont typeface="Arial" pitchFamily="34" charset="0"/>
              <a:buChar char="•"/>
            </a:pPr>
            <a:r>
              <a:rPr lang="en-GB" sz="2400" dirty="0"/>
              <a:t>Contributions to pension schemes tax relieved</a:t>
            </a:r>
          </a:p>
          <a:p>
            <a:pPr marL="457200" indent="-457200">
              <a:buFont typeface="Arial" pitchFamily="34" charset="0"/>
              <a:buChar char="•"/>
            </a:pPr>
            <a:r>
              <a:rPr lang="en-GB" sz="2400" dirty="0"/>
              <a:t>Pension funds exempt from tax</a:t>
            </a:r>
          </a:p>
          <a:p>
            <a:pPr marL="457200" indent="-457200">
              <a:buFont typeface="Arial" pitchFamily="34" charset="0"/>
              <a:buChar char="•"/>
            </a:pPr>
            <a:r>
              <a:rPr lang="en-GB" sz="2400" dirty="0"/>
              <a:t>Lump sums exempt up to 25%</a:t>
            </a:r>
          </a:p>
          <a:p>
            <a:pPr marL="457200" indent="-457200">
              <a:buFont typeface="Arial" pitchFamily="34" charset="0"/>
              <a:buChar char="•"/>
            </a:pPr>
            <a:r>
              <a:rPr lang="en-GB" sz="2400" dirty="0"/>
              <a:t>Income stream taxable </a:t>
            </a:r>
          </a:p>
          <a:p>
            <a:pPr marL="457200" indent="-457200">
              <a:buFont typeface="Arial" pitchFamily="34" charset="0"/>
              <a:buChar char="•"/>
            </a:pPr>
            <a:endParaRPr lang="en-GB" sz="2400" dirty="0"/>
          </a:p>
        </p:txBody>
      </p:sp>
      <p:sp>
        <p:nvSpPr>
          <p:cNvPr id="5" name="Flowchart: Direct Access Storage 4"/>
          <p:cNvSpPr/>
          <p:nvPr/>
        </p:nvSpPr>
        <p:spPr bwMode="auto">
          <a:xfrm>
            <a:off x="3696761" y="1052736"/>
            <a:ext cx="2448272" cy="864096"/>
          </a:xfrm>
          <a:prstGeom prst="flowChartMagneticDrum">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a:ln>
                  <a:noFill/>
                </a:ln>
                <a:effectLst/>
                <a:latin typeface="Times New Roman" pitchFamily="18" charset="0"/>
                <a:cs typeface="Arial" pitchFamily="34" charset="0"/>
              </a:rPr>
              <a:t>Pension fund</a:t>
            </a:r>
          </a:p>
        </p:txBody>
      </p:sp>
      <p:sp>
        <p:nvSpPr>
          <p:cNvPr id="6" name="Right Arrow 5"/>
          <p:cNvSpPr/>
          <p:nvPr/>
        </p:nvSpPr>
        <p:spPr bwMode="auto">
          <a:xfrm>
            <a:off x="2616641" y="1484784"/>
            <a:ext cx="936104" cy="288032"/>
          </a:xfrm>
          <a:prstGeom prst="rightArrow">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a:ln>
                <a:noFill/>
              </a:ln>
              <a:solidFill>
                <a:schemeClr val="bg1"/>
              </a:solidFill>
              <a:effectLst/>
              <a:latin typeface="Times New Roman" pitchFamily="18" charset="0"/>
              <a:cs typeface="Arial" pitchFamily="34" charset="0"/>
            </a:endParaRPr>
          </a:p>
        </p:txBody>
      </p:sp>
      <p:sp>
        <p:nvSpPr>
          <p:cNvPr id="7" name="Up Arrow 6"/>
          <p:cNvSpPr/>
          <p:nvPr/>
        </p:nvSpPr>
        <p:spPr bwMode="auto">
          <a:xfrm>
            <a:off x="4704873" y="1988840"/>
            <a:ext cx="360040" cy="360040"/>
          </a:xfrm>
          <a:prstGeom prst="upArrow">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a:ln>
                <a:noFill/>
              </a:ln>
              <a:solidFill>
                <a:schemeClr val="bg1"/>
              </a:solidFill>
              <a:effectLst/>
              <a:latin typeface="Times New Roman" pitchFamily="18" charset="0"/>
              <a:cs typeface="Arial" pitchFamily="34" charset="0"/>
            </a:endParaRPr>
          </a:p>
        </p:txBody>
      </p:sp>
      <p:sp>
        <p:nvSpPr>
          <p:cNvPr id="8" name="Right Arrow 7"/>
          <p:cNvSpPr/>
          <p:nvPr/>
        </p:nvSpPr>
        <p:spPr bwMode="auto">
          <a:xfrm>
            <a:off x="6361057" y="1484784"/>
            <a:ext cx="864096" cy="288032"/>
          </a:xfrm>
          <a:prstGeom prst="rightArrow">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a:ln>
                <a:noFill/>
              </a:ln>
              <a:solidFill>
                <a:schemeClr val="bg1"/>
              </a:solidFill>
              <a:effectLst/>
              <a:latin typeface="Times New Roman" pitchFamily="18" charset="0"/>
              <a:cs typeface="Arial" pitchFamily="34" charset="0"/>
            </a:endParaRPr>
          </a:p>
        </p:txBody>
      </p:sp>
      <p:sp>
        <p:nvSpPr>
          <p:cNvPr id="9" name="TextBox 8"/>
          <p:cNvSpPr txBox="1"/>
          <p:nvPr/>
        </p:nvSpPr>
        <p:spPr>
          <a:xfrm>
            <a:off x="672425" y="1383159"/>
            <a:ext cx="1534394" cy="400110"/>
          </a:xfrm>
          <a:prstGeom prst="rect">
            <a:avLst/>
          </a:prstGeom>
          <a:noFill/>
        </p:spPr>
        <p:txBody>
          <a:bodyPr wrap="none" rtlCol="0">
            <a:spAutoFit/>
          </a:bodyPr>
          <a:lstStyle/>
          <a:p>
            <a:r>
              <a:rPr lang="en-GB" sz="2000" dirty="0"/>
              <a:t>contributions</a:t>
            </a:r>
          </a:p>
        </p:txBody>
      </p:sp>
      <p:sp>
        <p:nvSpPr>
          <p:cNvPr id="10" name="TextBox 9"/>
          <p:cNvSpPr txBox="1"/>
          <p:nvPr/>
        </p:nvSpPr>
        <p:spPr>
          <a:xfrm>
            <a:off x="3480737" y="2492896"/>
            <a:ext cx="2295821" cy="400110"/>
          </a:xfrm>
          <a:prstGeom prst="rect">
            <a:avLst/>
          </a:prstGeom>
          <a:noFill/>
        </p:spPr>
        <p:txBody>
          <a:bodyPr wrap="none" rtlCol="0">
            <a:spAutoFit/>
          </a:bodyPr>
          <a:lstStyle/>
          <a:p>
            <a:r>
              <a:rPr lang="en-GB" sz="2000" dirty="0"/>
              <a:t>Investment proceeds</a:t>
            </a:r>
          </a:p>
        </p:txBody>
      </p:sp>
      <p:sp>
        <p:nvSpPr>
          <p:cNvPr id="11" name="TextBox 10"/>
          <p:cNvSpPr txBox="1"/>
          <p:nvPr/>
        </p:nvSpPr>
        <p:spPr>
          <a:xfrm>
            <a:off x="7441177" y="1412776"/>
            <a:ext cx="994183" cy="400110"/>
          </a:xfrm>
          <a:prstGeom prst="rect">
            <a:avLst/>
          </a:prstGeom>
          <a:noFill/>
        </p:spPr>
        <p:txBody>
          <a:bodyPr wrap="none" rtlCol="0">
            <a:spAutoFit/>
          </a:bodyPr>
          <a:lstStyle/>
          <a:p>
            <a:r>
              <a:rPr lang="en-GB" sz="2000" dirty="0"/>
              <a:t>benefits</a:t>
            </a:r>
          </a:p>
        </p:txBody>
      </p:sp>
      <p:sp>
        <p:nvSpPr>
          <p:cNvPr id="12" name="Rounded Rectangular Callout 11"/>
          <p:cNvSpPr/>
          <p:nvPr/>
        </p:nvSpPr>
        <p:spPr>
          <a:xfrm>
            <a:off x="323528" y="1926124"/>
            <a:ext cx="1907704" cy="1368152"/>
          </a:xfrm>
          <a:prstGeom prst="wedgeRoundRectCallout">
            <a:avLst>
              <a:gd name="adj1" fmla="val 17779"/>
              <a:gd name="adj2" fmla="val -63743"/>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rPr>
              <a:t>Exempt</a:t>
            </a:r>
          </a:p>
        </p:txBody>
      </p:sp>
      <p:sp>
        <p:nvSpPr>
          <p:cNvPr id="13" name="Rounded Rectangular Callout 12"/>
          <p:cNvSpPr/>
          <p:nvPr/>
        </p:nvSpPr>
        <p:spPr>
          <a:xfrm>
            <a:off x="4138012" y="3006244"/>
            <a:ext cx="2088232" cy="576064"/>
          </a:xfrm>
          <a:prstGeom prst="wedgeRoundRectCallout">
            <a:avLst>
              <a:gd name="adj1" fmla="val -29956"/>
              <a:gd name="adj2" fmla="val -65368"/>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rPr>
              <a:t>Exempt</a:t>
            </a:r>
            <a:endParaRPr lang="en-GB" sz="2000" dirty="0">
              <a:solidFill>
                <a:schemeClr val="tx1"/>
              </a:solidFill>
            </a:endParaRPr>
          </a:p>
        </p:txBody>
      </p:sp>
      <p:sp>
        <p:nvSpPr>
          <p:cNvPr id="14" name="Rounded Rectangular Callout 13"/>
          <p:cNvSpPr/>
          <p:nvPr/>
        </p:nvSpPr>
        <p:spPr>
          <a:xfrm>
            <a:off x="6994161" y="2008700"/>
            <a:ext cx="2051720" cy="1440160"/>
          </a:xfrm>
          <a:prstGeom prst="wedgeRoundRectCallout">
            <a:avLst>
              <a:gd name="adj1" fmla="val -10238"/>
              <a:gd name="adj2" fmla="val -62114"/>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Lump sum exempt</a:t>
            </a:r>
          </a:p>
          <a:p>
            <a:pPr algn="ctr"/>
            <a:r>
              <a:rPr lang="en-GB" sz="1400" dirty="0">
                <a:solidFill>
                  <a:schemeClr val="tx1"/>
                </a:solidFill>
              </a:rPr>
              <a:t>Income stream (pension) taxable</a:t>
            </a:r>
          </a:p>
        </p:txBody>
      </p:sp>
    </p:spTree>
    <p:extLst>
      <p:ext uri="{BB962C8B-B14F-4D97-AF65-F5344CB8AC3E}">
        <p14:creationId xmlns:p14="http://schemas.microsoft.com/office/powerpoint/2010/main" val="262792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P spid="7" grpId="0" animBg="1"/>
      <p:bldP spid="8" grpId="0" animBg="1"/>
      <p:bldP spid="9" grpId="0"/>
      <p:bldP spid="10" grpId="0"/>
      <p:bldP spid="11" grpId="0"/>
      <p:bldP spid="12" grpId="0" animBg="1"/>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Pensions: limits</a:t>
            </a:r>
          </a:p>
        </p:txBody>
      </p:sp>
      <p:sp>
        <p:nvSpPr>
          <p:cNvPr id="4" name="Content Placeholder 2"/>
          <p:cNvSpPr txBox="1">
            <a:spLocks/>
          </p:cNvSpPr>
          <p:nvPr/>
        </p:nvSpPr>
        <p:spPr bwMode="auto">
          <a:xfrm>
            <a:off x="457200" y="1412776"/>
            <a:ext cx="8229600" cy="4925144"/>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lvl1pPr marL="342900" indent="-342900" algn="l" rtl="0" eaLnBrk="0" fontAlgn="base" hangingPunct="0">
              <a:spcBef>
                <a:spcPct val="20000"/>
              </a:spcBef>
              <a:spcAft>
                <a:spcPct val="0"/>
              </a:spcAft>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indent="-457200">
              <a:buFont typeface="Arial" pitchFamily="34" charset="0"/>
              <a:buChar char="•"/>
            </a:pPr>
            <a:r>
              <a:rPr lang="en-GB" sz="2400" dirty="0"/>
              <a:t>Annual allowance for relief on contributions (£60,000)</a:t>
            </a:r>
          </a:p>
          <a:p>
            <a:pPr marL="457200" indent="-457200">
              <a:buFont typeface="Arial" pitchFamily="34" charset="0"/>
              <a:buChar char="•"/>
            </a:pPr>
            <a:r>
              <a:rPr lang="en-GB" sz="2400" dirty="0"/>
              <a:t>For adjusted income over £260,000 allowance reduced to a minimum level of £10,000 (unless threshold income less than £200,000)</a:t>
            </a:r>
          </a:p>
          <a:p>
            <a:pPr marL="457200" indent="-457200">
              <a:buFont typeface="Arial" pitchFamily="34" charset="0"/>
              <a:buChar char="•"/>
            </a:pPr>
            <a:r>
              <a:rPr lang="en-GB" sz="2400" dirty="0"/>
              <a:t>Previous lifetime allowance limit beyond which extra tax paid – abolished in 2024</a:t>
            </a:r>
          </a:p>
        </p:txBody>
      </p:sp>
    </p:spTree>
    <p:extLst>
      <p:ext uri="{BB962C8B-B14F-4D97-AF65-F5344CB8AC3E}">
        <p14:creationId xmlns:p14="http://schemas.microsoft.com/office/powerpoint/2010/main" val="408989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GB" dirty="0"/>
              <a:t>Employment income</a:t>
            </a:r>
          </a:p>
        </p:txBody>
      </p:sp>
      <p:sp>
        <p:nvSpPr>
          <p:cNvPr id="4099" name="Rectangle 3"/>
          <p:cNvSpPr>
            <a:spLocks noGrp="1" noChangeArrowheads="1"/>
          </p:cNvSpPr>
          <p:nvPr>
            <p:ph type="body" idx="1"/>
          </p:nvPr>
        </p:nvSpPr>
        <p:spPr>
          <a:xfrm>
            <a:off x="762000" y="1676400"/>
            <a:ext cx="8763000" cy="4114800"/>
          </a:xfrm>
        </p:spPr>
        <p:txBody>
          <a:bodyPr/>
          <a:lstStyle/>
          <a:p>
            <a:pPr>
              <a:buFont typeface="Arial" panose="020B0604020202020204" pitchFamily="34" charset="0"/>
              <a:buChar char="•"/>
            </a:pPr>
            <a:r>
              <a:rPr lang="en-US" sz="2400" dirty="0"/>
              <a:t>including all salaries, fees, wages </a:t>
            </a:r>
            <a:r>
              <a:rPr lang="en-US" sz="2400" dirty="0" err="1"/>
              <a:t>etc</a:t>
            </a:r>
            <a:r>
              <a:rPr lang="en-US" sz="2400" dirty="0"/>
              <a:t> (</a:t>
            </a:r>
            <a:r>
              <a:rPr lang="en-US" sz="2400" dirty="0" err="1"/>
              <a:t>inc.</a:t>
            </a:r>
            <a:r>
              <a:rPr lang="en-US" sz="2400" dirty="0"/>
              <a:t> tips, Benefits in Kind and pensions/taxable state benefits)</a:t>
            </a:r>
          </a:p>
          <a:p>
            <a:pPr marL="457200" indent="-457200">
              <a:buFont typeface="Arial" panose="020B0604020202020204" pitchFamily="34" charset="0"/>
              <a:buChar char="•"/>
            </a:pPr>
            <a:r>
              <a:rPr lang="en-US" sz="2400" dirty="0">
                <a:ea typeface="+mn-ea"/>
                <a:cs typeface="+mn-cs"/>
              </a:rPr>
              <a:t>Basis</a:t>
            </a:r>
            <a:r>
              <a:rPr lang="en-US" sz="2400" dirty="0"/>
              <a:t> of assessment:</a:t>
            </a:r>
          </a:p>
          <a:p>
            <a:pPr lvl="1"/>
            <a:r>
              <a:rPr lang="en-US" sz="2400" dirty="0"/>
              <a:t>taxed in year of receipt  (</a:t>
            </a:r>
            <a:r>
              <a:rPr lang="en-US" sz="2400" i="1" dirty="0"/>
              <a:t>receipts basis</a:t>
            </a:r>
            <a:r>
              <a:rPr lang="en-US" sz="2400" dirty="0"/>
              <a:t>)</a:t>
            </a:r>
          </a:p>
          <a:p>
            <a:pPr lvl="1"/>
            <a:r>
              <a:rPr lang="en-US" sz="2400" dirty="0"/>
              <a:t>sometimes year of entitlement (if HMRC suspects delaying receipts to save tax)</a:t>
            </a:r>
          </a:p>
          <a:p>
            <a:pPr lvl="1"/>
            <a:r>
              <a:rPr lang="en-GB" sz="2400" dirty="0"/>
              <a:t>Benefits in Kind = year provided</a:t>
            </a:r>
          </a:p>
          <a:p>
            <a:pPr lvl="1"/>
            <a:r>
              <a:rPr lang="en-GB" sz="2400" dirty="0"/>
              <a:t>Pensions and unemployment benefit = accruals basis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GB" dirty="0"/>
              <a:t>Employment income</a:t>
            </a:r>
          </a:p>
        </p:txBody>
      </p:sp>
      <p:sp>
        <p:nvSpPr>
          <p:cNvPr id="5123" name="Rectangle 3"/>
          <p:cNvSpPr>
            <a:spLocks noGrp="1" noChangeArrowheads="1"/>
          </p:cNvSpPr>
          <p:nvPr>
            <p:ph type="body" idx="1"/>
          </p:nvPr>
        </p:nvSpPr>
        <p:spPr>
          <a:xfrm>
            <a:off x="762000" y="1676400"/>
            <a:ext cx="8763000" cy="4114800"/>
          </a:xfrm>
        </p:spPr>
        <p:txBody>
          <a:bodyPr/>
          <a:lstStyle/>
          <a:p>
            <a:r>
              <a:rPr lang="en-US" b="1" dirty="0"/>
              <a:t>Employment v self-employment</a:t>
            </a:r>
            <a:r>
              <a:rPr lang="en-US" dirty="0"/>
              <a:t> </a:t>
            </a:r>
          </a:p>
          <a:p>
            <a:r>
              <a:rPr lang="en-US" dirty="0"/>
              <a:t>	(ITEPA v trading income)</a:t>
            </a:r>
          </a:p>
          <a:p>
            <a:pPr lvl="2"/>
            <a:r>
              <a:rPr lang="en-US" dirty="0"/>
              <a:t>Fine distinction but important as makes big difference in tax payable</a:t>
            </a:r>
          </a:p>
          <a:p>
            <a:pPr lvl="2"/>
            <a:r>
              <a:rPr lang="en-US" dirty="0"/>
              <a:t>In past taxpayers prefer self employment as deductions for expenses usually more generous &amp; NIC different (cheaper to be self employed)</a:t>
            </a:r>
          </a:p>
          <a:p>
            <a:pPr lvl="2"/>
            <a:r>
              <a:rPr lang="en-US" dirty="0"/>
              <a:t>Increase in employer NIC creates greater incentive to be classified as </a:t>
            </a:r>
            <a:r>
              <a:rPr lang="en-US"/>
              <a:t>self </a:t>
            </a:r>
            <a:endParaRPr lang="en-US" dirty="0"/>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t>Employment income</a:t>
            </a:r>
          </a:p>
        </p:txBody>
      </p:sp>
      <p:sp>
        <p:nvSpPr>
          <p:cNvPr id="6147" name="Rectangle 3"/>
          <p:cNvSpPr>
            <a:spLocks noGrp="1" noChangeArrowheads="1"/>
          </p:cNvSpPr>
          <p:nvPr>
            <p:ph type="body" idx="1"/>
          </p:nvPr>
        </p:nvSpPr>
        <p:spPr/>
        <p:txBody>
          <a:bodyPr/>
          <a:lstStyle/>
          <a:p>
            <a:r>
              <a:rPr lang="en-US" sz="2800" b="1"/>
              <a:t>Employment v self-employment (2)</a:t>
            </a:r>
            <a:endParaRPr lang="en-US" sz="2800"/>
          </a:p>
          <a:p>
            <a:pPr lvl="1"/>
            <a:r>
              <a:rPr lang="en-US"/>
              <a:t>contract </a:t>
            </a:r>
            <a:r>
              <a:rPr lang="en-US" i="1"/>
              <a:t>of service </a:t>
            </a:r>
            <a:r>
              <a:rPr lang="en-US"/>
              <a:t>= employment v contract </a:t>
            </a:r>
            <a:r>
              <a:rPr lang="en-US" i="1"/>
              <a:t>for services =</a:t>
            </a:r>
            <a:r>
              <a:rPr lang="en-US"/>
              <a:t> self employment</a:t>
            </a:r>
          </a:p>
          <a:p>
            <a:pPr lvl="1"/>
            <a:r>
              <a:rPr lang="en-US"/>
              <a:t>Other factors :</a:t>
            </a:r>
          </a:p>
          <a:p>
            <a:pPr lvl="2"/>
            <a:r>
              <a:rPr lang="en-US"/>
              <a:t>degree of control exercised over person doing work</a:t>
            </a:r>
          </a:p>
          <a:p>
            <a:pPr lvl="2"/>
            <a:r>
              <a:rPr lang="en-US"/>
              <a:t>whether they must accept further work</a:t>
            </a:r>
          </a:p>
          <a:p>
            <a:pPr lvl="2"/>
            <a:r>
              <a:rPr lang="en-US"/>
              <a:t>whether the other party must offer further work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dirty="0"/>
              <a:t>Employment income</a:t>
            </a:r>
          </a:p>
        </p:txBody>
      </p:sp>
      <p:sp>
        <p:nvSpPr>
          <p:cNvPr id="7171" name="Rectangle 3"/>
          <p:cNvSpPr>
            <a:spLocks noGrp="1" noChangeArrowheads="1"/>
          </p:cNvSpPr>
          <p:nvPr>
            <p:ph type="body" idx="1"/>
          </p:nvPr>
        </p:nvSpPr>
        <p:spPr/>
        <p:txBody>
          <a:bodyPr/>
          <a:lstStyle/>
          <a:p>
            <a:r>
              <a:rPr lang="en-US" sz="2800" b="1"/>
              <a:t>Employment v self-employment (2)</a:t>
            </a:r>
            <a:endParaRPr lang="en-US" sz="2800"/>
          </a:p>
          <a:p>
            <a:pPr lvl="1"/>
            <a:r>
              <a:rPr lang="en-US"/>
              <a:t>Other factors (ctd) :</a:t>
            </a:r>
          </a:p>
          <a:p>
            <a:pPr lvl="2"/>
            <a:r>
              <a:rPr lang="en-US"/>
              <a:t>whether they provide their own equipment</a:t>
            </a:r>
          </a:p>
          <a:p>
            <a:pPr lvl="2"/>
            <a:r>
              <a:rPr lang="en-US"/>
              <a:t>whether they hire their own helpers</a:t>
            </a:r>
          </a:p>
          <a:p>
            <a:pPr lvl="2"/>
            <a:r>
              <a:rPr lang="en-US"/>
              <a:t>what degree of financial risk they take on</a:t>
            </a:r>
          </a:p>
          <a:p>
            <a:pPr lvl="2"/>
            <a:r>
              <a:rPr lang="en-US"/>
              <a:t>whether they can profit from sound management</a:t>
            </a:r>
          </a:p>
          <a:p>
            <a:pPr lvl="2"/>
            <a:r>
              <a:rPr lang="en-US"/>
              <a:t>whether they can work when they choose</a:t>
            </a:r>
            <a:endParaRPr lang="en-GB"/>
          </a:p>
          <a:p>
            <a:pPr lvl="2">
              <a:buFontTx/>
              <a:buNone/>
            </a:pP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dirty="0"/>
              <a:t>Employment income</a:t>
            </a:r>
          </a:p>
        </p:txBody>
      </p:sp>
      <p:sp>
        <p:nvSpPr>
          <p:cNvPr id="8195" name="Rectangle 3"/>
          <p:cNvSpPr>
            <a:spLocks noGrp="1" noChangeArrowheads="1"/>
          </p:cNvSpPr>
          <p:nvPr>
            <p:ph type="body" idx="1"/>
          </p:nvPr>
        </p:nvSpPr>
        <p:spPr>
          <a:xfrm>
            <a:off x="457200" y="1484313"/>
            <a:ext cx="8812213" cy="4535487"/>
          </a:xfrm>
        </p:spPr>
        <p:txBody>
          <a:bodyPr/>
          <a:lstStyle/>
          <a:p>
            <a:r>
              <a:rPr lang="en-US" sz="2800" b="1" dirty="0"/>
              <a:t>PAYE Scheme</a:t>
            </a:r>
          </a:p>
          <a:p>
            <a:pPr lvl="2"/>
            <a:r>
              <a:rPr lang="en-US" dirty="0"/>
              <a:t>Employers duty to deduct tax from employees pay</a:t>
            </a:r>
          </a:p>
          <a:p>
            <a:pPr lvl="2"/>
            <a:r>
              <a:rPr lang="en-US" dirty="0"/>
              <a:t>If fails to do so must pay over tax himself and possible penalty </a:t>
            </a:r>
          </a:p>
          <a:p>
            <a:pPr lvl="2"/>
            <a:r>
              <a:rPr lang="en-US" dirty="0"/>
              <a:t>Each employee given PAYE code each year </a:t>
            </a:r>
          </a:p>
          <a:p>
            <a:pPr lvl="2"/>
            <a:r>
              <a:rPr lang="en-US" dirty="0"/>
              <a:t>Employer deducts tax each pay period to reflect annual expected liability of employee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dirty="0"/>
              <a:t>Employment income</a:t>
            </a:r>
          </a:p>
        </p:txBody>
      </p:sp>
      <p:sp>
        <p:nvSpPr>
          <p:cNvPr id="9219" name="Rectangle 3"/>
          <p:cNvSpPr>
            <a:spLocks noGrp="1" noChangeArrowheads="1"/>
          </p:cNvSpPr>
          <p:nvPr>
            <p:ph type="body" idx="1"/>
          </p:nvPr>
        </p:nvSpPr>
        <p:spPr>
          <a:xfrm>
            <a:off x="457200" y="1484313"/>
            <a:ext cx="8812213" cy="4535487"/>
          </a:xfrm>
        </p:spPr>
        <p:txBody>
          <a:bodyPr/>
          <a:lstStyle/>
          <a:p>
            <a:r>
              <a:rPr lang="en-US" sz="2800" b="1"/>
              <a:t>PAYE Scheme</a:t>
            </a:r>
          </a:p>
          <a:p>
            <a:pPr lvl="2"/>
            <a:r>
              <a:rPr lang="en-US"/>
              <a:t>Employer gives employee a </a:t>
            </a:r>
            <a:r>
              <a:rPr lang="en-US" b="1"/>
              <a:t>P60</a:t>
            </a:r>
            <a:r>
              <a:rPr lang="en-US"/>
              <a:t> form at end of each year to explain tax deducted on their behalf</a:t>
            </a:r>
          </a:p>
          <a:p>
            <a:pPr lvl="2"/>
            <a:r>
              <a:rPr lang="en-US"/>
              <a:t>When leave employment given </a:t>
            </a:r>
            <a:r>
              <a:rPr lang="en-US" b="1"/>
              <a:t>P45</a:t>
            </a:r>
            <a:r>
              <a:rPr lang="en-US"/>
              <a:t> to show earnings/tax paid to date in tax year</a:t>
            </a:r>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dirty="0"/>
              <a:t>Employment income</a:t>
            </a:r>
          </a:p>
        </p:txBody>
      </p:sp>
      <p:sp>
        <p:nvSpPr>
          <p:cNvPr id="10243" name="Rectangle 3"/>
          <p:cNvSpPr>
            <a:spLocks noGrp="1" noChangeArrowheads="1"/>
          </p:cNvSpPr>
          <p:nvPr>
            <p:ph type="body" idx="1"/>
          </p:nvPr>
        </p:nvSpPr>
        <p:spPr>
          <a:xfrm>
            <a:off x="762000" y="1474440"/>
            <a:ext cx="8511480" cy="4114800"/>
          </a:xfrm>
        </p:spPr>
        <p:txBody>
          <a:bodyPr/>
          <a:lstStyle/>
          <a:p>
            <a:r>
              <a:rPr lang="en-US" sz="2800" b="1" dirty="0"/>
              <a:t>Allowable deductions</a:t>
            </a:r>
            <a:r>
              <a:rPr lang="en-US" sz="2800" dirty="0"/>
              <a:t> -</a:t>
            </a:r>
          </a:p>
          <a:p>
            <a:pPr lvl="2"/>
            <a:r>
              <a:rPr lang="en-US" dirty="0"/>
              <a:t>Contributions/premiums to approved occupational pension schemes (see later)</a:t>
            </a:r>
          </a:p>
          <a:p>
            <a:pPr lvl="2"/>
            <a:r>
              <a:rPr lang="en-US" dirty="0"/>
              <a:t>Subscriptions to approved professional bodies if relevant to employment</a:t>
            </a:r>
          </a:p>
          <a:p>
            <a:pPr lvl="2"/>
            <a:r>
              <a:rPr lang="en-US" dirty="0"/>
              <a:t>Charitable donations using payroll deduction scheme</a:t>
            </a:r>
            <a:endParaRPr lang="en-GB" dirty="0"/>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ahom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C:\MSOffice\Templates\Blank Presentation.pot</Template>
  <TotalTime>1421</TotalTime>
  <Words>1721</Words>
  <Application>Microsoft Macintosh PowerPoint</Application>
  <PresentationFormat>A4 Paper (210x297 mm)</PresentationFormat>
  <Paragraphs>202</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Tahoma</vt:lpstr>
      <vt:lpstr>Times New Roman</vt:lpstr>
      <vt:lpstr>Verdana</vt:lpstr>
      <vt:lpstr>Blank Presentation</vt:lpstr>
      <vt:lpstr>Taxation: Policy and Practice 2026/27  Chapter 5 Slides:  Taxing Income from Employment and Pensions</vt:lpstr>
      <vt:lpstr>Overview</vt:lpstr>
      <vt:lpstr>Employment income</vt:lpstr>
      <vt:lpstr>Employment income</vt:lpstr>
      <vt:lpstr>Employment income</vt:lpstr>
      <vt:lpstr>Employment income</vt:lpstr>
      <vt:lpstr>Employment income</vt:lpstr>
      <vt:lpstr>Employment income</vt:lpstr>
      <vt:lpstr>Employment income</vt:lpstr>
      <vt:lpstr>Employment income</vt:lpstr>
      <vt:lpstr>Employment income</vt:lpstr>
      <vt:lpstr>Employment income</vt:lpstr>
      <vt:lpstr>Employment income</vt:lpstr>
      <vt:lpstr>Employment income</vt:lpstr>
      <vt:lpstr>Employment income </vt:lpstr>
      <vt:lpstr>Employment income </vt:lpstr>
      <vt:lpstr>Employment income</vt:lpstr>
      <vt:lpstr>Employment income </vt:lpstr>
      <vt:lpstr>Employment income </vt:lpstr>
      <vt:lpstr>Employment income</vt:lpstr>
      <vt:lpstr>Employment income</vt:lpstr>
      <vt:lpstr>Employment income </vt:lpstr>
      <vt:lpstr>Employment income</vt:lpstr>
      <vt:lpstr>Employment income </vt:lpstr>
      <vt:lpstr>Pensions</vt:lpstr>
      <vt:lpstr>Pensions: limits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Non Business Sources</dc:title>
  <dc:creator>Lymer &amp; Oats</dc:creator>
  <cp:lastModifiedBy>Oats, Lynne</cp:lastModifiedBy>
  <cp:revision>163</cp:revision>
  <cp:lastPrinted>2000-01-27T18:48:13Z</cp:lastPrinted>
  <dcterms:created xsi:type="dcterms:W3CDTF">1995-06-17T23:31:02Z</dcterms:created>
  <dcterms:modified xsi:type="dcterms:W3CDTF">2026-07-09T10:04:59Z</dcterms:modified>
</cp:coreProperties>
</file>