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4" r:id="rId2"/>
    <p:sldId id="274" r:id="rId3"/>
    <p:sldId id="273" r:id="rId4"/>
    <p:sldId id="258" r:id="rId5"/>
    <p:sldId id="259" r:id="rId6"/>
    <p:sldId id="260" r:id="rId7"/>
    <p:sldId id="288" r:id="rId8"/>
    <p:sldId id="280" r:id="rId9"/>
    <p:sldId id="275" r:id="rId10"/>
    <p:sldId id="276" r:id="rId11"/>
    <p:sldId id="277" r:id="rId12"/>
    <p:sldId id="278" r:id="rId13"/>
    <p:sldId id="279" r:id="rId14"/>
    <p:sldId id="292" r:id="rId15"/>
    <p:sldId id="281" r:id="rId16"/>
    <p:sldId id="282" r:id="rId17"/>
    <p:sldId id="262" r:id="rId18"/>
    <p:sldId id="263" r:id="rId19"/>
    <p:sldId id="267" r:id="rId20"/>
    <p:sldId id="272" r:id="rId21"/>
    <p:sldId id="283" r:id="rId22"/>
    <p:sldId id="290" r:id="rId23"/>
    <p:sldId id="257" r:id="rId24"/>
    <p:sldId id="294" r:id="rId25"/>
    <p:sldId id="295" r:id="rId26"/>
    <p:sldId id="293" r:id="rId27"/>
    <p:sldId id="296" r:id="rId28"/>
    <p:sldId id="297" r:id="rId29"/>
    <p:sldId id="298" r:id="rId30"/>
  </p:sldIdLst>
  <p:sldSz cx="9902825" cy="6858000"/>
  <p:notesSz cx="9894888" cy="6767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2">
          <p15:clr>
            <a:srgbClr val="A4A3A4"/>
          </p15:clr>
        </p15:guide>
        <p15:guide id="2" pos="335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70"/>
    <p:restoredTop sz="98276"/>
  </p:normalViewPr>
  <p:slideViewPr>
    <p:cSldViewPr>
      <p:cViewPr varScale="1">
        <p:scale>
          <a:sx n="127" d="100"/>
          <a:sy n="127" d="100"/>
        </p:scale>
        <p:origin x="1128" y="192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32"/>
        <p:guide pos="33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ynne:Documents:Lynne's%20Stuff:Articles%20and%20Research:Notes:Composition%20of%20taxe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5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dirty="0"/>
              <a:t>Composition of British Taxes 1792-3 – before the introduction of income tax</a:t>
            </a:r>
          </a:p>
        </c:rich>
      </c:tx>
      <c:layout>
        <c:manualLayout>
          <c:xMode val="edge"/>
          <c:yMode val="edge"/>
          <c:x val="0.35984818659031298"/>
          <c:y val="2.66666666666667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1969676652687201"/>
          <c:y val="0.173333107639183"/>
          <c:w val="0.52651466460750296"/>
          <c:h val="0.7413323680568120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8BF7-E646-AD9E-126E24014597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8BF7-E646-AD9E-126E24014597}"/>
              </c:ext>
            </c:extLst>
          </c:dPt>
          <c:dPt>
            <c:idx val="3"/>
            <c:bubble3D val="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8BF7-E646-AD9E-126E24014597}"/>
              </c:ext>
            </c:extLst>
          </c:dPt>
          <c:dPt>
            <c:idx val="4"/>
            <c:bubble3D val="0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8BF7-E646-AD9E-126E24014597}"/>
              </c:ext>
            </c:extLst>
          </c:dPt>
          <c:dLbls>
            <c:dLbl>
              <c:idx val="0"/>
              <c:layout>
                <c:manualLayout>
                  <c:x val="3.09674003817705E-2"/>
                  <c:y val="4.29602099737532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Direct Taxes on land, property etc</a:t>
                    </a:r>
                  </a:p>
                </c:rich>
              </c:tx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8BF7-E646-AD9E-126E24014597}"/>
                </c:ext>
              </c:extLst>
            </c:dLbl>
            <c:dLbl>
              <c:idx val="1"/>
              <c:layout>
                <c:manualLayout>
                  <c:x val="0.31384126700071602"/>
                  <c:y val="-9.013438320209969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Taxes on food, drink and tobacco (salt, sugar, beer, tea etc)</a:t>
                    </a:r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BF7-E646-AD9E-126E24014597}"/>
                </c:ext>
              </c:extLst>
            </c:dLbl>
            <c:dLbl>
              <c:idx val="2"/>
              <c:layout>
                <c:manualLayout>
                  <c:x val="-3.2548616082080602E-2"/>
                  <c:y val="1.7834960629921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Coal, Iron and fabrics</a:t>
                    </a:r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BF7-E646-AD9E-126E24014597}"/>
                </c:ext>
              </c:extLst>
            </c:dLbl>
            <c:dLbl>
              <c:idx val="3"/>
              <c:layout>
                <c:manualLayout>
                  <c:x val="-3.2359073013600602E-2"/>
                  <c:y val="1.8690813648293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Manufactured goods - (candles, leather, soap, printed goods, glass, brick and tiles, newspapers)</a:t>
                    </a:r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BF7-E646-AD9E-126E24014597}"/>
                </c:ext>
              </c:extLst>
            </c:dLbl>
            <c:dLbl>
              <c:idx val="4"/>
              <c:layout>
                <c:manualLayout>
                  <c:x val="0.14056076290800401"/>
                  <c:y val="-2.36935633200472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Stamp Duties</a:t>
                    </a:r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8BF7-E646-AD9E-126E24014597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5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1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'[Composition of taxes.xls]Sheet1'!$D$9,'[Composition of taxes.xls]Sheet1'!$D$21,'[Composition of taxes.xls]Sheet1'!$D$28,'[Composition of taxes.xls]Sheet1'!$D$36,'[Composition of taxes.xls]Sheet1'!$D$41</c:f>
              <c:numCache>
                <c:formatCode>0.00%</c:formatCode>
                <c:ptCount val="5"/>
                <c:pt idx="0">
                  <c:v>0.22640129390375099</c:v>
                </c:pt>
                <c:pt idx="1">
                  <c:v>0.53315427746508204</c:v>
                </c:pt>
                <c:pt idx="2">
                  <c:v>8.6559994307220001E-2</c:v>
                </c:pt>
                <c:pt idx="3">
                  <c:v>9.7711895414285099E-2</c:v>
                </c:pt>
                <c:pt idx="4">
                  <c:v>5.61725389096615E-2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BF7-E646-AD9E-126E24014597}"/>
            </c:ext>
          </c:extLst>
        </c:ser>
        <c:dLbls>
          <c:showLegendKey val="1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>
      <a:noFill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88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0705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4200" y="2317750"/>
            <a:ext cx="3646488" cy="2525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8613" y="4887913"/>
            <a:ext cx="92376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5" tIns="45863" rIns="91725" bIns="458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defTabSz="911225">
              <a:defRPr sz="1000" i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705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000" i="1"/>
            </a:lvl1pPr>
          </a:lstStyle>
          <a:p>
            <a:pPr>
              <a:defRPr/>
            </a:pPr>
            <a:fld id="{CFD9B949-72CD-4C00-86E4-A28F8CD64F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601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412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563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633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78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670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445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439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430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221C24-524F-4D4E-AA28-F8562910B5F1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148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2EEE75-268F-4891-B2E0-FC444C6F77DE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974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0B148-FA01-49D1-BC13-45B316236927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264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67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9328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557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882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31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9A8EF-3899-4896-AE59-152647AACE5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63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7A977A-58E8-4D37-9477-97FFDDCD1E3B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2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E2371-4B27-4675-818A-36A997F15C73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9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5C901-8E5A-4753-AA19-A738AF0A7804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41675" y="592138"/>
            <a:ext cx="3411538" cy="2362200"/>
          </a:xfrm>
          <a:ln cap="flat"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9213" y="3224213"/>
            <a:ext cx="7256462" cy="3060700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24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750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D9B949-72CD-4C00-86E4-A28F8CD64F3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59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16925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102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A933F-A5DA-0046-A152-60B782C5C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26DC32-3883-A44E-BC75-18D120B642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EEBAB35-1597-4ABF-BA3F-4FD741D39D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0C116-64DA-4B00-8E8C-FE51DFC469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6438" y="609600"/>
            <a:ext cx="2103437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1088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CC98D-91FF-452C-BDF7-D33832A5A5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940" y="2060848"/>
            <a:ext cx="841692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E09D0-0C4B-424F-98F2-58B1E5205B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69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692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0F36-D16B-4416-8490-F264A55851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226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7613" y="1981200"/>
            <a:ext cx="413226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A04F0-D925-4A46-A822-7559C56CDD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5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5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67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67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29288-CF66-462B-9421-E5C4D44180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4F64F-AF47-4FE2-8167-B3D4E40D9BC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D8D0B-9DB7-4786-A923-D8CBD0370B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7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913" y="273050"/>
            <a:ext cx="55356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7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CDB3-BFFD-408F-A2ED-2CA771D1DA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042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042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042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9A05F-14E9-4566-ADBE-CFB4AD47AA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16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169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7713" y="6248400"/>
            <a:ext cx="206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EEBAB35-1597-4ABF-BA3F-4FD741D39D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0525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49CFC16C-7A41-451F-A486-6922EADAA3C2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5BC33B-1FC6-4447-97CB-6563C615F183}"/>
              </a:ext>
            </a:extLst>
          </p:cNvPr>
          <p:cNvSpPr/>
          <p:nvPr userDrawn="1"/>
        </p:nvSpPr>
        <p:spPr>
          <a:xfrm>
            <a:off x="1279004" y="6381328"/>
            <a:ext cx="88569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© Fiscal Publications – used with permission from Taxation: Policy &amp; Practice, 33rd Edition 2026/27 by Lymer &amp; Oats</a:t>
            </a:r>
            <a:endParaRPr lang="en-US" sz="1000" dirty="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8382000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dirty="0"/>
              <a:t>Framework of UK Taxation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95800"/>
            <a:ext cx="6858000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994775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/>
              <a:t>Tax in Medieval Times</a:t>
            </a:r>
          </a:p>
          <a:p>
            <a:pPr lvl="1">
              <a:lnSpc>
                <a:spcPct val="90000"/>
              </a:lnSpc>
            </a:pPr>
            <a:r>
              <a:rPr lang="en-GB"/>
              <a:t>King’s 3 income sources</a:t>
            </a:r>
          </a:p>
          <a:p>
            <a:pPr lvl="2">
              <a:lnSpc>
                <a:spcPct val="90000"/>
              </a:lnSpc>
            </a:pPr>
            <a:r>
              <a:rPr lang="en-GB"/>
              <a:t>Income from crown property, feudal rights and customs duties (if needed in emergency)</a:t>
            </a:r>
          </a:p>
          <a:p>
            <a:pPr lvl="2">
              <a:lnSpc>
                <a:spcPct val="90000"/>
              </a:lnSpc>
            </a:pPr>
            <a:r>
              <a:rPr lang="en-GB"/>
              <a:t>Customs duties paid for navy to protect merchants who paid it (hypothecated tax)</a:t>
            </a:r>
          </a:p>
          <a:p>
            <a:pPr lvl="2">
              <a:lnSpc>
                <a:spcPct val="90000"/>
              </a:lnSpc>
            </a:pPr>
            <a:r>
              <a:rPr lang="en-GB"/>
              <a:t>Imports were luxuries so customs paid by rich only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/>
              <a:t>(Customs easier to collect than direct taxes as little argument over amount due)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sz="2800" dirty="0"/>
              <a:t>Taxes in Medieval times (</a:t>
            </a:r>
            <a:r>
              <a:rPr lang="en-GB" sz="2800" dirty="0" err="1"/>
              <a:t>ctd</a:t>
            </a:r>
            <a:r>
              <a:rPr lang="en-GB" sz="2800" dirty="0"/>
              <a:t>)</a:t>
            </a:r>
          </a:p>
          <a:p>
            <a:pPr lvl="1"/>
            <a:r>
              <a:rPr lang="en-GB" sz="2400" dirty="0"/>
              <a:t>King requested extra funds via Parliament</a:t>
            </a:r>
          </a:p>
          <a:p>
            <a:pPr lvl="1"/>
            <a:r>
              <a:rPr lang="en-GB" sz="2400" dirty="0"/>
              <a:t>Usually granted despite politicians usually suffering the tax burden worst</a:t>
            </a:r>
          </a:p>
          <a:p>
            <a:pPr lvl="1"/>
            <a:r>
              <a:rPr lang="en-GB" sz="2400" dirty="0"/>
              <a:t>Poll tax tried frequently – peasant unrest!</a:t>
            </a:r>
          </a:p>
          <a:p>
            <a:pPr lvl="1"/>
            <a:r>
              <a:rPr lang="en-GB" sz="2400" dirty="0"/>
              <a:t>Graduated income taxes also used during 14</a:t>
            </a:r>
            <a:r>
              <a:rPr lang="en-GB" sz="2400" baseline="30000" dirty="0"/>
              <a:t>th</a:t>
            </a:r>
            <a:r>
              <a:rPr lang="en-GB" sz="2400" dirty="0"/>
              <a:t>-15</a:t>
            </a:r>
            <a:r>
              <a:rPr lang="en-GB" sz="2400" baseline="30000" dirty="0"/>
              <a:t>th</a:t>
            </a:r>
            <a:r>
              <a:rPr lang="en-GB" sz="2400" dirty="0"/>
              <a:t> centuries</a:t>
            </a:r>
          </a:p>
          <a:p>
            <a:pPr lvl="1"/>
            <a:r>
              <a:rPr lang="en-GB" sz="2400" dirty="0"/>
              <a:t>Property taxes also common </a:t>
            </a:r>
            <a:r>
              <a:rPr lang="en-GB" sz="2400" dirty="0" err="1"/>
              <a:t>e.g</a:t>
            </a:r>
            <a:r>
              <a:rPr lang="en-GB" sz="2400" dirty="0"/>
              <a:t> where had fluctuating income</a:t>
            </a:r>
          </a:p>
          <a:p>
            <a:pPr lvl="1"/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/>
              <a:t>Execution of Charles I</a:t>
            </a:r>
          </a:p>
          <a:p>
            <a:pPr lvl="1"/>
            <a:r>
              <a:rPr lang="en-GB" sz="2400"/>
              <a:t>Battle for tax raising powers came (literally) to head in this reign</a:t>
            </a:r>
          </a:p>
          <a:p>
            <a:pPr lvl="1"/>
            <a:r>
              <a:rPr lang="en-GB" sz="2400"/>
              <a:t>Charles refused life long tax raising right and offered only 12 months</a:t>
            </a:r>
          </a:p>
          <a:p>
            <a:pPr lvl="1"/>
            <a:r>
              <a:rPr lang="en-GB" sz="2400"/>
              <a:t>Charles raised customs duties anyway</a:t>
            </a:r>
          </a:p>
          <a:p>
            <a:pPr lvl="1"/>
            <a:r>
              <a:rPr lang="en-GB" sz="2400"/>
              <a:t>Financial and religious differences led to revolution and his execution (1649) </a:t>
            </a:r>
          </a:p>
          <a:p>
            <a:pPr lvl="1"/>
            <a:r>
              <a:rPr lang="en-GB" sz="2400"/>
              <a:t>Parliament run UK ever since</a:t>
            </a:r>
            <a:endParaRPr 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912225" cy="4114800"/>
          </a:xfrm>
        </p:spPr>
        <p:txBody>
          <a:bodyPr/>
          <a:lstStyle/>
          <a:p>
            <a:pPr>
              <a:buFontTx/>
              <a:buNone/>
            </a:pPr>
            <a:r>
              <a:rPr lang="en-GB"/>
              <a:t>Tax Reform in 17</a:t>
            </a:r>
            <a:r>
              <a:rPr lang="en-GB" baseline="30000"/>
              <a:t>th</a:t>
            </a:r>
            <a:r>
              <a:rPr lang="en-GB"/>
              <a:t>/18</a:t>
            </a:r>
            <a:r>
              <a:rPr lang="en-GB" baseline="30000"/>
              <a:t>th</a:t>
            </a:r>
            <a:r>
              <a:rPr lang="en-GB"/>
              <a:t> Centuries</a:t>
            </a:r>
          </a:p>
          <a:p>
            <a:pPr lvl="1"/>
            <a:r>
              <a:rPr lang="en-GB"/>
              <a:t>Various attempts to raise tax and reform tax system</a:t>
            </a:r>
          </a:p>
          <a:p>
            <a:pPr lvl="2"/>
            <a:r>
              <a:rPr lang="en-GB"/>
              <a:t>Hearth tax in 1622 – avoid by blocking hearths</a:t>
            </a:r>
          </a:p>
          <a:p>
            <a:pPr lvl="2"/>
            <a:r>
              <a:rPr lang="en-GB"/>
              <a:t>Land taxes in 1688 – impossible to avoid!</a:t>
            </a:r>
          </a:p>
          <a:p>
            <a:pPr lvl="2"/>
            <a:r>
              <a:rPr lang="en-GB"/>
              <a:t>Window tax in 1696 – avoid by blocking windows (abolished 1851)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2843573"/>
              </p:ext>
            </p:extLst>
          </p:nvPr>
        </p:nvGraphicFramePr>
        <p:xfrm>
          <a:off x="1598612" y="1047750"/>
          <a:ext cx="67056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62745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78205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GB"/>
              <a:t>Modern era of taxation</a:t>
            </a:r>
          </a:p>
          <a:p>
            <a:pPr lvl="1"/>
            <a:r>
              <a:rPr lang="en-GB" sz="2400"/>
              <a:t>Roots in period of Napoleonic wars (1700s)</a:t>
            </a:r>
          </a:p>
          <a:p>
            <a:pPr lvl="1"/>
            <a:r>
              <a:rPr lang="en-GB" sz="2400"/>
              <a:t>Income taxes imposed to fund wars</a:t>
            </a:r>
          </a:p>
          <a:p>
            <a:pPr lvl="1"/>
            <a:r>
              <a:rPr lang="en-GB" sz="2400"/>
              <a:t>Became part of tax system in early 1800s</a:t>
            </a:r>
          </a:p>
          <a:p>
            <a:pPr lvl="1"/>
            <a:r>
              <a:rPr lang="en-GB" sz="2400"/>
              <a:t>Establishing of Special Commissioners (mid-1800s)</a:t>
            </a:r>
          </a:p>
          <a:p>
            <a:pPr lvl="1"/>
            <a:r>
              <a:rPr lang="en-GB" sz="2400"/>
              <a:t>Penalty system for non-payment developed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Brief History of Taxation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/>
              <a:t>Tax in the 20</a:t>
            </a:r>
            <a:r>
              <a:rPr lang="en-GB" sz="2800" baseline="30000"/>
              <a:t>th</a:t>
            </a:r>
            <a:r>
              <a:rPr lang="en-GB" sz="2800"/>
              <a:t> Century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Income tax become dominant tax in UK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Indirect taxes become more important throughout century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Post 2</a:t>
            </a:r>
            <a:r>
              <a:rPr lang="en-GB" sz="2400" baseline="30000"/>
              <a:t>nd</a:t>
            </a:r>
            <a:r>
              <a:rPr lang="en-GB" sz="2400"/>
              <a:t> World war introduced key changes</a:t>
            </a:r>
          </a:p>
          <a:p>
            <a:pPr lvl="2">
              <a:lnSpc>
                <a:spcPct val="90000"/>
              </a:lnSpc>
            </a:pPr>
            <a:r>
              <a:rPr lang="en-GB" sz="2000"/>
              <a:t>PAYE in 1944</a:t>
            </a:r>
          </a:p>
          <a:p>
            <a:pPr lvl="2">
              <a:lnSpc>
                <a:spcPct val="90000"/>
              </a:lnSpc>
            </a:pPr>
            <a:r>
              <a:rPr lang="en-GB" sz="2000"/>
              <a:t>National Health Service &amp; National insurance contributions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1965 – corporation tax and capital gains tax introduced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1984 Inheritance tax replaced capital transfer tax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Background: Classification of taxes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 b="1" dirty="0"/>
              <a:t>1. By Tax Base:</a:t>
            </a:r>
            <a:endParaRPr lang="en-GB" sz="2800" dirty="0"/>
          </a:p>
          <a:p>
            <a:pPr lvl="1">
              <a:lnSpc>
                <a:spcPct val="90000"/>
              </a:lnSpc>
            </a:pPr>
            <a:r>
              <a:rPr lang="en-GB" sz="2400" dirty="0"/>
              <a:t>The ‘basis’ on which tax is levied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Need convenient way of classifying what is to be taxed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3 Main bases in UK tax at present 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dirty="0"/>
              <a:t>		1. </a:t>
            </a:r>
            <a:r>
              <a:rPr lang="en-GB" sz="2400" b="1" dirty="0"/>
              <a:t>Income </a:t>
            </a:r>
            <a:r>
              <a:rPr lang="en-GB" sz="2400" dirty="0"/>
              <a:t>e.g. Income Tax (IT) &amp; Corporation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dirty="0"/>
              <a:t>				Tax(CT)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dirty="0"/>
              <a:t>		2. </a:t>
            </a:r>
            <a:r>
              <a:rPr lang="en-GB" sz="2400" b="1" dirty="0"/>
              <a:t>Capital </a:t>
            </a:r>
            <a:r>
              <a:rPr lang="en-GB" sz="2400" dirty="0"/>
              <a:t> e.g. Capital Gains Tax (CGT) &amp; 				Inheritance Tax (IHT 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dirty="0"/>
              <a:t>		3. </a:t>
            </a:r>
            <a:r>
              <a:rPr lang="en-GB" sz="2400" b="1" dirty="0"/>
              <a:t>Consumption</a:t>
            </a:r>
            <a:r>
              <a:rPr lang="en-GB" sz="2400" dirty="0"/>
              <a:t> e.g. Value Added Tax (VAT)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dirty="0"/>
              <a:t>				&amp; Excise Duties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457200"/>
            <a:ext cx="8416925" cy="1143000"/>
          </a:xfrm>
          <a:noFill/>
        </p:spPr>
        <p:txBody>
          <a:bodyPr/>
          <a:lstStyle/>
          <a:p>
            <a:r>
              <a:rPr lang="en-GB"/>
              <a:t>Background: Classification of taxes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8416925" cy="41148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 b="1"/>
              <a:t>2. Direct or Indirect :</a:t>
            </a:r>
          </a:p>
          <a:p>
            <a:pPr lvl="1">
              <a:lnSpc>
                <a:spcPct val="90000"/>
              </a:lnSpc>
            </a:pPr>
            <a:r>
              <a:rPr lang="en-GB" sz="2400" i="1"/>
              <a:t>Direct</a:t>
            </a:r>
            <a:r>
              <a:rPr lang="en-GB" sz="2400"/>
              <a:t> = levied directly on person who is intended to pay tax e.g.  IT,CT,CGT &amp; IHT</a:t>
            </a:r>
          </a:p>
          <a:p>
            <a:pPr lvl="2">
              <a:lnSpc>
                <a:spcPct val="90000"/>
              </a:lnSpc>
            </a:pPr>
            <a:r>
              <a:rPr lang="en-GB" sz="2000"/>
              <a:t>Either collected at source (e.g. bank interest) or by direct assessment</a:t>
            </a:r>
          </a:p>
          <a:p>
            <a:pPr lvl="1">
              <a:lnSpc>
                <a:spcPct val="90000"/>
              </a:lnSpc>
            </a:pPr>
            <a:r>
              <a:rPr lang="en-GB" sz="2400" i="1"/>
              <a:t>Indirect</a:t>
            </a:r>
            <a:r>
              <a:rPr lang="en-GB" sz="2400"/>
              <a:t> = borne by person other than one from whom tax is collected e.g. VAT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sz="2800" b="1"/>
              <a:t>3. By unit/</a:t>
            </a:r>
            <a:r>
              <a:rPr lang="en-GB" sz="2800" b="1" i="1"/>
              <a:t>ad valorem (by value)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Unit = levied by volume of what is being taxed (e.g. weight in case of tobacco)</a:t>
            </a:r>
          </a:p>
          <a:p>
            <a:pPr lvl="1">
              <a:lnSpc>
                <a:spcPct val="90000"/>
              </a:lnSpc>
            </a:pPr>
            <a:r>
              <a:rPr lang="en-GB" sz="2400" i="1"/>
              <a:t>Ad Valorem</a:t>
            </a:r>
            <a:r>
              <a:rPr lang="en-GB" sz="2400"/>
              <a:t> = levied on value of tax base (e.g Income tax) 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Background: The UK Tax System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956" y="1988840"/>
            <a:ext cx="8416925" cy="19812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 dirty="0"/>
              <a:t>Individuals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 Income Tax, Capital Gains Tax, Inheritance Tax, National Insurance Contributions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sz="2800" dirty="0"/>
              <a:t>Corporations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 Corporation Tax (instead of Income Tax)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 Corporation Tax on chargeable gains instead of Capital Gains Tax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sz="2800" dirty="0"/>
              <a:t>Both 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Value Added Tax, Customs Duty, Excise, Insurance Premium, Stamp Duty, Local taxes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to taxation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GB" sz="2800" dirty="0"/>
              <a:t>Learning objectives: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Outline the need for tax in a civilised society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Discuss the historical background of taxation, particularly in the UK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Describe the main features of UK tax policy making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Understand the structure of the current UK tax system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8" tIns="44450" rIns="90488" bIns="44450"/>
          <a:lstStyle/>
          <a:p>
            <a:r>
              <a:rPr lang="en-GB"/>
              <a:t>Background: The UK Tax System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752600"/>
            <a:ext cx="8416925" cy="4114800"/>
          </a:xfrm>
          <a:noFill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 dirty="0"/>
              <a:t>HMRC is responsible for: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CT,IT,CGT,IHT, stamp duty </a:t>
            </a:r>
            <a:r>
              <a:rPr lang="en-GB" sz="2400" dirty="0" err="1"/>
              <a:t>etc</a:t>
            </a:r>
            <a:r>
              <a:rPr lang="en-GB" sz="24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National Insurance Contributions (NIC) - Contributions Agency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VAT, excise duty, customs duty, insurance premium tax, air passenger duty and landfill tax.</a:t>
            </a:r>
            <a:r>
              <a:rPr lang="en-GB" dirty="0"/>
              <a:t> </a:t>
            </a:r>
            <a:endParaRPr lang="en-GB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GB" sz="2800" dirty="0"/>
              <a:t>Department of Work and Pensions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determines entitlement to benefits system and pays out benefits </a:t>
            </a:r>
          </a:p>
          <a:p>
            <a:pPr lvl="1">
              <a:lnSpc>
                <a:spcPct val="90000"/>
              </a:lnSpc>
            </a:pPr>
            <a:endParaRPr lang="en-GB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Background: The UK Tax Rules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940" y="1772816"/>
            <a:ext cx="8416925" cy="41148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GB" dirty="0"/>
              <a:t>UK Budget – budget produced in the Autumn, followed by a Spring Statement (March 2025).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Acts of Parliament 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Scrutiny by Parliamentary committees and National Audit Office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Law – interpreted by the courts</a:t>
            </a:r>
          </a:p>
          <a:p>
            <a:pPr lvl="1">
              <a:lnSpc>
                <a:spcPct val="90000"/>
              </a:lnSpc>
            </a:pPr>
            <a:r>
              <a:rPr lang="en-GB" dirty="0"/>
              <a:t>HMRC  - provide guidance on their interpretation of the rules</a:t>
            </a:r>
          </a:p>
          <a:p>
            <a:pPr lvl="1">
              <a:lnSpc>
                <a:spcPct val="90000"/>
              </a:lnSpc>
            </a:pPr>
            <a:endParaRPr lang="en-GB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 txBox="1">
            <a:spLocks noGrp="1"/>
          </p:cNvSpPr>
          <p:nvPr/>
        </p:nvSpPr>
        <p:spPr bwMode="auto">
          <a:xfrm>
            <a:off x="7839075" y="6400800"/>
            <a:ext cx="20637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b"/>
          <a:lstStyle/>
          <a:p>
            <a:pPr algn="r" eaLnBrk="1" hangingPunct="1"/>
            <a:fld id="{597595E0-6823-44C5-AB3D-323C439A493C}" type="slidenum">
              <a:rPr lang="en-GB" sz="1400"/>
              <a:pPr algn="r" eaLnBrk="1" hangingPunct="1"/>
              <a:t>22</a:t>
            </a:fld>
            <a:endParaRPr lang="en-GB" sz="140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8964" y="476672"/>
            <a:ext cx="8251825" cy="685800"/>
          </a:xfrm>
        </p:spPr>
        <p:txBody>
          <a:bodyPr lIns="91440" tIns="45720" rIns="91440" bIns="45720"/>
          <a:lstStyle/>
          <a:p>
            <a:pPr algn="ctr" eaLnBrk="1" hangingPunct="1"/>
            <a:r>
              <a:rPr lang="en-GB" sz="3600" dirty="0">
                <a:solidFill>
                  <a:schemeClr val="tx1"/>
                </a:solidFill>
              </a:rPr>
              <a:t>Trends 1979 - 2026 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74948" y="1124744"/>
            <a:ext cx="8334375" cy="4968552"/>
          </a:xfrm>
        </p:spPr>
        <p:txBody>
          <a:bodyPr lIns="91440" tIns="45720" rIns="91440" bIns="45720"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		</a:t>
            </a:r>
            <a:r>
              <a:rPr lang="en-GB" sz="2000" b="1" i="1" dirty="0">
                <a:latin typeface="Arial" charset="0"/>
                <a:cs typeface="Arial" charset="0"/>
              </a:rPr>
              <a:t>1979	2007	2013	2026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b="1" dirty="0">
                <a:latin typeface="Arial" charset="0"/>
                <a:cs typeface="Arial" charset="0"/>
              </a:rPr>
              <a:t>Personal taxes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Basic rate	33%	22%	20%	20%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Top rate	98%	40%	50%	45%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Capital gains	30%	marginal	</a:t>
            </a:r>
            <a:r>
              <a:rPr lang="en-GB" sz="1800" dirty="0">
                <a:latin typeface="Arial" charset="0"/>
                <a:cs typeface="Arial" charset="0"/>
              </a:rPr>
              <a:t>18%/28%     	18%/24%</a:t>
            </a:r>
            <a:endParaRPr lang="en-GB" sz="20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			rate	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b="1" dirty="0">
                <a:latin typeface="Arial" charset="0"/>
                <a:cs typeface="Arial" charset="0"/>
              </a:rPr>
              <a:t>National insurance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Employee rate	6.5%	11%/1%	 12%/2%   	8%/2%</a:t>
            </a:r>
            <a:endParaRPr lang="en-GB" sz="16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Employer rate	13.5%	12.8%	 13.8%	15%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Benefits in kind	nil	12.8%	 13.8%	15%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b="1" dirty="0">
                <a:latin typeface="Arial" charset="0"/>
                <a:cs typeface="Arial" charset="0"/>
              </a:rPr>
              <a:t>VAT</a:t>
            </a:r>
            <a:r>
              <a:rPr lang="en-GB" sz="2000" dirty="0">
                <a:latin typeface="Arial" charset="0"/>
                <a:cs typeface="Arial" charset="0"/>
              </a:rPr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Times New Roman" pitchFamily="18" charset="0"/>
              </a:rPr>
              <a:t>Standard rate	8%	17.5%	 </a:t>
            </a:r>
            <a:r>
              <a:rPr lang="en-GB" sz="2000" dirty="0">
                <a:latin typeface="Arial" charset="0"/>
                <a:cs typeface="Arial" charset="0"/>
              </a:rPr>
              <a:t>20%		20%</a:t>
            </a:r>
            <a:endParaRPr lang="en-GB" sz="2000" dirty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b="1" dirty="0">
                <a:latin typeface="Arial" charset="0"/>
                <a:cs typeface="Arial" charset="0"/>
              </a:rPr>
              <a:t>Corporation tax</a:t>
            </a:r>
            <a:r>
              <a:rPr lang="en-GB" sz="2000" dirty="0">
                <a:latin typeface="Arial" charset="0"/>
                <a:cs typeface="Arial" charset="0"/>
              </a:rPr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487613" algn="l"/>
                <a:tab pos="3368675" algn="l"/>
                <a:tab pos="4659313" algn="l"/>
                <a:tab pos="6840538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Main Rate	52%	30%	23%		25%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34C014-0BD1-52AA-E6CB-243F89906F8D}"/>
              </a:ext>
            </a:extLst>
          </p:cNvPr>
          <p:cNvSpPr txBox="1"/>
          <p:nvPr/>
        </p:nvSpPr>
        <p:spPr>
          <a:xfrm>
            <a:off x="276137" y="687825"/>
            <a:ext cx="8849859" cy="392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Overview, March 2026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D7C34-E07D-F34E-0166-F2C6B85DF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12" y="1371600"/>
            <a:ext cx="6883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7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B3F447-A11B-2C66-4B70-07C4A9B369BB}"/>
              </a:ext>
            </a:extLst>
          </p:cNvPr>
          <p:cNvSpPr txBox="1"/>
          <p:nvPr/>
        </p:nvSpPr>
        <p:spPr>
          <a:xfrm>
            <a:off x="276137" y="687825"/>
            <a:ext cx="8803564" cy="9921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 March 2026</a:t>
            </a:r>
          </a:p>
          <a:p>
            <a:endParaRPr lang="en-GB" sz="1949" dirty="0"/>
          </a:p>
          <a:p>
            <a:endParaRPr lang="en-GB" sz="1949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B18024-DD98-F258-E517-016975906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112" y="1333500"/>
            <a:ext cx="6832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63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3CCD43-9C53-BEF0-8D5C-74C3C3E32DE9}"/>
              </a:ext>
            </a:extLst>
          </p:cNvPr>
          <p:cNvSpPr txBox="1"/>
          <p:nvPr/>
        </p:nvSpPr>
        <p:spPr>
          <a:xfrm>
            <a:off x="276137" y="687825"/>
            <a:ext cx="8849859" cy="692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Overview, March 2026</a:t>
            </a:r>
          </a:p>
          <a:p>
            <a:endParaRPr lang="en-GB" sz="1949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64FF3-65FF-30C9-5257-7FFD5BDE5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12" y="1408521"/>
            <a:ext cx="68834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90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9C22A250-2E3D-7F12-7388-C0554AAB4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12" y="908049"/>
            <a:ext cx="4459064" cy="53970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9B2483-163B-B014-CA8E-C1F285640767}"/>
              </a:ext>
            </a:extLst>
          </p:cNvPr>
          <p:cNvSpPr txBox="1"/>
          <p:nvPr/>
        </p:nvSpPr>
        <p:spPr>
          <a:xfrm>
            <a:off x="1783060" y="307884"/>
            <a:ext cx="74168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None/>
            </a:pPr>
            <a:r>
              <a:rPr lang="en-GB" sz="1600" b="1" i="0" u="none" strike="noStrike" dirty="0">
                <a:solidFill>
                  <a:srgbClr val="0B0C0C"/>
                </a:solidFill>
                <a:effectLst/>
                <a:latin typeface="GDS Transport"/>
              </a:rPr>
              <a:t>Figure 1: Income Taxpayers by marginal rate between 2022 to 2023 and 2025 to 2026:</a:t>
            </a:r>
          </a:p>
          <a:p>
            <a:pPr algn="l" rtl="0">
              <a:buNone/>
            </a:pPr>
            <a:r>
              <a:rPr lang="en-GB" sz="1600" b="1" dirty="0">
                <a:solidFill>
                  <a:srgbClr val="0B0C0C"/>
                </a:solidFill>
                <a:latin typeface="GDS Transport"/>
              </a:rPr>
              <a:t>Source HMRC Summary Statistics June 2025</a:t>
            </a:r>
            <a:endParaRPr lang="en-GB" sz="1600" b="1" i="0" u="none" strike="noStrike" dirty="0">
              <a:solidFill>
                <a:srgbClr val="0B0C0C"/>
              </a:solidFill>
              <a:effectLst/>
              <a:latin typeface="GDS Transport"/>
            </a:endParaRPr>
          </a:p>
        </p:txBody>
      </p:sp>
    </p:spTree>
    <p:extLst>
      <p:ext uri="{BB962C8B-B14F-4D97-AF65-F5344CB8AC3E}">
        <p14:creationId xmlns:p14="http://schemas.microsoft.com/office/powerpoint/2010/main" val="4279660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53D740-A312-59FA-E782-D66336C1464B}"/>
              </a:ext>
            </a:extLst>
          </p:cNvPr>
          <p:cNvSpPr txBox="1"/>
          <p:nvPr/>
        </p:nvSpPr>
        <p:spPr>
          <a:xfrm>
            <a:off x="276137" y="687825"/>
            <a:ext cx="8803564" cy="392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 March 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70D8A3-1329-960F-6591-068C79715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2" y="1409700"/>
            <a:ext cx="69342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37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1CF93D-C37B-0063-D9A5-A1B8B99DB7A6}"/>
              </a:ext>
            </a:extLst>
          </p:cNvPr>
          <p:cNvSpPr txBox="1"/>
          <p:nvPr/>
        </p:nvSpPr>
        <p:spPr>
          <a:xfrm>
            <a:off x="276137" y="687825"/>
            <a:ext cx="8849859" cy="392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Overview, March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9D63F1-0922-CB8C-D5C7-A1189A941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88" y="1340768"/>
            <a:ext cx="7772400" cy="462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80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89396-79D3-80CF-5F08-CEC720D4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966E3A-0833-A0FB-09C5-6B325020A932}"/>
              </a:ext>
            </a:extLst>
          </p:cNvPr>
          <p:cNvSpPr txBox="1"/>
          <p:nvPr/>
        </p:nvSpPr>
        <p:spPr>
          <a:xfrm>
            <a:off x="276137" y="687825"/>
            <a:ext cx="8849859" cy="392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49" dirty="0"/>
              <a:t>From House of Commons Research Briefing Tax Statistics: An Overview, March 2025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DD33F8-5A42-05F8-F50E-EBFC69220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90" y="1073105"/>
            <a:ext cx="7017982" cy="537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88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is a tax?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940" y="1772816"/>
            <a:ext cx="8416925" cy="4114800"/>
          </a:xfrm>
        </p:spPr>
        <p:txBody>
          <a:bodyPr/>
          <a:lstStyle/>
          <a:p>
            <a:pPr>
              <a:buFontTx/>
              <a:buNone/>
            </a:pPr>
            <a:r>
              <a:rPr lang="en-GB" dirty="0"/>
              <a:t>Compulsory levy, imposed by government, or other tax raising body, on either income, expenditure or capital assets, from which the taxpayer receives nothing directly in return.</a:t>
            </a:r>
          </a:p>
          <a:p>
            <a:pPr>
              <a:buFontTx/>
              <a:buNone/>
            </a:pPr>
            <a:r>
              <a:rPr lang="en-GB" dirty="0"/>
              <a:t>The Tax System = collection of taxes in an economy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Background- Role of Taxation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752600"/>
            <a:ext cx="8416925" cy="47244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/>
              <a:t>The price of living in a civilised society: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/>
              <a:t>	</a:t>
            </a:r>
            <a:r>
              <a:rPr lang="en-GB" sz="2000"/>
              <a:t>‘</a:t>
            </a:r>
            <a:r>
              <a:rPr lang="en-GB" sz="2000" i="1"/>
              <a:t>Compulsory contribution, imposed by government that, whilst individual taxpayers may receive nothing identifiable in return for their contribution, they nevertheless have the benefit of living in a relatively educated, healthy and safe society’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/>
              <a:t>Generation of income for governments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/>
              <a:t>Reflection of changing social values and priorities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/>
              <a:t>No two tax systems are alike and constantly changing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Background-Theory of Taxation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664575" cy="41148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/>
              <a:t>Objectives for taxes - arise from government responsibilities in market economy 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/>
              <a:t>1. To provide public goods </a:t>
            </a:r>
          </a:p>
          <a:p>
            <a:pPr lvl="2">
              <a:lnSpc>
                <a:spcPct val="90000"/>
              </a:lnSpc>
            </a:pPr>
            <a:r>
              <a:rPr lang="en-GB"/>
              <a:t>common consumption, zero marginal cost, unlikely to be provided by market e.g. defence and law &amp; order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/>
              <a:t>2. Redistribution of income and wealth</a:t>
            </a:r>
          </a:p>
          <a:p>
            <a:pPr lvl="2">
              <a:lnSpc>
                <a:spcPct val="90000"/>
              </a:lnSpc>
            </a:pPr>
            <a:r>
              <a:rPr lang="en-GB"/>
              <a:t>social equality etc.</a:t>
            </a:r>
            <a:endParaRPr lang="en-GB" sz="28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/>
              <a:t>Background-Theory of Taxation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>
              <a:buFontTx/>
              <a:buNone/>
            </a:pPr>
            <a:endParaRPr lang="en-GB" sz="2400" dirty="0"/>
          </a:p>
          <a:p>
            <a:pPr lvl="1">
              <a:buFontTx/>
              <a:buNone/>
            </a:pPr>
            <a:r>
              <a:rPr lang="en-GB" dirty="0"/>
              <a:t>3. Promote social and economic welfare </a:t>
            </a:r>
          </a:p>
          <a:p>
            <a:pPr lvl="2"/>
            <a:r>
              <a:rPr lang="en-GB" dirty="0"/>
              <a:t>e.g. provide merit goods like education that market would provide but not for all </a:t>
            </a:r>
          </a:p>
          <a:p>
            <a:pPr lvl="2"/>
            <a:r>
              <a:rPr lang="en-GB" dirty="0"/>
              <a:t>discourage demerit goods like alcohol &amp; pollution considered bad for society</a:t>
            </a:r>
          </a:p>
          <a:p>
            <a:pPr lvl="1">
              <a:buFontTx/>
              <a:buNone/>
            </a:pPr>
            <a:r>
              <a:rPr lang="en-GB" dirty="0"/>
              <a:t>4</a:t>
            </a:r>
            <a:r>
              <a:rPr lang="en-GB" sz="2400" dirty="0"/>
              <a:t>.</a:t>
            </a:r>
            <a:r>
              <a:rPr lang="en-GB" dirty="0"/>
              <a:t> Economic Stability</a:t>
            </a:r>
          </a:p>
          <a:p>
            <a:pPr lvl="2"/>
            <a:r>
              <a:rPr lang="en-GB" dirty="0"/>
              <a:t>Balance</a:t>
            </a:r>
            <a:r>
              <a:rPr lang="en-GB" sz="2000" dirty="0"/>
              <a:t> </a:t>
            </a:r>
            <a:r>
              <a:rPr lang="en-GB" dirty="0"/>
              <a:t>economy to prevent high levels of unemployment &amp; inflation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dirty="0"/>
              <a:t>Background-Theory of Taxation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>
              <a:buFontTx/>
              <a:buNone/>
            </a:pPr>
            <a:endParaRPr lang="en-GB" sz="2400" dirty="0"/>
          </a:p>
          <a:p>
            <a:pPr lvl="1">
              <a:buFontTx/>
              <a:buNone/>
            </a:pPr>
            <a:r>
              <a:rPr lang="en-GB" dirty="0"/>
              <a:t>5. Regulation</a:t>
            </a:r>
          </a:p>
          <a:p>
            <a:pPr lvl="2"/>
            <a:r>
              <a:rPr lang="en-GB" dirty="0"/>
              <a:t>Legislation and controls against exploitation (rich against poor etc.)</a:t>
            </a:r>
          </a:p>
          <a:p>
            <a:pPr lvl="1">
              <a:buFontTx/>
              <a:buNone/>
            </a:pPr>
            <a:r>
              <a:rPr lang="en-GB" dirty="0"/>
              <a:t>6. Harmony with trading partners</a:t>
            </a:r>
          </a:p>
          <a:p>
            <a:pPr lvl="2"/>
            <a:r>
              <a:rPr lang="en-GB" dirty="0"/>
              <a:t>Increased globalisation.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Background- Role of Taxation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/>
              <a:t>Significant role in history</a:t>
            </a:r>
          </a:p>
          <a:p>
            <a:pPr lvl="1"/>
            <a:r>
              <a:rPr lang="en-GB"/>
              <a:t>Charles I death – UK 1600’s</a:t>
            </a:r>
          </a:p>
          <a:p>
            <a:pPr lvl="1"/>
            <a:r>
              <a:rPr lang="en-GB"/>
              <a:t>Lady Godiva in Coventry  (1057) </a:t>
            </a:r>
          </a:p>
          <a:p>
            <a:pPr lvl="1"/>
            <a:r>
              <a:rPr lang="en-GB"/>
              <a:t>Poll tax riots – UK 1990</a:t>
            </a:r>
          </a:p>
          <a:p>
            <a:pPr lvl="1"/>
            <a:r>
              <a:rPr lang="en-GB"/>
              <a:t>Others?…..</a:t>
            </a:r>
          </a:p>
          <a:p>
            <a:pPr lvl="1"/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Brief History of Taxation</a:t>
            </a:r>
            <a:endParaRPr lang="en-US" dirty="0"/>
          </a:p>
        </p:txBody>
      </p:sp>
      <p:sp>
        <p:nvSpPr>
          <p:cNvPr id="1126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42950" y="1752600"/>
            <a:ext cx="8416925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400" b="1" dirty="0"/>
              <a:t>Ancient Rome</a:t>
            </a:r>
            <a:r>
              <a:rPr lang="en-GB" sz="2400" dirty="0"/>
              <a:t> – citizens not pay taxes directly, levy only on empire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Indirect taxes (</a:t>
            </a:r>
            <a:r>
              <a:rPr lang="en-GB" sz="2400" dirty="0" err="1"/>
              <a:t>e.g</a:t>
            </a:r>
            <a:r>
              <a:rPr lang="en-GB" sz="2400" dirty="0"/>
              <a:t> on imports/purchases) were charged on citizens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Direct requisition in times of war (</a:t>
            </a:r>
            <a:r>
              <a:rPr lang="en-GB" sz="2400" dirty="0" err="1"/>
              <a:t>tributum</a:t>
            </a:r>
            <a:r>
              <a:rPr lang="en-GB" sz="2400" dirty="0"/>
              <a:t>) = uncertainty issues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Fraud a big problem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Augustus introduced tax reform e.g. inheritance tax of 5% on estate, 1% sales tax on auctions, 4% tax on sales of slaves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Taxes paid in goods as well as coin</a:t>
            </a:r>
          </a:p>
          <a:p>
            <a:pPr lvl="1">
              <a:lnSpc>
                <a:spcPct val="90000"/>
              </a:lnSpc>
            </a:pPr>
            <a:r>
              <a:rPr lang="en-GB" sz="2400" dirty="0" err="1"/>
              <a:t>Capitatio</a:t>
            </a:r>
            <a:r>
              <a:rPr lang="en-GB" sz="2400" dirty="0"/>
              <a:t> (poll tax) and </a:t>
            </a:r>
            <a:r>
              <a:rPr lang="en-GB" sz="2400" dirty="0" err="1"/>
              <a:t>jugatio</a:t>
            </a:r>
            <a:r>
              <a:rPr lang="en-GB" sz="2400" dirty="0"/>
              <a:t> (land tax by class of land) introduced in 4</a:t>
            </a:r>
            <a:r>
              <a:rPr lang="en-GB" sz="2400" baseline="30000" dirty="0"/>
              <a:t>th</a:t>
            </a:r>
            <a:r>
              <a:rPr lang="en-GB" sz="2400" dirty="0"/>
              <a:t> Century AD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00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2657</TotalTime>
  <Words>1527</Words>
  <Application>Microsoft Macintosh PowerPoint</Application>
  <PresentationFormat>Custom</PresentationFormat>
  <Paragraphs>185</Paragraphs>
  <Slides>29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GDS Transport</vt:lpstr>
      <vt:lpstr>Tahoma</vt:lpstr>
      <vt:lpstr>Times New Roman</vt:lpstr>
      <vt:lpstr>Verdana</vt:lpstr>
      <vt:lpstr>Blank Presentation</vt:lpstr>
      <vt:lpstr>Taxation: Policy and Practice 2026/27  Framework of UK Taxation</vt:lpstr>
      <vt:lpstr>Introduction to taxation</vt:lpstr>
      <vt:lpstr>What is a tax?</vt:lpstr>
      <vt:lpstr>Background- Role of Taxation</vt:lpstr>
      <vt:lpstr>Background-Theory of Taxation</vt:lpstr>
      <vt:lpstr>Background-Theory of Taxation</vt:lpstr>
      <vt:lpstr>Background-Theory of Taxation</vt:lpstr>
      <vt:lpstr>Background- Role of Taxation</vt:lpstr>
      <vt:lpstr>Brief History of Taxation</vt:lpstr>
      <vt:lpstr>Brief History of Taxation</vt:lpstr>
      <vt:lpstr>Brief History of Taxation</vt:lpstr>
      <vt:lpstr>Brief History of Taxation</vt:lpstr>
      <vt:lpstr>Brief History of Taxation</vt:lpstr>
      <vt:lpstr>PowerPoint Presentation</vt:lpstr>
      <vt:lpstr>Brief History of Taxation</vt:lpstr>
      <vt:lpstr>Brief History of Taxation</vt:lpstr>
      <vt:lpstr>Background: Classification of taxes</vt:lpstr>
      <vt:lpstr>Background: Classification of taxes</vt:lpstr>
      <vt:lpstr>Background: The UK Tax System</vt:lpstr>
      <vt:lpstr>Background: The UK Tax System</vt:lpstr>
      <vt:lpstr>Background: The UK Tax Rules</vt:lpstr>
      <vt:lpstr>Trends 1979 - 2026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Framework</dc:title>
  <dc:creator>Lymer and Oats</dc:creator>
  <cp:lastModifiedBy>Oats, Lynne</cp:lastModifiedBy>
  <cp:revision>137</cp:revision>
  <cp:lastPrinted>2000-01-27T18:48:13Z</cp:lastPrinted>
  <dcterms:created xsi:type="dcterms:W3CDTF">1995-06-17T23:31:02Z</dcterms:created>
  <dcterms:modified xsi:type="dcterms:W3CDTF">2026-07-09T10:04:21Z</dcterms:modified>
</cp:coreProperties>
</file>