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omments/modernComment_133_0.xml" ContentType="application/vnd.ms-powerpoint.comments+xml"/>
  <Override PartName="/ppt/notesSlides/notesSlide19.xml" ContentType="application/vnd.openxmlformats-officedocument.presentationml.notesSlide+xml"/>
  <Override PartName="/ppt/comments/modernComment_152_0.xml" ContentType="application/vnd.ms-powerpoint.comment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95" r:id="rId2"/>
    <p:sldId id="297" r:id="rId3"/>
    <p:sldId id="296" r:id="rId4"/>
    <p:sldId id="298" r:id="rId5"/>
    <p:sldId id="300" r:id="rId6"/>
    <p:sldId id="301" r:id="rId7"/>
    <p:sldId id="326" r:id="rId8"/>
    <p:sldId id="302" r:id="rId9"/>
    <p:sldId id="311" r:id="rId10"/>
    <p:sldId id="312" r:id="rId11"/>
    <p:sldId id="313" r:id="rId12"/>
    <p:sldId id="314" r:id="rId13"/>
    <p:sldId id="304" r:id="rId14"/>
    <p:sldId id="306" r:id="rId15"/>
    <p:sldId id="318" r:id="rId16"/>
    <p:sldId id="319" r:id="rId17"/>
    <p:sldId id="339" r:id="rId18"/>
    <p:sldId id="335" r:id="rId19"/>
    <p:sldId id="334" r:id="rId20"/>
    <p:sldId id="340" r:id="rId21"/>
    <p:sldId id="333" r:id="rId22"/>
    <p:sldId id="321" r:id="rId23"/>
    <p:sldId id="307" r:id="rId24"/>
    <p:sldId id="338" r:id="rId25"/>
    <p:sldId id="336" r:id="rId26"/>
    <p:sldId id="327" r:id="rId27"/>
    <p:sldId id="328" r:id="rId28"/>
    <p:sldId id="331" r:id="rId29"/>
    <p:sldId id="332" r:id="rId30"/>
    <p:sldId id="315" r:id="rId31"/>
    <p:sldId id="316" r:id="rId32"/>
  </p:sldIdLst>
  <p:sldSz cx="9906000" cy="6858000" type="A4"/>
  <p:notesSz cx="9894888" cy="67675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2">
          <p15:clr>
            <a:srgbClr val="A4A3A4"/>
          </p15:clr>
        </p15:guide>
        <p15:guide id="2" pos="3355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89C598-6653-978F-AF69-C348EDFD18A8}" name="Thomas, Nicky" initials="NT" userId="S::Nicky.Thomas@exeter.ac.uk::3baa1e1a-3bb4-4fbc-a934-c2c91b50b8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75"/>
    <p:restoredTop sz="96301"/>
  </p:normalViewPr>
  <p:slideViewPr>
    <p:cSldViewPr>
      <p:cViewPr varScale="1">
        <p:scale>
          <a:sx n="122" d="100"/>
          <a:sy n="122" d="100"/>
        </p:scale>
        <p:origin x="280" y="20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220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714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32"/>
        <p:guide pos="335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modernComment_133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995D5A7-3215-435D-AE6E-9F48017927C7}" authorId="{DC89C598-6653-978F-AF69-C348EDFD18A8}" created="2026-06-27T09:19:03.84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307"/>
      <ac:spMk id="20485" creationId="{00000000-0000-0000-0000-000000000000}"/>
      <ac:txMk cp="192" len="23">
        <ac:context len="332" hash="1360805807"/>
      </ac:txMk>
    </ac:txMkLst>
    <p188:pos x="8232710" y="1662404"/>
    <p188:txBody>
      <a:bodyPr/>
      <a:lstStyle/>
      <a:p>
        <a:r>
          <a:rPr lang="en-GB"/>
          <a:t>FY26 and dates?</a:t>
        </a:r>
      </a:p>
    </p188:txBody>
  </p188:cm>
</p188:cmLst>
</file>

<file path=ppt/comments/modernComment_152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23A257A-9FCF-43CF-8F2F-2B811D8BF52E}" authorId="{DC89C598-6653-978F-AF69-C348EDFD18A8}" created="2026-06-27T09:19:25.17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338"/>
      <ac:spMk id="228357" creationId="{C051132F-3F7A-7F25-8E4E-BB97C670048B}"/>
      <ac:txMk cp="355" len="6">
        <ac:context len="399" hash="1249429763"/>
      </ac:txMk>
    </ac:txMkLst>
    <p188:pos x="3539412" y="3276600"/>
    <p188:txBody>
      <a:bodyPr/>
      <a:lstStyle/>
      <a:p>
        <a:r>
          <a:rPr lang="en-GB"/>
          <a:t>FY2026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84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t" anchorCtr="0" compatLnSpc="1">
            <a:prstTxWarp prst="textNoShape">
              <a:avLst/>
            </a:prstTxWarp>
          </a:bodyPr>
          <a:lstStyle>
            <a:lvl1pPr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0705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t" anchorCtr="0" compatLnSpc="1">
            <a:prstTxWarp prst="textNoShape">
              <a:avLst/>
            </a:prstTxWarp>
          </a:bodyPr>
          <a:lstStyle>
            <a:lvl1pPr algn="r"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2613" y="2317750"/>
            <a:ext cx="3649662" cy="2525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8613" y="4887913"/>
            <a:ext cx="92376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15" tIns="45858" rIns="91715" bIns="458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b" anchorCtr="0" compatLnSpc="1">
            <a:prstTxWarp prst="textNoShape">
              <a:avLst/>
            </a:prstTxWarp>
          </a:bodyPr>
          <a:lstStyle>
            <a:lvl1pPr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0705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b" anchorCtr="0" compatLnSpc="1">
            <a:prstTxWarp prst="textNoShape">
              <a:avLst/>
            </a:prstTxWarp>
          </a:bodyPr>
          <a:lstStyle>
            <a:lvl1pPr algn="r" defTabSz="911225">
              <a:defRPr sz="1000" i="1" smtClean="0"/>
            </a:lvl1pPr>
          </a:lstStyle>
          <a:p>
            <a:pPr>
              <a:defRPr/>
            </a:pPr>
            <a:fld id="{9F855CAE-0821-469B-B98A-F249D38A8F2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058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742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455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2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EED630-7375-4913-8929-66BF4A297B0A}" type="slidenum">
              <a:rPr lang="en-GB"/>
              <a:pPr/>
              <a:t>12</a:t>
            </a:fld>
            <a:endParaRPr lang="en-GB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3277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</p:spTree>
    <p:extLst>
      <p:ext uri="{BB962C8B-B14F-4D97-AF65-F5344CB8AC3E}">
        <p14:creationId xmlns:p14="http://schemas.microsoft.com/office/powerpoint/2010/main" val="1771738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871AC1-2AEE-4ABD-A519-349EE87E0AEF}" type="slidenum">
              <a:rPr lang="en-GB"/>
              <a:pPr/>
              <a:t>13</a:t>
            </a:fld>
            <a:endParaRPr lang="en-GB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3379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</p:spTree>
    <p:extLst>
      <p:ext uri="{BB962C8B-B14F-4D97-AF65-F5344CB8AC3E}">
        <p14:creationId xmlns:p14="http://schemas.microsoft.com/office/powerpoint/2010/main" val="595257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387143-7BC7-489C-B216-70801CFF94D1}" type="slidenum">
              <a:rPr lang="en-GB"/>
              <a:pPr/>
              <a:t>14</a:t>
            </a:fld>
            <a:endParaRPr lang="en-GB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3584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</p:spTree>
    <p:extLst>
      <p:ext uri="{BB962C8B-B14F-4D97-AF65-F5344CB8AC3E}">
        <p14:creationId xmlns:p14="http://schemas.microsoft.com/office/powerpoint/2010/main" val="12157230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372EA0-416E-4C33-9CA5-D560F81B4EA2}" type="slidenum">
              <a:rPr lang="en-GB"/>
              <a:pPr/>
              <a:t>15</a:t>
            </a:fld>
            <a:endParaRPr lang="en-GB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noFill/>
          <a:ln/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014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4251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410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3F6AED-64FF-4EE9-82E6-99BADE300BAF}" type="slidenum">
              <a:rPr lang="en-GB"/>
              <a:pPr/>
              <a:t>23</a:t>
            </a:fld>
            <a:endParaRPr lang="en-GB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  <p:sp>
        <p:nvSpPr>
          <p:cNvPr id="3789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</p:spTree>
    <p:extLst>
      <p:ext uri="{BB962C8B-B14F-4D97-AF65-F5344CB8AC3E}">
        <p14:creationId xmlns:p14="http://schemas.microsoft.com/office/powerpoint/2010/main" val="775281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3E4076D-DB78-B8DB-B725-DE3A2AA360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D600EA-659F-F747-B204-8DACBD61674B}" type="slidenum">
              <a:rPr lang="en-GB" altLang="en-US"/>
              <a:pPr/>
              <a:t>24</a:t>
            </a:fld>
            <a:endParaRPr lang="en-GB" altLang="en-US"/>
          </a:p>
        </p:txBody>
      </p:sp>
      <p:sp>
        <p:nvSpPr>
          <p:cNvPr id="229378" name="Rectangle 2">
            <a:extLst>
              <a:ext uri="{FF2B5EF4-FFF2-40B4-BE49-F238E27FC236}">
                <a16:creationId xmlns:a16="http://schemas.microsoft.com/office/drawing/2014/main" id="{B3132B69-725E-51CA-0980-130C4A0772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097338" y="450850"/>
            <a:ext cx="5554662" cy="58658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US" altLang="en-US"/>
          </a:p>
        </p:txBody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44C56BE0-802F-2CA1-811F-383E793579FA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541338" y="1419225"/>
            <a:ext cx="3411537" cy="23622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98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587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427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768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9556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1369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46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432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921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73DBF3-79AB-489E-968B-0FF558252D16}" type="slidenum">
              <a:rPr lang="en-GB"/>
              <a:pPr/>
              <a:t>5</a:t>
            </a:fld>
            <a:endParaRPr lang="en-GB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99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A2CCB3-701D-4E7A-94BB-DE1F5A288A0A}" type="slidenum">
              <a:rPr lang="en-GB"/>
              <a:pPr/>
              <a:t>6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25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A2CCB3-701D-4E7A-94BB-DE1F5A288A0A}" type="slidenum">
              <a:rPr lang="en-GB"/>
              <a:pPr/>
              <a:t>7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15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7888ED-1781-4491-831E-E61F73804AFD}" type="slidenum">
              <a:rPr lang="en-GB"/>
              <a:pPr/>
              <a:t>8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1338" y="1419225"/>
            <a:ext cx="3411537" cy="2362200"/>
          </a:xfrm>
          <a:ln cap="flat"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97338" y="450850"/>
            <a:ext cx="5554662" cy="5865813"/>
          </a:xfrm>
          <a:noFill/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38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855CAE-0821-469B-B98A-F249D38A8F29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145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7075" y="381000"/>
            <a:ext cx="210502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616267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810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764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3700" y="188913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CD20E176-621C-48A7-9A95-0C16D855BF65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990600" y="6389688"/>
            <a:ext cx="7924800" cy="24622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© Fiscal Publications – used with permission from Taxation: Policy &amp; Practice, 32nd</a:t>
            </a:r>
            <a:r>
              <a:rPr lang="en-US" sz="1000" baseline="0" dirty="0"/>
              <a:t> </a:t>
            </a:r>
            <a:r>
              <a:rPr lang="en-US" sz="1000" dirty="0"/>
              <a:t>Edition 2025/26 by Lymer &amp; Oats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33_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52_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752600"/>
            <a:ext cx="8385175" cy="1143000"/>
          </a:xfrm>
        </p:spPr>
        <p:txBody>
          <a:bodyPr/>
          <a:lstStyle/>
          <a:p>
            <a:r>
              <a:rPr lang="en-GB" dirty="0"/>
              <a:t>Taxation: Policy and Practice</a:t>
            </a:r>
            <a:br>
              <a:rPr lang="en-GB" dirty="0"/>
            </a:br>
            <a:r>
              <a:rPr lang="en-GB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Chapter 9 Slides:  </a:t>
            </a:r>
            <a:br>
              <a:rPr lang="en-GB" b="0" dirty="0"/>
            </a:br>
            <a:r>
              <a:rPr lang="en-GB" b="0" dirty="0"/>
              <a:t>Corporation Tax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49313" y="4508500"/>
            <a:ext cx="6861175" cy="1752600"/>
          </a:xfrm>
        </p:spPr>
        <p:txBody>
          <a:bodyPr/>
          <a:lstStyle/>
          <a:p>
            <a:pPr algn="l"/>
            <a:r>
              <a:rPr lang="en-GB" baseline="30000"/>
              <a:t>33rd</a:t>
            </a:r>
            <a:r>
              <a:rPr lang="en-GB"/>
              <a:t> </a:t>
            </a:r>
            <a:r>
              <a:rPr lang="en-GB" dirty="0"/>
              <a:t>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8763000" cy="1143000"/>
          </a:xfrm>
        </p:spPr>
        <p:txBody>
          <a:bodyPr/>
          <a:lstStyle/>
          <a:p>
            <a:r>
              <a:rPr lang="en-GB" dirty="0"/>
              <a:t>Corporation Tax: Details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Determining accounting periods</a:t>
            </a:r>
          </a:p>
          <a:p>
            <a:pPr lvl="1"/>
            <a:r>
              <a:rPr lang="en-GB"/>
              <a:t>Similar principles to unincorporated businesses</a:t>
            </a:r>
          </a:p>
          <a:p>
            <a:pPr lvl="1"/>
            <a:r>
              <a:rPr lang="en-GB"/>
              <a:t>Uses accounting periods</a:t>
            </a:r>
          </a:p>
          <a:p>
            <a:pPr lvl="2"/>
            <a:r>
              <a:rPr lang="en-GB"/>
              <a:t>begins – when formed as company</a:t>
            </a:r>
          </a:p>
          <a:p>
            <a:pPr lvl="2"/>
            <a:r>
              <a:rPr lang="en-GB"/>
              <a:t>then 12 months long from then on until winding up of company or until change accounting date (If more than 12 months, split into 12 months and bit left)</a:t>
            </a:r>
          </a:p>
          <a:p>
            <a:pPr lvl="1"/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8839200" cy="1143000"/>
          </a:xfrm>
        </p:spPr>
        <p:txBody>
          <a:bodyPr/>
          <a:lstStyle/>
          <a:p>
            <a:r>
              <a:rPr lang="en-GB" dirty="0"/>
              <a:t>Corporation Tax: Details</a:t>
            </a:r>
          </a:p>
        </p:txBody>
      </p:sp>
      <p:sp>
        <p:nvSpPr>
          <p:cNvPr id="1126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420100" cy="4876800"/>
          </a:xfrm>
        </p:spPr>
        <p:txBody>
          <a:bodyPr/>
          <a:lstStyle/>
          <a:p>
            <a:r>
              <a:rPr lang="en-GB" sz="2800"/>
              <a:t>Allocating profit to accounting periods</a:t>
            </a:r>
          </a:p>
          <a:p>
            <a:pPr lvl="1"/>
            <a:r>
              <a:rPr lang="en-GB" sz="2400"/>
              <a:t>On accruals basis</a:t>
            </a:r>
          </a:p>
          <a:p>
            <a:pPr lvl="1"/>
            <a:r>
              <a:rPr lang="en-GB" sz="2400"/>
              <a:t>If period of accounts&gt;12 months then split into two (or more) tax accounting periods </a:t>
            </a:r>
          </a:p>
          <a:p>
            <a:pPr lvl="1"/>
            <a:r>
              <a:rPr lang="en-GB" sz="2400"/>
              <a:t>If split, need to allocate profits:</a:t>
            </a:r>
          </a:p>
          <a:p>
            <a:pPr lvl="2"/>
            <a:r>
              <a:rPr lang="en-GB" sz="2000"/>
              <a:t>Trading profits (before Capital Allowances) = on time basis (e.g. multiple by fraction in each period)</a:t>
            </a:r>
          </a:p>
          <a:p>
            <a:pPr lvl="2"/>
            <a:r>
              <a:rPr lang="en-GB" sz="2000"/>
              <a:t>Capital Allowances = as arise in accounting period (NB reduce WDA% for short periods)</a:t>
            </a:r>
          </a:p>
          <a:p>
            <a:pPr lvl="2"/>
            <a:r>
              <a:rPr lang="en-GB" sz="2000"/>
              <a:t>Other income (e.g. rent or bank interest) on actual basis </a:t>
            </a:r>
          </a:p>
          <a:p>
            <a:pPr lvl="2"/>
            <a:r>
              <a:rPr lang="en-GB" sz="2000"/>
              <a:t>Capital gains = to periods in which arose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742950" y="228600"/>
            <a:ext cx="8629650" cy="1143000"/>
          </a:xfrm>
          <a:noFill/>
        </p:spPr>
        <p:txBody>
          <a:bodyPr/>
          <a:lstStyle/>
          <a:p>
            <a:pPr defTabSz="762000"/>
            <a:r>
              <a:rPr lang="en-GB" dirty="0"/>
              <a:t>Corporation Tax: Details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12750" y="1524000"/>
            <a:ext cx="9245600" cy="4114800"/>
          </a:xfrm>
          <a:noFill/>
        </p:spPr>
        <p:txBody>
          <a:bodyPr/>
          <a:lstStyle/>
          <a:p>
            <a:r>
              <a:rPr lang="en-GB" dirty="0"/>
              <a:t>Taxable Total Profits</a:t>
            </a:r>
          </a:p>
          <a:p>
            <a:pPr lvl="1"/>
            <a:r>
              <a:rPr lang="en-GB" sz="2400" dirty="0"/>
              <a:t>TTP = aggregation of all income &amp; gains </a:t>
            </a:r>
            <a:r>
              <a:rPr lang="en-GB" sz="2400" i="1" dirty="0"/>
              <a:t>minus </a:t>
            </a:r>
            <a:r>
              <a:rPr lang="en-GB" sz="2400" dirty="0"/>
              <a:t>any charges on income</a:t>
            </a:r>
          </a:p>
          <a:p>
            <a:pPr lvl="1"/>
            <a:r>
              <a:rPr lang="en-GB" sz="2400" dirty="0"/>
              <a:t>Includes net capital gain</a:t>
            </a:r>
          </a:p>
          <a:p>
            <a:pPr lvl="1"/>
            <a:r>
              <a:rPr lang="en-GB" sz="2400" dirty="0"/>
              <a:t>uses components of income (calculations similar to individuals) on current year basis i.e. </a:t>
            </a:r>
          </a:p>
          <a:p>
            <a:pPr lvl="2"/>
            <a:r>
              <a:rPr lang="en-GB" sz="2000" dirty="0"/>
              <a:t>Trading profits, </a:t>
            </a:r>
          </a:p>
          <a:p>
            <a:pPr lvl="2"/>
            <a:r>
              <a:rPr lang="en-GB" sz="2000" dirty="0"/>
              <a:t>Property income</a:t>
            </a:r>
          </a:p>
          <a:p>
            <a:pPr lvl="2"/>
            <a:r>
              <a:rPr lang="en-GB" sz="2000" dirty="0"/>
              <a:t>Non-trading loan relationships (special rules for companies only – see later)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742950" y="228600"/>
            <a:ext cx="8629650" cy="1143000"/>
          </a:xfrm>
          <a:noFill/>
        </p:spPr>
        <p:txBody>
          <a:bodyPr/>
          <a:lstStyle/>
          <a:p>
            <a:pPr defTabSz="762000"/>
            <a:r>
              <a:rPr lang="en-GB" dirty="0"/>
              <a:t>Corporation Tax: Details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12750" y="1524000"/>
            <a:ext cx="9245600" cy="4114800"/>
          </a:xfrm>
          <a:noFill/>
        </p:spPr>
        <p:txBody>
          <a:bodyPr/>
          <a:lstStyle/>
          <a:p>
            <a:r>
              <a:rPr lang="en-GB" dirty="0"/>
              <a:t>Taxable Total Profit</a:t>
            </a:r>
          </a:p>
          <a:p>
            <a:pPr lvl="1"/>
            <a:r>
              <a:rPr lang="en-GB" sz="2400" dirty="0"/>
              <a:t>Trading Profit needs to be adjusted for non-allowable items e.g. depreciation becomes capital allowances, no general provisions, gifts limited, no entertaining costs etc (largely as for sole-trader rules)</a:t>
            </a:r>
          </a:p>
          <a:p>
            <a:pPr lvl="1"/>
            <a:r>
              <a:rPr lang="en-GB" sz="2400" dirty="0"/>
              <a:t>Qualifying charitable donations relief = donations made gross (without deducting any tax)</a:t>
            </a:r>
          </a:p>
          <a:p>
            <a:pPr lvl="1"/>
            <a:r>
              <a:rPr lang="en-GB" sz="2400" dirty="0"/>
              <a:t>trading profit deduction if made for trade purposes, small in amount and to local charities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ChangeArrowheads="1"/>
          </p:cNvSpPr>
          <p:nvPr/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Rectangle 1027"/>
          <p:cNvSpPr>
            <a:spLocks noChangeArrowheads="1"/>
          </p:cNvSpPr>
          <p:nvPr/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8686800" cy="1143000"/>
          </a:xfrm>
          <a:noFill/>
        </p:spPr>
        <p:txBody>
          <a:bodyPr/>
          <a:lstStyle/>
          <a:p>
            <a:pPr defTabSz="762000"/>
            <a:r>
              <a:rPr lang="en-GB" dirty="0"/>
              <a:t>Corporation Taxation: Chargeable Gains</a:t>
            </a:r>
          </a:p>
        </p:txBody>
      </p:sp>
      <p:sp>
        <p:nvSpPr>
          <p:cNvPr id="15365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742950" y="1752600"/>
            <a:ext cx="8420100" cy="1447800"/>
          </a:xfrm>
          <a:noFill/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GB" sz="2400" dirty="0"/>
              <a:t>Companies do not pay CGT but pay CT on </a:t>
            </a:r>
            <a:r>
              <a:rPr lang="en-GB" sz="2400" u="sng" dirty="0"/>
              <a:t>net chargeable gains</a:t>
            </a:r>
            <a:r>
              <a:rPr lang="en-GB" sz="2400" dirty="0"/>
              <a:t> (CY gains - CY losses - B/F losses) -calculated by similar CGT rules e.g. :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GB" sz="2400" dirty="0"/>
          </a:p>
          <a:p>
            <a:pPr lvl="1">
              <a:lnSpc>
                <a:spcPct val="90000"/>
              </a:lnSpc>
              <a:buFontTx/>
              <a:buNone/>
            </a:pPr>
            <a:endParaRPr lang="en-GB" sz="2400" dirty="0"/>
          </a:p>
          <a:p>
            <a:pPr lvl="1">
              <a:lnSpc>
                <a:spcPct val="90000"/>
              </a:lnSpc>
              <a:buFontTx/>
              <a:buNone/>
            </a:pPr>
            <a:endParaRPr lang="en-GB" sz="2400" dirty="0"/>
          </a:p>
          <a:p>
            <a:pPr lvl="1">
              <a:lnSpc>
                <a:spcPct val="90000"/>
              </a:lnSpc>
              <a:buFontTx/>
              <a:buNone/>
            </a:pPr>
            <a:endParaRPr lang="en-GB" sz="2400" dirty="0"/>
          </a:p>
          <a:p>
            <a:pPr lvl="1">
              <a:lnSpc>
                <a:spcPct val="90000"/>
              </a:lnSpc>
              <a:buFontTx/>
              <a:buNone/>
            </a:pPr>
            <a:endParaRPr lang="en-GB" sz="2400" dirty="0"/>
          </a:p>
          <a:p>
            <a:pPr lvl="1">
              <a:lnSpc>
                <a:spcPct val="90000"/>
              </a:lnSpc>
            </a:pPr>
            <a:r>
              <a:rPr lang="en-GB" sz="2400" dirty="0"/>
              <a:t>NB companies get an indexation allowance (inflation adjustment) for each item of cost to the earlier of date of sale or December 2017.</a:t>
            </a:r>
          </a:p>
        </p:txBody>
      </p:sp>
      <p:sp>
        <p:nvSpPr>
          <p:cNvPr id="15366" name="Rectangle 1030"/>
          <p:cNvSpPr>
            <a:spLocks noChangeArrowheads="1"/>
          </p:cNvSpPr>
          <p:nvPr/>
        </p:nvSpPr>
        <p:spPr bwMode="auto">
          <a:xfrm>
            <a:off x="2667000" y="2924944"/>
            <a:ext cx="4276725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en-GB" sz="1600" dirty="0"/>
              <a:t>Sale Proceeds				 X</a:t>
            </a:r>
          </a:p>
          <a:p>
            <a:pPr defTabSz="762000"/>
            <a:r>
              <a:rPr lang="en-GB" sz="1600" dirty="0"/>
              <a:t>less: costs of sale (e.g. legal fees)		</a:t>
            </a:r>
            <a:r>
              <a:rPr lang="en-GB" sz="1600" u="sng" dirty="0"/>
              <a:t>(X)</a:t>
            </a:r>
            <a:endParaRPr lang="en-GB" sz="1600" dirty="0"/>
          </a:p>
          <a:p>
            <a:pPr defTabSz="762000"/>
            <a:r>
              <a:rPr lang="en-GB" sz="1600" dirty="0"/>
              <a:t>					 X</a:t>
            </a:r>
          </a:p>
          <a:p>
            <a:pPr defTabSz="762000"/>
            <a:r>
              <a:rPr lang="en-GB" sz="1600" dirty="0"/>
              <a:t>less: cost (or market value at 31.3.82)	</a:t>
            </a:r>
            <a:r>
              <a:rPr lang="en-GB" sz="1600" u="sng" dirty="0"/>
              <a:t>(X)</a:t>
            </a:r>
            <a:endParaRPr lang="en-GB" sz="1600" dirty="0"/>
          </a:p>
          <a:p>
            <a:pPr defTabSz="762000"/>
            <a:r>
              <a:rPr lang="en-GB" sz="1600" dirty="0"/>
              <a:t>Gross gain/loss 				 X</a:t>
            </a:r>
          </a:p>
          <a:p>
            <a:pPr defTabSz="762000"/>
            <a:r>
              <a:rPr lang="en-GB" sz="1600" dirty="0"/>
              <a:t>less: indexation allowance			</a:t>
            </a:r>
            <a:r>
              <a:rPr lang="en-GB" sz="1600" u="sng" dirty="0"/>
              <a:t>(X)</a:t>
            </a:r>
          </a:p>
          <a:p>
            <a:pPr defTabSz="762000"/>
            <a:r>
              <a:rPr lang="en-GB" sz="1600" dirty="0"/>
              <a:t>Gain/Loss				 </a:t>
            </a:r>
            <a:r>
              <a:rPr lang="en-GB" sz="1600" u="sng" dirty="0"/>
              <a:t>X</a:t>
            </a:r>
            <a:endParaRPr lang="en-GB" sz="1600" dirty="0"/>
          </a:p>
          <a:p>
            <a:pPr defTabSz="762000"/>
            <a:r>
              <a:rPr lang="en-GB" sz="1800" dirty="0"/>
              <a:t>			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9372600" cy="1143000"/>
          </a:xfrm>
          <a:noFill/>
        </p:spPr>
        <p:txBody>
          <a:bodyPr/>
          <a:lstStyle/>
          <a:p>
            <a:r>
              <a:rPr lang="en-GB"/>
              <a:t>Indexation Allowance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19250"/>
            <a:ext cx="9448800" cy="4114800"/>
          </a:xfrm>
          <a:noFill/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GB" sz="2000" dirty="0"/>
              <a:t>applied to all allowable costs (other than incidental disposal costs) to compensate for gains due to inflation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Given from later of 31 March 1982 and month when asset bought/expenditure incurred, to month in which disposed of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Indexation factor =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GB" sz="1800" dirty="0"/>
              <a:t>	RPI for month of disposal (or April 98) - RPI for month of 			acquisition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GB" sz="1800" dirty="0"/>
              <a:t>		RPI for month of acquisition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GB" sz="1800" dirty="0"/>
              <a:t>(express as decimal rounded to 3 decimal places)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multiply </a:t>
            </a:r>
            <a:r>
              <a:rPr lang="en-GB" sz="2000" i="1" dirty="0"/>
              <a:t>indexation factor</a:t>
            </a:r>
            <a:r>
              <a:rPr lang="en-GB" sz="2000" dirty="0"/>
              <a:t> by </a:t>
            </a:r>
            <a:r>
              <a:rPr lang="en-GB" sz="2000" u="sng" dirty="0"/>
              <a:t>cost</a:t>
            </a:r>
            <a:r>
              <a:rPr lang="en-GB" sz="2000" dirty="0"/>
              <a:t> of asset/expenditure to get </a:t>
            </a:r>
            <a:r>
              <a:rPr lang="en-GB" sz="2000" i="1" dirty="0"/>
              <a:t>indexation allowance</a:t>
            </a:r>
            <a:r>
              <a:rPr lang="en-GB" sz="20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(NB if RPI has fallen, the allowance is zero - can’t be negative)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RPI found in rates table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Frozen at December 2017</a:t>
            </a: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1524000" y="3741738"/>
            <a:ext cx="6324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Loan Relationships</a:t>
            </a:r>
            <a:endParaRPr lang="en-US" sz="40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/>
              <a:t>Where company borrows or lends money.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Distinguish between trade and non-trade loans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All interest and other expenses/capital sums aggregated to arrive at a net figure.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Trading loans – dealt with under trading profit rules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400" dirty="0"/>
              <a:t>Non trading loans – dealt with as a separate category</a:t>
            </a:r>
          </a:p>
          <a:p>
            <a:pPr marL="0" indent="0">
              <a:lnSpc>
                <a:spcPct val="80000"/>
              </a:lnSpc>
            </a:pP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D322F-90D5-7D1F-FA03-A46AF3D0C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Capital Allowances: Full Expensing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8841E-194A-09B8-69F7-5C40E94A7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From 1 April 2023 full expensing applies for companies</a:t>
            </a:r>
          </a:p>
          <a:p>
            <a:r>
              <a:rPr lang="en-GB" dirty="0"/>
              <a:t>50% rate applies to special rate pool</a:t>
            </a:r>
          </a:p>
          <a:p>
            <a:r>
              <a:rPr lang="en-GB" dirty="0"/>
              <a:t>100% First Year Allowance for new, movable plant and machinery</a:t>
            </a:r>
          </a:p>
        </p:txBody>
      </p:sp>
    </p:spTree>
    <p:extLst>
      <p:ext uri="{BB962C8B-B14F-4D97-AF65-F5344CB8AC3E}">
        <p14:creationId xmlns:p14="http://schemas.microsoft.com/office/powerpoint/2010/main" val="583723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12A90-78A8-4645-973C-6F319497A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 </a:t>
            </a:r>
            <a:r>
              <a:rPr lang="en-US" dirty="0">
                <a:solidFill>
                  <a:schemeClr val="tx1"/>
                </a:solidFill>
              </a:rPr>
              <a:t>Allowances before 1 April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FCAEC-6B46-A548-BB63-9ED184563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800" dirty="0"/>
              <a:t>Main pool items (not cars) 130%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ea typeface="+mn-ea"/>
                <a:cs typeface="+mn-cs"/>
              </a:rPr>
              <a:t>More beneficial than AIA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ea typeface="+mn-ea"/>
                <a:cs typeface="+mn-cs"/>
              </a:rPr>
              <a:t>Special rate pool – 50% FYA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ea typeface="+mn-ea"/>
                <a:cs typeface="+mn-cs"/>
              </a:rPr>
              <a:t>For both, any balancing charge immediately included, not taken </a:t>
            </a:r>
            <a:r>
              <a:rPr lang="en-GB" sz="2400" dirty="0"/>
              <a:t>to pool.</a:t>
            </a:r>
          </a:p>
          <a:p>
            <a:pPr lvl="1">
              <a:lnSpc>
                <a:spcPct val="90000"/>
              </a:lnSpc>
            </a:pPr>
            <a:endParaRPr lang="en-GB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1713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Research and Development:</a:t>
            </a:r>
            <a:br>
              <a:rPr lang="en-GB" dirty="0"/>
            </a:br>
            <a:r>
              <a:rPr lang="en-GB" dirty="0">
                <a:solidFill>
                  <a:schemeClr val="tx1"/>
                </a:solidFill>
              </a:rPr>
              <a:t>All </a:t>
            </a:r>
            <a:r>
              <a:rPr lang="en-GB" dirty="0"/>
              <a:t>Companies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8420100" cy="4632920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800" dirty="0"/>
              <a:t>RDEC introduced 1 April 2013 for large companies only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Now merged with SME scheme into single scheme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‘Above the line’ credit - more visible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20% of R&amp;D expenditure is added to TTP, then allowed as a credit from tax liability.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Offset first against company’s current year CT, the other liabilities (</a:t>
            </a:r>
            <a:r>
              <a:rPr lang="en-US" sz="2800" dirty="0" err="1"/>
              <a:t>eg</a:t>
            </a:r>
            <a:r>
              <a:rPr lang="en-US" sz="2800" dirty="0"/>
              <a:t> PAYE)</a:t>
            </a:r>
          </a:p>
          <a:p>
            <a:pPr marL="457200" indent="-457200">
              <a:buFont typeface="Arial"/>
              <a:buChar char="•"/>
            </a:pPr>
            <a:endParaRPr lang="en-US" sz="2800" dirty="0"/>
          </a:p>
          <a:p>
            <a:pPr marL="457200" indent="-457200">
              <a:buFont typeface="Arial"/>
              <a:buChar char="•"/>
            </a:pP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57532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GB" sz="2800" dirty="0"/>
              <a:t>Describe imputation system of corporate tax (v. classical)</a:t>
            </a:r>
          </a:p>
          <a:p>
            <a:pPr>
              <a:buFontTx/>
              <a:buChar char="•"/>
            </a:pPr>
            <a:r>
              <a:rPr lang="en-GB" sz="2800" dirty="0"/>
              <a:t>Understand the basis of assessment for companies</a:t>
            </a:r>
          </a:p>
          <a:p>
            <a:pPr>
              <a:buFontTx/>
              <a:buChar char="•"/>
            </a:pPr>
            <a:r>
              <a:rPr lang="en-GB" sz="2800" dirty="0"/>
              <a:t>Calculate taxable total profits</a:t>
            </a:r>
          </a:p>
          <a:p>
            <a:pPr>
              <a:buFontTx/>
              <a:buChar char="•"/>
            </a:pPr>
            <a:r>
              <a:rPr lang="en-GB" sz="2800" dirty="0"/>
              <a:t>Calculate Corporation tax due</a:t>
            </a:r>
          </a:p>
          <a:p>
            <a:pPr>
              <a:buFontTx/>
              <a:buChar char="•"/>
            </a:pPr>
            <a:r>
              <a:rPr lang="en-GB" sz="2800" dirty="0"/>
              <a:t>Describe the rules for company groups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1AB9C-8041-6C43-AB6F-78A837631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Enhanced R&amp;D Intensive Support (ERIS)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C2500-B721-B0E7-7B3C-0EA8C7F00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SMEs that are loss making</a:t>
            </a:r>
          </a:p>
          <a:p>
            <a:r>
              <a:rPr lang="en-GB" dirty="0"/>
              <a:t>Can deduct additional 86% of qualifying costs in calculating adjusted trading loss</a:t>
            </a:r>
          </a:p>
          <a:p>
            <a:r>
              <a:rPr lang="en-GB" dirty="0"/>
              <a:t>Then can claim a payable tax credit equal to 14.5% of the </a:t>
            </a:r>
            <a:r>
              <a:rPr lang="en-GB" dirty="0" err="1"/>
              <a:t>surrendable</a:t>
            </a:r>
            <a:r>
              <a:rPr lang="en-GB" dirty="0"/>
              <a:t> loss.</a:t>
            </a:r>
          </a:p>
        </p:txBody>
      </p:sp>
    </p:spTree>
    <p:extLst>
      <p:ext uri="{BB962C8B-B14F-4D97-AF65-F5344CB8AC3E}">
        <p14:creationId xmlns:p14="http://schemas.microsoft.com/office/powerpoint/2010/main" val="4201500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800" dirty="0"/>
              <a:t>Film tax relief</a:t>
            </a:r>
          </a:p>
          <a:p>
            <a:pPr lvl="0"/>
            <a:r>
              <a:rPr lang="en-GB" sz="2800" dirty="0"/>
              <a:t>Animation tax relief</a:t>
            </a:r>
          </a:p>
          <a:p>
            <a:pPr lvl="0"/>
            <a:r>
              <a:rPr lang="en-GB" sz="2800" dirty="0"/>
              <a:t>High-end television tax relief</a:t>
            </a:r>
          </a:p>
          <a:p>
            <a:pPr lvl="0"/>
            <a:r>
              <a:rPr lang="en-GB" sz="2800" dirty="0"/>
              <a:t>Video games tax relief</a:t>
            </a:r>
          </a:p>
          <a:p>
            <a:pPr lvl="0"/>
            <a:r>
              <a:rPr lang="en-GB" sz="2800" dirty="0"/>
              <a:t>Theatre tax relief</a:t>
            </a:r>
          </a:p>
          <a:p>
            <a:pPr lvl="0"/>
            <a:r>
              <a:rPr lang="en-GB" sz="2800" dirty="0"/>
              <a:t>Orchestra tax relief</a:t>
            </a:r>
          </a:p>
          <a:p>
            <a:pPr lvl="0"/>
            <a:r>
              <a:rPr lang="en-GB" sz="2800" dirty="0"/>
              <a:t>Museums and galleries exhibition tax relief.</a:t>
            </a:r>
          </a:p>
        </p:txBody>
      </p:sp>
    </p:spTree>
    <p:extLst>
      <p:ext uri="{BB962C8B-B14F-4D97-AF65-F5344CB8AC3E}">
        <p14:creationId xmlns:p14="http://schemas.microsoft.com/office/powerpoint/2010/main" val="29551681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Intangibles regime</a:t>
            </a:r>
            <a:endParaRPr lang="en-US" sz="400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en-GB" sz="2800" dirty="0"/>
              <a:t>Introduced in 2002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800" dirty="0"/>
              <a:t>Includes intellectual property such as patents, trademarks and copyright as well as goodwill.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800" dirty="0"/>
              <a:t>Companies can claim deduction for amount written off for accounting purposes (using UK GAAP or IFRS).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800" dirty="0"/>
              <a:t>Can opt to use 4% straight line amortisation instead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GB" sz="2800" dirty="0"/>
              <a:t>Disposal of intangibles dealt with under these rules rather than capital gains tax rules </a:t>
            </a:r>
            <a:endParaRPr 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660400" y="381000"/>
            <a:ext cx="8788400" cy="1143000"/>
          </a:xfrm>
          <a:noFill/>
        </p:spPr>
        <p:txBody>
          <a:bodyPr/>
          <a:lstStyle/>
          <a:p>
            <a:pPr defTabSz="762000"/>
            <a:r>
              <a:rPr lang="en-GB" dirty="0"/>
              <a:t>Corporation Tax: Computation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4201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Gross CT = TTP x CT rate applicable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Rates set for </a:t>
            </a:r>
            <a:r>
              <a:rPr lang="en-GB" sz="2400" i="1" dirty="0"/>
              <a:t>financial </a:t>
            </a:r>
            <a:r>
              <a:rPr lang="en-GB" sz="2400" dirty="0"/>
              <a:t>years (1 Apr - 31 March)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000" dirty="0"/>
              <a:t>(contrast to income tax that works on </a:t>
            </a:r>
            <a:r>
              <a:rPr lang="en-GB" sz="2000" i="1" dirty="0"/>
              <a:t>fiscal </a:t>
            </a:r>
            <a:r>
              <a:rPr lang="en-GB" sz="2000" dirty="0"/>
              <a:t>years 6 April – 5 April)</a:t>
            </a:r>
            <a:endParaRPr lang="en-GB" sz="2400" dirty="0"/>
          </a:p>
          <a:p>
            <a:pPr lvl="1">
              <a:lnSpc>
                <a:spcPct val="90000"/>
              </a:lnSpc>
            </a:pPr>
            <a:r>
              <a:rPr lang="en-GB" sz="2400" dirty="0"/>
              <a:t>identified by April start date (i.e. FY25= 1.4.25 - 31.3.26)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Current rate 25% from 1 April 2023 (previously 19%)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Small profit rate 19% from 1 April 2023 where profits &lt; £50,000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20E167-0150-81F5-7137-35E9C16702FC}"/>
              </a:ext>
            </a:extLst>
          </p:cNvPr>
          <p:cNvSpPr txBox="1"/>
          <p:nvPr/>
        </p:nvSpPr>
        <p:spPr>
          <a:xfrm>
            <a:off x="1361836" y="5488887"/>
            <a:ext cx="7551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Profits between £50,000 - £250,000 – marginal rate between 19% &amp; 25%</a:t>
            </a:r>
          </a:p>
        </p:txBody>
      </p:sp>
    </p:spTree>
  </p:cSld>
  <p:clrMapOvr>
    <a:masterClrMapping/>
  </p:clrMapOvr>
  <p:transition/>
  <p:extLst>
    <p:ext uri="{6950BFC3-D8DA-4A85-94F7-54DA5524770B}">
      <p188:commentRel xmlns:p188="http://schemas.microsoft.com/office/powerpoint/2018/8/main" r:id="rId3"/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>
            <a:extLst>
              <a:ext uri="{FF2B5EF4-FFF2-40B4-BE49-F238E27FC236}">
                <a16:creationId xmlns:a16="http://schemas.microsoft.com/office/drawing/2014/main" id="{B45F3F55-DFAC-584A-3D9A-B9679E66A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55" name="Rectangle 3">
            <a:extLst>
              <a:ext uri="{FF2B5EF4-FFF2-40B4-BE49-F238E27FC236}">
                <a16:creationId xmlns:a16="http://schemas.microsoft.com/office/drawing/2014/main" id="{2D7C35D1-330B-8563-B0AE-0152D36B3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56" name="Rectangle 4">
            <a:extLst>
              <a:ext uri="{FF2B5EF4-FFF2-40B4-BE49-F238E27FC236}">
                <a16:creationId xmlns:a16="http://schemas.microsoft.com/office/drawing/2014/main" id="{504F52AF-7E39-6DB1-3AA6-C2F99868C7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60400" y="381000"/>
            <a:ext cx="8788400" cy="1143000"/>
          </a:xfrm>
          <a:noFill/>
          <a:ln/>
        </p:spPr>
        <p:txBody>
          <a:bodyPr/>
          <a:lstStyle/>
          <a:p>
            <a:pPr defTabSz="762000"/>
            <a:r>
              <a:rPr lang="en-GB" altLang="en-US" dirty="0"/>
              <a:t>Corporation Taxation: Computation</a:t>
            </a:r>
          </a:p>
        </p:txBody>
      </p:sp>
      <p:sp>
        <p:nvSpPr>
          <p:cNvPr id="228357" name="Rectangle 5">
            <a:extLst>
              <a:ext uri="{FF2B5EF4-FFF2-40B4-BE49-F238E27FC236}">
                <a16:creationId xmlns:a16="http://schemas.microsoft.com/office/drawing/2014/main" id="{C051132F-3F7A-7F25-8E4E-BB97C67004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367464" cy="3332583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2800" dirty="0"/>
              <a:t>Gross CT = TTI x CT rate applicable</a:t>
            </a:r>
          </a:p>
          <a:p>
            <a:pPr lvl="1">
              <a:lnSpc>
                <a:spcPct val="90000"/>
              </a:lnSpc>
            </a:pPr>
            <a:r>
              <a:rPr lang="en-GB" altLang="en-US" sz="2400" dirty="0"/>
              <a:t>rate applicable depends of size of company </a:t>
            </a:r>
            <a:r>
              <a:rPr lang="en-GB" altLang="en-US" sz="2400" dirty="0" err="1"/>
              <a:t>i.e</a:t>
            </a:r>
            <a:r>
              <a:rPr lang="en-GB" altLang="en-US" sz="2400" dirty="0"/>
              <a:t> size of ‘profits’ =TTI + unrelated dividends</a:t>
            </a:r>
          </a:p>
          <a:p>
            <a:pPr lvl="2">
              <a:lnSpc>
                <a:spcPct val="90000"/>
              </a:lnSpc>
            </a:pPr>
            <a:r>
              <a:rPr lang="en-GB" altLang="en-US" sz="2000" dirty="0"/>
              <a:t>‘Profits’ &gt; £250,000 = large = 25%</a:t>
            </a:r>
          </a:p>
          <a:p>
            <a:pPr lvl="2">
              <a:lnSpc>
                <a:spcPct val="90000"/>
              </a:lnSpc>
            </a:pPr>
            <a:r>
              <a:rPr lang="en-GB" altLang="en-US" sz="2000" dirty="0"/>
              <a:t>‘Profits’ &lt; £50,000 = small = 19%</a:t>
            </a:r>
          </a:p>
          <a:p>
            <a:pPr lvl="2">
              <a:lnSpc>
                <a:spcPct val="90000"/>
              </a:lnSpc>
            </a:pPr>
            <a:r>
              <a:rPr lang="en-GB" altLang="en-US" sz="2000" dirty="0"/>
              <a:t>between rates a sliding scale applies to ensure a rate pro-rata to the ‘profits’ level </a:t>
            </a:r>
          </a:p>
          <a:p>
            <a:pPr lvl="2">
              <a:lnSpc>
                <a:spcPct val="90000"/>
              </a:lnSpc>
            </a:pPr>
            <a:r>
              <a:rPr lang="en-GB" altLang="en-US" sz="2000" dirty="0"/>
              <a:t>Fraction x (upper limit of band - ‘profits’) x TTI/‘profits’</a:t>
            </a:r>
          </a:p>
          <a:p>
            <a:pPr lvl="3">
              <a:lnSpc>
                <a:spcPct val="90000"/>
              </a:lnSpc>
            </a:pPr>
            <a:r>
              <a:rPr lang="en-GB" altLang="en-US" sz="1800" dirty="0"/>
              <a:t>fraction FY2025 = 3/200</a:t>
            </a:r>
            <a:r>
              <a:rPr lang="en-GB" altLang="en-US" sz="1800" baseline="30000" dirty="0"/>
              <a:t>th</a:t>
            </a:r>
            <a:r>
              <a:rPr lang="en-GB" altLang="en-US" sz="1800" dirty="0"/>
              <a:t> (£50,000 - £250,000) 				</a:t>
            </a:r>
          </a:p>
          <a:p>
            <a:pPr lvl="1">
              <a:lnSpc>
                <a:spcPct val="90000"/>
              </a:lnSpc>
            </a:pPr>
            <a:endParaRPr lang="en-GB" altLang="en-US" sz="2400" dirty="0"/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12C0A089-03E0-6A48-6013-68C447BAD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584" y="5534818"/>
            <a:ext cx="66479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sz="1200" dirty="0"/>
              <a:t>       19%			19-25%	                 		25%</a:t>
            </a:r>
          </a:p>
          <a:p>
            <a:endParaRPr lang="en-GB" altLang="en-US" sz="1200" dirty="0"/>
          </a:p>
          <a:p>
            <a:r>
              <a:rPr lang="en-GB" altLang="en-US" sz="1200" dirty="0"/>
              <a:t>		£50,000			£250,000		</a:t>
            </a:r>
          </a:p>
        </p:txBody>
      </p:sp>
      <p:sp>
        <p:nvSpPr>
          <p:cNvPr id="5" name="Line 11">
            <a:extLst>
              <a:ext uri="{FF2B5EF4-FFF2-40B4-BE49-F238E27FC236}">
                <a16:creationId xmlns:a16="http://schemas.microsoft.com/office/drawing/2014/main" id="{58DBEFF1-DC59-0BB9-94AA-277F2D3D8A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08756" y="5889513"/>
            <a:ext cx="655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C71A97-39F8-C816-5229-2C86BB2A4C9C}"/>
              </a:ext>
            </a:extLst>
          </p:cNvPr>
          <p:cNvCxnSpPr/>
          <p:nvPr/>
        </p:nvCxnSpPr>
        <p:spPr bwMode="auto">
          <a:xfrm>
            <a:off x="3384550" y="5854700"/>
            <a:ext cx="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6954E57-2222-B9B5-6785-10D9E0F536C9}"/>
              </a:ext>
            </a:extLst>
          </p:cNvPr>
          <p:cNvCxnSpPr/>
          <p:nvPr/>
        </p:nvCxnSpPr>
        <p:spPr bwMode="auto">
          <a:xfrm>
            <a:off x="3384550" y="5854700"/>
            <a:ext cx="0" cy="945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C53E2C2-50D8-0437-7ABD-7D81C4A40D56}"/>
              </a:ext>
            </a:extLst>
          </p:cNvPr>
          <p:cNvCxnSpPr/>
          <p:nvPr/>
        </p:nvCxnSpPr>
        <p:spPr bwMode="auto">
          <a:xfrm>
            <a:off x="6177136" y="5842223"/>
            <a:ext cx="0" cy="945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</p:cSld>
  <p:clrMapOvr>
    <a:masterClrMapping/>
  </p:clrMapOvr>
  <p:transition/>
  <p:extLst>
    <p:ext uri="{6950BFC3-D8DA-4A85-94F7-54DA5524770B}">
      <p188:commentRel xmlns:p188="http://schemas.microsoft.com/office/powerpoint/2018/8/main" r:id="rId3"/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797E50-10E0-A94E-996A-D9744CCEB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635000"/>
            <a:ext cx="6796236" cy="50342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C77757-6EF1-114C-AFE1-B8E37E573EC0}"/>
              </a:ext>
            </a:extLst>
          </p:cNvPr>
          <p:cNvSpPr txBox="1"/>
          <p:nvPr/>
        </p:nvSpPr>
        <p:spPr>
          <a:xfrm>
            <a:off x="1192188" y="5877272"/>
            <a:ext cx="4115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Source: IFS https://</a:t>
            </a:r>
            <a:r>
              <a:rPr lang="en-US" sz="1200" dirty="0" err="1"/>
              <a:t>ifs.org.uk</a:t>
            </a:r>
            <a:r>
              <a:rPr lang="en-US" sz="1200" dirty="0"/>
              <a:t>/uploads/Business-tax-</a:t>
            </a:r>
            <a:r>
              <a:rPr lang="en-US" sz="1200" dirty="0" err="1"/>
              <a:t>changes.pdf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410936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Loss Relief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4528" y="1412776"/>
            <a:ext cx="8420100" cy="41148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400" dirty="0"/>
              <a:t>Trading losses – against TTP of same period, carry back to previous 3 years months, carry forward against profits from same trade.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/>
              <a:t>To carry back, must first use in current year (unlike sole traders for income tax).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/>
              <a:t>Property losses – against TTP of same period or carried forward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/>
              <a:t>Non trading loan relationship deficits – against TTP for period, carried back 12 months against interest income, carry forward against non-trading profit.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/>
              <a:t>Restriction for large companies - limit of 50% of TTP + £5m allowance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9036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Company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75% group members can transfer trading losses (‘group relief’).</a:t>
            </a:r>
          </a:p>
          <a:p>
            <a:r>
              <a:rPr lang="en-GB" dirty="0"/>
              <a:t>Maximum = available profits of claimant company</a:t>
            </a:r>
          </a:p>
          <a:p>
            <a:r>
              <a:rPr lang="en-GB" dirty="0"/>
              <a:t>Must have corresponding accounting periods.</a:t>
            </a:r>
          </a:p>
          <a:p>
            <a:r>
              <a:rPr lang="en-GB" dirty="0"/>
              <a:t>Different rules for capital gains.</a:t>
            </a:r>
          </a:p>
        </p:txBody>
      </p:sp>
    </p:spTree>
    <p:extLst>
      <p:ext uri="{BB962C8B-B14F-4D97-AF65-F5344CB8AC3E}">
        <p14:creationId xmlns:p14="http://schemas.microsoft.com/office/powerpoint/2010/main" val="26132840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75% group members?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784648" y="1700808"/>
            <a:ext cx="6560695" cy="3960440"/>
            <a:chOff x="2241" y="6124"/>
            <a:chExt cx="6829" cy="4343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2241" y="774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000">
                  <a:effectLst/>
                  <a:latin typeface="Times New Roman"/>
                  <a:ea typeface="Times New Roman"/>
                </a:rPr>
                <a:t> </a:t>
              </a:r>
              <a:endParaRPr lang="en-GB" sz="120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Alsation Ltd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851" y="612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400">
                  <a:effectLst/>
                  <a:latin typeface="Times New Roman"/>
                  <a:ea typeface="Times New Roman"/>
                </a:rPr>
                <a:t> </a:t>
              </a:r>
              <a:endParaRPr lang="en-GB" sz="120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Canine plc</a:t>
              </a:r>
              <a:endParaRPr lang="en-GB" sz="120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(UK)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241" y="936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500">
                  <a:effectLst/>
                  <a:latin typeface="Times New Roman"/>
                  <a:ea typeface="Times New Roman"/>
                </a:rPr>
                <a:t> </a:t>
              </a:r>
              <a:endParaRPr lang="en-GB" sz="120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Doberman Ltd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851" y="774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000">
                  <a:effectLst/>
                  <a:latin typeface="Times New Roman"/>
                  <a:ea typeface="Times New Roman"/>
                </a:rPr>
                <a:t> </a:t>
              </a:r>
              <a:endParaRPr lang="en-GB" sz="120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Beagle Ltd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7461" y="774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000">
                  <a:effectLst/>
                  <a:latin typeface="Times New Roman"/>
                  <a:ea typeface="Times New Roman"/>
                </a:rPr>
                <a:t> </a:t>
              </a:r>
              <a:endParaRPr lang="en-GB" sz="120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Corgi Ltd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" name="Text Box 157"/>
            <p:cNvSpPr txBox="1">
              <a:spLocks noChangeArrowheads="1"/>
            </p:cNvSpPr>
            <p:nvPr/>
          </p:nvSpPr>
          <p:spPr bwMode="auto">
            <a:xfrm>
              <a:off x="2886" y="8884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>
                  <a:effectLst/>
                  <a:latin typeface="Times New Roman"/>
                  <a:ea typeface="Times New Roman"/>
                </a:rPr>
                <a:t>80%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" name="Text Box 158"/>
            <p:cNvSpPr txBox="1">
              <a:spLocks noChangeArrowheads="1"/>
            </p:cNvSpPr>
            <p:nvPr/>
          </p:nvSpPr>
          <p:spPr bwMode="auto">
            <a:xfrm>
              <a:off x="5496" y="7234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>
                  <a:effectLst/>
                  <a:latin typeface="Times New Roman"/>
                  <a:ea typeface="Times New Roman"/>
                </a:rPr>
                <a:t>80%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" name="Text Box 159"/>
            <p:cNvSpPr txBox="1">
              <a:spLocks noChangeArrowheads="1"/>
            </p:cNvSpPr>
            <p:nvPr/>
          </p:nvSpPr>
          <p:spPr bwMode="auto">
            <a:xfrm>
              <a:off x="3666" y="7234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>
                  <a:effectLst/>
                  <a:latin typeface="Times New Roman"/>
                  <a:ea typeface="Times New Roman"/>
                </a:rPr>
                <a:t>80%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" name="Text Box 160"/>
            <p:cNvSpPr txBox="1">
              <a:spLocks noChangeArrowheads="1"/>
            </p:cNvSpPr>
            <p:nvPr/>
          </p:nvSpPr>
          <p:spPr bwMode="auto">
            <a:xfrm>
              <a:off x="6876" y="7234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>
                  <a:effectLst/>
                  <a:latin typeface="Times New Roman"/>
                  <a:ea typeface="Times New Roman"/>
                </a:rPr>
                <a:t>70%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" name="Line 161"/>
            <p:cNvCxnSpPr/>
            <p:nvPr/>
          </p:nvCxnSpPr>
          <p:spPr bwMode="auto">
            <a:xfrm flipH="1">
              <a:off x="3581" y="7035"/>
              <a:ext cx="1466" cy="85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4" name="Line 162"/>
            <p:cNvCxnSpPr/>
            <p:nvPr/>
          </p:nvCxnSpPr>
          <p:spPr bwMode="auto">
            <a:xfrm>
              <a:off x="6257" y="7043"/>
              <a:ext cx="1459" cy="8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5" name="Line 163"/>
            <p:cNvCxnSpPr/>
            <p:nvPr/>
          </p:nvCxnSpPr>
          <p:spPr bwMode="auto">
            <a:xfrm>
              <a:off x="5655" y="7230"/>
              <a:ext cx="6" cy="5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6" name="Line 164"/>
            <p:cNvCxnSpPr/>
            <p:nvPr/>
          </p:nvCxnSpPr>
          <p:spPr bwMode="auto">
            <a:xfrm flipH="1">
              <a:off x="3037" y="8858"/>
              <a:ext cx="5" cy="5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6379082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 Gains group?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920552" y="1916832"/>
            <a:ext cx="7776864" cy="3960440"/>
            <a:chOff x="2421" y="11704"/>
            <a:chExt cx="8100" cy="3263"/>
          </a:xfrm>
        </p:grpSpPr>
        <p:sp>
          <p:nvSpPr>
            <p:cNvPr id="4" name="Text Box 166"/>
            <p:cNvSpPr txBox="1">
              <a:spLocks noChangeArrowheads="1"/>
            </p:cNvSpPr>
            <p:nvPr/>
          </p:nvSpPr>
          <p:spPr bwMode="auto">
            <a:xfrm>
              <a:off x="4028" y="12257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>
                  <a:effectLst/>
                  <a:latin typeface="Times New Roman"/>
                  <a:ea typeface="Times New Roman"/>
                </a:rPr>
                <a:t>75%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" name="Text Box 167"/>
            <p:cNvSpPr txBox="1">
              <a:spLocks noChangeArrowheads="1"/>
            </p:cNvSpPr>
            <p:nvPr/>
          </p:nvSpPr>
          <p:spPr bwMode="auto">
            <a:xfrm>
              <a:off x="6188" y="13042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>
                  <a:effectLst/>
                  <a:latin typeface="Times New Roman"/>
                  <a:ea typeface="Times New Roman"/>
                </a:rPr>
                <a:t>75%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" name="Text Box 168"/>
            <p:cNvSpPr txBox="1">
              <a:spLocks noChangeArrowheads="1"/>
            </p:cNvSpPr>
            <p:nvPr/>
          </p:nvSpPr>
          <p:spPr bwMode="auto">
            <a:xfrm>
              <a:off x="8309" y="13788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>
                  <a:effectLst/>
                  <a:latin typeface="Times New Roman"/>
                  <a:ea typeface="Times New Roman"/>
                </a:rPr>
                <a:t>75%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2421" y="1170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200">
                  <a:effectLst/>
                  <a:latin typeface="Times New Roman"/>
                  <a:ea typeface="Times New Roman"/>
                </a:rPr>
                <a:t> </a:t>
              </a: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A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6748" y="1314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200">
                  <a:effectLst/>
                  <a:latin typeface="Times New Roman"/>
                  <a:ea typeface="Times New Roman"/>
                </a:rPr>
                <a:t> </a:t>
              </a: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C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8912" y="1386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200">
                  <a:effectLst/>
                  <a:latin typeface="Times New Roman"/>
                  <a:ea typeface="Times New Roman"/>
                </a:rPr>
                <a:t> </a:t>
              </a: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D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84" y="12424"/>
              <a:ext cx="1609" cy="110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200">
                  <a:effectLst/>
                  <a:latin typeface="Times New Roman"/>
                  <a:ea typeface="Times New Roman"/>
                </a:rPr>
                <a:t> </a:t>
              </a:r>
            </a:p>
            <a:p>
              <a:pPr algn="ctr">
                <a:spcAft>
                  <a:spcPts val="0"/>
                </a:spcAft>
              </a:pPr>
              <a:r>
                <a:rPr lang="en-GB" sz="1100">
                  <a:effectLst/>
                  <a:latin typeface="Times New Roman"/>
                  <a:ea typeface="Times New Roman"/>
                </a:rPr>
                <a:t>B</a:t>
              </a:r>
              <a:endParaRPr lang="en-GB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" name="Line 173"/>
            <p:cNvCxnSpPr/>
            <p:nvPr/>
          </p:nvCxnSpPr>
          <p:spPr bwMode="auto">
            <a:xfrm>
              <a:off x="3991" y="12424"/>
              <a:ext cx="719" cy="2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2" name="Line 174"/>
            <p:cNvCxnSpPr/>
            <p:nvPr/>
          </p:nvCxnSpPr>
          <p:spPr bwMode="auto">
            <a:xfrm>
              <a:off x="6137" y="13192"/>
              <a:ext cx="702" cy="2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" name="Line 175"/>
            <p:cNvCxnSpPr/>
            <p:nvPr/>
          </p:nvCxnSpPr>
          <p:spPr bwMode="auto">
            <a:xfrm>
              <a:off x="8266" y="13954"/>
              <a:ext cx="719" cy="2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4763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Tax on profits of Corporations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Introduced in 1965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Based on income tax rules, so many similarities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Recent years diverged in key areas, however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Now moving closer to accounting figures than ever before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Payment of Corporation Tax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/>
              <a:t>Self Assessment</a:t>
            </a:r>
          </a:p>
          <a:p>
            <a:pPr lvl="1"/>
            <a:r>
              <a:rPr lang="en-GB" sz="2400" dirty="0"/>
              <a:t>Introduced July 1999</a:t>
            </a:r>
          </a:p>
          <a:p>
            <a:pPr lvl="1"/>
            <a:r>
              <a:rPr lang="en-GB" sz="2400" dirty="0"/>
              <a:t>No assessments raised by HMRC</a:t>
            </a:r>
          </a:p>
          <a:p>
            <a:pPr lvl="1"/>
            <a:r>
              <a:rPr lang="en-GB" sz="2400" dirty="0"/>
              <a:t>Company performs own tax computation and pay tax due on ‘due date’</a:t>
            </a:r>
          </a:p>
          <a:p>
            <a:pPr lvl="1"/>
            <a:r>
              <a:rPr lang="en-GB" sz="2400" dirty="0"/>
              <a:t>Sends assessment &amp; comp. details to HMRC</a:t>
            </a:r>
          </a:p>
          <a:p>
            <a:pPr lvl="1"/>
            <a:r>
              <a:rPr lang="en-GB" sz="2400" dirty="0"/>
              <a:t>HMRC has 1 year to raise query with assessment</a:t>
            </a:r>
          </a:p>
          <a:p>
            <a:pPr lvl="1"/>
            <a:r>
              <a:rPr lang="en-GB" sz="2400" dirty="0"/>
              <a:t>Companies must maintain records for 6 years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Payment dates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300" y="1498661"/>
            <a:ext cx="8420100" cy="4114800"/>
          </a:xfrm>
        </p:spPr>
        <p:txBody>
          <a:bodyPr/>
          <a:lstStyle/>
          <a:p>
            <a:pPr lvl="1"/>
            <a:r>
              <a:rPr lang="en-GB" sz="2400" dirty="0"/>
              <a:t>Pay CT 9 months and one day after year end unless large company</a:t>
            </a:r>
          </a:p>
          <a:p>
            <a:pPr lvl="1"/>
            <a:r>
              <a:rPr lang="en-GB" sz="2400" dirty="0"/>
              <a:t>Large companies (&gt;£1.5m ‘profits’) make quarterly payments on account during tax year</a:t>
            </a:r>
          </a:p>
          <a:p>
            <a:pPr lvl="1"/>
            <a:r>
              <a:rPr lang="en-GB" sz="2400" dirty="0"/>
              <a:t>Due dates </a:t>
            </a:r>
          </a:p>
          <a:p>
            <a:pPr lvl="2"/>
            <a:r>
              <a:rPr lang="en-GB" sz="2000" dirty="0"/>
              <a:t>1</a:t>
            </a:r>
            <a:r>
              <a:rPr lang="en-GB" sz="2000" baseline="30000" dirty="0"/>
              <a:t>st</a:t>
            </a:r>
            <a:r>
              <a:rPr lang="en-GB" sz="2000" dirty="0"/>
              <a:t> payment = 14</a:t>
            </a:r>
            <a:r>
              <a:rPr lang="en-GB" sz="2000" baseline="30000" dirty="0"/>
              <a:t>th</a:t>
            </a:r>
            <a:r>
              <a:rPr lang="en-GB" sz="2000" dirty="0"/>
              <a:t> day of 7</a:t>
            </a:r>
            <a:r>
              <a:rPr lang="en-GB" sz="2000" baseline="30000" dirty="0"/>
              <a:t>th</a:t>
            </a:r>
            <a:r>
              <a:rPr lang="en-GB" sz="2000" dirty="0"/>
              <a:t> month of period</a:t>
            </a:r>
          </a:p>
          <a:p>
            <a:pPr lvl="2"/>
            <a:r>
              <a:rPr lang="en-GB" sz="2000" dirty="0"/>
              <a:t>3 further payments at quarterly intervals</a:t>
            </a:r>
          </a:p>
          <a:p>
            <a:pPr lvl="2"/>
            <a:r>
              <a:rPr lang="en-GB" sz="2000" dirty="0"/>
              <a:t>(final settlement payment due 3 months an 14</a:t>
            </a:r>
            <a:r>
              <a:rPr lang="en-GB" sz="2000" baseline="30000" dirty="0"/>
              <a:t>th</a:t>
            </a:r>
            <a:r>
              <a:rPr lang="en-GB" sz="2000" dirty="0"/>
              <a:t> days after period ends so has time to work out correct balance for year)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400" dirty="0"/>
              <a:t>For </a:t>
            </a:r>
            <a:r>
              <a:rPr lang="en-GB" sz="2400"/>
              <a:t>very large companies </a:t>
            </a:r>
            <a:r>
              <a:rPr lang="en-GB" sz="2400" dirty="0"/>
              <a:t>with profits of £20m or more, 3</a:t>
            </a:r>
            <a:r>
              <a:rPr lang="en-GB" sz="2400" baseline="30000" dirty="0"/>
              <a:t>rd</a:t>
            </a:r>
            <a:r>
              <a:rPr lang="en-GB" sz="2400" dirty="0"/>
              <a:t>, 6</a:t>
            </a:r>
            <a:r>
              <a:rPr lang="en-GB" sz="2400" baseline="30000" dirty="0"/>
              <a:t>th</a:t>
            </a:r>
            <a:r>
              <a:rPr lang="en-GB" sz="2400" dirty="0"/>
              <a:t>, 9</a:t>
            </a:r>
            <a:r>
              <a:rPr lang="en-GB" sz="2400" baseline="30000" dirty="0"/>
              <a:t>th</a:t>
            </a:r>
            <a:r>
              <a:rPr lang="en-GB" sz="2400" dirty="0"/>
              <a:t> and 12</a:t>
            </a:r>
            <a:r>
              <a:rPr lang="en-GB" sz="2400" baseline="30000" dirty="0"/>
              <a:t>th</a:t>
            </a:r>
            <a:r>
              <a:rPr lang="en-GB" sz="2400" dirty="0"/>
              <a:t> months</a:t>
            </a:r>
          </a:p>
          <a:p>
            <a:pPr lvl="2"/>
            <a:endParaRPr lang="en-GB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Liability to Corporation Tax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763000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Company for CT purposes = corporation or unincorporated association (including clubs and political associations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DOES NOT include sole-traders or partnerships (who pay income tax)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Dividends received from other companies NOT liable to CT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800" dirty="0"/>
              <a:t>Capital gains of company part of CT computation (no separate CGT)</a:t>
            </a:r>
          </a:p>
          <a:p>
            <a:pPr>
              <a:lnSpc>
                <a:spcPct val="90000"/>
              </a:lnSpc>
              <a:buFontTx/>
              <a:buChar char="•"/>
            </a:pPr>
            <a:endParaRPr lang="en-GB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8991600" cy="1143000"/>
          </a:xfrm>
          <a:noFill/>
        </p:spPr>
        <p:txBody>
          <a:bodyPr/>
          <a:lstStyle/>
          <a:p>
            <a:r>
              <a:rPr lang="en-GB" dirty="0"/>
              <a:t>Company Tax: Rationale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4850" y="1700213"/>
            <a:ext cx="8420100" cy="4537075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/>
              <a:t>Is there an argument that a company is collection of individuals, therefore why tax the profit twice ? </a:t>
            </a:r>
          </a:p>
          <a:p>
            <a:pPr>
              <a:lnSpc>
                <a:spcPct val="80000"/>
              </a:lnSpc>
            </a:pPr>
            <a:r>
              <a:rPr lang="en-GB" sz="2800" dirty="0"/>
              <a:t>Meade Committee Report (1978) - reasons for justifying taxing company profits :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GB" sz="2400" dirty="0"/>
              <a:t>1. </a:t>
            </a:r>
            <a:r>
              <a:rPr lang="en-GB" sz="2400" i="1" dirty="0"/>
              <a:t>Privileges of incorporation </a:t>
            </a:r>
            <a:r>
              <a:rPr lang="en-GB" sz="2400" dirty="0"/>
              <a:t>- pay for benefits of limited liability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GB" sz="2400" dirty="0"/>
              <a:t>2. </a:t>
            </a:r>
            <a:r>
              <a:rPr lang="en-GB" sz="2400" i="1" dirty="0"/>
              <a:t>Equity -</a:t>
            </a:r>
            <a:r>
              <a:rPr lang="en-GB" sz="2400" dirty="0"/>
              <a:t> as unincorporated businesses pay tax on both retained and distributed profits so should incorporated businesses.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GB" sz="2400" dirty="0"/>
              <a:t>3.</a:t>
            </a:r>
            <a:r>
              <a:rPr lang="en-GB" sz="2400" i="1" dirty="0"/>
              <a:t> Revenue Raising - </a:t>
            </a:r>
            <a:r>
              <a:rPr lang="en-GB" sz="2400" dirty="0"/>
              <a:t>convenient way of raising revenue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GB" sz="2400" dirty="0"/>
              <a:t>4. </a:t>
            </a:r>
            <a:r>
              <a:rPr lang="en-GB" sz="2400" i="1" dirty="0"/>
              <a:t>System exists - why change ?</a:t>
            </a:r>
            <a:endParaRPr lang="en-GB" sz="2400" dirty="0"/>
          </a:p>
          <a:p>
            <a:pPr>
              <a:lnSpc>
                <a:spcPct val="80000"/>
              </a:lnSpc>
            </a:pPr>
            <a:endParaRPr lang="en-GB" sz="28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25500" y="304800"/>
            <a:ext cx="8420100" cy="1143000"/>
          </a:xfrm>
          <a:noFill/>
        </p:spPr>
        <p:txBody>
          <a:bodyPr/>
          <a:lstStyle/>
          <a:p>
            <a:r>
              <a:rPr lang="en-GB" dirty="0"/>
              <a:t>Company Tax: Systems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420100" cy="4114800"/>
          </a:xfrm>
          <a:noFill/>
        </p:spPr>
        <p:txBody>
          <a:bodyPr/>
          <a:lstStyle/>
          <a:p>
            <a:pPr lvl="1">
              <a:lnSpc>
                <a:spcPct val="90000"/>
              </a:lnSpc>
              <a:buFontTx/>
              <a:buNone/>
            </a:pPr>
            <a:r>
              <a:rPr lang="en-GB" sz="2400" b="1" dirty="0"/>
              <a:t>1. Classical System  -</a:t>
            </a:r>
          </a:p>
          <a:p>
            <a:pPr>
              <a:lnSpc>
                <a:spcPct val="90000"/>
              </a:lnSpc>
            </a:pPr>
            <a:r>
              <a:rPr lang="en-GB" sz="2600" dirty="0"/>
              <a:t>Doesn’t differentiate between distributed and retained earnings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i.e. company pays tax on BOTH types of earnings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Shareholders treated as strictly independent of company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i.e. shareholder liable to income tax on dividends and CGT on taxable gains from disposals of shares</a:t>
            </a:r>
          </a:p>
          <a:p>
            <a:pPr>
              <a:lnSpc>
                <a:spcPct val="90000"/>
              </a:lnSpc>
            </a:pPr>
            <a:endParaRPr lang="en-GB" sz="24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25500" y="304800"/>
            <a:ext cx="8420100" cy="1143000"/>
          </a:xfrm>
          <a:noFill/>
        </p:spPr>
        <p:txBody>
          <a:bodyPr/>
          <a:lstStyle/>
          <a:p>
            <a:r>
              <a:rPr lang="en-GB" dirty="0"/>
              <a:t>Company Tax: Systems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420100" cy="4114800"/>
          </a:xfrm>
          <a:noFill/>
        </p:spPr>
        <p:txBody>
          <a:bodyPr/>
          <a:lstStyle/>
          <a:p>
            <a:pPr lvl="1">
              <a:lnSpc>
                <a:spcPct val="90000"/>
              </a:lnSpc>
              <a:buFontTx/>
              <a:buNone/>
            </a:pPr>
            <a:r>
              <a:rPr lang="en-GB" sz="2400" b="1" dirty="0"/>
              <a:t>1. Classical System  -</a:t>
            </a:r>
          </a:p>
          <a:p>
            <a:pPr>
              <a:lnSpc>
                <a:spcPct val="90000"/>
              </a:lnSpc>
            </a:pPr>
            <a:r>
              <a:rPr lang="en-GB" sz="2600" dirty="0"/>
              <a:t>Criticisms :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Over taxation of corporate profits (tends to distort dividend policy)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not neutral between equity and debt capital (double tax encourages higher gearing because interest deductible and dividends are not)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encourages retention of earnings which may lead to double tax on disposal of shares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encourages investment from retained earnings (distorts investment decisions and lead to inefficient use of resources)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GB" dirty="0"/>
              <a:t>Company Tax: Systems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6496" y="1412776"/>
            <a:ext cx="8424936" cy="4114800"/>
          </a:xfrm>
          <a:noFill/>
        </p:spPr>
        <p:txBody>
          <a:bodyPr/>
          <a:lstStyle/>
          <a:p>
            <a:pPr lvl="1">
              <a:lnSpc>
                <a:spcPct val="90000"/>
              </a:lnSpc>
              <a:buFontTx/>
              <a:buNone/>
            </a:pPr>
            <a:r>
              <a:rPr lang="en-GB" sz="2400" b="1" dirty="0"/>
              <a:t>2. Imputation System :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All (or part) of CT on company profits is </a:t>
            </a:r>
            <a:r>
              <a:rPr lang="en-GB" sz="2000" i="1" dirty="0"/>
              <a:t>imputed</a:t>
            </a:r>
            <a:r>
              <a:rPr lang="en-GB" sz="2000" dirty="0"/>
              <a:t> to shareholders as a </a:t>
            </a:r>
            <a:r>
              <a:rPr lang="en-GB" sz="2000" i="1" dirty="0"/>
              <a:t>tax credit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Two main types: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1. </a:t>
            </a:r>
            <a:r>
              <a:rPr lang="en-GB" sz="1800" i="1" dirty="0"/>
              <a:t>Full Imputation - </a:t>
            </a:r>
            <a:r>
              <a:rPr lang="en-GB" sz="1800" dirty="0"/>
              <a:t>all CT imputed  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2. </a:t>
            </a:r>
            <a:r>
              <a:rPr lang="en-GB" sz="1800" i="1" dirty="0"/>
              <a:t>Partial Imputation - </a:t>
            </a:r>
            <a:r>
              <a:rPr lang="en-GB" sz="1800" dirty="0"/>
              <a:t>part of CT imputed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Avoids/reduces double tax effects on dividends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BUT not on retained earnings (still CGT on share disposals)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Used in the UK since 1973 until recently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b="1" dirty="0"/>
              <a:t>3. Split rate system :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distinguish between distributed and retained earnings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lower rate on distributed to avoid double tax of dividends</a:t>
            </a:r>
          </a:p>
          <a:p>
            <a:pPr lvl="2">
              <a:lnSpc>
                <a:spcPct val="90000"/>
              </a:lnSpc>
            </a:pPr>
            <a:r>
              <a:rPr lang="en-GB" sz="2000" dirty="0"/>
              <a:t>Used in Germany historically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8763000" cy="1143000"/>
          </a:xfrm>
        </p:spPr>
        <p:txBody>
          <a:bodyPr/>
          <a:lstStyle/>
          <a:p>
            <a:r>
              <a:rPr lang="en-GB" dirty="0"/>
              <a:t>Corporation Tax: Details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420100" cy="4572000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GB" dirty="0"/>
              <a:t>Calculation of corporation tax: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GB" dirty="0"/>
              <a:t>Determine accounting period to be assessed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GB" dirty="0"/>
              <a:t>Adjust accounting profits for tax purposes and allocate income and allowable expenditure to correct tax period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GB" dirty="0"/>
              <a:t>Calculate Taxable Total Profits (TTP)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n-GB" dirty="0"/>
              <a:t>Determine rate(s) at which corporation tax will be charged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12a5d77-fb98-4eee-af32-1334d8f04a53}" enabled="0" method="" siteId="{912a5d77-fb98-4eee-af32-1334d8f04a5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2350</TotalTime>
  <Words>1981</Words>
  <Application>Microsoft Macintosh PowerPoint</Application>
  <PresentationFormat>A4 Paper (210x297 mm)</PresentationFormat>
  <Paragraphs>254</Paragraphs>
  <Slides>31</Slides>
  <Notes>25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Tahoma</vt:lpstr>
      <vt:lpstr>Times New Roman</vt:lpstr>
      <vt:lpstr>Verdana</vt:lpstr>
      <vt:lpstr>Blank Presentation</vt:lpstr>
      <vt:lpstr>Taxation: Policy and Practice 2026/27  Chapter 9 Slides:   Corporation Tax</vt:lpstr>
      <vt:lpstr>Overview</vt:lpstr>
      <vt:lpstr>Introduction</vt:lpstr>
      <vt:lpstr>Liability to Corporation Tax</vt:lpstr>
      <vt:lpstr>Company Tax: Rationale</vt:lpstr>
      <vt:lpstr>Company Tax: Systems</vt:lpstr>
      <vt:lpstr>Company Tax: Systems</vt:lpstr>
      <vt:lpstr>Company Tax: Systems</vt:lpstr>
      <vt:lpstr>Corporation Tax: Details</vt:lpstr>
      <vt:lpstr>Corporation Tax: Details</vt:lpstr>
      <vt:lpstr>Corporation Tax: Details</vt:lpstr>
      <vt:lpstr>Corporation Tax: Details</vt:lpstr>
      <vt:lpstr>Corporation Tax: Details</vt:lpstr>
      <vt:lpstr>Corporation Taxation: Chargeable Gains</vt:lpstr>
      <vt:lpstr>Indexation Allowance</vt:lpstr>
      <vt:lpstr>Loan Relationships</vt:lpstr>
      <vt:lpstr>Capital Allowances: Full Expensing</vt:lpstr>
      <vt:lpstr>Capital Allowances before 1 April 2023</vt:lpstr>
      <vt:lpstr>Research and Development: All Companies</vt:lpstr>
      <vt:lpstr>Enhanced R&amp;D Intensive Support (ERIS)</vt:lpstr>
      <vt:lpstr>Creative Industries</vt:lpstr>
      <vt:lpstr>Intangibles regime</vt:lpstr>
      <vt:lpstr>Corporation Tax: Computation</vt:lpstr>
      <vt:lpstr>Corporation Taxation: Computation</vt:lpstr>
      <vt:lpstr>PowerPoint Presentation</vt:lpstr>
      <vt:lpstr>Loss Relief</vt:lpstr>
      <vt:lpstr>Company Groups</vt:lpstr>
      <vt:lpstr>75% group members?</vt:lpstr>
      <vt:lpstr>Capital Gains group?</vt:lpstr>
      <vt:lpstr>Payment of Corporation Tax</vt:lpstr>
      <vt:lpstr>Payment dates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09 Corporation tax</dc:title>
  <dc:creator>Lymer &amp; Oats</dc:creator>
  <cp:lastModifiedBy>Oats, Lynne</cp:lastModifiedBy>
  <cp:revision>190</cp:revision>
  <cp:lastPrinted>2000-01-27T18:48:13Z</cp:lastPrinted>
  <dcterms:created xsi:type="dcterms:W3CDTF">1995-06-17T23:31:02Z</dcterms:created>
  <dcterms:modified xsi:type="dcterms:W3CDTF">2026-07-09T10:03:51Z</dcterms:modified>
</cp:coreProperties>
</file>