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2E_0.xml" ContentType="application/vnd.ms-powerpoint.comments+xml"/>
  <Override PartName="/ppt/notesSlides/notesSlide4.xml" ContentType="application/vnd.openxmlformats-officedocument.presentationml.notesSlide+xml"/>
  <Override PartName="/ppt/comments/modernComment_140_0.xml" ContentType="application/vnd.ms-powerpoint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5" r:id="rId2"/>
    <p:sldId id="296" r:id="rId3"/>
    <p:sldId id="297" r:id="rId4"/>
    <p:sldId id="312" r:id="rId5"/>
    <p:sldId id="306" r:id="rId6"/>
    <p:sldId id="298" r:id="rId7"/>
    <p:sldId id="313" r:id="rId8"/>
    <p:sldId id="307" r:id="rId9"/>
    <p:sldId id="321" r:id="rId10"/>
    <p:sldId id="302" r:id="rId11"/>
    <p:sldId id="320" r:id="rId12"/>
    <p:sldId id="323" r:id="rId13"/>
    <p:sldId id="314" r:id="rId14"/>
    <p:sldId id="303" r:id="rId15"/>
    <p:sldId id="315" r:id="rId16"/>
    <p:sldId id="299" r:id="rId17"/>
    <p:sldId id="324" r:id="rId18"/>
    <p:sldId id="322" r:id="rId19"/>
  </p:sldIdLst>
  <p:sldSz cx="9906000" cy="6858000" type="A4"/>
  <p:notesSz cx="9753600" cy="666908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1">
          <p15:clr>
            <a:srgbClr val="A4A3A4"/>
          </p15:clr>
        </p15:guide>
        <p15:guide id="2" pos="331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823383-EC2D-ABA1-EDFA-0CB9F71F856D}" name="Oats, Lynne" initials="OL" userId="S::L.M.Oats@exeter.ac.uk::5ff28a64-e71d-4c50-9d9f-cd59bfa50352" providerId="AD"/>
  <p188:author id="{DC89C598-6653-978F-AF69-C348EDFD18A8}" name="Thomas, Nicky" initials="NT" userId="S::Nicky.Thomas@exeter.ac.uk::3baa1e1a-3bb4-4fbc-a934-c2c91b50b8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798"/>
    <p:restoredTop sz="86438"/>
  </p:normalViewPr>
  <p:slideViewPr>
    <p:cSldViewPr>
      <p:cViewPr varScale="1">
        <p:scale>
          <a:sx n="103" d="100"/>
          <a:sy n="103" d="100"/>
        </p:scale>
        <p:origin x="176" y="30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108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01"/>
        <p:guide pos="33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modernComment_12E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72D55F2-1E17-407C-9ADC-42B6F6907F3B}" authorId="{DC89C598-6653-978F-AF69-C348EDFD18A8}" created="2026-06-27T09:06:42.78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02"/>
      <ac:graphicFrameMk id="7" creationId="{5D228F1B-0CC7-1046-18A0-0B72B8BD54C2}"/>
      <ac:tblMk/>
      <ac:tcMk rowId="4103040804" colId="3332243028"/>
      <ac:txMk cp="0" len="3">
        <ac:context len="4" hash="1823131"/>
      </ac:txMk>
    </ac:txMkLst>
    <p188:pos x="6648379" y="2886639"/>
    <p188:txBody>
      <a:bodyPr/>
      <a:lstStyle/>
      <a:p>
        <a:r>
          <a:rPr lang="en-GB"/>
          <a:t>14%</a:t>
        </a:r>
      </a:p>
    </p188:txBody>
  </p188:cm>
</p188:cmLst>
</file>

<file path=ppt/comments/modernComment_140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3C1ECB5-9ACA-4AE0-BA47-B8F6D7E1974A}" authorId="{DC89C598-6653-978F-AF69-C348EDFD18A8}" created="2026-06-27T09:07:28.576">
    <pc:sldMkLst xmlns:pc="http://schemas.microsoft.com/office/powerpoint/2013/main/command">
      <pc:docMk/>
      <pc:sldMk cId="0" sldId="320"/>
    </pc:sldMkLst>
    <p188:txBody>
      <a:bodyPr/>
      <a:lstStyle/>
      <a:p>
        <a:r>
          <a:rPr lang="en-GB"/>
          <a:t>Include 40% new Main Pool FYA?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386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27675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algn="r"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78163" y="2284413"/>
            <a:ext cx="3597275" cy="2489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3850" y="4816475"/>
            <a:ext cx="91059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4" tIns="45203" rIns="90404" bIns="452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27675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algn="r" defTabSz="898525">
              <a:defRPr sz="1000" i="1" smtClean="0"/>
            </a:lvl1pPr>
          </a:lstStyle>
          <a:p>
            <a:pPr>
              <a:defRPr/>
            </a:pPr>
            <a:fld id="{895D54DB-7509-4310-8346-670F833A1E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7266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52F42-E2CF-4CA2-8FD4-7EDD2103ECF8}" type="slidenum">
              <a:rPr lang="en-GB"/>
              <a:pPr/>
              <a:t>6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Cap Allowances 2</a:t>
            </a:r>
          </a:p>
          <a:p>
            <a:r>
              <a:rPr lang="en-GB"/>
              <a:t>Def - buildings excluded - inc any work done on changing buildings about eg walls, doors, ceilings etc, sewerage, drainage etc</a:t>
            </a:r>
          </a:p>
          <a:p>
            <a:r>
              <a:rPr lang="en-GB"/>
              <a:t> - but statutory concession on some items that are allowable as plant eg  - ventilation systems, manufacturing or display equipment, furniture and furnishings, lifts, computer and telecomms equipment, burglar alarms, swimming pools  etc</a:t>
            </a:r>
          </a:p>
          <a:p>
            <a:r>
              <a:rPr lang="en-GB"/>
              <a:t> - computer software expenditure qualifies as capital expend.</a:t>
            </a:r>
          </a:p>
          <a:p>
            <a:endParaRPr lang="en-GB"/>
          </a:p>
          <a:p>
            <a:r>
              <a:rPr lang="en-GB"/>
              <a:t>Originally applied to a horse !</a:t>
            </a:r>
          </a:p>
          <a:p>
            <a:endParaRPr lang="en-GB"/>
          </a:p>
          <a:p>
            <a:r>
              <a:rPr lang="en-GB"/>
              <a:t> I.e add all additions to pool, deduct disposals during year and calc WVA on total left </a:t>
            </a:r>
          </a:p>
          <a:p>
            <a:r>
              <a:rPr lang="en-GB"/>
              <a:t>- no need to do for individual assets </a:t>
            </a:r>
          </a:p>
          <a:p>
            <a:endParaRPr lang="en-GB"/>
          </a:p>
          <a:p>
            <a:r>
              <a:rPr lang="en-GB"/>
              <a:t>- e.g may be an advantage if business making a loss this year. If increase the loss may just be giving away allowances can claim next year instead ! </a:t>
            </a:r>
          </a:p>
        </p:txBody>
      </p:sp>
      <p:sp>
        <p:nvSpPr>
          <p:cNvPr id="30725" name="Line 4"/>
          <p:cNvSpPr>
            <a:spLocks noChangeShapeType="1"/>
          </p:cNvSpPr>
          <p:nvPr/>
        </p:nvSpPr>
        <p:spPr bwMode="auto">
          <a:xfrm flipV="1">
            <a:off x="3494088" y="2297113"/>
            <a:ext cx="1057275" cy="29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726" name="Line 5"/>
          <p:cNvSpPr>
            <a:spLocks noChangeShapeType="1"/>
          </p:cNvSpPr>
          <p:nvPr/>
        </p:nvSpPr>
        <p:spPr bwMode="auto">
          <a:xfrm flipV="1">
            <a:off x="3576638" y="2963863"/>
            <a:ext cx="1055687" cy="593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727" name="Line 6"/>
          <p:cNvSpPr>
            <a:spLocks noChangeShapeType="1"/>
          </p:cNvSpPr>
          <p:nvPr/>
        </p:nvSpPr>
        <p:spPr bwMode="auto">
          <a:xfrm>
            <a:off x="3332163" y="3778250"/>
            <a:ext cx="1219200" cy="149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AE7D38-D2D9-4D10-9AFD-C06B89FFE301}" type="slidenum">
              <a:rPr lang="en-GB"/>
              <a:pPr/>
              <a:t>7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Cap Allowances 2</a:t>
            </a:r>
          </a:p>
          <a:p>
            <a:r>
              <a:rPr lang="en-GB"/>
              <a:t>Def - buildings excluded - inc any work done on changing buildings about eg walls, doors, ceilings etc, sewerage, drainage etc</a:t>
            </a:r>
          </a:p>
          <a:p>
            <a:r>
              <a:rPr lang="en-GB"/>
              <a:t> - but statutory concession on some items that are allowable as plant eg  - ventilation systems, manufacturing or display equipment, furniture and furnishings, lifts, computer and telecomms equipment, burglar alarms, swimming pools  etc</a:t>
            </a:r>
          </a:p>
          <a:p>
            <a:r>
              <a:rPr lang="en-GB"/>
              <a:t> - computer software expenditure qualifies as capital expend.</a:t>
            </a:r>
          </a:p>
          <a:p>
            <a:endParaRPr lang="en-GB"/>
          </a:p>
          <a:p>
            <a:r>
              <a:rPr lang="en-GB"/>
              <a:t>Originally applied to a horse !</a:t>
            </a:r>
          </a:p>
          <a:p>
            <a:endParaRPr lang="en-GB"/>
          </a:p>
          <a:p>
            <a:r>
              <a:rPr lang="en-GB"/>
              <a:t> I.e add all additions to pool, deduct disposals during year and calc WVA on total left </a:t>
            </a:r>
          </a:p>
          <a:p>
            <a:r>
              <a:rPr lang="en-GB"/>
              <a:t>- no need to do for individual assets </a:t>
            </a:r>
          </a:p>
          <a:p>
            <a:endParaRPr lang="en-GB"/>
          </a:p>
          <a:p>
            <a:r>
              <a:rPr lang="en-GB"/>
              <a:t>- e.g may be an advantage if business making a loss this year. If increase the loss may just be giving away allowances can claim next year instead ! </a:t>
            </a:r>
          </a:p>
        </p:txBody>
      </p:sp>
      <p:sp>
        <p:nvSpPr>
          <p:cNvPr id="31749" name="Line 4"/>
          <p:cNvSpPr>
            <a:spLocks noChangeShapeType="1"/>
          </p:cNvSpPr>
          <p:nvPr/>
        </p:nvSpPr>
        <p:spPr bwMode="auto">
          <a:xfrm flipV="1">
            <a:off x="3494088" y="2297113"/>
            <a:ext cx="1057275" cy="29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50" name="Line 5"/>
          <p:cNvSpPr>
            <a:spLocks noChangeShapeType="1"/>
          </p:cNvSpPr>
          <p:nvPr/>
        </p:nvSpPr>
        <p:spPr bwMode="auto">
          <a:xfrm flipV="1">
            <a:off x="3576638" y="2963863"/>
            <a:ext cx="1055687" cy="593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51" name="Line 6"/>
          <p:cNvSpPr>
            <a:spLocks noChangeShapeType="1"/>
          </p:cNvSpPr>
          <p:nvPr/>
        </p:nvSpPr>
        <p:spPr bwMode="auto">
          <a:xfrm>
            <a:off x="3332163" y="3778250"/>
            <a:ext cx="1219200" cy="149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69B9A-2977-4179-8E15-17267CF82C86}" type="slidenum">
              <a:rPr lang="en-GB"/>
              <a:pPr/>
              <a:t>10</a:t>
            </a:fld>
            <a:endParaRPr lang="en-GB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I.e do calc as if use 100% for business then multiply allowance by percentage use in business to see what can actually claim.</a:t>
            </a:r>
          </a:p>
          <a:p>
            <a:endParaRPr lang="en-GB"/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auto">
          <a:xfrm flipV="1">
            <a:off x="3819525" y="3186113"/>
            <a:ext cx="731838" cy="296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5D54DB-7509-4310-8346-670F833A1E8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99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5D54DB-7509-4310-8346-670F833A1E8F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2446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39E7C1-3B6D-4A9A-B95B-D15235174687}" type="slidenum">
              <a:rPr lang="en-GB"/>
              <a:pPr/>
              <a:t>13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I.e do calc as if use 100% for business then multiply allowance by percentage use in business to see what can actually claim.</a:t>
            </a:r>
          </a:p>
          <a:p>
            <a:endParaRPr lang="en-GB"/>
          </a:p>
        </p:txBody>
      </p:sp>
      <p:sp>
        <p:nvSpPr>
          <p:cNvPr id="34821" name="Line 4"/>
          <p:cNvSpPr>
            <a:spLocks noChangeShapeType="1"/>
          </p:cNvSpPr>
          <p:nvPr/>
        </p:nvSpPr>
        <p:spPr bwMode="auto">
          <a:xfrm flipV="1">
            <a:off x="3819525" y="3186113"/>
            <a:ext cx="731838" cy="296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8C497-85C9-4D29-B88B-5A867B975853}" type="slidenum">
              <a:rPr lang="en-GB"/>
              <a:pPr/>
              <a:t>14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06F27-D00C-46BD-B105-A4D9AE33D9B9}" type="slidenum">
              <a:rPr lang="en-GB"/>
              <a:pPr/>
              <a:t>15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013A92-5614-4B04-86A7-CA52FB098467}" type="slidenum">
              <a:rPr lang="en-GB"/>
              <a:pPr/>
              <a:t>16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60388" y="1543050"/>
            <a:ext cx="3595687" cy="2489200"/>
          </a:xfrm>
          <a:ln cap="flat"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8813" y="519113"/>
            <a:ext cx="5202237" cy="5797550"/>
          </a:xfrm>
          <a:noFill/>
          <a:ln/>
        </p:spPr>
        <p:txBody>
          <a:bodyPr lIns="92075" tIns="46038" rIns="92075" bIns="46038"/>
          <a:lstStyle/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ie just pool the assets as usual</a:t>
            </a:r>
          </a:p>
        </p:txBody>
      </p:sp>
      <p:sp>
        <p:nvSpPr>
          <p:cNvPr id="32773" name="Line 4"/>
          <p:cNvSpPr>
            <a:spLocks noChangeShapeType="1"/>
          </p:cNvSpPr>
          <p:nvPr/>
        </p:nvSpPr>
        <p:spPr bwMode="auto">
          <a:xfrm>
            <a:off x="3819525" y="3852863"/>
            <a:ext cx="812800" cy="746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7075" y="381000"/>
            <a:ext cx="210502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16267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8B25F92B-8B35-4E2E-8DDF-BBD79B3DBBF3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990600" y="6389688"/>
            <a:ext cx="7924800" cy="6155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© Fiscal Publications – used with permission from Taxation: Policy &amp; Practice, 33</a:t>
            </a:r>
            <a:r>
              <a:rPr lang="en-US" sz="1000" baseline="30000" dirty="0"/>
              <a:t>rd</a:t>
            </a:r>
            <a:r>
              <a:rPr lang="en-US" sz="1000" dirty="0"/>
              <a:t> 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E_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0_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752600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7 Slides: Capital Allowances and Trading Losses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724400"/>
            <a:ext cx="6861175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85900" y="533400"/>
            <a:ext cx="8420100" cy="1143000"/>
          </a:xfrm>
          <a:noFill/>
        </p:spPr>
        <p:txBody>
          <a:bodyPr/>
          <a:lstStyle/>
          <a:p>
            <a:r>
              <a:rPr lang="en-GB"/>
              <a:t>Capital Allowances : Cars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228F1B-0CC7-1046-18A0-0B72B8BD5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874361"/>
              </p:ext>
            </p:extLst>
          </p:nvPr>
        </p:nvGraphicFramePr>
        <p:xfrm>
          <a:off x="704528" y="1628800"/>
          <a:ext cx="8280922" cy="4248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0157">
                  <a:extLst>
                    <a:ext uri="{9D8B030D-6E8A-4147-A177-3AD203B41FA5}">
                      <a16:colId xmlns:a16="http://schemas.microsoft.com/office/drawing/2014/main" val="3128326497"/>
                    </a:ext>
                  </a:extLst>
                </a:gridCol>
                <a:gridCol w="1378729">
                  <a:extLst>
                    <a:ext uri="{9D8B030D-6E8A-4147-A177-3AD203B41FA5}">
                      <a16:colId xmlns:a16="http://schemas.microsoft.com/office/drawing/2014/main" val="891534938"/>
                    </a:ext>
                  </a:extLst>
                </a:gridCol>
                <a:gridCol w="1593848">
                  <a:extLst>
                    <a:ext uri="{9D8B030D-6E8A-4147-A177-3AD203B41FA5}">
                      <a16:colId xmlns:a16="http://schemas.microsoft.com/office/drawing/2014/main" val="177837501"/>
                    </a:ext>
                  </a:extLst>
                </a:gridCol>
                <a:gridCol w="1593848">
                  <a:extLst>
                    <a:ext uri="{9D8B030D-6E8A-4147-A177-3AD203B41FA5}">
                      <a16:colId xmlns:a16="http://schemas.microsoft.com/office/drawing/2014/main" val="2219142216"/>
                    </a:ext>
                  </a:extLst>
                </a:gridCol>
                <a:gridCol w="1344504">
                  <a:extLst>
                    <a:ext uri="{9D8B030D-6E8A-4147-A177-3AD203B41FA5}">
                      <a16:colId xmlns:a16="http://schemas.microsoft.com/office/drawing/2014/main" val="3332243028"/>
                    </a:ext>
                  </a:extLst>
                </a:gridCol>
                <a:gridCol w="1329836">
                  <a:extLst>
                    <a:ext uri="{9D8B030D-6E8A-4147-A177-3AD203B41FA5}">
                      <a16:colId xmlns:a16="http://schemas.microsoft.com/office/drawing/2014/main" val="3095694143"/>
                    </a:ext>
                  </a:extLst>
                </a:gridCol>
              </a:tblGrid>
              <a:tr h="1567061">
                <a:tc>
                  <a:txBody>
                    <a:bodyPr/>
                    <a:lstStyle/>
                    <a:p>
                      <a:pPr marL="180340" indent="180340"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 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&gt; 6 Apr 21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6 Apr 18 –     5 Apr 21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effectLst/>
                        </a:rPr>
                        <a:t>&lt; 6 Apr 18</a:t>
                      </a:r>
                      <a:endParaRPr lang="en-GB" sz="1050" dirty="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WDA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Applicable pool 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1847709"/>
                  </a:ext>
                </a:extLst>
              </a:tr>
              <a:tr h="664898">
                <a:tc>
                  <a:txBody>
                    <a:bodyPr/>
                    <a:lstStyle/>
                    <a:p>
                      <a:pPr marL="180340" indent="180340"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Low 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1-50g/km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1-75g/km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2621957"/>
                  </a:ext>
                </a:extLst>
              </a:tr>
              <a:tr h="1008257">
                <a:tc>
                  <a:txBody>
                    <a:bodyPr/>
                    <a:lstStyle/>
                    <a:p>
                      <a:pPr marL="180340" indent="180340"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Medium  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1-50g/km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51-110g/km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76-130g/km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effectLst/>
                        </a:rPr>
                        <a:t>18%</a:t>
                      </a:r>
                      <a:endParaRPr lang="en-GB" sz="1050" dirty="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Main Pool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040804"/>
                  </a:ext>
                </a:extLst>
              </a:tr>
              <a:tr h="1008257">
                <a:tc>
                  <a:txBody>
                    <a:bodyPr/>
                    <a:lstStyle/>
                    <a:p>
                      <a:pPr marL="180340" indent="180340" algn="just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High  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&gt;50g/km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&gt;110g/km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&gt;130g/km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effectLst/>
                        </a:rPr>
                        <a:t>6%*</a:t>
                      </a:r>
                      <a:endParaRPr lang="en-GB" sz="105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340" indent="18034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effectLst/>
                        </a:rPr>
                        <a:t>Special Pool</a:t>
                      </a:r>
                      <a:endParaRPr lang="en-GB" sz="1050" dirty="0">
                        <a:effectLst/>
                        <a:latin typeface="Goudy Old Style" panose="02020502050305020303" pitchFamily="18" charset="77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3458132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826BB0CF-61CD-533F-B745-85B0DFE10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988" y="29210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36576" y="1484784"/>
            <a:ext cx="8420100" cy="5149850"/>
          </a:xfrm>
        </p:spPr>
        <p:txBody>
          <a:bodyPr/>
          <a:lstStyle/>
          <a:p>
            <a:r>
              <a:rPr lang="en-GB" sz="2400" dirty="0"/>
              <a:t>100% first year capital allowances (FYA) available for zero emission cars, to all sizes of business.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Includes electric vehicle charging points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Previously enhanced capital allowances (100%) available for a range of environmentally friendly plant and machinery, no longer available. </a:t>
            </a:r>
            <a:endParaRPr lang="en-GB" sz="2000" baseline="300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76288" y="506413"/>
            <a:ext cx="64427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sz="4400" b="1" dirty="0">
                <a:solidFill>
                  <a:schemeClr val="tx2"/>
                </a:solidFill>
                <a:latin typeface="Tahoma" pitchFamily="34" charset="0"/>
              </a:rPr>
              <a:t> First Year Allowances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 autoUpdateAnimBg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Order of treatment: new assets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12776"/>
            <a:ext cx="8420100" cy="4488904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en-GB" sz="2400" dirty="0"/>
              <a:t>100% FYA is top priority so your first question must be ‘does the new asset qualify for 100% FYA/ECA as a ‘green’ asset?</a:t>
            </a:r>
          </a:p>
          <a:p>
            <a:pPr lvl="0">
              <a:buFont typeface="Arial" pitchFamily="34" charset="0"/>
              <a:buChar char="•"/>
            </a:pPr>
            <a:r>
              <a:rPr lang="en-GB" sz="2400" dirty="0"/>
              <a:t>We can then consider the AIA – do the other new assets qualify for AIA? If so, up to AIA limit becomes fully deductible.</a:t>
            </a:r>
          </a:p>
          <a:p>
            <a:pPr lvl="0">
              <a:buFont typeface="Arial" pitchFamily="34" charset="0"/>
              <a:buChar char="•"/>
            </a:pPr>
            <a:r>
              <a:rPr lang="en-GB" sz="2400" dirty="0"/>
              <a:t>What is left, i.e. the assets that don’t qualify for FYA or AIA; or AIA expenditure over the limit, may qualify for 40% FYA</a:t>
            </a:r>
          </a:p>
          <a:p>
            <a:pPr lvl="0">
              <a:buFont typeface="Arial" pitchFamily="34" charset="0"/>
              <a:buChar char="•"/>
            </a:pPr>
            <a:r>
              <a:rPr lang="en-GB" sz="2400" dirty="0"/>
              <a:t>Finally, what is left will be placed in either the main pool or the special rate pool and receive a 14% or 6% writing down allowance respectively.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68179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8420100" cy="1143000"/>
          </a:xfrm>
          <a:noFill/>
        </p:spPr>
        <p:txBody>
          <a:bodyPr/>
          <a:lstStyle/>
          <a:p>
            <a:r>
              <a:rPr lang="en-GB" dirty="0"/>
              <a:t>Capital Allowances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828800"/>
            <a:ext cx="8420100" cy="4495800"/>
          </a:xfrm>
          <a:noFill/>
        </p:spPr>
        <p:txBody>
          <a:bodyPr/>
          <a:lstStyle/>
          <a:p>
            <a:r>
              <a:rPr lang="en-GB" sz="2800" dirty="0"/>
              <a:t>Plant and Machinery </a:t>
            </a:r>
            <a:r>
              <a:rPr lang="en-GB" sz="2800" dirty="0" err="1"/>
              <a:t>cont</a:t>
            </a:r>
            <a:r>
              <a:rPr lang="en-GB" sz="2800" dirty="0"/>
              <a:t> :  …</a:t>
            </a:r>
          </a:p>
          <a:p>
            <a:r>
              <a:rPr lang="en-GB" sz="2800" dirty="0"/>
              <a:t>Separately Pooled Assets:</a:t>
            </a:r>
          </a:p>
          <a:p>
            <a:pPr lvl="1"/>
            <a:r>
              <a:rPr lang="en-GB" sz="2400" dirty="0"/>
              <a:t>assets not wholly used for business - treat individually for CA &amp; can only claim business use part of total allowances</a:t>
            </a:r>
          </a:p>
          <a:p>
            <a:pPr lvl="1"/>
            <a:r>
              <a:rPr lang="en-GB" sz="2400" dirty="0"/>
              <a:t>Short life assets for which election made (see later)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Capital Allowances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42950" y="1600200"/>
            <a:ext cx="8936038" cy="4495800"/>
          </a:xfrm>
          <a:noFill/>
        </p:spPr>
        <p:txBody>
          <a:bodyPr/>
          <a:lstStyle/>
          <a:p>
            <a:r>
              <a:rPr lang="en-GB"/>
              <a:t>Plant and Machinery : cont …</a:t>
            </a:r>
          </a:p>
          <a:p>
            <a:pPr lvl="1"/>
            <a:r>
              <a:rPr lang="en-GB"/>
              <a:t>Short Life Assets :</a:t>
            </a:r>
          </a:p>
          <a:p>
            <a:pPr lvl="2"/>
            <a:r>
              <a:rPr lang="en-GB"/>
              <a:t>can elect to keep specific items separate from pool (‘de-pooling election’)</a:t>
            </a:r>
          </a:p>
          <a:p>
            <a:pPr lvl="2"/>
            <a:r>
              <a:rPr lang="en-GB"/>
              <a:t>can’t claim for :</a:t>
            </a:r>
          </a:p>
          <a:p>
            <a:pPr lvl="3"/>
            <a:r>
              <a:rPr lang="en-GB"/>
              <a:t>cars, plant only partly used for trade, plant received by gift, assets treated as long-life assets (!)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dirty="0"/>
              <a:t>Capital Allowances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600200"/>
            <a:ext cx="8936038" cy="4495800"/>
          </a:xfrm>
          <a:noFill/>
        </p:spPr>
        <p:txBody>
          <a:bodyPr/>
          <a:lstStyle/>
          <a:p>
            <a:r>
              <a:rPr lang="en-GB" dirty="0"/>
              <a:t>Plant and Machinery : </a:t>
            </a:r>
            <a:r>
              <a:rPr lang="en-GB" dirty="0" err="1"/>
              <a:t>cont</a:t>
            </a:r>
            <a:r>
              <a:rPr lang="en-GB" dirty="0"/>
              <a:t> …</a:t>
            </a:r>
          </a:p>
          <a:p>
            <a:pPr lvl="1"/>
            <a:r>
              <a:rPr lang="en-GB" dirty="0"/>
              <a:t>Short Life Assets :</a:t>
            </a:r>
          </a:p>
          <a:p>
            <a:pPr lvl="2"/>
            <a:r>
              <a:rPr lang="en-GB" dirty="0"/>
              <a:t>must be disposed of within 8 years of the end of period in which it was bought or add back tax WDV to general pool</a:t>
            </a:r>
          </a:p>
          <a:p>
            <a:pPr lvl="2"/>
            <a:r>
              <a:rPr lang="en-GB" dirty="0"/>
              <a:t>balancing allowances given when sold</a:t>
            </a:r>
          </a:p>
          <a:p>
            <a:pPr lvl="2"/>
            <a:r>
              <a:rPr lang="en-GB" dirty="0"/>
              <a:t>make election for assets know will </a:t>
            </a:r>
            <a:r>
              <a:rPr lang="en-GB" i="1" dirty="0"/>
              <a:t>sell within eight years</a:t>
            </a:r>
            <a:r>
              <a:rPr lang="en-GB" dirty="0"/>
              <a:t> for </a:t>
            </a:r>
            <a:r>
              <a:rPr lang="en-GB" i="1" dirty="0"/>
              <a:t>less</a:t>
            </a:r>
            <a:r>
              <a:rPr lang="en-GB" dirty="0"/>
              <a:t> than tax WDV (so can claim allowances not otherwise have access to)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420100" cy="1143000"/>
          </a:xfrm>
          <a:noFill/>
        </p:spPr>
        <p:txBody>
          <a:bodyPr/>
          <a:lstStyle/>
          <a:p>
            <a:r>
              <a:rPr lang="en-GB"/>
              <a:t>Capital Allowances</a:t>
            </a:r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936038" cy="4495800"/>
          </a:xfrm>
          <a:noFill/>
        </p:spPr>
        <p:txBody>
          <a:bodyPr/>
          <a:lstStyle/>
          <a:p>
            <a:r>
              <a:rPr lang="en-GB" sz="2800"/>
              <a:t>Plant and Machinery cont :</a:t>
            </a:r>
          </a:p>
          <a:p>
            <a:pPr lvl="1"/>
            <a:r>
              <a:rPr lang="en-GB" sz="2400"/>
              <a:t>Disposals :</a:t>
            </a:r>
          </a:p>
          <a:p>
            <a:pPr lvl="2"/>
            <a:r>
              <a:rPr lang="en-GB" sz="2000"/>
              <a:t>when sold the proceeds are taken out of the pool (limited to maximum of original cost)</a:t>
            </a:r>
          </a:p>
          <a:p>
            <a:pPr lvl="2"/>
            <a:r>
              <a:rPr lang="en-GB" sz="2000"/>
              <a:t>if scrapped, the scrap costs are used</a:t>
            </a:r>
          </a:p>
          <a:p>
            <a:pPr lvl="2"/>
            <a:r>
              <a:rPr lang="en-GB" sz="2000"/>
              <a:t>balancing charge occurs when disposal value deducted exceeds balance remaining in the pool (i.e. most commonly when trade ceases)</a:t>
            </a:r>
          </a:p>
          <a:p>
            <a:pPr lvl="2"/>
            <a:r>
              <a:rPr lang="en-GB" sz="2000"/>
              <a:t>balancing allowance occurs when trade ceases and balance remaining leaves unrelieved allowances</a:t>
            </a:r>
          </a:p>
          <a:p>
            <a:pPr lvl="2"/>
            <a:r>
              <a:rPr lang="en-GB" sz="2000"/>
              <a:t>NB no WDA in year trade ceases - get balancing charge/allowance instead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703EE-6CB4-F244-AE2F-208BAA23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Structures and Buildings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27D7A-F5B1-B748-9B98-E309B1023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SBA – 3% pa straight 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Can’t be pooled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Subsequent work on building treated separately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Pro-rate for short accounting periods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128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Trading Losses: Individuals</a:t>
            </a: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536" y="1484784"/>
            <a:ext cx="8420100" cy="4114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sz="2400" dirty="0"/>
              <a:t>Only available for deduction if the trade is ‘commercial’ (i.e. not a hobby)</a:t>
            </a:r>
          </a:p>
          <a:p>
            <a:pPr>
              <a:buFontTx/>
              <a:buChar char="•"/>
            </a:pPr>
            <a:r>
              <a:rPr lang="en-GB" sz="2400" dirty="0"/>
              <a:t>Deduct from general income, for the current year, the year before + 2 earlier, or both; and</a:t>
            </a:r>
          </a:p>
          <a:p>
            <a:pPr>
              <a:buFontTx/>
              <a:buChar char="•"/>
            </a:pPr>
            <a:r>
              <a:rPr lang="en-GB" sz="2400" dirty="0"/>
              <a:t>Carry forward (indefinitely) to be offset against subsequent trade profits.</a:t>
            </a:r>
          </a:p>
          <a:p>
            <a:pPr>
              <a:buFontTx/>
              <a:buChar char="•"/>
            </a:pPr>
            <a:r>
              <a:rPr lang="en-GB" sz="2400" dirty="0"/>
              <a:t>Need to try different possibilities to see what works best for particular taxpayer</a:t>
            </a:r>
          </a:p>
          <a:p>
            <a:pPr>
              <a:buFontTx/>
              <a:buChar char="•"/>
            </a:pPr>
            <a:r>
              <a:rPr lang="en-GB" sz="2400" dirty="0"/>
              <a:t>Limit on relief = greater of £50,000 or 25% of general income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2050" cy="4114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dirty="0"/>
              <a:t>Continuation of business taxation rules from Chapter 6</a:t>
            </a:r>
          </a:p>
          <a:p>
            <a:pPr>
              <a:buFontTx/>
              <a:buChar char="•"/>
            </a:pPr>
            <a:r>
              <a:rPr lang="en-GB" dirty="0"/>
              <a:t>How to deal with capital assets for income (and corporation) tax purposes</a:t>
            </a:r>
          </a:p>
          <a:p>
            <a:pPr lvl="1"/>
            <a:r>
              <a:rPr lang="en-GB" dirty="0"/>
              <a:t>Capital allowance computations</a:t>
            </a:r>
          </a:p>
          <a:p>
            <a:pPr lvl="1"/>
            <a:r>
              <a:rPr lang="en-GB" dirty="0"/>
              <a:t>Simple sole-trading planning advice</a:t>
            </a:r>
          </a:p>
          <a:p>
            <a:pPr marL="457200" indent="-457200">
              <a:buFont typeface="Arial"/>
              <a:buChar char="•"/>
            </a:pPr>
            <a:r>
              <a:rPr lang="en-GB" dirty="0"/>
              <a:t>How to deal with losses on trading activities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Capital Allowances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sz="2800" dirty="0"/>
          </a:p>
          <a:p>
            <a:pPr>
              <a:buFontTx/>
              <a:buChar char="•"/>
            </a:pPr>
            <a:r>
              <a:rPr lang="en-GB" sz="2800" dirty="0"/>
              <a:t>Capital expenditure generally not allowable in trading profits tax calculation + can’t deduct depreciation in computing taxable profit </a:t>
            </a:r>
          </a:p>
          <a:p>
            <a:pPr>
              <a:buFontTx/>
              <a:buChar char="•"/>
            </a:pPr>
            <a:r>
              <a:rPr lang="en-GB" sz="2800" dirty="0"/>
              <a:t>BUT may be eligible for </a:t>
            </a:r>
            <a:r>
              <a:rPr lang="en-GB" sz="2800" i="1" dirty="0"/>
              <a:t>capital allowances</a:t>
            </a:r>
          </a:p>
          <a:p>
            <a:pPr>
              <a:buFontTx/>
              <a:buChar char="•"/>
            </a:pPr>
            <a:r>
              <a:rPr lang="en-GB" sz="2800" dirty="0"/>
              <a:t>treat as trading expense i.e. deduct to arrive at taxable profit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Capital Allowances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Available for expenditure on:</a:t>
            </a:r>
          </a:p>
          <a:p>
            <a:pPr lvl="2"/>
            <a:r>
              <a:rPr lang="en-GB" dirty="0"/>
              <a:t>plant and machinery</a:t>
            </a:r>
          </a:p>
          <a:p>
            <a:pPr lvl="2"/>
            <a:r>
              <a:rPr lang="en-GB" dirty="0"/>
              <a:t>integral features</a:t>
            </a:r>
          </a:p>
          <a:p>
            <a:pPr lvl="2"/>
            <a:r>
              <a:rPr lang="en-GB" dirty="0"/>
              <a:t>structures and buildings</a:t>
            </a:r>
          </a:p>
          <a:p>
            <a:pPr lvl="2"/>
            <a:r>
              <a:rPr lang="en-GB" dirty="0"/>
              <a:t>patents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Capital Allowances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/>
              <a:t>Chargeable Periods</a:t>
            </a:r>
          </a:p>
          <a:p>
            <a:pPr lvl="1"/>
            <a:r>
              <a:rPr lang="en-GB" sz="2400" dirty="0"/>
              <a:t>Capital allowances given for </a:t>
            </a:r>
            <a:r>
              <a:rPr lang="en-GB" sz="2400" i="1" dirty="0"/>
              <a:t>chargeable periods</a:t>
            </a:r>
          </a:p>
          <a:p>
            <a:pPr lvl="1"/>
            <a:r>
              <a:rPr lang="en-GB" sz="2400" dirty="0"/>
              <a:t>Usually = accounting period </a:t>
            </a:r>
          </a:p>
          <a:p>
            <a:pPr lvl="1"/>
            <a:r>
              <a:rPr lang="en-GB" sz="2400" dirty="0"/>
              <a:t>UNLESS &gt;18 months = split into 12 months + remainder </a:t>
            </a:r>
          </a:p>
          <a:p>
            <a:pPr lvl="2"/>
            <a:r>
              <a:rPr lang="en-GB" sz="2000" dirty="0"/>
              <a:t>(i.e. not the same as companies who can’t have &gt;12 month tax year)</a:t>
            </a:r>
          </a:p>
          <a:p>
            <a:pPr lvl="1"/>
            <a:r>
              <a:rPr lang="en-GB" sz="2400" dirty="0"/>
              <a:t>If have period other than 12 months, ensure alter WDA amounts (e.g. 14% x ?/12 where ?= no. of months in period)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dirty="0"/>
              <a:t>Capital Allowances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557338"/>
            <a:ext cx="8420100" cy="4114800"/>
          </a:xfrm>
          <a:noFill/>
        </p:spPr>
        <p:txBody>
          <a:bodyPr/>
          <a:lstStyle/>
          <a:p>
            <a:r>
              <a:rPr lang="en-GB" dirty="0"/>
              <a:t>Plant and Machinery :</a:t>
            </a:r>
          </a:p>
          <a:p>
            <a:pPr lvl="1"/>
            <a:r>
              <a:rPr lang="en-GB" dirty="0"/>
              <a:t>One definition :</a:t>
            </a:r>
          </a:p>
          <a:p>
            <a:pPr lvl="2"/>
            <a:r>
              <a:rPr lang="en-GB" sz="2000" dirty="0"/>
              <a:t>‘whatever apparatus is used by a businessman for carrying on his business: not his stock in trade which he buys or makes for resale; but all goods and chattels, fixed and movable, live or dead, which he keeps for permanent employment in the business’</a:t>
            </a:r>
            <a:r>
              <a:rPr lang="en-GB" dirty="0"/>
              <a:t> (</a:t>
            </a:r>
            <a:r>
              <a:rPr lang="en-GB" i="1" dirty="0"/>
              <a:t>Yarmouth v France 1887)</a:t>
            </a:r>
            <a:endParaRPr lang="en-GB" dirty="0"/>
          </a:p>
          <a:p>
            <a:pPr lvl="2"/>
            <a:r>
              <a:rPr lang="en-GB" dirty="0"/>
              <a:t>Buildings and Land excluded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dirty="0"/>
              <a:t>Capital Allowances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557338"/>
            <a:ext cx="84201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Plant and Machinery :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Allowances :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Writing Down Allowances (WDA) = 14% per annum </a:t>
            </a:r>
            <a:r>
              <a:rPr lang="en-GB" sz="2000" b="1" dirty="0"/>
              <a:t>reducing balance</a:t>
            </a:r>
            <a:r>
              <a:rPr lang="en-GB" sz="2000" dirty="0"/>
              <a:t> basis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Applied to Written Down Value (WDV) on a ‘pool’ basis 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Taxpayers do not have to claim full allowances in any one year - carry forward higher WDV and claim in later years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Pooling system groups capital assets together for calculation purposes</a:t>
            </a:r>
          </a:p>
          <a:p>
            <a:pPr lvl="2">
              <a:lnSpc>
                <a:spcPct val="90000"/>
              </a:lnSpc>
            </a:pPr>
            <a:endParaRPr lang="en-GB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Capital Allowances: </a:t>
            </a:r>
            <a:br>
              <a:rPr lang="en-GB" sz="4000"/>
            </a:br>
            <a:r>
              <a:rPr lang="en-GB" sz="4000"/>
              <a:t>Special Rate Pool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892300"/>
            <a:ext cx="8420100" cy="4705350"/>
          </a:xfrm>
        </p:spPr>
        <p:txBody>
          <a:bodyPr/>
          <a:lstStyle/>
          <a:p>
            <a:pPr lvl="2" indent="-220663"/>
            <a:r>
              <a:rPr lang="en-GB" sz="2000" dirty="0"/>
              <a:t>WDA = 6% p.a. on reducing balance basis</a:t>
            </a:r>
          </a:p>
          <a:p>
            <a:pPr lvl="2" indent="-220663"/>
            <a:r>
              <a:rPr lang="en-GB" sz="2000" dirty="0"/>
              <a:t>(was 8% prior to 2019/20)</a:t>
            </a:r>
          </a:p>
          <a:p>
            <a:pPr lvl="1">
              <a:buFontTx/>
              <a:buNone/>
            </a:pPr>
            <a:r>
              <a:rPr lang="en-GB" sz="2400" dirty="0"/>
              <a:t>Long Life Assets :</a:t>
            </a:r>
          </a:p>
          <a:p>
            <a:pPr lvl="2" indent="-220663"/>
            <a:r>
              <a:rPr lang="en-GB" sz="2000" dirty="0"/>
              <a:t>assets with expected life &gt; 25 years</a:t>
            </a:r>
          </a:p>
          <a:p>
            <a:pPr lvl="2" indent="-220663"/>
            <a:r>
              <a:rPr lang="en-GB" sz="2000" dirty="0"/>
              <a:t>rules don’t apply if spend less than £100,000 on Long Life assets in period</a:t>
            </a:r>
          </a:p>
          <a:p>
            <a:pPr lvl="1">
              <a:buFontTx/>
              <a:buNone/>
            </a:pPr>
            <a:r>
              <a:rPr lang="en-GB" sz="2400" dirty="0"/>
              <a:t>Integral Features :</a:t>
            </a:r>
          </a:p>
          <a:p>
            <a:pPr lvl="2" indent="-220663"/>
            <a:r>
              <a:rPr lang="en-GB" sz="2000" dirty="0"/>
              <a:t>Includes electrical systems, water systems, lifts and walkways</a:t>
            </a:r>
          </a:p>
          <a:p>
            <a:pPr lvl="2" indent="-220663"/>
            <a:r>
              <a:rPr lang="en-GB" sz="2000" dirty="0"/>
              <a:t>May qualify for 100% first year allowances in which case not part of this pool.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6288" y="1700213"/>
            <a:ext cx="8785225" cy="449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AIA - first £1,000,000 (for a full year) of expenditure on plant and machinery or integral features fully deductible.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Cars not eligible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Balance of expenditure qualifies for normal WDA (14% or 6%)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Any unused AIA not transferable.</a:t>
            </a:r>
            <a:endParaRPr lang="en-US" sz="2800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sz="4000" dirty="0"/>
              <a:t>Annual Investment Allowance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2a5d77-fb98-4eee-af32-1334d8f04a53}" enabled="0" method="" siteId="{912a5d77-fb98-4eee-af32-1334d8f04a5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2617</TotalTime>
  <Words>1423</Words>
  <Application>Microsoft Macintosh PowerPoint</Application>
  <PresentationFormat>A4 Paper (210x297 mm)</PresentationFormat>
  <Paragraphs>194</Paragraphs>
  <Slides>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Goudy Old Style</vt:lpstr>
      <vt:lpstr>Tahoma</vt:lpstr>
      <vt:lpstr>Times New Roman</vt:lpstr>
      <vt:lpstr>Verdana</vt:lpstr>
      <vt:lpstr>Blank Presentation</vt:lpstr>
      <vt:lpstr>Taxation: Policy and Practice 2026/27  Chapter 7 Slides: Capital Allowances and Trading Losses</vt:lpstr>
      <vt:lpstr>Overview</vt:lpstr>
      <vt:lpstr>Capital Allowances</vt:lpstr>
      <vt:lpstr>Capital Allowances</vt:lpstr>
      <vt:lpstr>Capital Allowances</vt:lpstr>
      <vt:lpstr>Capital Allowances</vt:lpstr>
      <vt:lpstr>Capital Allowances</vt:lpstr>
      <vt:lpstr>Capital Allowances:  Special Rate Pool</vt:lpstr>
      <vt:lpstr>Annual Investment Allowance</vt:lpstr>
      <vt:lpstr>Capital Allowances : Cars</vt:lpstr>
      <vt:lpstr>PowerPoint Presentation</vt:lpstr>
      <vt:lpstr>Order of treatment: new assets</vt:lpstr>
      <vt:lpstr>Capital Allowances</vt:lpstr>
      <vt:lpstr>Capital Allowances</vt:lpstr>
      <vt:lpstr>Capital Allowances</vt:lpstr>
      <vt:lpstr>Capital Allowances</vt:lpstr>
      <vt:lpstr>Structures and Buildings</vt:lpstr>
      <vt:lpstr>Trading Losses: Individuals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7: Capital Allowances</dc:title>
  <dc:creator>Lymer &amp; Oats</dc:creator>
  <cp:lastModifiedBy>Oats, Lynne</cp:lastModifiedBy>
  <cp:revision>125</cp:revision>
  <cp:lastPrinted>2000-01-27T18:48:13Z</cp:lastPrinted>
  <dcterms:created xsi:type="dcterms:W3CDTF">1995-06-17T23:31:02Z</dcterms:created>
  <dcterms:modified xsi:type="dcterms:W3CDTF">2026-07-09T09:57:40Z</dcterms:modified>
</cp:coreProperties>
</file>