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95" r:id="rId2"/>
    <p:sldId id="298" r:id="rId3"/>
    <p:sldId id="299" r:id="rId4"/>
    <p:sldId id="312" r:id="rId5"/>
    <p:sldId id="313" r:id="rId6"/>
    <p:sldId id="300" r:id="rId7"/>
    <p:sldId id="301" r:id="rId8"/>
    <p:sldId id="302" r:id="rId9"/>
    <p:sldId id="307" r:id="rId10"/>
    <p:sldId id="305" r:id="rId11"/>
    <p:sldId id="256" r:id="rId12"/>
    <p:sldId id="314" r:id="rId13"/>
    <p:sldId id="318" r:id="rId14"/>
    <p:sldId id="323" r:id="rId15"/>
    <p:sldId id="319" r:id="rId16"/>
    <p:sldId id="320" r:id="rId17"/>
    <p:sldId id="303" r:id="rId18"/>
    <p:sldId id="304" r:id="rId19"/>
    <p:sldId id="321" r:id="rId20"/>
    <p:sldId id="322" r:id="rId21"/>
  </p:sldIdLst>
  <p:sldSz cx="9906000" cy="6858000" type="A4"/>
  <p:notesSz cx="9894888" cy="67675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2">
          <p15:clr>
            <a:srgbClr val="A4A3A4"/>
          </p15:clr>
        </p15:guide>
        <p15:guide id="2" pos="3355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C89C598-6653-978F-AF69-C348EDFD18A8}" name="Thomas, Nicky" initials="NT" userId="S::Nicky.Thomas@exeter.ac.uk::3baa1e1a-3bb4-4fbc-a934-c2c91b50b8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68"/>
    <p:restoredTop sz="94660"/>
  </p:normalViewPr>
  <p:slideViewPr>
    <p:cSldViewPr>
      <p:cViewPr varScale="1">
        <p:scale>
          <a:sx n="127" d="100"/>
          <a:sy n="127" d="100"/>
        </p:scale>
        <p:origin x="432" y="19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312" y="-58"/>
      </p:cViewPr>
      <p:guideLst>
        <p:guide orient="horz" pos="2132"/>
        <p:guide pos="335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616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t" anchorCtr="0" compatLnSpc="1">
            <a:prstTxWarp prst="textNoShape">
              <a:avLst/>
            </a:prstTxWarp>
          </a:bodyPr>
          <a:lstStyle>
            <a:lvl1pPr defTabSz="911225">
              <a:defRPr sz="1000" i="1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07050" y="0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t" anchorCtr="0" compatLnSpc="1">
            <a:prstTxWarp prst="textNoShape">
              <a:avLst/>
            </a:prstTxWarp>
          </a:bodyPr>
          <a:lstStyle>
            <a:lvl1pPr algn="r" defTabSz="911225">
              <a:defRPr sz="1000" i="1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24200" y="2317750"/>
            <a:ext cx="3646488" cy="25257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28613" y="4887913"/>
            <a:ext cx="92376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5" tIns="45863" rIns="91725" bIns="458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9375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b" anchorCtr="0" compatLnSpc="1">
            <a:prstTxWarp prst="textNoShape">
              <a:avLst/>
            </a:prstTxWarp>
          </a:bodyPr>
          <a:lstStyle>
            <a:lvl1pPr defTabSz="911225">
              <a:defRPr sz="1000" i="1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07050" y="6429375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b" anchorCtr="0" compatLnSpc="1">
            <a:prstTxWarp prst="textNoShape">
              <a:avLst/>
            </a:prstTxWarp>
          </a:bodyPr>
          <a:lstStyle>
            <a:lvl1pPr algn="r" defTabSz="911225">
              <a:defRPr sz="1000" i="1"/>
            </a:lvl1pPr>
          </a:lstStyle>
          <a:p>
            <a:pPr>
              <a:defRPr/>
            </a:pPr>
            <a:fld id="{9CD9F27D-D230-44B3-AA14-E6115DFC38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5831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363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664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D9F27D-D230-44B3-AA14-E6115DFC385D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9" y="2130443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097160-608B-984E-9FDE-3F13895CF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33A67-1A77-1B4E-9926-768597259F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948992-4C36-49CD-A8C1-9BF83F7D6389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9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E47C7-CD04-46D4-AA54-5C69050B2FF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58025" y="609600"/>
            <a:ext cx="2105025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2675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9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2A1E4-6E26-4481-8EC0-3771CB3085F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9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C90E0-8D13-4B0D-BD7B-3E539628629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18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9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6E3B4-D0FC-41C3-8117-EDF876EC15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959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9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23A86-93E4-4112-AD39-88A32B5BAC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8" y="274638"/>
            <a:ext cx="8915401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9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C17D5-270D-4B96-B565-A7A6A44C3F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9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882E4-C6C9-477A-8899-65CE61B44DA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FBE62-DFDA-4BD5-85E4-AA83514914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9" y="273068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9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0F15B-7C69-4182-AB5F-3D42F8AB3BA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22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22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22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9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DB465-DC4C-40C8-B7BA-301A987CC04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9" y="609600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9" y="19812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2959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A948992-4C36-49CD-A8C1-9BF83F7D638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9283700" y="188931"/>
            <a:ext cx="3619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6C0711CD-9CF9-4763-B191-D675CDE537D2}" type="slidenum">
              <a:rPr lang="en-GB" sz="1200"/>
              <a:pPr>
                <a:defRPr/>
              </a:pPr>
              <a:t>‹#›</a:t>
            </a:fld>
            <a:endParaRPr lang="en-GB" sz="12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792DD3-C184-E249-9E2F-F34E5F544107}"/>
              </a:ext>
            </a:extLst>
          </p:cNvPr>
          <p:cNvSpPr/>
          <p:nvPr userDrawn="1"/>
        </p:nvSpPr>
        <p:spPr>
          <a:xfrm>
            <a:off x="1279004" y="6353889"/>
            <a:ext cx="734481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1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© Fiscal Publications – used with permission from Taxation: Policy &amp; Practice, 33</a:t>
            </a:r>
            <a:r>
              <a:rPr lang="en-US" sz="1000" kern="12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rd</a:t>
            </a:r>
            <a:r>
              <a:rPr lang="en-US" sz="1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 Edition 2026/27 by Lymer &amp; Oats</a:t>
            </a:r>
            <a:endParaRPr lang="en-US" sz="1000" dirty="0"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mrc.gov.uk/better-regulation/admin-burdens.htm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9" y="1447800"/>
            <a:ext cx="8385175" cy="1143000"/>
          </a:xfrm>
        </p:spPr>
        <p:txBody>
          <a:bodyPr/>
          <a:lstStyle/>
          <a:p>
            <a:r>
              <a:rPr lang="en-GB" dirty="0"/>
              <a:t>Taxation: Policy and Practice</a:t>
            </a:r>
            <a:br>
              <a:rPr lang="en-GB" dirty="0"/>
            </a:br>
            <a:r>
              <a:rPr lang="en-GB" dirty="0"/>
              <a:t>2026/27</a:t>
            </a:r>
            <a:br>
              <a:rPr lang="en-GB" dirty="0"/>
            </a:br>
            <a:br>
              <a:rPr lang="en-GB" dirty="0"/>
            </a:br>
            <a:r>
              <a:rPr lang="en-GB" dirty="0"/>
              <a:t>Chapter 2 Slides: Tax Administration and Compliance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495800"/>
            <a:ext cx="6861175" cy="1752600"/>
          </a:xfrm>
        </p:spPr>
        <p:txBody>
          <a:bodyPr/>
          <a:lstStyle/>
          <a:p>
            <a:pPr algn="l"/>
            <a:r>
              <a:rPr lang="en-GB" baseline="30000" dirty="0"/>
              <a:t>33rd</a:t>
            </a:r>
            <a:r>
              <a:rPr lang="en-GB" dirty="0"/>
              <a:t> Edition</a:t>
            </a:r>
          </a:p>
          <a:p>
            <a:pPr algn="l"/>
            <a:r>
              <a:rPr lang="en-GB" dirty="0"/>
              <a:t>Andrew </a:t>
            </a:r>
            <a:r>
              <a:rPr lang="en-GB" dirty="0" err="1"/>
              <a:t>Lymer</a:t>
            </a:r>
            <a:r>
              <a:rPr lang="en-GB" dirty="0"/>
              <a:t> &amp; Lynne Oats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Tax Gap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GB" dirty="0"/>
              <a:t>Tax gap = difference between tax actually collected and theoretical liability.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dirty="0"/>
              <a:t>Estimated (as at 2026) £59.2bn, or 6.4% of tax liabilities in 2024/25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6716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D30637-1EF0-BB47-AEF7-B300354E108C}"/>
              </a:ext>
            </a:extLst>
          </p:cNvPr>
          <p:cNvSpPr txBox="1"/>
          <p:nvPr/>
        </p:nvSpPr>
        <p:spPr>
          <a:xfrm>
            <a:off x="1064568" y="6021288"/>
            <a:ext cx="6723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HMRC 2026 Measuring Tax Gaps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D3741A-C826-4A33-55B7-090B15F99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32" y="332870"/>
            <a:ext cx="7772400" cy="568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010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38C6DDD-B632-D47B-A5AA-43B9DE960309}"/>
              </a:ext>
            </a:extLst>
          </p:cNvPr>
          <p:cNvSpPr txBox="1"/>
          <p:nvPr/>
        </p:nvSpPr>
        <p:spPr>
          <a:xfrm>
            <a:off x="1096316" y="6110661"/>
            <a:ext cx="6723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HMRC 2026 Measuring Tax Gaps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376BFE-7353-3581-8BBA-0FDADE806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616" y="548680"/>
            <a:ext cx="7772400" cy="5374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052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8B14B18-9748-4825-4A34-86D5F1C55F48}"/>
              </a:ext>
            </a:extLst>
          </p:cNvPr>
          <p:cNvSpPr txBox="1"/>
          <p:nvPr/>
        </p:nvSpPr>
        <p:spPr>
          <a:xfrm>
            <a:off x="5529064" y="4797152"/>
            <a:ext cx="3554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HMRC 2026 Measuring Tax Gaps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BFD28E-9C6D-AEE9-17BC-1100923CA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60" y="276999"/>
            <a:ext cx="3026613" cy="55892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6C955A-83B1-E4AB-B4DC-1D069FC99609}"/>
              </a:ext>
            </a:extLst>
          </p:cNvPr>
          <p:cNvSpPr txBox="1"/>
          <p:nvPr/>
        </p:nvSpPr>
        <p:spPr>
          <a:xfrm>
            <a:off x="4664968" y="1772816"/>
            <a:ext cx="48816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1.4 Tax gap by customer group</a:t>
            </a:r>
          </a:p>
          <a:p>
            <a:r>
              <a:rPr lang="en-US" dirty="0"/>
              <a:t>Share of tax gap</a:t>
            </a:r>
          </a:p>
        </p:txBody>
      </p:sp>
    </p:spTree>
    <p:extLst>
      <p:ext uri="{BB962C8B-B14F-4D97-AF65-F5344CB8AC3E}">
        <p14:creationId xmlns:p14="http://schemas.microsoft.com/office/powerpoint/2010/main" val="1390742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4D8367-8068-3D84-940E-11A97D041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26E1248-243A-4B81-2B14-3412A6D62C08}"/>
              </a:ext>
            </a:extLst>
          </p:cNvPr>
          <p:cNvSpPr txBox="1"/>
          <p:nvPr/>
        </p:nvSpPr>
        <p:spPr>
          <a:xfrm>
            <a:off x="1096316" y="6110661"/>
            <a:ext cx="6723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HMRC 2026 Measuring Tax Gaps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0580DB-6555-B51F-2617-04968E0A24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52" y="498020"/>
            <a:ext cx="7772400" cy="558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821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78FFB-F11C-FB77-32D2-7404C26C3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compliance: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2C8F7-099E-BF20-63F7-0639A95A4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Compliance checks allow HMRC to check taxpayers’ tax computations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Third party data is collected from banks and other sources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Whistleblowers – from November 2025 new informant reward scheme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Taxpayer education – new ‘Tax Confident’ campaign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Nudge campaigns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138673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C44432-57E3-9DC0-703F-2851D76E0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568" y="404664"/>
            <a:ext cx="7565330" cy="556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171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Compliance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0951" y="1981200"/>
            <a:ext cx="8746554" cy="4114800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Includes paying for advice, keeping records, completing forms etc.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NAO report in 2025: changes between 2022 and 2024 will cost businesses £913m over the next few years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Impacts more heavily on smaller businesses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HMRC Administrative Burden Advisory Board – see </a:t>
            </a:r>
            <a:r>
              <a:rPr lang="en-GB" sz="2400" dirty="0">
                <a:hlinkClick r:id="rId3"/>
              </a:rPr>
              <a:t>http://www.hmrc.gov.uk/better-regulation/admin-burdens.htm</a:t>
            </a:r>
            <a:r>
              <a:rPr lang="en-GB" sz="2400" dirty="0"/>
              <a:t> 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7515580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9" y="116632"/>
            <a:ext cx="8420100" cy="1143000"/>
          </a:xfrm>
        </p:spPr>
        <p:txBody>
          <a:bodyPr/>
          <a:lstStyle/>
          <a:p>
            <a:r>
              <a:rPr lang="en-GB" dirty="0"/>
              <a:t>Tax Agents and advisers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959" y="1488232"/>
            <a:ext cx="8420100" cy="4114800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Previously no formal registration requirement in the UK, although most are members of a professional body.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New mandatory registration system from 2026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Professional bodies provide joint code of conduct ‘Professional Conduct in Relation </a:t>
            </a:r>
            <a:r>
              <a:rPr lang="en-GB" sz="2800"/>
              <a:t>to Taxation (PCRT)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9272426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7EC493C-53B2-71E8-79A4-92F886B72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Business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CE5E25-3DB4-03EA-956B-D3A17094C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Separate section of HMRC deals with largest 2,000 businesses</a:t>
            </a:r>
          </a:p>
          <a:p>
            <a:r>
              <a:rPr lang="en-US" dirty="0"/>
              <a:t>Business risk reviews identify which businesses need closer monitoring</a:t>
            </a:r>
          </a:p>
          <a:p>
            <a:r>
              <a:rPr lang="en-US" dirty="0"/>
              <a:t>From 2016 requirement to publish a tax strategy</a:t>
            </a:r>
          </a:p>
          <a:p>
            <a:r>
              <a:rPr lang="en-US" dirty="0"/>
              <a:t>From 2022 requirement to notify uncertain tax treatment</a:t>
            </a:r>
          </a:p>
        </p:txBody>
      </p:sp>
    </p:spTree>
    <p:extLst>
      <p:ext uri="{BB962C8B-B14F-4D97-AF65-F5344CB8AC3E}">
        <p14:creationId xmlns:p14="http://schemas.microsoft.com/office/powerpoint/2010/main" val="2044492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07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GB" dirty="0"/>
              <a:t>Learning Objectives</a:t>
            </a:r>
          </a:p>
          <a:p>
            <a:pPr>
              <a:buFontTx/>
              <a:buChar char="•"/>
            </a:pPr>
            <a:r>
              <a:rPr lang="en-GB" dirty="0"/>
              <a:t>Describe the main administrative features of the UK system</a:t>
            </a:r>
          </a:p>
          <a:p>
            <a:pPr>
              <a:buFontTx/>
              <a:buChar char="•"/>
            </a:pPr>
            <a:r>
              <a:rPr lang="en-GB" dirty="0"/>
              <a:t>Understand how HMRC encourages voluntary compliance</a:t>
            </a:r>
          </a:p>
          <a:p>
            <a:pPr>
              <a:buFontTx/>
              <a:buChar char="•"/>
            </a:pPr>
            <a:r>
              <a:rPr lang="en-GB" dirty="0"/>
              <a:t>Identify the factors affecting taxpayer compliance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D02D4-6CE5-A4A8-D9E8-0B8BAF5A4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HMRC Charter and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7A5C2-FB62-CD6A-AF11-1D2D73561A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HMRC charter last updated November 2021</a:t>
            </a:r>
          </a:p>
          <a:p>
            <a:r>
              <a:rPr lang="en-US" dirty="0"/>
              <a:t>Customer experience committee monitors HMRC performance against the Charter</a:t>
            </a:r>
          </a:p>
          <a:p>
            <a:r>
              <a:rPr lang="en-US" dirty="0"/>
              <a:t>HMRC strategy modified in 2024 by incoming Government</a:t>
            </a:r>
          </a:p>
        </p:txBody>
      </p:sp>
    </p:spTree>
    <p:extLst>
      <p:ext uri="{BB962C8B-B14F-4D97-AF65-F5344CB8AC3E}">
        <p14:creationId xmlns:p14="http://schemas.microsoft.com/office/powerpoint/2010/main" val="2983786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UK Tax Administration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6536" y="1628800"/>
            <a:ext cx="8420100" cy="4114800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HMRC formed in 2005 – merger of Inland Revenue and HM Customs and Excise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Most taxes in the UK subject to self assessment – taxpayer responsible for computing and paying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266841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UK Tax Administration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6536" y="1628800"/>
            <a:ext cx="8420100" cy="4114800"/>
          </a:xfrm>
        </p:spPr>
        <p:txBody>
          <a:bodyPr/>
          <a:lstStyle/>
          <a:p>
            <a:pPr marL="0" indent="0"/>
            <a:r>
              <a:rPr lang="en-GB" sz="2800" dirty="0"/>
              <a:t>Making Tax Digital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Announced 2015 as ‘the end of the tax return’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Requires businesses to keep records in digital format and submit quarterly updates to HMRC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Initially for VAT, since 2019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Businesses with turnover &gt;£85,000 must use MTD compliant software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584672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UK Tax Administration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6536" y="1628800"/>
            <a:ext cx="8420100" cy="4114800"/>
          </a:xfrm>
        </p:spPr>
        <p:txBody>
          <a:bodyPr/>
          <a:lstStyle/>
          <a:p>
            <a:pPr marL="0" indent="0"/>
            <a:r>
              <a:rPr lang="en-GB" sz="2400" dirty="0"/>
              <a:t>Making Tax Digital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Small scale pilot for income tax in 2017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Ongoing development for income tax, learning from VAT experience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For income tax (self employed and property tax) to start in 2027 with a threshold of £50,000.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Threshold to progressively reduce to £20,000 </a:t>
            </a:r>
            <a:r>
              <a:rPr lang="en-GB" sz="2400"/>
              <a:t>for 2028/29</a:t>
            </a:r>
            <a:endParaRPr lang="en-GB" sz="2400" dirty="0"/>
          </a:p>
          <a:p>
            <a:pPr marL="457200" indent="-457200">
              <a:buFont typeface="Arial" pitchFamily="34" charset="0"/>
              <a:buChar char="•"/>
            </a:pPr>
            <a:endParaRPr lang="en-GB" sz="2400" dirty="0"/>
          </a:p>
          <a:p>
            <a:pPr marL="457200" indent="-457200">
              <a:buFont typeface="Arial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16675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UK Tax Administration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6536" y="1628800"/>
            <a:ext cx="8420100" cy="4114800"/>
          </a:xfrm>
        </p:spPr>
        <p:txBody>
          <a:bodyPr/>
          <a:lstStyle/>
          <a:p>
            <a:pPr marL="0" indent="0"/>
            <a:r>
              <a:rPr lang="en-GB" sz="2400" dirty="0"/>
              <a:t>Penalty regime: levels of culpability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Careless = fail to take reasonable care (max 30% of tax lost)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Deliberate but not concealed (max 70% of tax lost)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Deliberate and concealed (max 100% of tax lost)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The lowest level of penalty is increased if the disclosure is prompted by HMRC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Also penalties for late filing and late payment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85277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UK Tax Administration 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6536" y="1628800"/>
            <a:ext cx="8420100" cy="4114800"/>
          </a:xfrm>
        </p:spPr>
        <p:txBody>
          <a:bodyPr/>
          <a:lstStyle/>
          <a:p>
            <a:pPr marL="0" indent="0"/>
            <a:r>
              <a:rPr lang="en-GB" sz="2800" dirty="0"/>
              <a:t>Appeals regime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Independent tax chamber, part of the Tribunals Service.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Two tiers – first tier for less complex cases, upper tribunal for more complex cases and appeals from first tier.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/>
              <a:t>Appeals then to Court of Appeal, then Supreme Court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985559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Tax Compliance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959" y="1834480"/>
            <a:ext cx="8420100" cy="4114800"/>
          </a:xfrm>
        </p:spPr>
        <p:txBody>
          <a:bodyPr/>
          <a:lstStyle/>
          <a:p>
            <a:r>
              <a:rPr lang="en-GB" sz="2400" dirty="0"/>
              <a:t>Factors affecting taxpayer compliance: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Deterrence (fear of detection and punishment)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Personal norms (values and ethics)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Social norms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Opportunity (how easy is it to avoid/evade?)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Fairness/trust in the tax system and the way it is administered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GB" sz="2400" dirty="0"/>
              <a:t>Economic factors (loss aversion, liquidity concerns)</a:t>
            </a:r>
          </a:p>
        </p:txBody>
      </p:sp>
    </p:spTree>
    <p:extLst>
      <p:ext uri="{BB962C8B-B14F-4D97-AF65-F5344CB8AC3E}">
        <p14:creationId xmlns:p14="http://schemas.microsoft.com/office/powerpoint/2010/main" val="2243652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0346" y="836712"/>
            <a:ext cx="6266705" cy="53218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7074" y="1268760"/>
            <a:ext cx="2840149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OECD Forum on Tax</a:t>
            </a:r>
          </a:p>
          <a:p>
            <a:r>
              <a:rPr lang="en-US" dirty="0"/>
              <a:t>Administration</a:t>
            </a:r>
          </a:p>
          <a:p>
            <a:r>
              <a:rPr lang="en-US" dirty="0"/>
              <a:t>2012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7072" y="2636912"/>
            <a:ext cx="25931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“Right from the Start: Influencing the compliance environment for SMEs”</a:t>
            </a:r>
          </a:p>
        </p:txBody>
      </p:sp>
    </p:spTree>
    <p:extLst>
      <p:ext uri="{BB962C8B-B14F-4D97-AF65-F5344CB8AC3E}">
        <p14:creationId xmlns:p14="http://schemas.microsoft.com/office/powerpoint/2010/main" val="3379705381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ahom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12a5d77-fb98-4eee-af32-1334d8f04a53}" enabled="0" method="" siteId="{912a5d77-fb98-4eee-af32-1334d8f04a5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C:\MSOffice\Templates\Blank Presentation.pot</Template>
  <TotalTime>1221</TotalTime>
  <Words>686</Words>
  <Application>Microsoft Macintosh PowerPoint</Application>
  <PresentationFormat>A4 Paper (210x297 mm)</PresentationFormat>
  <Paragraphs>92</Paragraphs>
  <Slides>20</Slides>
  <Notes>12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Tahoma</vt:lpstr>
      <vt:lpstr>Times New Roman</vt:lpstr>
      <vt:lpstr>Verdana</vt:lpstr>
      <vt:lpstr>Blank Presentation</vt:lpstr>
      <vt:lpstr>Taxation: Policy and Practice 2026/27  Chapter 2 Slides: Tax Administration and Compliance</vt:lpstr>
      <vt:lpstr>Introduction</vt:lpstr>
      <vt:lpstr>UK Tax Administration (1)</vt:lpstr>
      <vt:lpstr>UK Tax Administration (2)</vt:lpstr>
      <vt:lpstr>UK Tax Administration (2)</vt:lpstr>
      <vt:lpstr>UK Tax Administration (2)</vt:lpstr>
      <vt:lpstr>UK Tax Administration (3)</vt:lpstr>
      <vt:lpstr>Tax Compliance</vt:lpstr>
      <vt:lpstr>PowerPoint Presentation</vt:lpstr>
      <vt:lpstr>The Tax Gap</vt:lpstr>
      <vt:lpstr>PowerPoint Presentation</vt:lpstr>
      <vt:lpstr>PowerPoint Presentation</vt:lpstr>
      <vt:lpstr>PowerPoint Presentation</vt:lpstr>
      <vt:lpstr>PowerPoint Presentation</vt:lpstr>
      <vt:lpstr>Managing compliance: Tools</vt:lpstr>
      <vt:lpstr>PowerPoint Presentation</vt:lpstr>
      <vt:lpstr>Compliance costs</vt:lpstr>
      <vt:lpstr>Tax Agents and advisers</vt:lpstr>
      <vt:lpstr>Large Business</vt:lpstr>
      <vt:lpstr>HMRC Charter and Strategy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2: Principles of Tax</dc:title>
  <dc:subject/>
  <dc:creator>Lymer and Oats</dc:creator>
  <cp:keywords/>
  <dc:description/>
  <cp:lastModifiedBy>Oats, Lynne</cp:lastModifiedBy>
  <cp:revision>122</cp:revision>
  <cp:lastPrinted>2000-01-27T18:48:13Z</cp:lastPrinted>
  <dcterms:created xsi:type="dcterms:W3CDTF">1995-06-17T23:31:02Z</dcterms:created>
  <dcterms:modified xsi:type="dcterms:W3CDTF">2026-07-09T09:49:47Z</dcterms:modified>
  <cp:category/>
</cp:coreProperties>
</file>