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95" r:id="rId2"/>
    <p:sldId id="327" r:id="rId3"/>
    <p:sldId id="297" r:id="rId4"/>
    <p:sldId id="298" r:id="rId5"/>
    <p:sldId id="299" r:id="rId6"/>
    <p:sldId id="341" r:id="rId7"/>
    <p:sldId id="340" r:id="rId8"/>
    <p:sldId id="301" r:id="rId9"/>
    <p:sldId id="304" r:id="rId10"/>
    <p:sldId id="343" r:id="rId11"/>
    <p:sldId id="305" r:id="rId12"/>
    <p:sldId id="308" r:id="rId13"/>
    <p:sldId id="309" r:id="rId14"/>
    <p:sldId id="317" r:id="rId15"/>
    <p:sldId id="306" r:id="rId16"/>
    <p:sldId id="337" r:id="rId17"/>
    <p:sldId id="310" r:id="rId18"/>
    <p:sldId id="318" r:id="rId19"/>
    <p:sldId id="319" r:id="rId20"/>
    <p:sldId id="338" r:id="rId21"/>
    <p:sldId id="311" r:id="rId22"/>
    <p:sldId id="320" r:id="rId23"/>
    <p:sldId id="321" r:id="rId24"/>
    <p:sldId id="331" r:id="rId25"/>
    <p:sldId id="302" r:id="rId26"/>
    <p:sldId id="300" r:id="rId27"/>
    <p:sldId id="328" r:id="rId28"/>
    <p:sldId id="344" r:id="rId29"/>
    <p:sldId id="345" r:id="rId30"/>
    <p:sldId id="346" r:id="rId31"/>
    <p:sldId id="315" r:id="rId32"/>
    <p:sldId id="342" r:id="rId33"/>
    <p:sldId id="347" r:id="rId34"/>
    <p:sldId id="316" r:id="rId35"/>
    <p:sldId id="339" r:id="rId36"/>
    <p:sldId id="323" r:id="rId37"/>
    <p:sldId id="324" r:id="rId38"/>
    <p:sldId id="329" r:id="rId39"/>
    <p:sldId id="330" r:id="rId40"/>
    <p:sldId id="332" r:id="rId41"/>
    <p:sldId id="333" r:id="rId42"/>
    <p:sldId id="334" r:id="rId43"/>
    <p:sldId id="336" r:id="rId44"/>
    <p:sldId id="348" r:id="rId45"/>
  </p:sldIdLst>
  <p:sldSz cx="9906000" cy="6858000" type="A4"/>
  <p:notesSz cx="9753600" cy="666908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1">
          <p15:clr>
            <a:srgbClr val="A4A3A4"/>
          </p15:clr>
        </p15:guide>
        <p15:guide id="2" pos="331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823383-EC2D-ABA1-EDFA-0CB9F71F856D}" name="Oats, Lynne" initials="OL" userId="S::L.M.Oats@exeter.ac.uk::5ff28a64-e71d-4c50-9d9f-cd59bfa50352" providerId="AD"/>
  <p188:author id="{DC89C598-6653-978F-AF69-C348EDFD18A8}" name="Thomas, Nicky" initials="NT" userId="S::Nicky.Thomas@exeter.ac.uk::3baa1e1a-3bb4-4fbc-a934-c2c91b50b84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, Nicky" initials="TN" lastIdx="1" clrIdx="0">
    <p:extLst>
      <p:ext uri="{19B8F6BF-5375-455C-9EA6-DF929625EA0E}">
        <p15:presenceInfo xmlns:p15="http://schemas.microsoft.com/office/powerpoint/2012/main" userId="S::Nicky.Thomas@exeter.ac.uk::3baa1e1a-3bb4-4fbc-a934-c2c91b50b8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1"/>
    <p:restoredTop sz="96301"/>
  </p:normalViewPr>
  <p:slideViewPr>
    <p:cSldViewPr>
      <p:cViewPr varScale="1">
        <p:scale>
          <a:sx n="122" d="100"/>
          <a:sy n="122" d="100"/>
        </p:scale>
        <p:origin x="1952" y="20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289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720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01"/>
        <p:guide pos="33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75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defTabSz="8985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27675" y="0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t" anchorCtr="0" compatLnSpc="1">
            <a:prstTxWarp prst="textNoShape">
              <a:avLst/>
            </a:prstTxWarp>
          </a:bodyPr>
          <a:lstStyle>
            <a:lvl1pPr algn="r" defTabSz="8985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78163" y="2284413"/>
            <a:ext cx="3597275" cy="2489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3850" y="4816475"/>
            <a:ext cx="91059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4" tIns="45203" rIns="90404" bIns="452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defTabSz="8985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27675" y="6335713"/>
            <a:ext cx="42259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705" tIns="0" rIns="18705" bIns="0" numCol="1" anchor="b" anchorCtr="0" compatLnSpc="1">
            <a:prstTxWarp prst="textNoShape">
              <a:avLst/>
            </a:prstTxWarp>
          </a:bodyPr>
          <a:lstStyle>
            <a:lvl1pPr algn="r" defTabSz="898525">
              <a:defRPr sz="1000" i="1"/>
            </a:lvl1pPr>
          </a:lstStyle>
          <a:p>
            <a:pPr>
              <a:defRPr/>
            </a:pPr>
            <a:fld id="{FD399B20-F886-4025-9AA7-1BE124C85B9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450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17144C-2F0B-4927-A455-AE80C9E29716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537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70D9CD-8F0D-436F-82E6-A19DC3149EAA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228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911A5F-B3A5-4BD4-B1AC-912BB10A6BF1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45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9E54B-EF76-4C7D-9027-2F47D68657D4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446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488F62-F15E-4770-8DDA-C4E6678752CB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618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F0BF4F-4AEC-4D60-A465-36BE7546F07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512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B0823-7E32-4A5B-B151-13F381A78881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112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B0823-7E32-4A5B-B151-13F381A78881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53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975C2C-5772-4124-AF96-DD8FA64E9924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067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657411-338B-44DE-A1EF-20116D66C2C3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177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0E6D65-BA7C-45B4-93AB-6D6F46911C92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322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F7905-B846-4FBA-92E2-6C6F97EAE837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267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27ACC7-C19F-451B-A4F4-AC87DFBE01FD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4176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F5DF1F-DF79-44E0-AAEE-B5F1D1807C50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4924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7F4588-4232-4A6D-B2D5-B98EB798098A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088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53633B-1BD8-4560-90B7-EADEB68B21B7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735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0814AD-E57D-48C0-B537-2BBAA42C5884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61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F6B8FB-50C5-4498-9C8F-093B586D07BE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677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B394ED-B6C3-44F6-A3E5-4F2B9317BCF4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6231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3F05A9-28D1-480B-B4FF-5116720AD750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9041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3F05A9-28D1-480B-B4FF-5116720AD750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7562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3F05A9-28D1-480B-B4FF-5116720AD750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609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2BAE42-30F6-4580-96AF-52E37F2C773A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7000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3F05A9-28D1-480B-B4FF-5116720AD750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1790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D1AC9A-8698-4298-90BE-63B367935985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551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D2C6B6-53DA-420F-861D-EF69AC5900C1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5917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3D1334-DA94-4980-9176-493BFEA01EB9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0139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67BAC3-879F-434B-97BB-B030BC0F2613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6344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3D4E21-C4DD-41F4-BBC4-3C4351E552C9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015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079750" y="2284413"/>
            <a:ext cx="3594100" cy="24892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C675A7-3182-4BF6-81B6-A24D25C7A0F9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5533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35288" y="657225"/>
            <a:ext cx="3594100" cy="248920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05A91-DEF7-40A8-A6E8-8C64AB639921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6335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079750" y="2284413"/>
            <a:ext cx="3594100" cy="24892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1816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079750" y="2284413"/>
            <a:ext cx="3594100" cy="24892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7C0440-FE51-4351-9F16-6EFFB9701A70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189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52EA51-299A-425B-A044-0196B21B6F5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71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05A91-DEF7-40A8-A6E8-8C64AB639921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4146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399B20-F886-4025-9AA7-1BE124C85B9D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762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17A06-E2C6-443D-BB52-11C054AA1897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982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17A06-E2C6-443D-BB52-11C054AA1897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424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17A06-E2C6-443D-BB52-11C054AA1897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223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70D9CD-8F0D-436F-82E6-A19DC3149EAA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873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79750" y="2284413"/>
            <a:ext cx="3594100" cy="2489200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349377-31E5-4B87-B6B6-F12F82AC48F7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97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CBFD7B-60A1-5A48-AEE2-E11386569B6C}"/>
              </a:ext>
            </a:extLst>
          </p:cNvPr>
          <p:cNvSpPr/>
          <p:nvPr userDrawn="1"/>
        </p:nvSpPr>
        <p:spPr>
          <a:xfrm>
            <a:off x="1279004" y="6353889"/>
            <a:ext cx="777845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© Fiscal Publications – used with permission from Taxation: Policy &amp; Practice, 334</a:t>
            </a:r>
            <a:r>
              <a:rPr lang="en-US" sz="1000" kern="12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d</a:t>
            </a: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Edition 2026/27 by Lymer &amp; Oats</a:t>
            </a:r>
            <a:endParaRPr lang="en-US" sz="1000" dirty="0">
              <a:effectLst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8433EF-C260-8475-7DF5-6AEF83C8FEF7}"/>
              </a:ext>
            </a:extLst>
          </p:cNvPr>
          <p:cNvSpPr/>
          <p:nvPr userDrawn="1"/>
        </p:nvSpPr>
        <p:spPr>
          <a:xfrm>
            <a:off x="1279004" y="6353889"/>
            <a:ext cx="777845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© Fiscal Publications – used with permission from Taxation: Policy &amp; Practice, 32</a:t>
            </a:r>
            <a:r>
              <a:rPr lang="en-US" sz="1000" kern="12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nd</a:t>
            </a: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Edition 2025/26 by Lymer &amp; Oats</a:t>
            </a:r>
            <a:endParaRPr lang="en-US" sz="1000" dirty="0">
              <a:effectLst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752296C-13CB-4492-8DB9-00B80D4494B3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dirty="0"/>
              <a:t>Chapter 4 Slides: </a:t>
            </a:r>
            <a:br>
              <a:rPr lang="en-GB" dirty="0"/>
            </a:br>
            <a:r>
              <a:rPr lang="en-GB" dirty="0"/>
              <a:t>Personal Income Tax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95800"/>
            <a:ext cx="6861175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Exempt income:</a:t>
            </a:r>
          </a:p>
          <a:p>
            <a:pPr lvl="2">
              <a:lnSpc>
                <a:spcPct val="90000"/>
              </a:lnSpc>
            </a:pPr>
            <a:r>
              <a:rPr lang="en-GB" dirty="0"/>
              <a:t>Some state benefits – housing benefit, child benefit, maternity benefit, </a:t>
            </a:r>
          </a:p>
          <a:p>
            <a:pPr lvl="2">
              <a:lnSpc>
                <a:spcPct val="90000"/>
              </a:lnSpc>
            </a:pPr>
            <a:r>
              <a:rPr lang="en-GB" dirty="0"/>
              <a:t>Tax free savings returns – e.g. interest from mini ISA, Payments from employment –redundancy payments (to max of £30,000), death in service payments</a:t>
            </a:r>
          </a:p>
          <a:p>
            <a:pPr lvl="2">
              <a:lnSpc>
                <a:spcPct val="90000"/>
              </a:lnSpc>
            </a:pPr>
            <a:r>
              <a:rPr lang="en-GB" dirty="0"/>
              <a:t>Others – scholarship grants (for recipient), pension lump sums, lottery/premium bond winnings etc</a:t>
            </a:r>
          </a:p>
          <a:p>
            <a:pPr lvl="1">
              <a:lnSpc>
                <a:spcPct val="9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720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Steps 4 &amp; 5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70585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GB" sz="2800" dirty="0"/>
              <a:t>Rates of Tax</a:t>
            </a:r>
          </a:p>
          <a:p>
            <a:pPr marL="990600" lvl="1" indent="-533400">
              <a:lnSpc>
                <a:spcPct val="90000"/>
              </a:lnSpc>
            </a:pPr>
            <a:r>
              <a:rPr lang="en-GB" sz="2400" dirty="0"/>
              <a:t>Group components of income into 3 classifications: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n-GB" sz="2000" b="1" dirty="0"/>
              <a:t>Non-savings </a:t>
            </a:r>
            <a:r>
              <a:rPr lang="en-GB" sz="2000" dirty="0"/>
              <a:t>– most types of earned income like wages/salaries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n-GB" sz="2000" b="1" dirty="0"/>
              <a:t>Savings</a:t>
            </a:r>
            <a:r>
              <a:rPr lang="en-GB" sz="2000" dirty="0"/>
              <a:t> – returns from un-earned sources like Building Society interest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n-GB" sz="2000" b="1" dirty="0"/>
              <a:t>Dividends – </a:t>
            </a:r>
            <a:r>
              <a:rPr lang="en-GB" sz="2000" dirty="0"/>
              <a:t>from UK companies</a:t>
            </a:r>
          </a:p>
          <a:p>
            <a:pPr marL="990600" lvl="1" indent="-533400">
              <a:lnSpc>
                <a:spcPct val="90000"/>
              </a:lnSpc>
            </a:pPr>
            <a:r>
              <a:rPr lang="en-GB" sz="2400" dirty="0"/>
              <a:t>Different rates of tax on different income types</a:t>
            </a:r>
          </a:p>
          <a:p>
            <a:pPr marL="990600" lvl="1" indent="-533400">
              <a:lnSpc>
                <a:spcPct val="90000"/>
              </a:lnSpc>
            </a:pPr>
            <a:r>
              <a:rPr lang="en-GB" sz="2400" dirty="0"/>
              <a:t>NB. Order of application of types important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76536" y="620688"/>
            <a:ext cx="8420100" cy="1143000"/>
          </a:xfrm>
        </p:spPr>
        <p:txBody>
          <a:bodyPr/>
          <a:lstStyle/>
          <a:p>
            <a:r>
              <a:rPr lang="en-GB" dirty="0"/>
              <a:t>Income Tax: Basics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700808"/>
            <a:ext cx="8420100" cy="439519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Non-savings income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/>
              <a:t>					</a:t>
            </a:r>
            <a:r>
              <a:rPr lang="en-US" sz="1600" u="sng" dirty="0"/>
              <a:t> 20</a:t>
            </a:r>
            <a:r>
              <a:rPr lang="en-GB" sz="1600" u="sng" dirty="0"/>
              <a:t>25</a:t>
            </a:r>
            <a:r>
              <a:rPr lang="en-US" sz="1600" u="sng" dirty="0"/>
              <a:t>/26</a:t>
            </a:r>
          </a:p>
          <a:p>
            <a:pPr marL="623888" lvl="2">
              <a:lnSpc>
                <a:spcPct val="90000"/>
              </a:lnSpc>
              <a:buFontTx/>
              <a:buNone/>
            </a:pPr>
            <a:r>
              <a:rPr lang="en-US" sz="1600" dirty="0"/>
              <a:t>	Basic rate (BRT)		2</a:t>
            </a:r>
            <a:r>
              <a:rPr lang="en-GB" sz="1600" dirty="0"/>
              <a:t>0</a:t>
            </a:r>
            <a:r>
              <a:rPr lang="en-US" sz="1600" dirty="0"/>
              <a:t>%</a:t>
            </a:r>
          </a:p>
          <a:p>
            <a:pPr marL="623888" lvl="2">
              <a:lnSpc>
                <a:spcPct val="90000"/>
              </a:lnSpc>
              <a:buFontTx/>
              <a:buNone/>
            </a:pPr>
            <a:r>
              <a:rPr lang="en-US" sz="1600" dirty="0"/>
              <a:t>	Higher rate (HRT)		40%</a:t>
            </a:r>
          </a:p>
          <a:p>
            <a:pPr marL="623888" lvl="2">
              <a:lnSpc>
                <a:spcPct val="90000"/>
              </a:lnSpc>
              <a:buFontTx/>
              <a:buNone/>
            </a:pPr>
            <a:r>
              <a:rPr lang="en-US" sz="1600" dirty="0"/>
              <a:t>	Additional rate		45%</a:t>
            </a:r>
          </a:p>
          <a:p>
            <a:pPr marL="623888" lvl="2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marL="623888" lvl="2">
              <a:lnSpc>
                <a:spcPct val="90000"/>
              </a:lnSpc>
              <a:buFontTx/>
              <a:buNone/>
            </a:pPr>
            <a:r>
              <a:rPr lang="en-US" sz="1600" dirty="0"/>
              <a:t>	Basic rate band		1 – 37,700	</a:t>
            </a:r>
          </a:p>
          <a:p>
            <a:pPr marL="623888" lvl="2">
              <a:lnSpc>
                <a:spcPct val="90000"/>
              </a:lnSpc>
              <a:buNone/>
            </a:pPr>
            <a:r>
              <a:rPr lang="en-US" sz="1600" dirty="0"/>
              <a:t>	Higher rate band		37,700 – 125,140</a:t>
            </a:r>
          </a:p>
          <a:p>
            <a:pPr marL="623888" lvl="2">
              <a:lnSpc>
                <a:spcPct val="90000"/>
              </a:lnSpc>
              <a:buNone/>
            </a:pPr>
            <a:r>
              <a:rPr lang="en-US" sz="1600" dirty="0"/>
              <a:t>	Additional rate band		over 125,140</a:t>
            </a:r>
          </a:p>
          <a:p>
            <a:pPr marL="623888" lvl="2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2">
              <a:lnSpc>
                <a:spcPct val="90000"/>
              </a:lnSpc>
            </a:pPr>
            <a:r>
              <a:rPr lang="en-US" sz="1600" dirty="0"/>
              <a:t>NB - Calculate </a:t>
            </a:r>
            <a:r>
              <a:rPr lang="en-US" sz="1600" u="sng" dirty="0"/>
              <a:t>taxable income</a:t>
            </a:r>
            <a:r>
              <a:rPr lang="en-US" sz="1600" dirty="0"/>
              <a:t> to the nearest pound but </a:t>
            </a:r>
            <a:r>
              <a:rPr lang="en-US" sz="1600" u="sng" dirty="0"/>
              <a:t>tax due</a:t>
            </a:r>
            <a:r>
              <a:rPr lang="en-US" sz="1600" dirty="0"/>
              <a:t> to the nearest penny.</a:t>
            </a:r>
          </a:p>
          <a:p>
            <a:pPr lvl="2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GB" dirty="0"/>
              <a:t>Example 1:</a:t>
            </a:r>
          </a:p>
          <a:p>
            <a:pPr marL="1371600" lvl="2" indent="-457200">
              <a:buFontTx/>
              <a:buNone/>
            </a:pPr>
            <a:r>
              <a:rPr lang="en-GB" dirty="0"/>
              <a:t>Calculate income tax due in the following situations (after allowances considered):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£3,000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£40,000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700213"/>
            <a:ext cx="8746554" cy="2160587"/>
          </a:xfrm>
          <a:noFill/>
        </p:spPr>
        <p:txBody>
          <a:bodyPr lIns="93600"/>
          <a:lstStyle/>
          <a:p>
            <a:pPr marL="0" indent="0">
              <a:lnSpc>
                <a:spcPct val="80000"/>
              </a:lnSpc>
              <a:tabLst>
                <a:tab pos="7893050" algn="dec"/>
              </a:tabLst>
            </a:pPr>
            <a:r>
              <a:rPr lang="en-GB" sz="2400" dirty="0"/>
              <a:t>1.1 Non savings taxable income of £3,000</a:t>
            </a:r>
          </a:p>
          <a:p>
            <a:pPr marL="609600" indent="-609600">
              <a:lnSpc>
                <a:spcPct val="80000"/>
              </a:lnSpc>
              <a:tabLst>
                <a:tab pos="7893050" algn="dec"/>
              </a:tabLst>
            </a:pPr>
            <a:r>
              <a:rPr lang="en-GB" sz="2400" dirty="0"/>
              <a:t>Tax is:	£</a:t>
            </a:r>
          </a:p>
          <a:p>
            <a:pPr marL="609600" indent="-609600">
              <a:lnSpc>
                <a:spcPct val="80000"/>
              </a:lnSpc>
              <a:tabLst>
                <a:tab pos="7891463" algn="dec"/>
              </a:tabLst>
            </a:pPr>
            <a:r>
              <a:rPr lang="en-GB" sz="2400" dirty="0"/>
              <a:t>£3,000 @ 20% 	600.00</a:t>
            </a:r>
          </a:p>
          <a:p>
            <a:pPr marL="609600" indent="-609600">
              <a:lnSpc>
                <a:spcPct val="80000"/>
              </a:lnSpc>
              <a:tabLst>
                <a:tab pos="7893050" algn="dec"/>
              </a:tabLst>
            </a:pPr>
            <a:r>
              <a:rPr lang="en-GB" sz="2400" dirty="0"/>
              <a:t>Total tax due	600.00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704850" y="3932238"/>
            <a:ext cx="885666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1.2 Non savings taxable income of £40,000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Tax is:	£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£37,700 @ 20%	7,540.00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1463" algn="dec"/>
              </a:tabLst>
            </a:pPr>
            <a:r>
              <a:rPr lang="en-GB" dirty="0">
                <a:latin typeface="Verdana" pitchFamily="34" charset="0"/>
              </a:rPr>
              <a:t>£40,000 - £37,700 @ 40% 	920.00	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Total tax due	8,460.00</a:t>
            </a:r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7832725" y="2781300"/>
            <a:ext cx="13684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>
            <a:off x="7545388" y="5389563"/>
            <a:ext cx="16557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Basics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Savings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/>
              <a:t>treat as HIGHER SLICE of income than non-savings (but lower than dividends)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Special starting rate band for savings income only. If non-savings income &lt;£5000, then (£5,000 less NSI) is taxed at 0%</a:t>
            </a:r>
            <a:endParaRPr lang="en-US" sz="2400" dirty="0"/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/>
              <a:t>any savings that then falls into the basic rate band is taxed at 20%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/>
              <a:t>Any savings that then falls into the higher rate band is taxed at 40%(excess then at 45%)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/>
              <a:t>Charges and PAs deducted first from non-savings income</a:t>
            </a:r>
            <a:endParaRPr lang="en-GB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Basics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Savings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A personal savings allowance (PSA) is available in addition to the starting rate for savings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Gives an additional zero rate sum of £1,000 for basic rate taxpayers and £500 for higher rate taxpayers.</a:t>
            </a:r>
          </a:p>
          <a:p>
            <a:pPr>
              <a:lnSpc>
                <a:spcPct val="90000"/>
              </a:lnSpc>
              <a:buFontTx/>
              <a:buChar char="•"/>
            </a:pPr>
            <a:endParaRPr lang="en-GB" sz="2400" dirty="0"/>
          </a:p>
          <a:p>
            <a:pPr>
              <a:lnSpc>
                <a:spcPct val="90000"/>
              </a:lnSpc>
              <a:buFontTx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69852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GB" dirty="0"/>
              <a:t>Example 2</a:t>
            </a:r>
          </a:p>
          <a:p>
            <a:pPr marL="1371600" lvl="2" indent="-457200">
              <a:buFontTx/>
              <a:buNone/>
            </a:pPr>
            <a:r>
              <a:rPr lang="en-GB" dirty="0"/>
              <a:t>Calculate income tax due on taxable income consisting of: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£1,000 + savings income of £1,000 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£1,000 + savings income of £20,000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Answer: Example 2.1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631824" y="1844675"/>
            <a:ext cx="89296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Non savings taxable income of £1,000, savings £1,000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endParaRPr lang="en-GB" dirty="0"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Tax is:	£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Non-savings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     £1,000 @ 20% 	 200.00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endParaRPr lang="en-GB" dirty="0"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     PSA £1,000 @ 0%	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Total tax 	200.00</a:t>
            </a:r>
          </a:p>
        </p:txBody>
      </p:sp>
      <p:sp>
        <p:nvSpPr>
          <p:cNvPr id="18436" name="Line 6"/>
          <p:cNvSpPr>
            <a:spLocks noChangeShapeType="1"/>
          </p:cNvSpPr>
          <p:nvPr/>
        </p:nvSpPr>
        <p:spPr bwMode="auto">
          <a:xfrm>
            <a:off x="7977336" y="4725144"/>
            <a:ext cx="12239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977336" y="5301208"/>
            <a:ext cx="12239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Answer: Example 2.2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31824" y="1844675"/>
            <a:ext cx="900169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Non savings taxable income of £1,000, savings £20,000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Tax is:	£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Non-savings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    £1,000 @ 20% 	 200.00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    	1,000 PSA @ 0%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	(5,000 – 1,000)£4,000 @ 0%	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	£20,000 – 5,000 @ 20%	3,000.00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dirty="0">
                <a:latin typeface="Verdana" pitchFamily="34" charset="0"/>
              </a:rPr>
              <a:t>Total tax 	3,200.00</a:t>
            </a: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7473280" y="4763284"/>
            <a:ext cx="172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7473280" y="5229200"/>
            <a:ext cx="172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/>
              <a:t>Review taxation of </a:t>
            </a:r>
            <a:r>
              <a:rPr lang="en-GB" i="1"/>
              <a:t>individuals</a:t>
            </a:r>
          </a:p>
          <a:p>
            <a:pPr lvl="1"/>
            <a:r>
              <a:rPr lang="en-GB"/>
              <a:t>Employed v self-employed v not working</a:t>
            </a:r>
          </a:p>
          <a:p>
            <a:pPr>
              <a:buFontTx/>
              <a:buChar char="•"/>
            </a:pPr>
            <a:r>
              <a:rPr lang="en-GB"/>
              <a:t>Basic tax computation</a:t>
            </a:r>
          </a:p>
          <a:p>
            <a:pPr>
              <a:buFontTx/>
              <a:buChar char="•"/>
            </a:pPr>
            <a:r>
              <a:rPr lang="en-GB"/>
              <a:t>Sources of income</a:t>
            </a:r>
          </a:p>
          <a:p>
            <a:pPr>
              <a:buFontTx/>
              <a:buChar char="•"/>
            </a:pPr>
            <a:r>
              <a:rPr lang="en-GB"/>
              <a:t>Categories of income</a:t>
            </a:r>
          </a:p>
          <a:p>
            <a:pPr>
              <a:buFontTx/>
              <a:buChar char="•"/>
            </a:pPr>
            <a:r>
              <a:rPr lang="en-GB"/>
              <a:t>Allowances and reliefs available</a:t>
            </a:r>
          </a:p>
          <a:p>
            <a:pPr>
              <a:buFontTx/>
              <a:buChar char="•"/>
            </a:pPr>
            <a:r>
              <a:rPr lang="en-GB"/>
              <a:t>National insurance</a:t>
            </a:r>
          </a:p>
          <a:p>
            <a:pPr>
              <a:buFontTx/>
              <a:buChar char="•"/>
            </a:pPr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Basics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Dividends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A Dividend Allowance is available for all taxpayers.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The first £500 of dividends is tax free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Above £500, dividends are taxed at basic rate 10.75%, higher rate 35.75% or additional rate 39.35%</a:t>
            </a:r>
          </a:p>
        </p:txBody>
      </p:sp>
    </p:spTree>
    <p:extLst>
      <p:ext uri="{BB962C8B-B14F-4D97-AF65-F5344CB8AC3E}">
        <p14:creationId xmlns:p14="http://schemas.microsoft.com/office/powerpoint/2010/main" val="2522734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GB" dirty="0"/>
              <a:t>Example 3</a:t>
            </a:r>
          </a:p>
          <a:p>
            <a:pPr marL="1371600" lvl="2" indent="-457200">
              <a:buFontTx/>
              <a:buNone/>
            </a:pPr>
            <a:r>
              <a:rPr lang="en-GB" dirty="0"/>
              <a:t>Calculate income tax due on following situations (after allowances considered):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£5,000 + savings income of £1,000 + dividends of £500</a:t>
            </a:r>
          </a:p>
          <a:p>
            <a:pPr marL="1371600" lvl="2" indent="-457200">
              <a:buFontTx/>
              <a:buAutoNum type="arabicPeriod"/>
            </a:pPr>
            <a:r>
              <a:rPr lang="en-GB" dirty="0"/>
              <a:t>Non-savings income of £10,000 + savings income of £20,000 + dividends of £15,000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Answer: Example 3.1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31824" y="1772468"/>
            <a:ext cx="89296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Non savings taxable income of £5,000, savings £1,000 and dividends of £500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Tax is:	£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Non-savings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    £5,000 @ 20% 	1,000.00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    £1,000 PSA @ 0%	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Dividends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    £500 DA @ 0%	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Total tax 	1,000.00</a:t>
            </a: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7905328" y="4437112"/>
            <a:ext cx="12239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7977336" y="4869160"/>
            <a:ext cx="12239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Answer: Example 3.2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31824" y="1628800"/>
            <a:ext cx="900169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2. Non savings taxable income of £10,000, savings £20,000, dividends £15,000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Tax is:	£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Non-savings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    	10,000 @ 20% 	 2,000.00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Savings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	500 PSA @ 0%    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	20,000 – 500 @ 20%	3,900.00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Dividends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    	500 DA @ 0%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	7,200 @ 10.75% [37,700–500-20,000–10,000]	774.00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	7,300 @ 35.75%	</a:t>
            </a:r>
            <a:r>
              <a:rPr lang="en-GB" sz="2000" u="sng" dirty="0">
                <a:latin typeface="Verdana" pitchFamily="34" charset="0"/>
              </a:rPr>
              <a:t>2,609.75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r>
              <a:rPr lang="en-GB" sz="2000" dirty="0">
                <a:latin typeface="Verdana" pitchFamily="34" charset="0"/>
              </a:rPr>
              <a:t>Tax payable	9,283.75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tabLst>
                <a:tab pos="7893050" algn="dec"/>
              </a:tabLst>
            </a:pPr>
            <a:endParaRPr lang="en-GB" sz="2000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08050" y="-27384"/>
            <a:ext cx="8420100" cy="1143000"/>
          </a:xfrm>
        </p:spPr>
        <p:txBody>
          <a:bodyPr/>
          <a:lstStyle/>
          <a:p>
            <a:r>
              <a:rPr lang="en-GB" sz="4000" dirty="0"/>
              <a:t>Income Tax: 60% marginal rate?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6506" y="940768"/>
            <a:ext cx="889298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Example - </a:t>
            </a:r>
            <a:r>
              <a:rPr lang="en-GB" sz="2000" dirty="0"/>
              <a:t>Calculate the marginal rate of tax of a single person with net income of £100,000 and compare it with the marginal rate of tax if they earn £8 more in the same period. What is the effective marginal rate on this difference?</a:t>
            </a:r>
          </a:p>
          <a:p>
            <a:pPr lvl="3">
              <a:lnSpc>
                <a:spcPct val="90000"/>
              </a:lnSpc>
              <a:buFontTx/>
              <a:buNone/>
              <a:tabLst>
                <a:tab pos="4125913" algn="l"/>
              </a:tabLst>
            </a:pPr>
            <a:r>
              <a:rPr lang="en-US" sz="1800" dirty="0"/>
              <a:t>		</a:t>
            </a:r>
            <a:r>
              <a:rPr lang="en-US" dirty="0"/>
              <a:t>£		    £</a:t>
            </a:r>
          </a:p>
          <a:p>
            <a:pPr marL="446088" lvl="3">
              <a:lnSpc>
                <a:spcPct val="90000"/>
              </a:lnSpc>
              <a:buFontTx/>
              <a:buNone/>
              <a:tabLst>
                <a:tab pos="4659313" algn="dec"/>
                <a:tab pos="6183313" algn="dec"/>
              </a:tabLst>
            </a:pPr>
            <a:r>
              <a:rPr lang="en-US" dirty="0"/>
              <a:t>Statutory Total Income	100,</a:t>
            </a:r>
            <a:r>
              <a:rPr lang="en-GB" dirty="0"/>
              <a:t>0</a:t>
            </a:r>
            <a:r>
              <a:rPr lang="en-US" dirty="0"/>
              <a:t>00	100,</a:t>
            </a:r>
            <a:r>
              <a:rPr lang="en-GB" dirty="0"/>
              <a:t>0</a:t>
            </a:r>
            <a:r>
              <a:rPr lang="en-US" dirty="0"/>
              <a:t>08</a:t>
            </a:r>
          </a:p>
          <a:p>
            <a:pPr marL="446088" lvl="3">
              <a:lnSpc>
                <a:spcPct val="90000"/>
              </a:lnSpc>
              <a:buFontTx/>
              <a:buNone/>
              <a:tabLst>
                <a:tab pos="4659313" algn="dec"/>
                <a:tab pos="6183313" algn="dec"/>
              </a:tabLst>
            </a:pPr>
            <a:r>
              <a:rPr lang="en-US" dirty="0"/>
              <a:t>less personal allowance	(12,570)</a:t>
            </a:r>
          </a:p>
          <a:p>
            <a:pPr marL="446088" lvl="3">
              <a:lnSpc>
                <a:spcPct val="90000"/>
              </a:lnSpc>
              <a:buFontTx/>
              <a:buNone/>
              <a:tabLst>
                <a:tab pos="4659313" algn="dec"/>
                <a:tab pos="6183313" algn="dec"/>
              </a:tabLst>
            </a:pPr>
            <a:r>
              <a:rPr lang="en-US" sz="1600" dirty="0"/>
              <a:t>£12,570 - (100,</a:t>
            </a:r>
            <a:r>
              <a:rPr lang="en-GB" sz="1600" dirty="0"/>
              <a:t>0</a:t>
            </a:r>
            <a:r>
              <a:rPr lang="en-US" sz="1600" dirty="0"/>
              <a:t>08- 100,000)/2</a:t>
            </a:r>
            <a:r>
              <a:rPr lang="en-US" dirty="0"/>
              <a:t>		(12,566)</a:t>
            </a:r>
          </a:p>
          <a:p>
            <a:pPr marL="446088" lvl="3">
              <a:lnSpc>
                <a:spcPct val="90000"/>
              </a:lnSpc>
              <a:buFontTx/>
              <a:buNone/>
              <a:tabLst>
                <a:tab pos="4659313" algn="dec"/>
                <a:tab pos="6183313" algn="dec"/>
              </a:tabLst>
            </a:pPr>
            <a:r>
              <a:rPr lang="en-US" dirty="0"/>
              <a:t>Taxable Income	87,430	 87,422</a:t>
            </a:r>
          </a:p>
          <a:p>
            <a:pPr lvl="3">
              <a:lnSpc>
                <a:spcPct val="90000"/>
              </a:lnSpc>
              <a:buFontTx/>
              <a:buNone/>
            </a:pPr>
            <a:endParaRPr lang="en-US" dirty="0"/>
          </a:p>
          <a:p>
            <a:pPr marL="0" indent="0">
              <a:buNone/>
            </a:pPr>
            <a:r>
              <a:rPr lang="en-GB" sz="2000" dirty="0"/>
              <a:t>An increase of £8 in total income leads to an increase of £12 in </a:t>
            </a:r>
            <a:r>
              <a:rPr lang="en-GB" sz="2000" i="1" dirty="0"/>
              <a:t>taxable</a:t>
            </a:r>
            <a:r>
              <a:rPr lang="en-GB" sz="2000" dirty="0"/>
              <a:t> income. If the marginal rate of tax is 40%, the extra £8 of income results in an extra £4.80 (£12 × 40%) of tax an </a:t>
            </a:r>
            <a:r>
              <a:rPr lang="en-GB" sz="2000" i="1" dirty="0"/>
              <a:t>effective</a:t>
            </a:r>
            <a:r>
              <a:rPr lang="en-GB" sz="2000" dirty="0"/>
              <a:t> marginal rate of tax of 60% (£4.80 ÷ £8).</a:t>
            </a:r>
            <a:r>
              <a:rPr lang="en-GB" sz="1400" dirty="0"/>
              <a:t> </a:t>
            </a:r>
            <a:endParaRPr lang="en-GB" sz="1800" dirty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4266472" y="3932991"/>
            <a:ext cx="2667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 dirty="0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4232920" y="3572951"/>
            <a:ext cx="2667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26631" name="Rectangle 12"/>
          <p:cNvSpPr>
            <a:spLocks noChangeArrowheads="1"/>
          </p:cNvSpPr>
          <p:nvPr/>
        </p:nvSpPr>
        <p:spPr bwMode="auto">
          <a:xfrm>
            <a:off x="1" y="2533006"/>
            <a:ext cx="184731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68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1 in more detail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504" y="1916832"/>
            <a:ext cx="8766175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Income received net of tax: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For a few sources of income, tax is deducted at source = collected from person paying the income rather than person receiving it 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Income received net of basic rate of tax (20%)</a:t>
            </a:r>
          </a:p>
          <a:p>
            <a:pPr lvl="2">
              <a:lnSpc>
                <a:spcPct val="90000"/>
              </a:lnSpc>
            </a:pPr>
            <a:r>
              <a:rPr lang="en-US" sz="2200" dirty="0"/>
              <a:t>patent royalties</a:t>
            </a:r>
          </a:p>
          <a:p>
            <a:pPr lvl="2">
              <a:lnSpc>
                <a:spcPct val="90000"/>
              </a:lnSpc>
            </a:pPr>
            <a:r>
              <a:rPr lang="en-US" sz="2200" dirty="0"/>
              <a:t>annuities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PAYE - tax also deducted at source on employed earnings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Grossing-up</a:t>
            </a:r>
          </a:p>
          <a:p>
            <a:pPr lvl="1"/>
            <a:r>
              <a:rPr lang="en-GB" dirty="0"/>
              <a:t>All figures in income aggregation must be GROSS</a:t>
            </a:r>
          </a:p>
          <a:p>
            <a:pPr lvl="1"/>
            <a:r>
              <a:rPr lang="en-GB" dirty="0"/>
              <a:t>Add back tax withheld at source to any net figures using formula: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286000" y="4943475"/>
            <a:ext cx="23923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Verdana" pitchFamily="34" charset="0"/>
              </a:rPr>
              <a:t>Net amount  x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572000" y="4800600"/>
            <a:ext cx="238125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>
                <a:latin typeface="Verdana" pitchFamily="34" charset="0"/>
              </a:rPr>
              <a:t>100</a:t>
            </a:r>
          </a:p>
          <a:p>
            <a:pPr algn="ctr"/>
            <a:r>
              <a:rPr lang="en-GB">
                <a:latin typeface="Verdana" pitchFamily="34" charset="0"/>
              </a:rPr>
              <a:t>100 – tax rate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4876800" y="5181600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925" y="1676400"/>
            <a:ext cx="8766175" cy="4114800"/>
          </a:xfrm>
        </p:spPr>
        <p:txBody>
          <a:bodyPr/>
          <a:lstStyle/>
          <a:p>
            <a:pPr lvl="2"/>
            <a:r>
              <a:rPr lang="en-US" dirty="0"/>
              <a:t>Other income is directly assessed through the  self assessment system </a:t>
            </a:r>
          </a:p>
          <a:p>
            <a:pPr lvl="2"/>
            <a:r>
              <a:rPr lang="en-US" dirty="0"/>
              <a:t>Instalments paid 31 January in year and 31 July after year end</a:t>
            </a:r>
          </a:p>
          <a:p>
            <a:pPr lvl="2"/>
            <a:r>
              <a:rPr lang="en-US" dirty="0"/>
              <a:t>Balancing payment then due 31 January after year end.</a:t>
            </a:r>
            <a:endParaRPr lang="en-GB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925" y="1676400"/>
            <a:ext cx="8766175" cy="4114800"/>
          </a:xfrm>
        </p:spPr>
        <p:txBody>
          <a:bodyPr/>
          <a:lstStyle/>
          <a:p>
            <a:r>
              <a:rPr lang="en-US" dirty="0"/>
              <a:t>Property income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includes rental income from letting land, houses, commercial property etc.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taxed on an accruals basis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first £1,000 tax free (property income allowance)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62191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925" y="1676400"/>
            <a:ext cx="8766175" cy="4114800"/>
          </a:xfrm>
        </p:spPr>
        <p:txBody>
          <a:bodyPr/>
          <a:lstStyle/>
          <a:p>
            <a:r>
              <a:rPr lang="en-US" dirty="0"/>
              <a:t>Trading income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includes income from business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taxed on an accruals basis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first £1,000 tax free (trading income allowance)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8801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History of Income Tax in the UK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>
              <a:lnSpc>
                <a:spcPct val="90000"/>
              </a:lnSpc>
            </a:pPr>
            <a:r>
              <a:rPr lang="en-US" sz="2000"/>
              <a:t>Relatively modern compared to property and indirect taxes 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Direct taxation reserved for emergencies (like wars !)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Introduced by William Pitt in 1799 to fund Napoleonic war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Self assessment system - unpopular &amp; widely evaded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raised £6million (instead of £10 million predicted)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repealed by Addington in 1802 at end of war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Addington re-introduced IT in 1803 when war restarted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progressive tax system - much more popular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source of </a:t>
            </a:r>
            <a:r>
              <a:rPr lang="en-US" sz="1800" i="1"/>
              <a:t>scheduler system</a:t>
            </a:r>
            <a:r>
              <a:rPr lang="en-US" sz="1800"/>
              <a:t> &amp; </a:t>
            </a:r>
            <a:r>
              <a:rPr lang="en-US" sz="1800" i="1"/>
              <a:t>tax deduction</a:t>
            </a:r>
            <a:r>
              <a:rPr lang="en-US" sz="1800"/>
              <a:t> </a:t>
            </a:r>
            <a:r>
              <a:rPr lang="en-US" sz="1800" i="1"/>
              <a:t>at source</a:t>
            </a:r>
            <a:r>
              <a:rPr lang="en-US" sz="1800"/>
              <a:t> idea </a:t>
            </a:r>
          </a:p>
          <a:p>
            <a:pPr lvl="3">
              <a:lnSpc>
                <a:spcPct val="90000"/>
              </a:lnSpc>
            </a:pPr>
            <a:r>
              <a:rPr lang="en-US" sz="1800"/>
              <a:t>repealed again in 1816 at end of war</a:t>
            </a:r>
          </a:p>
          <a:p>
            <a:pPr>
              <a:lnSpc>
                <a:spcPct val="90000"/>
              </a:lnSpc>
            </a:pPr>
            <a:endParaRPr lang="en-GB" sz="2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5925" y="1676400"/>
            <a:ext cx="8766175" cy="4114800"/>
          </a:xfrm>
        </p:spPr>
        <p:txBody>
          <a:bodyPr/>
          <a:lstStyle/>
          <a:p>
            <a:r>
              <a:rPr lang="en-US" dirty="0"/>
              <a:t>Savings and Investment income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includes interest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taxed on a cash basis, when received or credited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n-US" sz="2800" dirty="0"/>
              <a:t>first £1,000 tax free (savings allowance), but not for higher or additional rate taxpayers</a:t>
            </a:r>
          </a:p>
          <a:p>
            <a:r>
              <a:rPr lang="en-US" dirty="0"/>
              <a:t>Dividends paid by UK companies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7800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2 deductible reliefs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7953" y="2204864"/>
            <a:ext cx="9144000" cy="3610744"/>
          </a:xfrm>
        </p:spPr>
        <p:txBody>
          <a:bodyPr/>
          <a:lstStyle/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Pension contributions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Loss reliefs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Eligible interest payments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Annual payments = few now available</a:t>
            </a:r>
            <a:endParaRPr lang="en-US" sz="2400" i="1" dirty="0"/>
          </a:p>
          <a:p>
            <a:pPr>
              <a:lnSpc>
                <a:spcPct val="90000"/>
              </a:lnSpc>
            </a:pPr>
            <a:endParaRPr lang="en-GB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3 Personal Reliefs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76872"/>
            <a:ext cx="8858250" cy="381595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Deductions from net income to calculate taxable income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NB. Can’t be used to create repayment of tax</a:t>
            </a:r>
          </a:p>
          <a:p>
            <a:pPr lvl="2">
              <a:lnSpc>
                <a:spcPct val="90000"/>
              </a:lnSpc>
            </a:pPr>
            <a:r>
              <a:rPr lang="en-US" b="1" dirty="0"/>
              <a:t>Personal Allowance (PA)</a:t>
            </a:r>
          </a:p>
          <a:p>
            <a:pPr lvl="3">
              <a:lnSpc>
                <a:spcPct val="90000"/>
              </a:lnSpc>
            </a:pPr>
            <a:r>
              <a:rPr lang="en-US" dirty="0"/>
              <a:t>first £12,570 – frozen for 5 years from 2021.</a:t>
            </a:r>
          </a:p>
          <a:p>
            <a:pPr lvl="3">
              <a:lnSpc>
                <a:spcPct val="90000"/>
              </a:lnSpc>
            </a:pPr>
            <a:r>
              <a:rPr lang="en-US" dirty="0"/>
              <a:t>everyone entitled to one or the other (</a:t>
            </a:r>
            <a:r>
              <a:rPr lang="en-US" dirty="0" err="1"/>
              <a:t>inc.</a:t>
            </a:r>
            <a:r>
              <a:rPr lang="en-US" dirty="0"/>
              <a:t> children)</a:t>
            </a:r>
          </a:p>
          <a:p>
            <a:pPr lvl="2">
              <a:lnSpc>
                <a:spcPct val="90000"/>
              </a:lnSpc>
            </a:pPr>
            <a:r>
              <a:rPr lang="en-US" b="1" dirty="0"/>
              <a:t>Blind Person’s Allowance (BPA)</a:t>
            </a:r>
            <a:endParaRPr lang="en-US" sz="2800" b="1" dirty="0"/>
          </a:p>
          <a:p>
            <a:pPr lvl="3">
              <a:lnSpc>
                <a:spcPct val="90000"/>
              </a:lnSpc>
            </a:pPr>
            <a:r>
              <a:rPr lang="en-US" dirty="0"/>
              <a:t>if registered blind received extra </a:t>
            </a:r>
            <a:r>
              <a:rPr lang="en-US"/>
              <a:t>£3,250 </a:t>
            </a:r>
            <a:r>
              <a:rPr lang="en-US" dirty="0"/>
              <a:t>allowance </a:t>
            </a:r>
          </a:p>
          <a:p>
            <a:pPr lvl="3">
              <a:lnSpc>
                <a:spcPct val="90000"/>
              </a:lnSpc>
            </a:pPr>
            <a:r>
              <a:rPr lang="en-US" dirty="0"/>
              <a:t>transferable to spouse if income insufficient income to use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17414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073F9-62A4-744E-B88A-3BB621245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Steps 4 &amp;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97BF6-2D80-034B-8074-6978D25E6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Taxable income is the tax base for income tax.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end result of steps 1 – 3 is taxable income to which the relevant tax rates are applied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Some reliefs operate to change the tax rate bands.</a:t>
            </a:r>
          </a:p>
        </p:txBody>
      </p:sp>
    </p:spTree>
    <p:extLst>
      <p:ext uri="{BB962C8B-B14F-4D97-AF65-F5344CB8AC3E}">
        <p14:creationId xmlns:p14="http://schemas.microsoft.com/office/powerpoint/2010/main" val="1094383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609600"/>
            <a:ext cx="8818562" cy="1143000"/>
          </a:xfrm>
        </p:spPr>
        <p:txBody>
          <a:bodyPr/>
          <a:lstStyle/>
          <a:p>
            <a:r>
              <a:rPr lang="en-GB" dirty="0"/>
              <a:t>Income Tax: Charitable Donations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858250" cy="4114800"/>
          </a:xfrm>
        </p:spPr>
        <p:txBody>
          <a:bodyPr/>
          <a:lstStyle/>
          <a:p>
            <a:pPr marL="533400" lvl="2">
              <a:lnSpc>
                <a:spcPct val="90000"/>
              </a:lnSpc>
            </a:pPr>
            <a:r>
              <a:rPr lang="en-GB" dirty="0"/>
              <a:t>Eligible charitable donations are eligible for relief at basic rate (20%)</a:t>
            </a:r>
          </a:p>
          <a:p>
            <a:pPr marL="533400" lvl="2">
              <a:lnSpc>
                <a:spcPct val="90000"/>
              </a:lnSpc>
              <a:tabLst>
                <a:tab pos="536575" algn="l"/>
              </a:tabLst>
            </a:pPr>
            <a:r>
              <a:rPr lang="en-GB" dirty="0"/>
              <a:t>Therefore payments treated as if they are made after deducting tax</a:t>
            </a:r>
          </a:p>
          <a:p>
            <a:pPr marL="533400" lvl="2">
              <a:lnSpc>
                <a:spcPct val="90000"/>
              </a:lnSpc>
            </a:pPr>
            <a:r>
              <a:rPr lang="en-GB" dirty="0"/>
              <a:t>Charity can reclaim this tax from the Government</a:t>
            </a:r>
          </a:p>
          <a:p>
            <a:pPr marL="533400" lvl="2">
              <a:lnSpc>
                <a:spcPct val="90000"/>
              </a:lnSpc>
            </a:pPr>
            <a:r>
              <a:rPr lang="en-GB" dirty="0"/>
              <a:t>Tax relief given by increasing the basic rate band of the taxpayer by the amount of their donations</a:t>
            </a:r>
          </a:p>
          <a:p>
            <a:pPr lvl="3">
              <a:lnSpc>
                <a:spcPct val="90000"/>
              </a:lnSpc>
            </a:pPr>
            <a:r>
              <a:rPr lang="en-GB" dirty="0"/>
              <a:t>e.g. pay £100 – payment worth to charity £125 (£100 x 100/80) – charity collects £25 from government </a:t>
            </a:r>
          </a:p>
          <a:p>
            <a:pPr marL="533400" lvl="2">
              <a:lnSpc>
                <a:spcPct val="90000"/>
              </a:lnSpc>
            </a:pPr>
            <a:r>
              <a:rPr lang="en-GB" dirty="0"/>
              <a:t>NO need to appear in personal tax computations but must declare when higher rate taxpayer to expand the basic rate band.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Tax: Step 6 Tax Reductions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Venture capital trusts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Enterprise investment scheme (EIS) and Seed Enterprise Investment Scheme (SEIS)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Community Investment Tax Relief (CITR)</a:t>
            </a:r>
          </a:p>
        </p:txBody>
      </p:sp>
    </p:spTree>
    <p:extLst>
      <p:ext uri="{BB962C8B-B14F-4D97-AF65-F5344CB8AC3E}">
        <p14:creationId xmlns:p14="http://schemas.microsoft.com/office/powerpoint/2010/main" val="16372150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Calculating income tax: example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0938" y="1766888"/>
            <a:ext cx="8416925" cy="4481512"/>
          </a:xfrm>
        </p:spPr>
        <p:txBody>
          <a:bodyPr/>
          <a:lstStyle/>
          <a:p>
            <a:pPr marL="0" indent="0">
              <a:tabLst>
                <a:tab pos="6950075" algn="dec"/>
              </a:tabLst>
            </a:pPr>
            <a:r>
              <a:rPr lang="en-GB" sz="2400" dirty="0"/>
              <a:t>Peter Piper owns a pepper pickling factory and receives the following income for the year:</a:t>
            </a:r>
          </a:p>
          <a:p>
            <a:pPr marL="0" indent="0">
              <a:tabLst>
                <a:tab pos="6950075" algn="dec"/>
              </a:tabLst>
            </a:pPr>
            <a:r>
              <a:rPr lang="en-GB" sz="2400" dirty="0"/>
              <a:t>	£</a:t>
            </a:r>
          </a:p>
          <a:p>
            <a:pPr marL="0" indent="0">
              <a:tabLst>
                <a:tab pos="6950075" algn="dec"/>
              </a:tabLst>
            </a:pPr>
            <a:r>
              <a:rPr lang="en-GB" sz="2400" dirty="0"/>
              <a:t>Net business profit	56,000</a:t>
            </a:r>
          </a:p>
          <a:p>
            <a:pPr marL="0" indent="0">
              <a:tabLst>
                <a:tab pos="6950075" algn="dec"/>
              </a:tabLst>
            </a:pPr>
            <a:r>
              <a:rPr lang="en-GB" sz="2400" dirty="0"/>
              <a:t>Building society interest 	4,860</a:t>
            </a:r>
          </a:p>
          <a:p>
            <a:pPr marL="0" indent="0">
              <a:tabLst>
                <a:tab pos="6950075" algn="dec"/>
              </a:tabLst>
            </a:pPr>
            <a:r>
              <a:rPr lang="en-GB" sz="2400" dirty="0"/>
              <a:t>Dividend from a UK company	7,000</a:t>
            </a:r>
          </a:p>
          <a:p>
            <a:pPr marL="0" indent="0">
              <a:tabLst>
                <a:tab pos="6950075" algn="dec"/>
              </a:tabLst>
            </a:pPr>
            <a:endParaRPr lang="en-GB" sz="2400" dirty="0"/>
          </a:p>
          <a:p>
            <a:pPr marL="0" indent="0">
              <a:tabLst>
                <a:tab pos="6950075" algn="dec"/>
              </a:tabLst>
            </a:pPr>
            <a:r>
              <a:rPr lang="en-GB" sz="2400" dirty="0"/>
              <a:t>He is entitled to a personal allowance of £12,570.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354388" y="588963"/>
            <a:ext cx="1069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Total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643438" y="588963"/>
            <a:ext cx="158273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Non-</a:t>
            </a:r>
          </a:p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Savings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196013" y="571500"/>
            <a:ext cx="1582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Savings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7850188" y="588963"/>
            <a:ext cx="193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Dividends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381000" y="1643063"/>
            <a:ext cx="285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Trading </a:t>
            </a:r>
            <a:r>
              <a:rPr lang="en-GB" sz="2800" dirty="0" err="1">
                <a:latin typeface="Verdana" pitchFamily="34" charset="0"/>
              </a:rPr>
              <a:t>Inc</a:t>
            </a:r>
            <a:endParaRPr lang="en-GB" sz="2800" dirty="0">
              <a:latin typeface="Verdana" pitchFamily="34" charset="0"/>
            </a:endParaRP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3120557" y="1657350"/>
            <a:ext cx="1456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56,000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4730282" y="1666875"/>
            <a:ext cx="1456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56,000</a:t>
            </a: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576263" y="2266950"/>
            <a:ext cx="2384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Building </a:t>
            </a:r>
            <a:r>
              <a:rPr lang="en-GB" sz="2800" dirty="0" err="1">
                <a:latin typeface="Verdana" pitchFamily="34" charset="0"/>
              </a:rPr>
              <a:t>Soc</a:t>
            </a:r>
            <a:endParaRPr lang="en-GB" sz="2800" dirty="0">
              <a:latin typeface="Verdana" pitchFamily="34" charset="0"/>
            </a:endParaRPr>
          </a:p>
        </p:txBody>
      </p:sp>
      <p:sp>
        <p:nvSpPr>
          <p:cNvPr id="122891" name="Text Box 11"/>
          <p:cNvSpPr txBox="1">
            <a:spLocks noChangeArrowheads="1"/>
          </p:cNvSpPr>
          <p:nvPr/>
        </p:nvSpPr>
        <p:spPr bwMode="auto">
          <a:xfrm>
            <a:off x="3338513" y="2343150"/>
            <a:ext cx="1214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4,860</a:t>
            </a:r>
          </a:p>
        </p:txBody>
      </p:sp>
      <p:sp>
        <p:nvSpPr>
          <p:cNvPr id="122892" name="Text Box 12"/>
          <p:cNvSpPr txBox="1">
            <a:spLocks noChangeArrowheads="1"/>
          </p:cNvSpPr>
          <p:nvPr/>
        </p:nvSpPr>
        <p:spPr bwMode="auto">
          <a:xfrm>
            <a:off x="6469063" y="2352675"/>
            <a:ext cx="1214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4,860</a:t>
            </a:r>
          </a:p>
        </p:txBody>
      </p:sp>
      <p:sp>
        <p:nvSpPr>
          <p:cNvPr id="122893" name="Text Box 13"/>
          <p:cNvSpPr txBox="1">
            <a:spLocks noChangeArrowheads="1"/>
          </p:cNvSpPr>
          <p:nvPr/>
        </p:nvSpPr>
        <p:spPr bwMode="auto">
          <a:xfrm>
            <a:off x="568325" y="3114675"/>
            <a:ext cx="1744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Dividend</a:t>
            </a:r>
          </a:p>
        </p:txBody>
      </p:sp>
      <p:sp>
        <p:nvSpPr>
          <p:cNvPr id="122895" name="Text Box 15"/>
          <p:cNvSpPr txBox="1">
            <a:spLocks noChangeArrowheads="1"/>
          </p:cNvSpPr>
          <p:nvPr/>
        </p:nvSpPr>
        <p:spPr bwMode="auto">
          <a:xfrm>
            <a:off x="3333750" y="3114675"/>
            <a:ext cx="1223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7,000</a:t>
            </a:r>
          </a:p>
        </p:txBody>
      </p:sp>
      <p:sp>
        <p:nvSpPr>
          <p:cNvPr id="122896" name="Text Box 16"/>
          <p:cNvSpPr txBox="1">
            <a:spLocks noChangeArrowheads="1"/>
          </p:cNvSpPr>
          <p:nvPr/>
        </p:nvSpPr>
        <p:spPr bwMode="auto">
          <a:xfrm>
            <a:off x="8197850" y="3114675"/>
            <a:ext cx="1223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7,000</a:t>
            </a:r>
          </a:p>
        </p:txBody>
      </p:sp>
      <p:sp>
        <p:nvSpPr>
          <p:cNvPr id="122897" name="Text Box 17"/>
          <p:cNvSpPr txBox="1">
            <a:spLocks noChangeArrowheads="1"/>
          </p:cNvSpPr>
          <p:nvPr/>
        </p:nvSpPr>
        <p:spPr bwMode="auto">
          <a:xfrm>
            <a:off x="895350" y="4122738"/>
            <a:ext cx="884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3200">
                <a:latin typeface="Verdana" pitchFamily="34" charset="0"/>
              </a:rPr>
              <a:t>STI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302000" y="3717032"/>
            <a:ext cx="6108700" cy="0"/>
            <a:chOff x="1920" y="2592"/>
            <a:chExt cx="3552" cy="0"/>
          </a:xfrm>
        </p:grpSpPr>
        <p:sp>
          <p:nvSpPr>
            <p:cNvPr id="30755" name="Line 19"/>
            <p:cNvSpPr>
              <a:spLocks noChangeShapeType="1"/>
            </p:cNvSpPr>
            <p:nvPr/>
          </p:nvSpPr>
          <p:spPr bwMode="auto">
            <a:xfrm>
              <a:off x="1920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6" name="Line 20"/>
            <p:cNvSpPr>
              <a:spLocks noChangeShapeType="1"/>
            </p:cNvSpPr>
            <p:nvPr/>
          </p:nvSpPr>
          <p:spPr bwMode="auto">
            <a:xfrm>
              <a:off x="2832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7" name="Line 21"/>
            <p:cNvSpPr>
              <a:spLocks noChangeShapeType="1"/>
            </p:cNvSpPr>
            <p:nvPr/>
          </p:nvSpPr>
          <p:spPr bwMode="auto">
            <a:xfrm>
              <a:off x="3744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8" name="Line 22"/>
            <p:cNvSpPr>
              <a:spLocks noChangeShapeType="1"/>
            </p:cNvSpPr>
            <p:nvPr/>
          </p:nvSpPr>
          <p:spPr bwMode="auto">
            <a:xfrm>
              <a:off x="4752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122903" name="Text Box 23"/>
          <p:cNvSpPr txBox="1">
            <a:spLocks noChangeArrowheads="1"/>
          </p:cNvSpPr>
          <p:nvPr/>
        </p:nvSpPr>
        <p:spPr bwMode="auto">
          <a:xfrm>
            <a:off x="3122613" y="4106863"/>
            <a:ext cx="1452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67,860</a:t>
            </a:r>
          </a:p>
        </p:txBody>
      </p:sp>
      <p:sp>
        <p:nvSpPr>
          <p:cNvPr id="122904" name="Text Box 24"/>
          <p:cNvSpPr txBox="1">
            <a:spLocks noChangeArrowheads="1"/>
          </p:cNvSpPr>
          <p:nvPr/>
        </p:nvSpPr>
        <p:spPr bwMode="auto">
          <a:xfrm>
            <a:off x="4730282" y="4108450"/>
            <a:ext cx="1456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56,000</a:t>
            </a:r>
          </a:p>
        </p:txBody>
      </p:sp>
      <p:sp>
        <p:nvSpPr>
          <p:cNvPr id="122905" name="Text Box 25"/>
          <p:cNvSpPr txBox="1">
            <a:spLocks noChangeArrowheads="1"/>
          </p:cNvSpPr>
          <p:nvPr/>
        </p:nvSpPr>
        <p:spPr bwMode="auto">
          <a:xfrm>
            <a:off x="6469063" y="4108450"/>
            <a:ext cx="1214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4,860</a:t>
            </a:r>
          </a:p>
        </p:txBody>
      </p:sp>
      <p:sp>
        <p:nvSpPr>
          <p:cNvPr id="122906" name="Text Box 26"/>
          <p:cNvSpPr txBox="1">
            <a:spLocks noChangeArrowheads="1"/>
          </p:cNvSpPr>
          <p:nvPr/>
        </p:nvSpPr>
        <p:spPr bwMode="auto">
          <a:xfrm>
            <a:off x="8197324" y="4108450"/>
            <a:ext cx="12250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7,000</a:t>
            </a:r>
          </a:p>
        </p:txBody>
      </p:sp>
      <p:sp>
        <p:nvSpPr>
          <p:cNvPr id="122907" name="Text Box 27"/>
          <p:cNvSpPr txBox="1">
            <a:spLocks noChangeArrowheads="1"/>
          </p:cNvSpPr>
          <p:nvPr/>
        </p:nvSpPr>
        <p:spPr bwMode="auto">
          <a:xfrm>
            <a:off x="908050" y="4705350"/>
            <a:ext cx="1547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Less PA</a:t>
            </a:r>
          </a:p>
        </p:txBody>
      </p:sp>
      <p:sp>
        <p:nvSpPr>
          <p:cNvPr id="122908" name="Text Box 28"/>
          <p:cNvSpPr txBox="1">
            <a:spLocks noChangeArrowheads="1"/>
          </p:cNvSpPr>
          <p:nvPr/>
        </p:nvSpPr>
        <p:spPr bwMode="auto">
          <a:xfrm>
            <a:off x="3030505" y="4714875"/>
            <a:ext cx="17796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(12,570)</a:t>
            </a:r>
          </a:p>
        </p:txBody>
      </p:sp>
      <p:sp>
        <p:nvSpPr>
          <p:cNvPr id="122909" name="Text Box 29"/>
          <p:cNvSpPr txBox="1">
            <a:spLocks noChangeArrowheads="1"/>
          </p:cNvSpPr>
          <p:nvPr/>
        </p:nvSpPr>
        <p:spPr bwMode="auto">
          <a:xfrm>
            <a:off x="4640230" y="4714875"/>
            <a:ext cx="17796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(12,570)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3302000" y="5257800"/>
            <a:ext cx="6108700" cy="0"/>
            <a:chOff x="1920" y="2592"/>
            <a:chExt cx="3552" cy="0"/>
          </a:xfrm>
        </p:grpSpPr>
        <p:sp>
          <p:nvSpPr>
            <p:cNvPr id="30751" name="Line 31"/>
            <p:cNvSpPr>
              <a:spLocks noChangeShapeType="1"/>
            </p:cNvSpPr>
            <p:nvPr/>
          </p:nvSpPr>
          <p:spPr bwMode="auto">
            <a:xfrm>
              <a:off x="1920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2" name="Line 32"/>
            <p:cNvSpPr>
              <a:spLocks noChangeShapeType="1"/>
            </p:cNvSpPr>
            <p:nvPr/>
          </p:nvSpPr>
          <p:spPr bwMode="auto">
            <a:xfrm>
              <a:off x="2832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3" name="Line 33"/>
            <p:cNvSpPr>
              <a:spLocks noChangeShapeType="1"/>
            </p:cNvSpPr>
            <p:nvPr/>
          </p:nvSpPr>
          <p:spPr bwMode="auto">
            <a:xfrm>
              <a:off x="3744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754" name="Line 34"/>
            <p:cNvSpPr>
              <a:spLocks noChangeShapeType="1"/>
            </p:cNvSpPr>
            <p:nvPr/>
          </p:nvSpPr>
          <p:spPr bwMode="auto">
            <a:xfrm>
              <a:off x="4752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122915" name="Text Box 35"/>
          <p:cNvSpPr txBox="1">
            <a:spLocks noChangeArrowheads="1"/>
          </p:cNvSpPr>
          <p:nvPr/>
        </p:nvSpPr>
        <p:spPr bwMode="auto">
          <a:xfrm>
            <a:off x="3122575" y="5260975"/>
            <a:ext cx="14526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55,290</a:t>
            </a:r>
          </a:p>
        </p:txBody>
      </p:sp>
      <p:sp>
        <p:nvSpPr>
          <p:cNvPr id="122916" name="Text Box 36"/>
          <p:cNvSpPr txBox="1">
            <a:spLocks noChangeArrowheads="1"/>
          </p:cNvSpPr>
          <p:nvPr/>
        </p:nvSpPr>
        <p:spPr bwMode="auto">
          <a:xfrm>
            <a:off x="4732300" y="5262563"/>
            <a:ext cx="14526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43,430</a:t>
            </a:r>
          </a:p>
        </p:txBody>
      </p:sp>
      <p:sp>
        <p:nvSpPr>
          <p:cNvPr id="122917" name="Text Box 37"/>
          <p:cNvSpPr txBox="1">
            <a:spLocks noChangeArrowheads="1"/>
          </p:cNvSpPr>
          <p:nvPr/>
        </p:nvSpPr>
        <p:spPr bwMode="auto">
          <a:xfrm>
            <a:off x="6469063" y="5262563"/>
            <a:ext cx="1214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>
                <a:latin typeface="Verdana" pitchFamily="34" charset="0"/>
              </a:rPr>
              <a:t>4,860</a:t>
            </a:r>
          </a:p>
        </p:txBody>
      </p:sp>
      <p:sp>
        <p:nvSpPr>
          <p:cNvPr id="122918" name="Text Box 38"/>
          <p:cNvSpPr txBox="1">
            <a:spLocks noChangeArrowheads="1"/>
          </p:cNvSpPr>
          <p:nvPr/>
        </p:nvSpPr>
        <p:spPr bwMode="auto">
          <a:xfrm>
            <a:off x="8197324" y="5262563"/>
            <a:ext cx="12250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800" dirty="0">
                <a:latin typeface="Verdana" pitchFamily="34" charset="0"/>
              </a:rPr>
              <a:t>7,000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 autoUpdateAnimBg="0"/>
      <p:bldP spid="122887" grpId="0" autoUpdateAnimBg="0"/>
      <p:bldP spid="122888" grpId="0" autoUpdateAnimBg="0"/>
      <p:bldP spid="122889" grpId="0" autoUpdateAnimBg="0"/>
      <p:bldP spid="122891" grpId="0" autoUpdateAnimBg="0"/>
      <p:bldP spid="122892" grpId="0" autoUpdateAnimBg="0"/>
      <p:bldP spid="122893" grpId="0" autoUpdateAnimBg="0"/>
      <p:bldP spid="122895" grpId="0" autoUpdateAnimBg="0"/>
      <p:bldP spid="122896" grpId="0" autoUpdateAnimBg="0"/>
      <p:bldP spid="122897" grpId="0" autoUpdateAnimBg="0"/>
      <p:bldP spid="122903" grpId="0" autoUpdateAnimBg="0"/>
      <p:bldP spid="122904" grpId="0" autoUpdateAnimBg="0"/>
      <p:bldP spid="122905" grpId="0" autoUpdateAnimBg="0"/>
      <p:bldP spid="122906" grpId="0" autoUpdateAnimBg="0"/>
      <p:bldP spid="122907" grpId="0" autoUpdateAnimBg="0"/>
      <p:bldP spid="122908" grpId="0" autoUpdateAnimBg="0"/>
      <p:bldP spid="122909" grpId="0" autoUpdateAnimBg="0"/>
      <p:bldP spid="122915" grpId="0" autoUpdateAnimBg="0"/>
      <p:bldP spid="122916" grpId="0" autoUpdateAnimBg="0"/>
      <p:bldP spid="122917" grpId="0" autoUpdateAnimBg="0"/>
      <p:bldP spid="12291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Line 5"/>
          <p:cNvSpPr>
            <a:spLocks noChangeShapeType="1"/>
          </p:cNvSpPr>
          <p:nvPr/>
        </p:nvSpPr>
        <p:spPr bwMode="auto">
          <a:xfrm flipH="1">
            <a:off x="4643437" y="5494792"/>
            <a:ext cx="171463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1508" name="Line 2"/>
          <p:cNvSpPr>
            <a:spLocks noChangeShapeType="1"/>
          </p:cNvSpPr>
          <p:nvPr/>
        </p:nvSpPr>
        <p:spPr bwMode="auto">
          <a:xfrm>
            <a:off x="2457583" y="836613"/>
            <a:ext cx="0" cy="5256212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6979" name="AutoShape 3"/>
          <p:cNvSpPr>
            <a:spLocks/>
          </p:cNvSpPr>
          <p:nvPr/>
        </p:nvSpPr>
        <p:spPr bwMode="auto">
          <a:xfrm>
            <a:off x="2067190" y="5156200"/>
            <a:ext cx="311283" cy="935038"/>
          </a:xfrm>
          <a:prstGeom prst="leftBrace">
            <a:avLst>
              <a:gd name="adj1" fmla="val 27118"/>
              <a:gd name="adj2" fmla="val 50000"/>
            </a:avLst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6980" name="AutoShape 4"/>
          <p:cNvSpPr>
            <a:spLocks/>
          </p:cNvSpPr>
          <p:nvPr/>
        </p:nvSpPr>
        <p:spPr bwMode="auto">
          <a:xfrm>
            <a:off x="2067190" y="2420939"/>
            <a:ext cx="313002" cy="2662237"/>
          </a:xfrm>
          <a:prstGeom prst="leftBrace">
            <a:avLst>
              <a:gd name="adj1" fmla="val 76786"/>
              <a:gd name="adj2" fmla="val 50000"/>
            </a:avLst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310614" y="5651956"/>
            <a:ext cx="16306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Starting rate</a:t>
            </a:r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H="1">
            <a:off x="1599408" y="4449077"/>
            <a:ext cx="717669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194337" y="5220155"/>
            <a:ext cx="10310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£5,000</a:t>
            </a:r>
          </a:p>
        </p:txBody>
      </p:sp>
      <p:sp>
        <p:nvSpPr>
          <p:cNvPr id="126985" name="Text Box 9"/>
          <p:cNvSpPr txBox="1">
            <a:spLocks noChangeArrowheads="1"/>
          </p:cNvSpPr>
          <p:nvPr/>
        </p:nvSpPr>
        <p:spPr bwMode="auto">
          <a:xfrm>
            <a:off x="310614" y="4734699"/>
            <a:ext cx="12189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Basic rate</a:t>
            </a:r>
          </a:p>
        </p:txBody>
      </p:sp>
      <p:sp>
        <p:nvSpPr>
          <p:cNvPr id="126986" name="Text Box 10"/>
          <p:cNvSpPr txBox="1">
            <a:spLocks noChangeArrowheads="1"/>
          </p:cNvSpPr>
          <p:nvPr/>
        </p:nvSpPr>
        <p:spPr bwMode="auto">
          <a:xfrm>
            <a:off x="196454" y="4187579"/>
            <a:ext cx="1184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£37,700</a:t>
            </a:r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287156" y="3045837"/>
            <a:ext cx="1229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Higher rate</a:t>
            </a:r>
          </a:p>
        </p:txBody>
      </p:sp>
      <p:sp>
        <p:nvSpPr>
          <p:cNvPr id="21517" name="Line 12"/>
          <p:cNvSpPr>
            <a:spLocks noChangeShapeType="1"/>
          </p:cNvSpPr>
          <p:nvPr/>
        </p:nvSpPr>
        <p:spPr bwMode="auto">
          <a:xfrm>
            <a:off x="2457583" y="6092825"/>
            <a:ext cx="6318515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2534974" y="6113463"/>
            <a:ext cx="17155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Non savings</a:t>
            </a:r>
          </a:p>
        </p:txBody>
      </p:sp>
      <p:sp>
        <p:nvSpPr>
          <p:cNvPr id="126990" name="Text Box 14"/>
          <p:cNvSpPr txBox="1">
            <a:spLocks noChangeArrowheads="1"/>
          </p:cNvSpPr>
          <p:nvPr/>
        </p:nvSpPr>
        <p:spPr bwMode="auto">
          <a:xfrm>
            <a:off x="4930643" y="6113463"/>
            <a:ext cx="11592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Savings</a:t>
            </a:r>
          </a:p>
        </p:txBody>
      </p:sp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7137135" y="6113463"/>
            <a:ext cx="15263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>
                <a:solidFill>
                  <a:srgbClr val="FFFFFF"/>
                </a:solidFill>
              </a:rPr>
              <a:t>Dividends </a:t>
            </a:r>
          </a:p>
        </p:txBody>
      </p:sp>
      <p:sp>
        <p:nvSpPr>
          <p:cNvPr id="126992" name="Rectangle 16"/>
          <p:cNvSpPr>
            <a:spLocks noChangeArrowheads="1"/>
          </p:cNvSpPr>
          <p:nvPr/>
        </p:nvSpPr>
        <p:spPr bwMode="auto">
          <a:xfrm>
            <a:off x="2612364" y="3860801"/>
            <a:ext cx="1325959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£43,430</a:t>
            </a:r>
          </a:p>
        </p:txBody>
      </p:sp>
      <p:sp>
        <p:nvSpPr>
          <p:cNvPr id="126993" name="Rectangle 17"/>
          <p:cNvSpPr>
            <a:spLocks noChangeArrowheads="1"/>
          </p:cNvSpPr>
          <p:nvPr/>
        </p:nvSpPr>
        <p:spPr bwMode="auto">
          <a:xfrm>
            <a:off x="4796500" y="3153678"/>
            <a:ext cx="1405069" cy="7071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£4,860</a:t>
            </a:r>
          </a:p>
        </p:txBody>
      </p:sp>
      <p:sp>
        <p:nvSpPr>
          <p:cNvPr id="126994" name="Rectangle 18"/>
          <p:cNvSpPr>
            <a:spLocks noChangeArrowheads="1"/>
          </p:cNvSpPr>
          <p:nvPr/>
        </p:nvSpPr>
        <p:spPr bwMode="auto">
          <a:xfrm>
            <a:off x="4796500" y="3860801"/>
            <a:ext cx="1405069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6995" name="Rectangle 19"/>
          <p:cNvSpPr>
            <a:spLocks noChangeArrowheads="1"/>
          </p:cNvSpPr>
          <p:nvPr/>
        </p:nvSpPr>
        <p:spPr bwMode="auto">
          <a:xfrm>
            <a:off x="7119938" y="3153678"/>
            <a:ext cx="1405070" cy="7071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6996" name="Rectangle 20"/>
          <p:cNvSpPr>
            <a:spLocks noChangeArrowheads="1"/>
          </p:cNvSpPr>
          <p:nvPr/>
        </p:nvSpPr>
        <p:spPr bwMode="auto">
          <a:xfrm>
            <a:off x="7119938" y="3860801"/>
            <a:ext cx="140507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6997" name="Rectangle 21"/>
          <p:cNvSpPr>
            <a:spLocks noChangeArrowheads="1"/>
          </p:cNvSpPr>
          <p:nvPr/>
        </p:nvSpPr>
        <p:spPr bwMode="auto">
          <a:xfrm>
            <a:off x="7119938" y="2519580"/>
            <a:ext cx="1403350" cy="6213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>
                <a:solidFill>
                  <a:schemeClr val="bg1"/>
                </a:solidFill>
              </a:rPr>
              <a:t>£7,000</a:t>
            </a:r>
          </a:p>
        </p:txBody>
      </p:sp>
      <p:sp>
        <p:nvSpPr>
          <p:cNvPr id="126999" name="Text Box 23"/>
          <p:cNvSpPr txBox="1">
            <a:spLocks noChangeArrowheads="1"/>
          </p:cNvSpPr>
          <p:nvPr/>
        </p:nvSpPr>
        <p:spPr bwMode="auto">
          <a:xfrm>
            <a:off x="3915966" y="445770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20%</a:t>
            </a:r>
          </a:p>
        </p:txBody>
      </p:sp>
      <p:sp>
        <p:nvSpPr>
          <p:cNvPr id="127000" name="Text Box 24"/>
          <p:cNvSpPr txBox="1">
            <a:spLocks noChangeArrowheads="1"/>
          </p:cNvSpPr>
          <p:nvPr/>
        </p:nvSpPr>
        <p:spPr bwMode="auto">
          <a:xfrm>
            <a:off x="6256602" y="3233738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20%</a:t>
            </a:r>
          </a:p>
        </p:txBody>
      </p:sp>
      <p:sp>
        <p:nvSpPr>
          <p:cNvPr id="127001" name="Text Box 25"/>
          <p:cNvSpPr txBox="1">
            <a:spLocks noChangeArrowheads="1"/>
          </p:cNvSpPr>
          <p:nvPr/>
        </p:nvSpPr>
        <p:spPr bwMode="auto">
          <a:xfrm>
            <a:off x="8659151" y="23685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10%</a:t>
            </a: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851297" y="136525"/>
            <a:ext cx="64187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3200" dirty="0"/>
              <a:t>Income tax calculation for Peter Piper</a:t>
            </a:r>
          </a:p>
        </p:txBody>
      </p:sp>
      <p:sp>
        <p:nvSpPr>
          <p:cNvPr id="127004" name="Text Box 28"/>
          <p:cNvSpPr txBox="1">
            <a:spLocks noChangeArrowheads="1"/>
          </p:cNvSpPr>
          <p:nvPr/>
        </p:nvSpPr>
        <p:spPr bwMode="auto">
          <a:xfrm>
            <a:off x="6278960" y="532130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10%</a:t>
            </a:r>
          </a:p>
        </p:txBody>
      </p:sp>
      <p:sp>
        <p:nvSpPr>
          <p:cNvPr id="127006" name="Text Box 30"/>
          <p:cNvSpPr txBox="1">
            <a:spLocks noChangeArrowheads="1"/>
          </p:cNvSpPr>
          <p:nvPr/>
        </p:nvSpPr>
        <p:spPr bwMode="auto">
          <a:xfrm>
            <a:off x="3995076" y="17208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127007" name="Text Box 31"/>
          <p:cNvSpPr txBox="1">
            <a:spLocks noChangeArrowheads="1"/>
          </p:cNvSpPr>
          <p:nvPr/>
        </p:nvSpPr>
        <p:spPr bwMode="auto">
          <a:xfrm>
            <a:off x="6201569" y="17208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33" name="Rounded Rectangular Callout 32"/>
          <p:cNvSpPr>
            <a:spLocks noChangeArrowheads="1"/>
          </p:cNvSpPr>
          <p:nvPr/>
        </p:nvSpPr>
        <p:spPr bwMode="hidden">
          <a:xfrm>
            <a:off x="2631281" y="2500313"/>
            <a:ext cx="1238250" cy="1143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eaLnBrk="0" hangingPunct="0"/>
            <a:r>
              <a:rPr lang="en-GB" sz="2000" dirty="0"/>
              <a:t>Use PA against NSI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348854" y="1565960"/>
            <a:ext cx="1338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£125,140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310614" y="1200089"/>
            <a:ext cx="1576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800">
                <a:solidFill>
                  <a:srgbClr val="FF0000"/>
                </a:solidFill>
              </a:rPr>
              <a:t>Additional rate</a:t>
            </a:r>
            <a:endParaRPr lang="en-GB" sz="1800" dirty="0">
              <a:solidFill>
                <a:srgbClr val="FF0000"/>
              </a:solidFill>
            </a:endParaRPr>
          </a:p>
        </p:txBody>
      </p:sp>
      <p:sp>
        <p:nvSpPr>
          <p:cNvPr id="37" name="Line 7"/>
          <p:cNvSpPr>
            <a:spLocks noChangeShapeType="1"/>
          </p:cNvSpPr>
          <p:nvPr/>
        </p:nvSpPr>
        <p:spPr bwMode="auto">
          <a:xfrm flipH="1">
            <a:off x="1652602" y="1772816"/>
            <a:ext cx="717669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79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6979" grpId="0" animBg="1"/>
      <p:bldP spid="126980" grpId="0" animBg="1"/>
      <p:bldP spid="126982" grpId="0" autoUpdateAnimBg="0"/>
      <p:bldP spid="126983" grpId="0" animBg="1"/>
      <p:bldP spid="126984" grpId="0" autoUpdateAnimBg="0"/>
      <p:bldP spid="126985" grpId="0" autoUpdateAnimBg="0"/>
      <p:bldP spid="126986" grpId="0" autoUpdateAnimBg="0"/>
      <p:bldP spid="126987" grpId="0" autoUpdateAnimBg="0"/>
      <p:bldP spid="126989" grpId="0" autoUpdateAnimBg="0"/>
      <p:bldP spid="126990" grpId="0" autoUpdateAnimBg="0"/>
      <p:bldP spid="126991" grpId="0" autoUpdateAnimBg="0"/>
      <p:bldP spid="126992" grpId="0" animBg="1" autoUpdateAnimBg="0"/>
      <p:bldP spid="126993" grpId="0" animBg="1" autoUpdateAnimBg="0"/>
      <p:bldP spid="126994" grpId="0" animBg="1"/>
      <p:bldP spid="126995" grpId="0" animBg="1"/>
      <p:bldP spid="126996" grpId="0" animBg="1"/>
      <p:bldP spid="126997" grpId="0" animBg="1" autoUpdateAnimBg="0"/>
      <p:bldP spid="126999" grpId="0" autoUpdateAnimBg="0"/>
      <p:bldP spid="127000" grpId="0" autoUpdateAnimBg="0"/>
      <p:bldP spid="127001" grpId="0" autoUpdateAnimBg="0"/>
      <p:bldP spid="127004" grpId="0" autoUpdateAnimBg="0"/>
      <p:bldP spid="127006" grpId="0" autoUpdateAnimBg="0"/>
      <p:bldP spid="127007" grpId="0" autoUpdateAnimBg="0"/>
      <p:bldP spid="33" grpId="0" animBg="1"/>
      <p:bldP spid="34" grpId="0" autoUpdateAnimBg="0"/>
      <p:bldP spid="36" grpId="0" autoUpdateAnimBg="0"/>
      <p:bldP spid="3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1035242" y="974725"/>
            <a:ext cx="21791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Basic rate band</a:t>
            </a: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1594429" y="1323975"/>
            <a:ext cx="17744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Non-savings</a:t>
            </a: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hidden">
          <a:xfrm>
            <a:off x="4104628" y="1341438"/>
            <a:ext cx="21339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37,700 @ 20%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hidden">
          <a:xfrm>
            <a:off x="7209033" y="1355373"/>
            <a:ext cx="13495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7,540.00</a:t>
            </a:r>
          </a:p>
        </p:txBody>
      </p:sp>
      <p:sp>
        <p:nvSpPr>
          <p:cNvPr id="123914" name="Text Box 10"/>
          <p:cNvSpPr txBox="1">
            <a:spLocks noChangeArrowheads="1"/>
          </p:cNvSpPr>
          <p:nvPr/>
        </p:nvSpPr>
        <p:spPr bwMode="auto">
          <a:xfrm>
            <a:off x="1570535" y="2577455"/>
            <a:ext cx="11893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Savings</a:t>
            </a:r>
          </a:p>
        </p:txBody>
      </p:sp>
      <p:sp>
        <p:nvSpPr>
          <p:cNvPr id="123915" name="Text Box 11"/>
          <p:cNvSpPr txBox="1">
            <a:spLocks noChangeArrowheads="1"/>
          </p:cNvSpPr>
          <p:nvPr/>
        </p:nvSpPr>
        <p:spPr bwMode="hidden">
          <a:xfrm>
            <a:off x="3872880" y="2577455"/>
            <a:ext cx="21410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PSA 500 @ 0%</a:t>
            </a:r>
          </a:p>
        </p:txBody>
      </p:sp>
      <p:sp>
        <p:nvSpPr>
          <p:cNvPr id="123916" name="Text Box 12"/>
          <p:cNvSpPr txBox="1">
            <a:spLocks noChangeArrowheads="1"/>
          </p:cNvSpPr>
          <p:nvPr/>
        </p:nvSpPr>
        <p:spPr bwMode="hidden">
          <a:xfrm>
            <a:off x="7790471" y="2591390"/>
            <a:ext cx="768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0.00</a:t>
            </a:r>
          </a:p>
        </p:txBody>
      </p:sp>
      <p:sp>
        <p:nvSpPr>
          <p:cNvPr id="123917" name="Text Box 13"/>
          <p:cNvSpPr txBox="1">
            <a:spLocks noChangeArrowheads="1"/>
          </p:cNvSpPr>
          <p:nvPr/>
        </p:nvSpPr>
        <p:spPr bwMode="auto">
          <a:xfrm>
            <a:off x="1584560" y="3344480"/>
            <a:ext cx="15327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Dividends </a:t>
            </a:r>
          </a:p>
        </p:txBody>
      </p:sp>
      <p:sp>
        <p:nvSpPr>
          <p:cNvPr id="123918" name="Text Box 14"/>
          <p:cNvSpPr txBox="1">
            <a:spLocks noChangeArrowheads="1"/>
          </p:cNvSpPr>
          <p:nvPr/>
        </p:nvSpPr>
        <p:spPr bwMode="hidden">
          <a:xfrm>
            <a:off x="3857104" y="3388930"/>
            <a:ext cx="20120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DA 500 @ 0%</a:t>
            </a:r>
          </a:p>
        </p:txBody>
      </p:sp>
      <p:sp>
        <p:nvSpPr>
          <p:cNvPr id="123919" name="Text Box 15"/>
          <p:cNvSpPr txBox="1">
            <a:spLocks noChangeArrowheads="1"/>
          </p:cNvSpPr>
          <p:nvPr/>
        </p:nvSpPr>
        <p:spPr bwMode="hidden">
          <a:xfrm>
            <a:off x="7791499" y="3372702"/>
            <a:ext cx="767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0.00</a:t>
            </a:r>
          </a:p>
        </p:txBody>
      </p:sp>
      <p:sp>
        <p:nvSpPr>
          <p:cNvPr id="123928" name="Text Box 24"/>
          <p:cNvSpPr txBox="1">
            <a:spLocks noChangeArrowheads="1"/>
          </p:cNvSpPr>
          <p:nvPr/>
        </p:nvSpPr>
        <p:spPr bwMode="hidden">
          <a:xfrm>
            <a:off x="7125235" y="5057399"/>
            <a:ext cx="15151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13,899.50</a:t>
            </a:r>
          </a:p>
        </p:txBody>
      </p:sp>
      <p:sp>
        <p:nvSpPr>
          <p:cNvPr id="123929" name="Text Box 25"/>
          <p:cNvSpPr txBox="1">
            <a:spLocks noChangeArrowheads="1"/>
          </p:cNvSpPr>
          <p:nvPr/>
        </p:nvSpPr>
        <p:spPr bwMode="auto">
          <a:xfrm>
            <a:off x="799600" y="5141507"/>
            <a:ext cx="2650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Income tax liability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hidden">
          <a:xfrm>
            <a:off x="4190087" y="2961077"/>
            <a:ext cx="19704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4,360 @ 40%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hidden">
          <a:xfrm>
            <a:off x="7233234" y="2961077"/>
            <a:ext cx="13516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1,744.00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hidden">
          <a:xfrm>
            <a:off x="3995258" y="3800295"/>
            <a:ext cx="23903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6,500 @ 35.75%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hidden">
          <a:xfrm>
            <a:off x="7336187" y="3796984"/>
            <a:ext cx="13516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2,323.75</a:t>
            </a: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1091347" y="1772816"/>
            <a:ext cx="23586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Higher rate band</a:t>
            </a:r>
          </a:p>
        </p:txBody>
      </p:sp>
      <p:grpSp>
        <p:nvGrpSpPr>
          <p:cNvPr id="28" name="Group 20"/>
          <p:cNvGrpSpPr>
            <a:grpSpLocks/>
          </p:cNvGrpSpPr>
          <p:nvPr/>
        </p:nvGrpSpPr>
        <p:grpSpPr bwMode="auto">
          <a:xfrm>
            <a:off x="3923140" y="4453175"/>
            <a:ext cx="4540250" cy="104775"/>
            <a:chOff x="2208" y="2544"/>
            <a:chExt cx="2640" cy="66"/>
          </a:xfrm>
        </p:grpSpPr>
        <p:sp>
          <p:nvSpPr>
            <p:cNvPr id="29" name="Line 21"/>
            <p:cNvSpPr>
              <a:spLocks noChangeShapeType="1"/>
            </p:cNvSpPr>
            <p:nvPr/>
          </p:nvSpPr>
          <p:spPr bwMode="auto">
            <a:xfrm>
              <a:off x="2208" y="2544"/>
              <a:ext cx="62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>
              <a:off x="3936" y="2610"/>
              <a:ext cx="9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31" name="Text Box 23"/>
          <p:cNvSpPr txBox="1">
            <a:spLocks noChangeArrowheads="1"/>
          </p:cNvSpPr>
          <p:nvPr/>
        </p:nvSpPr>
        <p:spPr bwMode="hidden">
          <a:xfrm>
            <a:off x="3929763" y="4211660"/>
            <a:ext cx="10599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dirty="0"/>
              <a:t>55,290</a:t>
            </a: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1594364" y="2164794"/>
            <a:ext cx="17744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Non-savings</a:t>
            </a: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hidden">
          <a:xfrm>
            <a:off x="4291205" y="2132856"/>
            <a:ext cx="18806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5,730@ 40%</a:t>
            </a: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hidden">
          <a:xfrm>
            <a:off x="7206979" y="2146791"/>
            <a:ext cx="13516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2,292.00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7C5524B-39A8-324D-8C66-1C5A8F87C2ED}"/>
              </a:ext>
            </a:extLst>
          </p:cNvPr>
          <p:cNvCxnSpPr/>
          <p:nvPr/>
        </p:nvCxnSpPr>
        <p:spPr bwMode="auto">
          <a:xfrm>
            <a:off x="3728864" y="4197094"/>
            <a:ext cx="1267426" cy="145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F11EFC1-9D6C-154B-ACD6-B3C1FCEBF277}"/>
              </a:ext>
            </a:extLst>
          </p:cNvPr>
          <p:cNvCxnSpPr/>
          <p:nvPr/>
        </p:nvCxnSpPr>
        <p:spPr bwMode="auto">
          <a:xfrm>
            <a:off x="7233234" y="4213983"/>
            <a:ext cx="1267426" cy="145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1652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/>
      <p:bldP spid="123912" grpId="0"/>
      <p:bldP spid="123913" grpId="0"/>
      <p:bldP spid="123914" grpId="0"/>
      <p:bldP spid="123915" grpId="0"/>
      <p:bldP spid="123916" grpId="0"/>
      <p:bldP spid="123917" grpId="0"/>
      <p:bldP spid="123918" grpId="0"/>
      <p:bldP spid="123919" grpId="0"/>
      <p:bldP spid="123928" grpId="0"/>
      <p:bldP spid="123929" grpId="0"/>
      <p:bldP spid="32" grpId="0"/>
      <p:bldP spid="33" grpId="0"/>
      <p:bldP spid="25" grpId="0"/>
      <p:bldP spid="26" grpId="0"/>
      <p:bldP spid="27" grpId="0"/>
      <p:bldP spid="31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History of Income Tax in the UK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8420100" cy="4114800"/>
          </a:xfrm>
        </p:spPr>
        <p:txBody>
          <a:bodyPr/>
          <a:lstStyle/>
          <a:p>
            <a:pPr lvl="2">
              <a:lnSpc>
                <a:spcPct val="90000"/>
              </a:lnSpc>
            </a:pPr>
            <a:r>
              <a:rPr lang="en-US" sz="2000"/>
              <a:t>1816-1842 - returned to customs &amp; excise duties &amp; land taxes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Peel re-introduced Addington’s system in 1842 with amendments :</a:t>
            </a:r>
          </a:p>
          <a:p>
            <a:pPr lvl="4">
              <a:lnSpc>
                <a:spcPct val="90000"/>
              </a:lnSpc>
            </a:pPr>
            <a:r>
              <a:rPr lang="en-US" sz="1800"/>
              <a:t>right of appeal</a:t>
            </a:r>
          </a:p>
          <a:p>
            <a:pPr lvl="4">
              <a:lnSpc>
                <a:spcPct val="90000"/>
              </a:lnSpc>
            </a:pPr>
            <a:r>
              <a:rPr lang="en-US" sz="1800"/>
              <a:t>system of penalties</a:t>
            </a:r>
          </a:p>
          <a:p>
            <a:pPr lvl="4">
              <a:lnSpc>
                <a:spcPct val="90000"/>
              </a:lnSpc>
            </a:pPr>
            <a:r>
              <a:rPr lang="en-US" sz="1800"/>
              <a:t>supposed to be temporary tax (still is - reintroduced each FA)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1944 introduced ‘pay as you earn’ (PAYE) collection scheme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creation of welfare state required regular income stream to fund it - came from income taxes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rates of tax topped out at 98% in 1970s ! 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introduction of independent taxation in 1990</a:t>
            </a:r>
          </a:p>
          <a:p>
            <a:pPr>
              <a:lnSpc>
                <a:spcPct val="90000"/>
              </a:lnSpc>
            </a:pPr>
            <a:endParaRPr lang="en-GB" sz="28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dirty="0"/>
              <a:t>Revisit Peter Piper: Gift Aid Donation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6761" y="1571626"/>
            <a:ext cx="9252479" cy="1247775"/>
          </a:xfrm>
        </p:spPr>
        <p:txBody>
          <a:bodyPr/>
          <a:lstStyle/>
          <a:p>
            <a:pPr eaLnBrk="1" hangingPunct="1"/>
            <a:r>
              <a:rPr lang="en-GB" sz="2800" dirty="0"/>
              <a:t>Recalculate Peter Piper’s net tax payable given that he has donated £2,500 to a charity.</a:t>
            </a:r>
          </a:p>
        </p:txBody>
      </p:sp>
      <p:sp>
        <p:nvSpPr>
          <p:cNvPr id="99332" name="Rectangle 4"/>
          <p:cNvSpPr>
            <a:spLocks noRot="1" noChangeArrowheads="1"/>
          </p:cNvSpPr>
          <p:nvPr/>
        </p:nvSpPr>
        <p:spPr bwMode="auto">
          <a:xfrm>
            <a:off x="331920" y="2865439"/>
            <a:ext cx="9252479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GB" sz="2800" dirty="0">
                <a:latin typeface="Arial" charset="0"/>
              </a:rPr>
              <a:t>The donation means that his basic rate band is increased by £2,500 x 100/80</a:t>
            </a:r>
            <a:br>
              <a:rPr lang="en-GB" sz="2800" dirty="0">
                <a:latin typeface="Arial" charset="0"/>
              </a:rPr>
            </a:br>
            <a:r>
              <a:rPr lang="en-GB" sz="2800" dirty="0">
                <a:latin typeface="Arial" charset="0"/>
              </a:rPr>
              <a:t>i.e. £3,125</a:t>
            </a:r>
            <a:br>
              <a:rPr lang="en-GB" sz="2800" dirty="0">
                <a:latin typeface="Arial" charset="0"/>
              </a:rPr>
            </a:br>
            <a:r>
              <a:rPr lang="en-GB" sz="2800" dirty="0">
                <a:latin typeface="Arial" charset="0"/>
              </a:rPr>
              <a:t>and becomes £40,825 (i.e. £37,700 + £3,125)</a:t>
            </a:r>
          </a:p>
        </p:txBody>
      </p:sp>
    </p:spTree>
    <p:extLst>
      <p:ext uri="{BB962C8B-B14F-4D97-AF65-F5344CB8AC3E}">
        <p14:creationId xmlns:p14="http://schemas.microsoft.com/office/powerpoint/2010/main" val="31764982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2534974" y="6113463"/>
            <a:ext cx="17155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>
                <a:solidFill>
                  <a:srgbClr val="FFFFFF"/>
                </a:solidFill>
              </a:rPr>
              <a:t>Non savings</a:t>
            </a:r>
          </a:p>
        </p:txBody>
      </p:sp>
      <p:sp>
        <p:nvSpPr>
          <p:cNvPr id="126990" name="Text Box 14"/>
          <p:cNvSpPr txBox="1">
            <a:spLocks noChangeArrowheads="1"/>
          </p:cNvSpPr>
          <p:nvPr/>
        </p:nvSpPr>
        <p:spPr bwMode="auto">
          <a:xfrm>
            <a:off x="4930643" y="6113463"/>
            <a:ext cx="11592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Savings</a:t>
            </a:r>
          </a:p>
        </p:txBody>
      </p:sp>
      <p:sp>
        <p:nvSpPr>
          <p:cNvPr id="24608" name="Text Box 27"/>
          <p:cNvSpPr txBox="1">
            <a:spLocks noChangeArrowheads="1"/>
          </p:cNvSpPr>
          <p:nvPr/>
        </p:nvSpPr>
        <p:spPr bwMode="auto">
          <a:xfrm>
            <a:off x="851298" y="136525"/>
            <a:ext cx="78069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3200"/>
              <a:t>Part III: Income tax calculation for Peter Piper</a:t>
            </a: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H="1">
            <a:off x="4643437" y="5494792"/>
            <a:ext cx="171463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2" name="AutoShape 3"/>
          <p:cNvSpPr>
            <a:spLocks/>
          </p:cNvSpPr>
          <p:nvPr/>
        </p:nvSpPr>
        <p:spPr bwMode="auto">
          <a:xfrm>
            <a:off x="2067190" y="5156200"/>
            <a:ext cx="311283" cy="935038"/>
          </a:xfrm>
          <a:prstGeom prst="leftBrace">
            <a:avLst>
              <a:gd name="adj1" fmla="val 27118"/>
              <a:gd name="adj2" fmla="val 50000"/>
            </a:avLst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3" name="AutoShape 4"/>
          <p:cNvSpPr>
            <a:spLocks/>
          </p:cNvSpPr>
          <p:nvPr/>
        </p:nvSpPr>
        <p:spPr bwMode="auto">
          <a:xfrm>
            <a:off x="2067190" y="2420939"/>
            <a:ext cx="313002" cy="2662237"/>
          </a:xfrm>
          <a:prstGeom prst="leftBrace">
            <a:avLst>
              <a:gd name="adj1" fmla="val 76786"/>
              <a:gd name="adj2" fmla="val 50000"/>
            </a:avLst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10614" y="5651956"/>
            <a:ext cx="16306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Starting rate</a:t>
            </a:r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 flipH="1">
            <a:off x="1599408" y="4449077"/>
            <a:ext cx="717669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194337" y="5220155"/>
            <a:ext cx="10310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£5,000</a:t>
            </a: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310614" y="4734699"/>
            <a:ext cx="12189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Basic rate</a:t>
            </a: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96454" y="4187579"/>
            <a:ext cx="1184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£40,825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287156" y="3045837"/>
            <a:ext cx="1229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800" dirty="0">
                <a:solidFill>
                  <a:srgbClr val="FF0000"/>
                </a:solidFill>
              </a:rPr>
              <a:t>Higher rate</a:t>
            </a: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2457583" y="6092825"/>
            <a:ext cx="6318515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2612364" y="3860801"/>
            <a:ext cx="1325959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£43,430</a:t>
            </a: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4796500" y="3153678"/>
            <a:ext cx="1405069" cy="7071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/>
              <a:t>£4,860</a:t>
            </a:r>
          </a:p>
        </p:txBody>
      </p:sp>
      <p:sp>
        <p:nvSpPr>
          <p:cNvPr id="44" name="Rectangle 18"/>
          <p:cNvSpPr>
            <a:spLocks noChangeArrowheads="1"/>
          </p:cNvSpPr>
          <p:nvPr/>
        </p:nvSpPr>
        <p:spPr bwMode="auto">
          <a:xfrm>
            <a:off x="4796500" y="3860801"/>
            <a:ext cx="1405069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5" name="Rectangle 19"/>
          <p:cNvSpPr>
            <a:spLocks noChangeArrowheads="1"/>
          </p:cNvSpPr>
          <p:nvPr/>
        </p:nvSpPr>
        <p:spPr bwMode="auto">
          <a:xfrm>
            <a:off x="7119938" y="3153678"/>
            <a:ext cx="1405070" cy="7071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7119938" y="3860801"/>
            <a:ext cx="140507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7119938" y="2519580"/>
            <a:ext cx="1403350" cy="6213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dirty="0">
                <a:solidFill>
                  <a:schemeClr val="bg1"/>
                </a:solidFill>
              </a:rPr>
              <a:t>£7,000</a:t>
            </a:r>
          </a:p>
        </p:txBody>
      </p:sp>
      <p:sp>
        <p:nvSpPr>
          <p:cNvPr id="48" name="Text Box 23"/>
          <p:cNvSpPr txBox="1">
            <a:spLocks noChangeArrowheads="1"/>
          </p:cNvSpPr>
          <p:nvPr/>
        </p:nvSpPr>
        <p:spPr bwMode="auto">
          <a:xfrm>
            <a:off x="3915966" y="445770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20%</a:t>
            </a: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6256602" y="3233738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20%</a:t>
            </a:r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8659151" y="23685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10%</a:t>
            </a:r>
          </a:p>
        </p:txBody>
      </p:sp>
      <p:sp>
        <p:nvSpPr>
          <p:cNvPr id="51" name="Text Box 28"/>
          <p:cNvSpPr txBox="1">
            <a:spLocks noChangeArrowheads="1"/>
          </p:cNvSpPr>
          <p:nvPr/>
        </p:nvSpPr>
        <p:spPr bwMode="auto">
          <a:xfrm>
            <a:off x="6278960" y="532130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10%</a:t>
            </a:r>
          </a:p>
        </p:txBody>
      </p:sp>
      <p:sp>
        <p:nvSpPr>
          <p:cNvPr id="52" name="Text Box 30"/>
          <p:cNvSpPr txBox="1">
            <a:spLocks noChangeArrowheads="1"/>
          </p:cNvSpPr>
          <p:nvPr/>
        </p:nvSpPr>
        <p:spPr bwMode="auto">
          <a:xfrm>
            <a:off x="3995076" y="17208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6201569" y="1720850"/>
            <a:ext cx="748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54" name="Rounded Rectangular Callout 53"/>
          <p:cNvSpPr>
            <a:spLocks noChangeArrowheads="1"/>
          </p:cNvSpPr>
          <p:nvPr/>
        </p:nvSpPr>
        <p:spPr bwMode="hidden">
          <a:xfrm>
            <a:off x="2631281" y="2500313"/>
            <a:ext cx="1238250" cy="1143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eaLnBrk="0" hangingPunct="0"/>
            <a:r>
              <a:rPr lang="en-GB" sz="2000" dirty="0"/>
              <a:t>Use PA against NSI</a:t>
            </a: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48854" y="1565960"/>
            <a:ext cx="1338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dirty="0"/>
              <a:t>£128,265</a:t>
            </a:r>
          </a:p>
        </p:txBody>
      </p:sp>
      <p:sp>
        <p:nvSpPr>
          <p:cNvPr id="56" name="Text Box 11"/>
          <p:cNvSpPr txBox="1">
            <a:spLocks noChangeArrowheads="1"/>
          </p:cNvSpPr>
          <p:nvPr/>
        </p:nvSpPr>
        <p:spPr bwMode="auto">
          <a:xfrm>
            <a:off x="310614" y="1200089"/>
            <a:ext cx="1576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sz="1800">
                <a:solidFill>
                  <a:srgbClr val="FF0000"/>
                </a:solidFill>
              </a:rPr>
              <a:t>Additional rate</a:t>
            </a:r>
            <a:endParaRPr lang="en-GB" sz="1800" dirty="0">
              <a:solidFill>
                <a:srgbClr val="FF0000"/>
              </a:solidFill>
            </a:endParaRPr>
          </a:p>
        </p:txBody>
      </p:sp>
      <p:sp>
        <p:nvSpPr>
          <p:cNvPr id="57" name="Line 7"/>
          <p:cNvSpPr>
            <a:spLocks noChangeShapeType="1"/>
          </p:cNvSpPr>
          <p:nvPr/>
        </p:nvSpPr>
        <p:spPr bwMode="auto">
          <a:xfrm flipH="1">
            <a:off x="1652602" y="1772816"/>
            <a:ext cx="717669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01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9" grpId="0" autoUpdateAnimBg="0"/>
      <p:bldP spid="126990" grpId="0" autoUpdateAnimBg="0"/>
      <p:bldP spid="31" grpId="0" animBg="1"/>
      <p:bldP spid="32" grpId="0" animBg="1"/>
      <p:bldP spid="33" grpId="0" animBg="1"/>
      <p:bldP spid="34" grpId="0" autoUpdateAnimBg="0"/>
      <p:bldP spid="36" grpId="0" animBg="1"/>
      <p:bldP spid="37" grpId="0" autoUpdateAnimBg="0"/>
      <p:bldP spid="38" grpId="0" autoUpdateAnimBg="0"/>
      <p:bldP spid="39" grpId="0" autoUpdateAnimBg="0"/>
      <p:bldP spid="40" grpId="0" autoUpdateAnimBg="0"/>
      <p:bldP spid="42" grpId="0" animBg="1" autoUpdateAnimBg="0"/>
      <p:bldP spid="43" grpId="0" animBg="1" autoUpdateAnimBg="0"/>
      <p:bldP spid="44" grpId="0" animBg="1"/>
      <p:bldP spid="45" grpId="0" animBg="1"/>
      <p:bldP spid="46" grpId="0" animBg="1"/>
      <p:bldP spid="47" grpId="0" animBg="1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nimBg="1"/>
      <p:bldP spid="55" grpId="0" autoUpdateAnimBg="0"/>
      <p:bldP spid="56" grpId="0" autoUpdateAnimBg="0"/>
      <p:bldP spid="5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1035242" y="974725"/>
            <a:ext cx="21791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Basic rate band</a:t>
            </a:r>
          </a:p>
        </p:txBody>
      </p:sp>
      <p:sp>
        <p:nvSpPr>
          <p:cNvPr id="51" name="Text Box 7"/>
          <p:cNvSpPr txBox="1">
            <a:spLocks noChangeArrowheads="1"/>
          </p:cNvSpPr>
          <p:nvPr/>
        </p:nvSpPr>
        <p:spPr bwMode="auto">
          <a:xfrm>
            <a:off x="1594429" y="1323975"/>
            <a:ext cx="17744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Non-savings</a:t>
            </a:r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hidden">
          <a:xfrm>
            <a:off x="4104629" y="1341438"/>
            <a:ext cx="21339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40,825 @ 20%</a:t>
            </a:r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hidden">
          <a:xfrm>
            <a:off x="7209033" y="1355373"/>
            <a:ext cx="13495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8,125.00</a:t>
            </a:r>
          </a:p>
        </p:txBody>
      </p:sp>
      <p:sp>
        <p:nvSpPr>
          <p:cNvPr id="76" name="Text Box 10"/>
          <p:cNvSpPr txBox="1">
            <a:spLocks noChangeArrowheads="1"/>
          </p:cNvSpPr>
          <p:nvPr/>
        </p:nvSpPr>
        <p:spPr bwMode="auto">
          <a:xfrm>
            <a:off x="1570535" y="2577455"/>
            <a:ext cx="11893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Savings</a:t>
            </a:r>
          </a:p>
        </p:txBody>
      </p:sp>
      <p:sp>
        <p:nvSpPr>
          <p:cNvPr id="77" name="Text Box 11"/>
          <p:cNvSpPr txBox="1">
            <a:spLocks noChangeArrowheads="1"/>
          </p:cNvSpPr>
          <p:nvPr/>
        </p:nvSpPr>
        <p:spPr bwMode="hidden">
          <a:xfrm>
            <a:off x="3892085" y="2577455"/>
            <a:ext cx="21410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PSA 500 @ 0%</a:t>
            </a: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hidden">
          <a:xfrm>
            <a:off x="7790471" y="2591390"/>
            <a:ext cx="7681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0.00</a:t>
            </a:r>
          </a:p>
        </p:txBody>
      </p:sp>
      <p:sp>
        <p:nvSpPr>
          <p:cNvPr id="79" name="Text Box 13"/>
          <p:cNvSpPr txBox="1">
            <a:spLocks noChangeArrowheads="1"/>
          </p:cNvSpPr>
          <p:nvPr/>
        </p:nvSpPr>
        <p:spPr bwMode="auto">
          <a:xfrm>
            <a:off x="1584560" y="3344480"/>
            <a:ext cx="15327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Dividends </a:t>
            </a: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hidden">
          <a:xfrm>
            <a:off x="3857104" y="3388930"/>
            <a:ext cx="20120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DA 500 @ 0%</a:t>
            </a:r>
          </a:p>
        </p:txBody>
      </p:sp>
      <p:sp>
        <p:nvSpPr>
          <p:cNvPr id="81" name="Text Box 15"/>
          <p:cNvSpPr txBox="1">
            <a:spLocks noChangeArrowheads="1"/>
          </p:cNvSpPr>
          <p:nvPr/>
        </p:nvSpPr>
        <p:spPr bwMode="hidden">
          <a:xfrm>
            <a:off x="7791499" y="3372702"/>
            <a:ext cx="7671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0.00</a:t>
            </a:r>
          </a:p>
        </p:txBody>
      </p:sp>
      <p:sp>
        <p:nvSpPr>
          <p:cNvPr id="82" name="Text Box 24"/>
          <p:cNvSpPr txBox="1">
            <a:spLocks noChangeArrowheads="1"/>
          </p:cNvSpPr>
          <p:nvPr/>
        </p:nvSpPr>
        <p:spPr bwMode="hidden">
          <a:xfrm>
            <a:off x="7125232" y="4653136"/>
            <a:ext cx="15151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13,234.75</a:t>
            </a:r>
          </a:p>
        </p:txBody>
      </p:sp>
      <p:sp>
        <p:nvSpPr>
          <p:cNvPr id="83" name="Text Box 25"/>
          <p:cNvSpPr txBox="1">
            <a:spLocks noChangeArrowheads="1"/>
          </p:cNvSpPr>
          <p:nvPr/>
        </p:nvSpPr>
        <p:spPr bwMode="auto">
          <a:xfrm>
            <a:off x="799600" y="4737244"/>
            <a:ext cx="2650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Income tax liability</a:t>
            </a:r>
          </a:p>
        </p:txBody>
      </p:sp>
      <p:sp>
        <p:nvSpPr>
          <p:cNvPr id="84" name="Text Box 11"/>
          <p:cNvSpPr txBox="1">
            <a:spLocks noChangeArrowheads="1"/>
          </p:cNvSpPr>
          <p:nvPr/>
        </p:nvSpPr>
        <p:spPr bwMode="hidden">
          <a:xfrm>
            <a:off x="4190087" y="2961077"/>
            <a:ext cx="19704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4,360 @ 40%</a:t>
            </a:r>
          </a:p>
        </p:txBody>
      </p:sp>
      <p:sp>
        <p:nvSpPr>
          <p:cNvPr id="85" name="Text Box 12"/>
          <p:cNvSpPr txBox="1">
            <a:spLocks noChangeArrowheads="1"/>
          </p:cNvSpPr>
          <p:nvPr/>
        </p:nvSpPr>
        <p:spPr bwMode="hidden">
          <a:xfrm>
            <a:off x="7233234" y="2956662"/>
            <a:ext cx="13516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1,744.00</a:t>
            </a:r>
          </a:p>
        </p:txBody>
      </p:sp>
      <p:sp>
        <p:nvSpPr>
          <p:cNvPr id="86" name="Text Box 17"/>
          <p:cNvSpPr txBox="1">
            <a:spLocks noChangeArrowheads="1"/>
          </p:cNvSpPr>
          <p:nvPr/>
        </p:nvSpPr>
        <p:spPr bwMode="hidden">
          <a:xfrm>
            <a:off x="4079160" y="3800295"/>
            <a:ext cx="23903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6,500 @ 35.75%</a:t>
            </a:r>
          </a:p>
        </p:txBody>
      </p:sp>
      <p:sp>
        <p:nvSpPr>
          <p:cNvPr id="87" name="Text Box 18"/>
          <p:cNvSpPr txBox="1">
            <a:spLocks noChangeArrowheads="1"/>
          </p:cNvSpPr>
          <p:nvPr/>
        </p:nvSpPr>
        <p:spPr bwMode="hidden">
          <a:xfrm>
            <a:off x="7336185" y="3796984"/>
            <a:ext cx="13516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2,323.75</a:t>
            </a:r>
          </a:p>
        </p:txBody>
      </p:sp>
      <p:sp>
        <p:nvSpPr>
          <p:cNvPr id="88" name="Text Box 19"/>
          <p:cNvSpPr txBox="1">
            <a:spLocks noChangeArrowheads="1"/>
          </p:cNvSpPr>
          <p:nvPr/>
        </p:nvSpPr>
        <p:spPr bwMode="auto">
          <a:xfrm>
            <a:off x="1091347" y="1772816"/>
            <a:ext cx="23586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Higher rate band</a:t>
            </a:r>
          </a:p>
        </p:txBody>
      </p:sp>
      <p:grpSp>
        <p:nvGrpSpPr>
          <p:cNvPr id="89" name="Group 20"/>
          <p:cNvGrpSpPr>
            <a:grpSpLocks/>
          </p:cNvGrpSpPr>
          <p:nvPr/>
        </p:nvGrpSpPr>
        <p:grpSpPr bwMode="auto">
          <a:xfrm>
            <a:off x="3923140" y="4453175"/>
            <a:ext cx="4540250" cy="104775"/>
            <a:chOff x="2208" y="2544"/>
            <a:chExt cx="2640" cy="66"/>
          </a:xfrm>
        </p:grpSpPr>
        <p:sp>
          <p:nvSpPr>
            <p:cNvPr id="90" name="Line 21"/>
            <p:cNvSpPr>
              <a:spLocks noChangeShapeType="1"/>
            </p:cNvSpPr>
            <p:nvPr/>
          </p:nvSpPr>
          <p:spPr bwMode="auto">
            <a:xfrm>
              <a:off x="2208" y="2544"/>
              <a:ext cx="62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91" name="Line 22"/>
            <p:cNvSpPr>
              <a:spLocks noChangeShapeType="1"/>
            </p:cNvSpPr>
            <p:nvPr/>
          </p:nvSpPr>
          <p:spPr bwMode="auto">
            <a:xfrm>
              <a:off x="3936" y="2610"/>
              <a:ext cx="9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92" name="Text Box 23"/>
          <p:cNvSpPr txBox="1">
            <a:spLocks noChangeArrowheads="1"/>
          </p:cNvSpPr>
          <p:nvPr/>
        </p:nvSpPr>
        <p:spPr bwMode="hidden">
          <a:xfrm>
            <a:off x="3912130" y="4211660"/>
            <a:ext cx="10951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55,290</a:t>
            </a:r>
          </a:p>
        </p:txBody>
      </p:sp>
      <p:sp>
        <p:nvSpPr>
          <p:cNvPr id="93" name="Text Box 7"/>
          <p:cNvSpPr txBox="1">
            <a:spLocks noChangeArrowheads="1"/>
          </p:cNvSpPr>
          <p:nvPr/>
        </p:nvSpPr>
        <p:spPr bwMode="auto">
          <a:xfrm>
            <a:off x="1594364" y="2164794"/>
            <a:ext cx="17744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Non-savings</a:t>
            </a:r>
          </a:p>
        </p:txBody>
      </p:sp>
      <p:sp>
        <p:nvSpPr>
          <p:cNvPr id="94" name="Text Box 11"/>
          <p:cNvSpPr txBox="1">
            <a:spLocks noChangeArrowheads="1"/>
          </p:cNvSpPr>
          <p:nvPr/>
        </p:nvSpPr>
        <p:spPr bwMode="hidden">
          <a:xfrm>
            <a:off x="4206725" y="2132856"/>
            <a:ext cx="19704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2,605 @ 40%</a:t>
            </a:r>
          </a:p>
        </p:txBody>
      </p:sp>
      <p:sp>
        <p:nvSpPr>
          <p:cNvPr id="95" name="Text Box 12"/>
          <p:cNvSpPr txBox="1">
            <a:spLocks noChangeArrowheads="1"/>
          </p:cNvSpPr>
          <p:nvPr/>
        </p:nvSpPr>
        <p:spPr bwMode="hidden">
          <a:xfrm>
            <a:off x="7206979" y="2146791"/>
            <a:ext cx="13516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>
                <a:latin typeface="Verdana" pitchFamily="34" charset="0"/>
              </a:rPr>
              <a:t>1,042.00</a:t>
            </a:r>
          </a:p>
        </p:txBody>
      </p:sp>
      <p:sp>
        <p:nvSpPr>
          <p:cNvPr id="26" name="Rectangle 3"/>
          <p:cNvSpPr txBox="1">
            <a:spLocks noRot="1" noChangeArrowheads="1"/>
          </p:cNvSpPr>
          <p:nvPr/>
        </p:nvSpPr>
        <p:spPr>
          <a:xfrm>
            <a:off x="3224808" y="5517232"/>
            <a:ext cx="5971828" cy="8248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GB" sz="2400" dirty="0"/>
              <a:t>Saving = £664.75</a:t>
            </a:r>
            <a:br>
              <a:rPr lang="en-GB" sz="2400" dirty="0"/>
            </a:br>
            <a:endParaRPr lang="en-GB" sz="24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608CD5A-2B9C-2A4E-97EB-B7A39BCCBB07}"/>
              </a:ext>
            </a:extLst>
          </p:cNvPr>
          <p:cNvCxnSpPr/>
          <p:nvPr/>
        </p:nvCxnSpPr>
        <p:spPr bwMode="auto">
          <a:xfrm>
            <a:off x="3728864" y="4197094"/>
            <a:ext cx="1267426" cy="145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7F8F11F-7E06-2547-B473-D9964345ED78}"/>
              </a:ext>
            </a:extLst>
          </p:cNvPr>
          <p:cNvCxnSpPr/>
          <p:nvPr/>
        </p:nvCxnSpPr>
        <p:spPr bwMode="auto">
          <a:xfrm>
            <a:off x="7419428" y="4189811"/>
            <a:ext cx="1267426" cy="145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98558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2" grpId="0"/>
      <p:bldP spid="93" grpId="0"/>
      <p:bldP spid="94" grpId="0"/>
      <p:bldP spid="9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Insurance Contributions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Class 1: employees</a:t>
            </a:r>
          </a:p>
          <a:p>
            <a:r>
              <a:rPr lang="en-GB" sz="2800" dirty="0"/>
              <a:t>Primary class 1 (employee)</a:t>
            </a:r>
          </a:p>
          <a:p>
            <a:r>
              <a:rPr lang="en-GB" sz="2800" dirty="0"/>
              <a:t>Secondary class 1 (employer)</a:t>
            </a:r>
          </a:p>
          <a:p>
            <a:r>
              <a:rPr lang="en-GB" sz="2800" dirty="0"/>
              <a:t>Class 1A (employer on benefits in kind)</a:t>
            </a:r>
          </a:p>
          <a:p>
            <a:r>
              <a:rPr lang="en-GB" sz="2800" dirty="0"/>
              <a:t>Class 2 (self employed – flat rate, voluntary)</a:t>
            </a:r>
          </a:p>
          <a:p>
            <a:r>
              <a:rPr lang="en-GB" sz="2800" dirty="0"/>
              <a:t>Class 3 (voluntary contributions)</a:t>
            </a:r>
          </a:p>
          <a:p>
            <a:r>
              <a:rPr lang="en-GB" sz="2800" dirty="0"/>
              <a:t>Class 4 (self employed – % of profits) </a:t>
            </a:r>
          </a:p>
        </p:txBody>
      </p:sp>
    </p:spTree>
    <p:extLst>
      <p:ext uri="{BB962C8B-B14F-4D97-AF65-F5344CB8AC3E}">
        <p14:creationId xmlns:p14="http://schemas.microsoft.com/office/powerpoint/2010/main" val="337768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77382A-6E52-094F-92FF-4E7DB701D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 and Social Policy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0B645A9-2994-8846-BF59-395310DE0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the UK, some state benefits are delivered through the tax system as tax reductions</a:t>
            </a:r>
          </a:p>
          <a:p>
            <a:r>
              <a:rPr lang="en-GB" dirty="0"/>
              <a:t>Other benefits are paid directly</a:t>
            </a:r>
          </a:p>
          <a:p>
            <a:r>
              <a:rPr lang="en-GB" dirty="0"/>
              <a:t>These are primarily for low income earners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65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Income Tax: Basics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Calculated for </a:t>
            </a:r>
            <a:r>
              <a:rPr lang="en-GB" sz="2800" i="1" dirty="0"/>
              <a:t>fiscal years (FY)</a:t>
            </a:r>
            <a:endParaRPr lang="en-GB" sz="2800" dirty="0"/>
          </a:p>
          <a:p>
            <a:pPr lvl="1">
              <a:lnSpc>
                <a:spcPct val="90000"/>
              </a:lnSpc>
            </a:pPr>
            <a:r>
              <a:rPr lang="en-GB" sz="2400" dirty="0"/>
              <a:t>6</a:t>
            </a:r>
            <a:r>
              <a:rPr lang="en-GB" sz="2400" baseline="30000" dirty="0"/>
              <a:t>th</a:t>
            </a:r>
            <a:r>
              <a:rPr lang="en-GB" sz="2400" dirty="0"/>
              <a:t> April – next 5</a:t>
            </a:r>
            <a:r>
              <a:rPr lang="en-GB" sz="2400" baseline="30000" dirty="0"/>
              <a:t>th</a:t>
            </a:r>
            <a:r>
              <a:rPr lang="en-GB" sz="2400" dirty="0"/>
              <a:t> April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Main admin provisions in Income Tax (Earnings and Pensions) Act 2005 + Income Tax (Trading and Other Income) Act 2007 + Income Tax Act 2007.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Review outline basic tax computation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Two parts 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Aggregation of income categories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Calculation of tax due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Reliefs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Tax reliefs are available to reduce the tax liability of specific categories of individuals, products, services or activities.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Reliefs can be in the form of: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GB" sz="2400" dirty="0"/>
              <a:t>Exemptions from tax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GB" sz="2400" dirty="0"/>
              <a:t>Deductions from the taxable income calculation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GB" sz="2400" dirty="0"/>
              <a:t>Adjustments to the rate of tax applicable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GB" sz="2400" dirty="0"/>
              <a:t>Direct reductions in tax liability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28787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Tax computation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Income tax computation comprises 7 steps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 1 = aggregating components of income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Steps 2 &amp; 3= deduct certain reliefs and allowances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Steps 4 &amp; 5 = computing tax liability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 6 = tax reductions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 7 = calculate any additional tax due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Step 8 = deduct any prepayments (tax at source such as PAYE) to arrive at the final liability for the year.</a:t>
            </a:r>
          </a:p>
        </p:txBody>
      </p:sp>
    </p:spTree>
    <p:extLst>
      <p:ext uri="{BB962C8B-B14F-4D97-AF65-F5344CB8AC3E}">
        <p14:creationId xmlns:p14="http://schemas.microsoft.com/office/powerpoint/2010/main" val="163557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Aggregate Components of Income: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Bring together various components of income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Deduct any exempt income</a:t>
            </a:r>
          </a:p>
          <a:p>
            <a:pPr lvl="2">
              <a:lnSpc>
                <a:spcPct val="90000"/>
              </a:lnSpc>
            </a:pP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Tax: Step 1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686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Type of income determines category and  therefore tax rules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/>
              <a:t>e.g. what income is taxed, what deductions allowed if any, basis of assessment (when taxed), date tax to be paid, loss relief </a:t>
            </a:r>
            <a:r>
              <a:rPr lang="en-US" sz="2000" dirty="0" err="1"/>
              <a:t>etc</a:t>
            </a:r>
            <a:endParaRPr lang="en-US" sz="20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/>
              <a:t>Property income = income from ownership of property in UK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/>
              <a:t>Trading Income = income from business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/>
              <a:t>Income from employment and pensions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dirty="0"/>
              <a:t>Dividend income = Dividends and other distributions from UK companies </a:t>
            </a:r>
          </a:p>
          <a:p>
            <a:pPr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2a5d77-fb98-4eee-af32-1334d8f04a53}" enabled="0" method="" siteId="{912a5d77-fb98-4eee-af32-1334d8f04a5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3248</TotalTime>
  <Words>2481</Words>
  <Application>Microsoft Macintosh PowerPoint</Application>
  <PresentationFormat>A4 Paper (210x297 mm)</PresentationFormat>
  <Paragraphs>421</Paragraphs>
  <Slides>44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Tahoma</vt:lpstr>
      <vt:lpstr>Times New Roman</vt:lpstr>
      <vt:lpstr>Verdana</vt:lpstr>
      <vt:lpstr>Wingdings</vt:lpstr>
      <vt:lpstr>Blank Presentation</vt:lpstr>
      <vt:lpstr>Taxation: Policy and Practice 2026/27  Chapter 4 Slides:  Personal Income Tax</vt:lpstr>
      <vt:lpstr>Overview</vt:lpstr>
      <vt:lpstr>History of Income Tax in the UK</vt:lpstr>
      <vt:lpstr>History of Income Tax in the UK</vt:lpstr>
      <vt:lpstr>Income Tax: Basics</vt:lpstr>
      <vt:lpstr>Income Tax: Reliefs</vt:lpstr>
      <vt:lpstr>Income Tax: Tax computation</vt:lpstr>
      <vt:lpstr>Income Tax: Step 1</vt:lpstr>
      <vt:lpstr>Income Tax: Step 1</vt:lpstr>
      <vt:lpstr>Income Tax: Step 1</vt:lpstr>
      <vt:lpstr>Income Tax: Steps 4 &amp; 5</vt:lpstr>
      <vt:lpstr>Income Tax: Basics</vt:lpstr>
      <vt:lpstr>Income Tax: Basics</vt:lpstr>
      <vt:lpstr>Answers</vt:lpstr>
      <vt:lpstr>Income Tax: Basics</vt:lpstr>
      <vt:lpstr>Income Tax: Basics</vt:lpstr>
      <vt:lpstr>Income Tax: Basics</vt:lpstr>
      <vt:lpstr>Answer: Example 2.1</vt:lpstr>
      <vt:lpstr>Answer: Example 2.2</vt:lpstr>
      <vt:lpstr>Income Tax: Basics</vt:lpstr>
      <vt:lpstr>Income Tax: Basics</vt:lpstr>
      <vt:lpstr>Answer: Example 3.1</vt:lpstr>
      <vt:lpstr>Answer: Example 3.2</vt:lpstr>
      <vt:lpstr>Income Tax: 60% marginal rate?</vt:lpstr>
      <vt:lpstr>Income Tax: Step 1 in more detail</vt:lpstr>
      <vt:lpstr>Income Tax: Basics</vt:lpstr>
      <vt:lpstr>Income Tax: Basics</vt:lpstr>
      <vt:lpstr>Income Tax: Basics</vt:lpstr>
      <vt:lpstr>Income Tax: Basics</vt:lpstr>
      <vt:lpstr>Income Tax: Basics</vt:lpstr>
      <vt:lpstr>Income Tax: Step 2 deductible reliefs</vt:lpstr>
      <vt:lpstr>Income Tax: Step 3 Personal Reliefs</vt:lpstr>
      <vt:lpstr>Income tax: Steps 4 &amp; 5</vt:lpstr>
      <vt:lpstr>Income Tax: Charitable Donations</vt:lpstr>
      <vt:lpstr>Income Tax: Step 6 Tax Reductions</vt:lpstr>
      <vt:lpstr>Calculating income tax: example</vt:lpstr>
      <vt:lpstr>PowerPoint Presentation</vt:lpstr>
      <vt:lpstr>PowerPoint Presentation</vt:lpstr>
      <vt:lpstr>PowerPoint Presentation</vt:lpstr>
      <vt:lpstr>Revisit Peter Piper: Gift Aid Donation</vt:lpstr>
      <vt:lpstr>PowerPoint Presentation</vt:lpstr>
      <vt:lpstr>PowerPoint Presentation</vt:lpstr>
      <vt:lpstr>National Insurance Contributions</vt:lpstr>
      <vt:lpstr>Tax and Social Policy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4: Income Tax</dc:title>
  <dc:creator>Lymer &amp; Oats</dc:creator>
  <cp:lastModifiedBy>Oats, Lynne</cp:lastModifiedBy>
  <cp:revision>204</cp:revision>
  <cp:lastPrinted>2016-08-28T11:19:26Z</cp:lastPrinted>
  <dcterms:created xsi:type="dcterms:W3CDTF">1995-06-17T23:31:02Z</dcterms:created>
  <dcterms:modified xsi:type="dcterms:W3CDTF">2026-07-09T09:59:36Z</dcterms:modified>
</cp:coreProperties>
</file>