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95" r:id="rId2"/>
    <p:sldId id="296" r:id="rId3"/>
    <p:sldId id="297" r:id="rId4"/>
    <p:sldId id="298" r:id="rId5"/>
    <p:sldId id="310" r:id="rId6"/>
    <p:sldId id="312" r:id="rId7"/>
    <p:sldId id="311" r:id="rId8"/>
    <p:sldId id="300" r:id="rId9"/>
    <p:sldId id="299" r:id="rId10"/>
    <p:sldId id="301" r:id="rId11"/>
    <p:sldId id="302" r:id="rId12"/>
    <p:sldId id="319" r:id="rId13"/>
    <p:sldId id="325" r:id="rId14"/>
    <p:sldId id="324" r:id="rId15"/>
    <p:sldId id="307" r:id="rId16"/>
    <p:sldId id="320" r:id="rId17"/>
    <p:sldId id="322" r:id="rId18"/>
    <p:sldId id="326" r:id="rId19"/>
    <p:sldId id="321" r:id="rId20"/>
    <p:sldId id="308" r:id="rId21"/>
    <p:sldId id="330" r:id="rId22"/>
    <p:sldId id="309" r:id="rId23"/>
    <p:sldId id="327" r:id="rId24"/>
    <p:sldId id="328" r:id="rId25"/>
    <p:sldId id="329" r:id="rId26"/>
    <p:sldId id="323" r:id="rId27"/>
    <p:sldId id="316" r:id="rId28"/>
    <p:sldId id="332" r:id="rId29"/>
    <p:sldId id="331" r:id="rId30"/>
    <p:sldId id="317" r:id="rId31"/>
  </p:sldIdLst>
  <p:sldSz cx="9906000" cy="6858000" type="A4"/>
  <p:notesSz cx="9894888" cy="6767513"/>
  <p:custDataLst>
    <p:tags r:id="rId34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2">
          <p15:clr>
            <a:srgbClr val="A4A3A4"/>
          </p15:clr>
        </p15:guide>
        <p15:guide id="2" pos="3355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C89C598-6653-978F-AF69-C348EDFD18A8}" name="Thomas, Nicky" initials="NT" userId="S::Nicky.Thomas@exeter.ac.uk::3baa1e1a-3bb4-4fbc-a934-c2c91b50b8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37"/>
    <p:restoredTop sz="96301"/>
  </p:normalViewPr>
  <p:slideViewPr>
    <p:cSldViewPr>
      <p:cViewPr varScale="1">
        <p:scale>
          <a:sx n="108" d="100"/>
          <a:sy n="108" d="100"/>
        </p:scale>
        <p:origin x="216" y="4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-295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312" y="-58"/>
      </p:cViewPr>
      <p:guideLst>
        <p:guide orient="horz" pos="2132"/>
        <p:guide pos="335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175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6" tIns="0" rIns="18976" bIns="0" numCol="1" anchor="t" anchorCtr="0" compatLnSpc="1">
            <a:prstTxWarp prst="textNoShape">
              <a:avLst/>
            </a:prstTxWarp>
          </a:bodyPr>
          <a:lstStyle>
            <a:lvl1pPr defTabSz="9112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07050" y="0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6" tIns="0" rIns="18976" bIns="0" numCol="1" anchor="t" anchorCtr="0" compatLnSpc="1">
            <a:prstTxWarp prst="textNoShape">
              <a:avLst/>
            </a:prstTxWarp>
          </a:bodyPr>
          <a:lstStyle>
            <a:lvl1pPr algn="r" defTabSz="9112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22613" y="2317750"/>
            <a:ext cx="3649662" cy="25257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28613" y="4887913"/>
            <a:ext cx="92376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15" tIns="45858" rIns="91715" bIns="458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9375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6" tIns="0" rIns="18976" bIns="0" numCol="1" anchor="b" anchorCtr="0" compatLnSpc="1">
            <a:prstTxWarp prst="textNoShape">
              <a:avLst/>
            </a:prstTxWarp>
          </a:bodyPr>
          <a:lstStyle>
            <a:lvl1pPr defTabSz="911225">
              <a:defRPr sz="1000" i="1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07050" y="6429375"/>
            <a:ext cx="4287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76" tIns="0" rIns="18976" bIns="0" numCol="1" anchor="b" anchorCtr="0" compatLnSpc="1">
            <a:prstTxWarp prst="textNoShape">
              <a:avLst/>
            </a:prstTxWarp>
          </a:bodyPr>
          <a:lstStyle>
            <a:lvl1pPr algn="r" defTabSz="911225">
              <a:defRPr sz="1000" i="1" smtClean="0"/>
            </a:lvl1pPr>
          </a:lstStyle>
          <a:p>
            <a:pPr>
              <a:defRPr/>
            </a:pPr>
            <a:fld id="{E81037BF-024A-420C-AD41-8452016375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9805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A5DE11-C033-403C-95E9-1D55ECB7B6D6}" type="slidenum">
              <a:rPr lang="en-GB"/>
              <a:pPr/>
              <a:t>3</a:t>
            </a:fld>
            <a:endParaRPr lang="en-GB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7363" y="1717675"/>
            <a:ext cx="3648075" cy="2525713"/>
          </a:xfrm>
          <a:solidFill>
            <a:srgbClr val="FFFFFF"/>
          </a:solidFill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66" tIns="46383" rIns="92766" bIns="46383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8880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302332-AA8B-45E0-A18C-F59C06FC931D}" type="slidenum">
              <a:rPr lang="en-GB"/>
              <a:pPr/>
              <a:t>19</a:t>
            </a:fld>
            <a:endParaRPr lang="en-GB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7363" y="1717675"/>
            <a:ext cx="3648075" cy="2525713"/>
          </a:xfrm>
          <a:solidFill>
            <a:srgbClr val="FFFFFF"/>
          </a:solidFill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66" tIns="46383" rIns="92766" bIns="46383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476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D54246-EF38-47C7-B859-E58C169244B9}" type="slidenum">
              <a:rPr lang="en-GB"/>
              <a:pPr/>
              <a:t>20</a:t>
            </a:fld>
            <a:endParaRPr lang="en-GB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7363" y="1717675"/>
            <a:ext cx="3648075" cy="2525713"/>
          </a:xfrm>
          <a:solidFill>
            <a:srgbClr val="FFFFFF"/>
          </a:solidFill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66" tIns="46383" rIns="92766" bIns="46383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674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4E6355-4E32-415F-8DB0-6E3CB748A63B}" type="slidenum">
              <a:rPr lang="en-GB"/>
              <a:pPr/>
              <a:t>22</a:t>
            </a:fld>
            <a:endParaRPr lang="en-GB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5775" y="1717675"/>
            <a:ext cx="3648075" cy="2525713"/>
          </a:xfrm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66" tIns="46383" rIns="92766" bIns="46383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094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4829D9-0812-4DA1-8B73-D95534BA40C8}" type="slidenum">
              <a:rPr lang="en-GB"/>
              <a:pPr/>
              <a:t>26</a:t>
            </a:fld>
            <a:endParaRPr lang="en-GB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5775" y="1717675"/>
            <a:ext cx="3648075" cy="2525713"/>
          </a:xfrm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66" tIns="46383" rIns="92766" bIns="46383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20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1037BF-024A-420C-AD41-8452016375BA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812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DCCCD8-5073-4C02-BE0A-CB3970826DF0}" type="slidenum">
              <a:rPr lang="en-GB"/>
              <a:pPr/>
              <a:t>4</a:t>
            </a:fld>
            <a:endParaRPr lang="en-GB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7363" y="1717675"/>
            <a:ext cx="3648075" cy="2525713"/>
          </a:xfrm>
          <a:solidFill>
            <a:srgbClr val="FFFFFF"/>
          </a:solidFill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66" tIns="46383" rIns="92766" bIns="46383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155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79172E-2231-49B4-9582-92E0710CEC49}" type="slidenum">
              <a:rPr lang="en-GB"/>
              <a:pPr/>
              <a:t>8</a:t>
            </a:fld>
            <a:endParaRPr lang="en-GB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7363" y="1717675"/>
            <a:ext cx="3648075" cy="2525713"/>
          </a:xfrm>
          <a:solidFill>
            <a:srgbClr val="FFFFFF"/>
          </a:solidFill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66" tIns="46383" rIns="92766" bIns="46383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42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5B5317-24C1-4A1C-81AD-21C1A47FD5CF}" type="slidenum">
              <a:rPr lang="en-GB"/>
              <a:pPr/>
              <a:t>9</a:t>
            </a:fld>
            <a:endParaRPr lang="en-GB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7363" y="1717675"/>
            <a:ext cx="3648075" cy="2525713"/>
          </a:xfrm>
          <a:ln cap="flat"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noFill/>
          <a:ln/>
        </p:spPr>
        <p:txBody>
          <a:bodyPr lIns="93410" tIns="46706" rIns="93410" bIns="46706"/>
          <a:lstStyle/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 </a:t>
            </a:r>
          </a:p>
        </p:txBody>
      </p:sp>
      <p:sp>
        <p:nvSpPr>
          <p:cNvPr id="29701" name="Line 4"/>
          <p:cNvSpPr>
            <a:spLocks noChangeShapeType="1"/>
          </p:cNvSpPr>
          <p:nvPr/>
        </p:nvSpPr>
        <p:spPr bwMode="auto">
          <a:xfrm flipV="1">
            <a:off x="3298825" y="2933700"/>
            <a:ext cx="1400175" cy="374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5237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CD671D-5623-450E-B9E2-BB51026AA65A}" type="slidenum">
              <a:rPr lang="en-GB"/>
              <a:pPr/>
              <a:t>10</a:t>
            </a:fld>
            <a:endParaRPr lang="en-GB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7363" y="1717675"/>
            <a:ext cx="3648075" cy="2525713"/>
          </a:xfrm>
          <a:solidFill>
            <a:srgbClr val="FFFFFF"/>
          </a:solidFill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66" tIns="46383" rIns="92766" bIns="46383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39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F06D98-F5A4-4C87-A864-5639F5B175E4}" type="slidenum">
              <a:rPr lang="en-GB"/>
              <a:pPr/>
              <a:t>11</a:t>
            </a:fld>
            <a:endParaRPr lang="en-GB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7363" y="1717675"/>
            <a:ext cx="3648075" cy="2525713"/>
          </a:xfrm>
          <a:ln cap="flat"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noFill/>
          <a:ln/>
        </p:spPr>
        <p:txBody>
          <a:bodyPr lIns="93410" tIns="46706" rIns="93410" bIns="46706"/>
          <a:lstStyle/>
          <a:p>
            <a:endParaRPr lang="en-GB"/>
          </a:p>
          <a:p>
            <a:r>
              <a:rPr lang="en-GB"/>
              <a:t>individual ‘connected’ to spouse, siblings, direct ancestors, lineal descendents and their spouses. (but not lateral relations eg Uncles &amp; Aunts, nephews and nieces)</a:t>
            </a:r>
          </a:p>
        </p:txBody>
      </p:sp>
      <p:sp>
        <p:nvSpPr>
          <p:cNvPr id="31749" name="Line 4"/>
          <p:cNvSpPr>
            <a:spLocks noChangeShapeType="1"/>
          </p:cNvSpPr>
          <p:nvPr/>
        </p:nvSpPr>
        <p:spPr bwMode="auto">
          <a:xfrm flipV="1">
            <a:off x="1897063" y="1127125"/>
            <a:ext cx="2801937" cy="1654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10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EB2795-211C-419C-AEED-ECFA5F60EB36}" type="slidenum">
              <a:rPr lang="en-GB"/>
              <a:pPr/>
              <a:t>12</a:t>
            </a:fld>
            <a:endParaRPr lang="en-GB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7363" y="1717675"/>
            <a:ext cx="3648075" cy="2525713"/>
          </a:xfrm>
          <a:ln cap="flat"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2938" y="374650"/>
            <a:ext cx="5278437" cy="5943600"/>
          </a:xfrm>
          <a:noFill/>
          <a:ln/>
        </p:spPr>
        <p:txBody>
          <a:bodyPr lIns="93410" tIns="46706" rIns="93410" bIns="46706"/>
          <a:lstStyle/>
          <a:p>
            <a:endParaRPr lang="en-GB"/>
          </a:p>
          <a:p>
            <a:r>
              <a:rPr lang="en-GB"/>
              <a:t>individual ‘connected’ to spouse, siblings, direct ancestors, lineal descendents and their spouses. (but not lateral relations eg Uncles &amp; Aunts, nephews and nieces)</a:t>
            </a:r>
          </a:p>
        </p:txBody>
      </p:sp>
      <p:sp>
        <p:nvSpPr>
          <p:cNvPr id="32773" name="Line 4"/>
          <p:cNvSpPr>
            <a:spLocks noChangeShapeType="1"/>
          </p:cNvSpPr>
          <p:nvPr/>
        </p:nvSpPr>
        <p:spPr bwMode="auto">
          <a:xfrm flipV="1">
            <a:off x="1897063" y="1127125"/>
            <a:ext cx="2801937" cy="1654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709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648FB7-5235-43CD-92CD-24F3329862B2}" type="slidenum">
              <a:rPr lang="en-GB"/>
              <a:pPr/>
              <a:t>15</a:t>
            </a:fld>
            <a:endParaRPr lang="en-GB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86113" y="263525"/>
            <a:ext cx="3651250" cy="2527300"/>
          </a:xfrm>
          <a:ln cap="flat"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29025" y="3376613"/>
            <a:ext cx="6046788" cy="2947987"/>
          </a:xfrm>
          <a:noFill/>
          <a:ln/>
        </p:spPr>
        <p:txBody>
          <a:bodyPr lIns="93410" tIns="46706" rIns="93410" bIns="46706"/>
          <a:lstStyle/>
          <a:p>
            <a:r>
              <a:rPr lang="en-GB"/>
              <a:t>Chair = chattel - but not wasting this case as who knows what life of antique will be !</a:t>
            </a:r>
          </a:p>
          <a:p>
            <a:r>
              <a:rPr lang="en-GB"/>
              <a:t>Net Proceeds 		6,300</a:t>
            </a:r>
          </a:p>
          <a:p>
            <a:r>
              <a:rPr lang="en-GB"/>
              <a:t>less cost 		   800 (after 31.3.82 so OK) 	</a:t>
            </a:r>
          </a:p>
          <a:p>
            <a:r>
              <a:rPr lang="en-GB"/>
              <a:t>Unindexed Gain	5,500</a:t>
            </a:r>
          </a:p>
          <a:p>
            <a:r>
              <a:rPr lang="en-GB"/>
              <a:t>less indexation allowance (to April98)</a:t>
            </a:r>
          </a:p>
          <a:p>
            <a:r>
              <a:rPr lang="en-GB"/>
              <a:t>162.6 -89.2</a:t>
            </a:r>
          </a:p>
          <a:p>
            <a:r>
              <a:rPr lang="en-GB"/>
              <a:t>     89.2        = 0.823x£800	   658</a:t>
            </a:r>
          </a:p>
          <a:p>
            <a:r>
              <a:rPr lang="en-GB"/>
              <a:t>Indexed Gain		4,842</a:t>
            </a:r>
          </a:p>
          <a:p>
            <a:r>
              <a:rPr lang="en-GB"/>
              <a:t>Max gain for chattel = 5/3 x(7,000-6,000) = £1,667</a:t>
            </a:r>
          </a:p>
          <a:p>
            <a:r>
              <a:rPr lang="en-GB" b="1"/>
              <a:t>So Gain = £1,667</a:t>
            </a:r>
          </a:p>
          <a:p>
            <a:r>
              <a:rPr lang="en-GB" b="1"/>
              <a:t>- Taper Relief not applicable to reduce further as &lt;1 year since 5.4.98</a:t>
            </a:r>
          </a:p>
        </p:txBody>
      </p:sp>
      <p:sp>
        <p:nvSpPr>
          <p:cNvPr id="33797" name="Line 4"/>
          <p:cNvSpPr>
            <a:spLocks noChangeShapeType="1"/>
          </p:cNvSpPr>
          <p:nvPr/>
        </p:nvSpPr>
        <p:spPr bwMode="auto">
          <a:xfrm>
            <a:off x="6376988" y="4010025"/>
            <a:ext cx="4937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173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4032C1-C3C0-4243-986C-EA92198944F5}" type="slidenum">
              <a:rPr lang="en-GB"/>
              <a:pPr/>
              <a:t>16</a:t>
            </a:fld>
            <a:endParaRPr lang="en-GB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86113" y="263525"/>
            <a:ext cx="3651250" cy="2527300"/>
          </a:xfrm>
          <a:ln cap="flat"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29025" y="3376613"/>
            <a:ext cx="6046788" cy="2947987"/>
          </a:xfrm>
          <a:noFill/>
          <a:ln/>
        </p:spPr>
        <p:txBody>
          <a:bodyPr lIns="93410" tIns="46706" rIns="93410" bIns="46706"/>
          <a:lstStyle/>
          <a:p>
            <a:r>
              <a:rPr lang="en-GB"/>
              <a:t>Chair = chattel - but not wasting this case as who knows what life of antique will be !</a:t>
            </a:r>
          </a:p>
          <a:p>
            <a:r>
              <a:rPr lang="en-GB"/>
              <a:t>Net Proceeds 		6,300</a:t>
            </a:r>
          </a:p>
          <a:p>
            <a:r>
              <a:rPr lang="en-GB"/>
              <a:t>less cost 		   800 (after 31.3.82 so OK) 	</a:t>
            </a:r>
          </a:p>
          <a:p>
            <a:r>
              <a:rPr lang="en-GB"/>
              <a:t>Unindexed Gain	5,500</a:t>
            </a:r>
          </a:p>
          <a:p>
            <a:r>
              <a:rPr lang="en-GB"/>
              <a:t>less indexation allowance (to April98)</a:t>
            </a:r>
          </a:p>
          <a:p>
            <a:r>
              <a:rPr lang="en-GB"/>
              <a:t>162.6 -89.2</a:t>
            </a:r>
          </a:p>
          <a:p>
            <a:r>
              <a:rPr lang="en-GB"/>
              <a:t>     89.2        = 0.823x£800	   658</a:t>
            </a:r>
          </a:p>
          <a:p>
            <a:r>
              <a:rPr lang="en-GB"/>
              <a:t>Indexed Gain		4,842</a:t>
            </a:r>
          </a:p>
          <a:p>
            <a:r>
              <a:rPr lang="en-GB"/>
              <a:t>Max gain for chattel = 5/3 x(7,000-6,000) = £1,667</a:t>
            </a:r>
          </a:p>
          <a:p>
            <a:r>
              <a:rPr lang="en-GB" b="1"/>
              <a:t>So Gain = £1,667</a:t>
            </a:r>
          </a:p>
          <a:p>
            <a:r>
              <a:rPr lang="en-GB" b="1"/>
              <a:t>- Taper Relief not applicable to reduce further as &lt;1 year since 5.4.98</a:t>
            </a:r>
          </a:p>
        </p:txBody>
      </p:sp>
      <p:sp>
        <p:nvSpPr>
          <p:cNvPr id="34821" name="Line 4"/>
          <p:cNvSpPr>
            <a:spLocks noChangeShapeType="1"/>
          </p:cNvSpPr>
          <p:nvPr/>
        </p:nvSpPr>
        <p:spPr bwMode="auto">
          <a:xfrm>
            <a:off x="6376988" y="4010025"/>
            <a:ext cx="4937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483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7075" y="381000"/>
            <a:ext cx="210502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616267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6764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0" y="16764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810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6764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9283700" y="188913"/>
            <a:ext cx="3619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FCAC8C43-9865-4E03-9422-561BB957BA69}" type="slidenum">
              <a:rPr lang="en-GB" sz="1200"/>
              <a:pPr>
                <a:defRPr/>
              </a:pPr>
              <a:t>‹#›</a:t>
            </a:fld>
            <a:endParaRPr lang="en-GB" sz="1200"/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990600" y="6389688"/>
            <a:ext cx="7924800" cy="61555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© Fiscal Publications – used with permission from Taxation: Policy &amp; Practice, 33</a:t>
            </a:r>
            <a:r>
              <a:rPr lang="en-US" sz="1000" baseline="30000" dirty="0"/>
              <a:t>rd</a:t>
            </a:r>
            <a:r>
              <a:rPr lang="en-US" sz="1000" baseline="0" dirty="0"/>
              <a:t> </a:t>
            </a:r>
            <a:r>
              <a:rPr lang="en-US" sz="1000" dirty="0"/>
              <a:t> Edition 2026/27 by Lymer &amp; Oats</a:t>
            </a:r>
          </a:p>
          <a:p>
            <a:pPr>
              <a:defRPr/>
            </a:pP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6288" y="1557338"/>
            <a:ext cx="8385175" cy="1143000"/>
          </a:xfrm>
        </p:spPr>
        <p:txBody>
          <a:bodyPr/>
          <a:lstStyle/>
          <a:p>
            <a:r>
              <a:rPr lang="en-GB" dirty="0"/>
              <a:t>Taxation: Policy and Practice</a:t>
            </a:r>
            <a:br>
              <a:rPr lang="en-GB" dirty="0"/>
            </a:br>
            <a:r>
              <a:rPr lang="en-GB" dirty="0"/>
              <a:t>2026/27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Chapter 8 Slides: Capital Taxes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20750" y="4365625"/>
            <a:ext cx="6861175" cy="1752600"/>
          </a:xfrm>
        </p:spPr>
        <p:txBody>
          <a:bodyPr/>
          <a:lstStyle/>
          <a:p>
            <a:pPr algn="l"/>
            <a:r>
              <a:rPr lang="en-GB" baseline="30000" dirty="0"/>
              <a:t>33rd</a:t>
            </a:r>
            <a:r>
              <a:rPr lang="en-GB" dirty="0"/>
              <a:t> Edition</a:t>
            </a:r>
          </a:p>
          <a:p>
            <a:pPr algn="l"/>
            <a:r>
              <a:rPr lang="en-GB" dirty="0"/>
              <a:t>Andrew </a:t>
            </a:r>
            <a:r>
              <a:rPr lang="en-GB" dirty="0" err="1"/>
              <a:t>Lymer</a:t>
            </a:r>
            <a:r>
              <a:rPr lang="en-GB" dirty="0"/>
              <a:t> &amp; Lynne Oats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9448800" cy="1143000"/>
          </a:xfrm>
          <a:noFill/>
        </p:spPr>
        <p:txBody>
          <a:bodyPr/>
          <a:lstStyle/>
          <a:p>
            <a:r>
              <a:rPr lang="en-GB"/>
              <a:t>Capital Gains Tax : Computation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90688"/>
            <a:ext cx="84201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/>
              <a:t>Gain calculated for each chargeable asset by deducting allowable expenditure from net proceeds:</a:t>
            </a:r>
          </a:p>
          <a:p>
            <a:pPr lvl="1">
              <a:lnSpc>
                <a:spcPct val="90000"/>
              </a:lnSpc>
            </a:pPr>
            <a:endParaRPr lang="en-GB" sz="2000" dirty="0"/>
          </a:p>
          <a:p>
            <a:pPr lvl="3">
              <a:lnSpc>
                <a:spcPct val="90000"/>
              </a:lnSpc>
              <a:buFontTx/>
              <a:buNone/>
            </a:pPr>
            <a:r>
              <a:rPr lang="en-GB" sz="1800" dirty="0"/>
              <a:t>Gross Proceeds (or market value)		 X</a:t>
            </a:r>
          </a:p>
          <a:p>
            <a:pPr lvl="3">
              <a:lnSpc>
                <a:spcPct val="90000"/>
              </a:lnSpc>
              <a:buFontTx/>
              <a:buNone/>
            </a:pPr>
            <a:r>
              <a:rPr lang="en-GB" sz="1800" dirty="0"/>
              <a:t>less Incidental costs of disposal		(X)</a:t>
            </a:r>
          </a:p>
          <a:p>
            <a:pPr lvl="3">
              <a:lnSpc>
                <a:spcPct val="90000"/>
              </a:lnSpc>
              <a:buFontTx/>
              <a:buNone/>
            </a:pPr>
            <a:r>
              <a:rPr lang="en-GB" sz="1800" dirty="0"/>
              <a:t>=Net proceeds				X</a:t>
            </a:r>
          </a:p>
          <a:p>
            <a:pPr lvl="3">
              <a:lnSpc>
                <a:spcPct val="90000"/>
              </a:lnSpc>
              <a:buFontTx/>
              <a:buNone/>
            </a:pPr>
            <a:r>
              <a:rPr lang="en-GB" sz="1800" dirty="0"/>
              <a:t>less Allowable Costs			(X)</a:t>
            </a:r>
          </a:p>
          <a:p>
            <a:pPr lvl="3">
              <a:lnSpc>
                <a:spcPct val="90000"/>
              </a:lnSpc>
              <a:buFontTx/>
              <a:buNone/>
            </a:pPr>
            <a:r>
              <a:rPr lang="en-GB" sz="1800" dirty="0"/>
              <a:t>= Gain/(loss)				 X</a:t>
            </a:r>
          </a:p>
          <a:p>
            <a:pPr lvl="3">
              <a:lnSpc>
                <a:spcPct val="90000"/>
              </a:lnSpc>
              <a:buFontTx/>
              <a:buNone/>
            </a:pPr>
            <a:r>
              <a:rPr lang="en-GB" sz="1800" dirty="0"/>
              <a:t>Less Losses	 brought forward		(X)</a:t>
            </a:r>
          </a:p>
          <a:p>
            <a:pPr lvl="3">
              <a:lnSpc>
                <a:spcPct val="90000"/>
              </a:lnSpc>
              <a:buFontTx/>
              <a:buNone/>
            </a:pPr>
            <a:r>
              <a:rPr lang="en-GB" sz="1800" dirty="0"/>
              <a:t>Net chargeable gain			 X</a:t>
            </a:r>
          </a:p>
          <a:p>
            <a:pPr lvl="3">
              <a:lnSpc>
                <a:spcPct val="90000"/>
              </a:lnSpc>
              <a:buFontTx/>
              <a:buNone/>
            </a:pPr>
            <a:endParaRPr lang="en-GB" sz="1800" dirty="0"/>
          </a:p>
          <a:p>
            <a:pPr lvl="3">
              <a:lnSpc>
                <a:spcPct val="90000"/>
              </a:lnSpc>
              <a:buFontTx/>
              <a:buNone/>
            </a:pPr>
            <a:r>
              <a:rPr lang="en-GB" sz="1800" dirty="0"/>
              <a:t> 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7113588" y="3044825"/>
            <a:ext cx="533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7113588" y="3694113"/>
            <a:ext cx="533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7113588" y="4270375"/>
            <a:ext cx="533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9372600" cy="1143000"/>
          </a:xfrm>
          <a:noFill/>
        </p:spPr>
        <p:txBody>
          <a:bodyPr/>
          <a:lstStyle/>
          <a:p>
            <a:r>
              <a:rPr lang="en-GB"/>
              <a:t>Capital Gains Tax : Computation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6288" y="1762125"/>
            <a:ext cx="8420100" cy="4114800"/>
          </a:xfrm>
          <a:noFill/>
        </p:spPr>
        <p:txBody>
          <a:bodyPr/>
          <a:lstStyle/>
          <a:p>
            <a:r>
              <a:rPr lang="en-GB" sz="2800" dirty="0"/>
              <a:t>Gross Proceeds</a:t>
            </a:r>
          </a:p>
          <a:p>
            <a:pPr lvl="1"/>
            <a:r>
              <a:rPr lang="en-GB" sz="2400" dirty="0"/>
              <a:t>‘Arms length disposal’ value, normally selling price to be used (or market value if not or if connected persons)</a:t>
            </a:r>
          </a:p>
          <a:p>
            <a:pPr lvl="1"/>
            <a:r>
              <a:rPr lang="en-GB" sz="2400" dirty="0"/>
              <a:t>Can’t sell off in pieces to minimise tax - deemed linked if occurs within 6 years of each other</a:t>
            </a:r>
          </a:p>
          <a:p>
            <a:r>
              <a:rPr lang="en-GB" sz="2800" dirty="0"/>
              <a:t>Incidental Costs of Disposal</a:t>
            </a:r>
          </a:p>
          <a:p>
            <a:pPr lvl="1"/>
            <a:r>
              <a:rPr lang="en-GB" sz="2400" dirty="0"/>
              <a:t>commissions and fees which relate to sale e.g. legal costs, advertising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9372600" cy="1143000"/>
          </a:xfrm>
          <a:noFill/>
        </p:spPr>
        <p:txBody>
          <a:bodyPr/>
          <a:lstStyle/>
          <a:p>
            <a:r>
              <a:rPr lang="en-GB"/>
              <a:t>Capital Gains Tax : Computation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6288" y="1412875"/>
            <a:ext cx="8420100" cy="4114800"/>
          </a:xfrm>
          <a:noFill/>
        </p:spPr>
        <p:txBody>
          <a:bodyPr/>
          <a:lstStyle/>
          <a:p>
            <a:pPr lvl="1">
              <a:buNone/>
            </a:pPr>
            <a:r>
              <a:rPr lang="en-GB" dirty="0"/>
              <a:t>Allowable Costs</a:t>
            </a:r>
          </a:p>
          <a:p>
            <a:pPr marL="714375" lvl="2"/>
            <a:r>
              <a:rPr lang="en-GB" dirty="0"/>
              <a:t>base cost of acquiring the asset, usually purchase price (or market value at acquisition if inherited)</a:t>
            </a:r>
          </a:p>
          <a:p>
            <a:pPr marL="714375" lvl="2"/>
            <a:r>
              <a:rPr lang="en-GB" dirty="0"/>
              <a:t>incidental purchase costs such as legal fees</a:t>
            </a:r>
          </a:p>
          <a:p>
            <a:pPr marL="714375" lvl="2"/>
            <a:r>
              <a:rPr lang="en-GB" dirty="0"/>
              <a:t>capital expenditure incurred in enhancing asset (must be reflected in value at time of disposal)</a:t>
            </a:r>
          </a:p>
          <a:p>
            <a:pPr marL="714375" lvl="2"/>
            <a:r>
              <a:rPr lang="en-GB" dirty="0"/>
              <a:t>Capital expenditure in defending rights to asset</a:t>
            </a:r>
          </a:p>
          <a:p>
            <a:pPr marL="714375" lvl="2"/>
            <a:r>
              <a:rPr lang="en-GB" dirty="0"/>
              <a:t>not repairs and maintenance where allowable income tax deductions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Capital Losses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800" dirty="0"/>
              <a:t>Use loss first against any gains for the same year;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If overall loss for year, carry forward;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Set loss brought forward against first available gains in future years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Limit to preserve AEA– unused losses carried forward to following year</a:t>
            </a:r>
          </a:p>
          <a:p>
            <a:pPr>
              <a:buFont typeface="Arial" pitchFamily="34" charset="0"/>
              <a:buChar char="•"/>
            </a:pPr>
            <a:endParaRPr lang="en-GB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8420100" cy="29051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Where only part of an asset is disposed of, we need to decide how much of the original cost belongs to that part.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A formula is used to determine the relevant cost, where A is the value of the part disposed of and B is the value of the remainder:</a:t>
            </a:r>
            <a:endParaRPr lang="en-US" sz="2400" dirty="0"/>
          </a:p>
        </p:txBody>
      </p:sp>
      <p:grpSp>
        <p:nvGrpSpPr>
          <p:cNvPr id="18435" name="Group 15"/>
          <p:cNvGrpSpPr>
            <a:grpSpLocks/>
          </p:cNvGrpSpPr>
          <p:nvPr/>
        </p:nvGrpSpPr>
        <p:grpSpPr bwMode="auto">
          <a:xfrm>
            <a:off x="2697163" y="4292600"/>
            <a:ext cx="5106987" cy="985838"/>
            <a:chOff x="816" y="3024"/>
            <a:chExt cx="3217" cy="621"/>
          </a:xfrm>
        </p:grpSpPr>
        <p:sp>
          <p:nvSpPr>
            <p:cNvPr id="18437" name="Text Box 16"/>
            <p:cNvSpPr txBox="1">
              <a:spLocks noChangeArrowheads="1"/>
            </p:cNvSpPr>
            <p:nvPr/>
          </p:nvSpPr>
          <p:spPr bwMode="auto">
            <a:xfrm>
              <a:off x="1028" y="3024"/>
              <a:ext cx="278" cy="327"/>
            </a:xfrm>
            <a:prstGeom prst="rect">
              <a:avLst/>
            </a:prstGeom>
            <a:noFill/>
            <a:ln w="444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en-GB" sz="2800" b="1">
                  <a:solidFill>
                    <a:schemeClr val="tx2"/>
                  </a:solidFill>
                  <a:latin typeface="Arial" charset="0"/>
                </a:rPr>
                <a:t>A</a:t>
              </a:r>
              <a:endParaRPr lang="en-US"/>
            </a:p>
          </p:txBody>
        </p:sp>
        <p:sp>
          <p:nvSpPr>
            <p:cNvPr id="18438" name="Text Box 17"/>
            <p:cNvSpPr txBox="1">
              <a:spLocks noChangeArrowheads="1"/>
            </p:cNvSpPr>
            <p:nvPr/>
          </p:nvSpPr>
          <p:spPr bwMode="auto">
            <a:xfrm>
              <a:off x="816" y="3318"/>
              <a:ext cx="695" cy="327"/>
            </a:xfrm>
            <a:prstGeom prst="rect">
              <a:avLst/>
            </a:prstGeom>
            <a:noFill/>
            <a:ln w="444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en-GB" sz="2800" b="1">
                  <a:solidFill>
                    <a:schemeClr val="tx2"/>
                  </a:solidFill>
                  <a:latin typeface="Arial" charset="0"/>
                </a:rPr>
                <a:t>A + B</a:t>
              </a:r>
              <a:endParaRPr lang="en-US"/>
            </a:p>
          </p:txBody>
        </p:sp>
        <p:sp>
          <p:nvSpPr>
            <p:cNvPr id="18439" name="Line 18"/>
            <p:cNvSpPr>
              <a:spLocks noChangeShapeType="1"/>
            </p:cNvSpPr>
            <p:nvPr/>
          </p:nvSpPr>
          <p:spPr bwMode="auto">
            <a:xfrm>
              <a:off x="868" y="3337"/>
              <a:ext cx="624" cy="0"/>
            </a:xfrm>
            <a:prstGeom prst="line">
              <a:avLst/>
            </a:prstGeom>
            <a:noFill/>
            <a:ln w="44450">
              <a:solidFill>
                <a:schemeClr val="tx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GB"/>
            </a:p>
          </p:txBody>
        </p:sp>
        <p:sp>
          <p:nvSpPr>
            <p:cNvPr id="18440" name="Text Box 19"/>
            <p:cNvSpPr txBox="1">
              <a:spLocks noChangeArrowheads="1"/>
            </p:cNvSpPr>
            <p:nvPr/>
          </p:nvSpPr>
          <p:spPr bwMode="auto">
            <a:xfrm>
              <a:off x="1550" y="3169"/>
              <a:ext cx="2483" cy="327"/>
            </a:xfrm>
            <a:prstGeom prst="rect">
              <a:avLst/>
            </a:prstGeom>
            <a:noFill/>
            <a:ln w="444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en-GB" sz="2800">
                  <a:solidFill>
                    <a:schemeClr val="tx2"/>
                  </a:solidFill>
                  <a:latin typeface="Arial" charset="0"/>
                </a:rPr>
                <a:t>x Total cost of the asset</a:t>
              </a:r>
              <a:endParaRPr lang="en-US"/>
            </a:p>
          </p:txBody>
        </p:sp>
      </p:grpSp>
      <p:sp>
        <p:nvSpPr>
          <p:cNvPr id="18436" name="Rectangle 9"/>
          <p:cNvSpPr>
            <a:spLocks noChangeArrowheads="1"/>
          </p:cNvSpPr>
          <p:nvPr/>
        </p:nvSpPr>
        <p:spPr bwMode="auto">
          <a:xfrm>
            <a:off x="977900" y="596900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GB" sz="3600" b="1">
                <a:solidFill>
                  <a:schemeClr val="tx2"/>
                </a:solidFill>
                <a:latin typeface="Tahoma" pitchFamily="34" charset="0"/>
              </a:rPr>
              <a:t>Capital Gains Tax: Part Disposals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8420100" cy="1143000"/>
          </a:xfrm>
          <a:noFill/>
        </p:spPr>
        <p:txBody>
          <a:bodyPr/>
          <a:lstStyle/>
          <a:p>
            <a:r>
              <a:rPr lang="en-GB" sz="4000" dirty="0"/>
              <a:t>Capital Gains Tax : Chattels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783638" cy="4114800"/>
          </a:xfrm>
          <a:noFill/>
        </p:spPr>
        <p:txBody>
          <a:bodyPr/>
          <a:lstStyle/>
          <a:p>
            <a:r>
              <a:rPr lang="en-GB" sz="2400" dirty="0"/>
              <a:t>‘Chattels’ = tangible movable property</a:t>
            </a:r>
          </a:p>
          <a:p>
            <a:r>
              <a:rPr lang="en-GB" sz="2400" dirty="0"/>
              <a:t>‘Wasting Assets’ = estimated useful life &lt; 60 years (i.e. generally all plant and machinery)</a:t>
            </a:r>
          </a:p>
          <a:p>
            <a:r>
              <a:rPr lang="en-GB" sz="2400" dirty="0"/>
              <a:t>‘Wasting Chattels’ are EXEMPT from CGT (i.e. no chargeable gain or allowable loss)</a:t>
            </a:r>
          </a:p>
          <a:p>
            <a:pPr lvl="1"/>
            <a:r>
              <a:rPr lang="en-GB" sz="2400" dirty="0"/>
              <a:t>exception = assets used in trade for which capital allowances are available (but cars always exempt)</a:t>
            </a:r>
          </a:p>
          <a:p>
            <a:pPr lvl="1"/>
            <a:endParaRPr lang="en-GB" sz="2400" dirty="0"/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8420100" cy="1143000"/>
          </a:xfrm>
          <a:noFill/>
        </p:spPr>
        <p:txBody>
          <a:bodyPr/>
          <a:lstStyle/>
          <a:p>
            <a:r>
              <a:rPr lang="en-GB" sz="4000" dirty="0"/>
              <a:t>Capital Gains Tax : Chattels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783638" cy="4114800"/>
          </a:xfrm>
          <a:noFill/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400" dirty="0"/>
              <a:t>if chattel not exempt under wasting rule then still exempt if asset sold for gross proceeds of £6,000 or less. 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/>
              <a:t>If proceeds more than £6,000 then gain limited to max of [5/3 x (gross proceeds - £6,000)]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/>
              <a:t>e.g. B purchased Chippendale chair on 1 June 2019 for £800. On 10 October 2026 B sold it at auction for £6,300 (net of commission of 10%). What is the chargeable gain?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Capital Gains Tax : Chattels</a:t>
            </a:r>
          </a:p>
        </p:txBody>
      </p:sp>
      <p:sp>
        <p:nvSpPr>
          <p:cNvPr id="17411" name="Text Box 35"/>
          <p:cNvSpPr txBox="1">
            <a:spLocks noChangeArrowheads="1"/>
          </p:cNvSpPr>
          <p:nvPr/>
        </p:nvSpPr>
        <p:spPr bwMode="auto">
          <a:xfrm>
            <a:off x="746125" y="1755775"/>
            <a:ext cx="5557932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 dirty="0">
                <a:latin typeface="+mn-lt"/>
              </a:rPr>
              <a:t>Gross proceeds (£6,300 x 100/90)</a:t>
            </a:r>
          </a:p>
        </p:txBody>
      </p:sp>
      <p:sp>
        <p:nvSpPr>
          <p:cNvPr id="17412" name="Text Box 36"/>
          <p:cNvSpPr txBox="1">
            <a:spLocks noChangeArrowheads="1"/>
          </p:cNvSpPr>
          <p:nvPr/>
        </p:nvSpPr>
        <p:spPr bwMode="auto">
          <a:xfrm>
            <a:off x="746125" y="2289175"/>
            <a:ext cx="6691255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 dirty="0">
                <a:latin typeface="+mn-lt"/>
              </a:rPr>
              <a:t>Less incidental costs of sale (commission)</a:t>
            </a:r>
          </a:p>
        </p:txBody>
      </p:sp>
      <p:sp>
        <p:nvSpPr>
          <p:cNvPr id="17413" name="Text Box 37"/>
          <p:cNvSpPr txBox="1">
            <a:spLocks noChangeArrowheads="1"/>
          </p:cNvSpPr>
          <p:nvPr/>
        </p:nvSpPr>
        <p:spPr bwMode="auto">
          <a:xfrm>
            <a:off x="746125" y="2822575"/>
            <a:ext cx="221887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>
                <a:latin typeface="+mn-lt"/>
              </a:rPr>
              <a:t>Net proceeds</a:t>
            </a:r>
          </a:p>
        </p:txBody>
      </p:sp>
      <p:sp>
        <p:nvSpPr>
          <p:cNvPr id="17414" name="Text Box 38"/>
          <p:cNvSpPr txBox="1">
            <a:spLocks noChangeArrowheads="1"/>
          </p:cNvSpPr>
          <p:nvPr/>
        </p:nvSpPr>
        <p:spPr bwMode="auto">
          <a:xfrm>
            <a:off x="746125" y="3394075"/>
            <a:ext cx="165301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>
                <a:latin typeface="+mn-lt"/>
              </a:rPr>
              <a:t>Less Cost</a:t>
            </a:r>
          </a:p>
        </p:txBody>
      </p:sp>
      <p:sp>
        <p:nvSpPr>
          <p:cNvPr id="17415" name="Text Box 39"/>
          <p:cNvSpPr txBox="1">
            <a:spLocks noChangeArrowheads="1"/>
          </p:cNvSpPr>
          <p:nvPr/>
        </p:nvSpPr>
        <p:spPr bwMode="auto">
          <a:xfrm>
            <a:off x="746125" y="3927475"/>
            <a:ext cx="888385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>
                <a:latin typeface="+mn-lt"/>
              </a:rPr>
              <a:t>Gain</a:t>
            </a:r>
          </a:p>
        </p:txBody>
      </p:sp>
      <p:sp>
        <p:nvSpPr>
          <p:cNvPr id="17416" name="Text Box 42"/>
          <p:cNvSpPr txBox="1">
            <a:spLocks noChangeArrowheads="1"/>
          </p:cNvSpPr>
          <p:nvPr/>
        </p:nvSpPr>
        <p:spPr bwMode="auto">
          <a:xfrm>
            <a:off x="746125" y="4509120"/>
            <a:ext cx="8132354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 dirty="0">
                <a:latin typeface="+mn-lt"/>
              </a:rPr>
              <a:t>Chargeable gain limited to 5/3 x (£7,000 - £6,000)</a:t>
            </a:r>
          </a:p>
        </p:txBody>
      </p:sp>
      <p:sp>
        <p:nvSpPr>
          <p:cNvPr id="17417" name="Text Box 43"/>
          <p:cNvSpPr txBox="1">
            <a:spLocks noChangeArrowheads="1"/>
          </p:cNvSpPr>
          <p:nvPr/>
        </p:nvSpPr>
        <p:spPr bwMode="auto">
          <a:xfrm>
            <a:off x="8153400" y="1184275"/>
            <a:ext cx="3365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/>
              <a:t>£</a:t>
            </a:r>
          </a:p>
        </p:txBody>
      </p:sp>
      <p:sp>
        <p:nvSpPr>
          <p:cNvPr id="17418" name="Text Box 44"/>
          <p:cNvSpPr txBox="1">
            <a:spLocks noChangeArrowheads="1"/>
          </p:cNvSpPr>
          <p:nvPr/>
        </p:nvSpPr>
        <p:spPr bwMode="auto">
          <a:xfrm>
            <a:off x="8112125" y="1755775"/>
            <a:ext cx="1079142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>
                <a:latin typeface="+mn-lt"/>
              </a:rPr>
              <a:t>7,000</a:t>
            </a:r>
          </a:p>
        </p:txBody>
      </p:sp>
      <p:sp>
        <p:nvSpPr>
          <p:cNvPr id="17419" name="Text Box 45"/>
          <p:cNvSpPr txBox="1">
            <a:spLocks noChangeArrowheads="1"/>
          </p:cNvSpPr>
          <p:nvPr/>
        </p:nvSpPr>
        <p:spPr bwMode="auto">
          <a:xfrm>
            <a:off x="8137525" y="2289175"/>
            <a:ext cx="1050288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>
                <a:latin typeface="+mn-lt"/>
              </a:rPr>
              <a:t>(700)</a:t>
            </a:r>
          </a:p>
        </p:txBody>
      </p:sp>
      <p:sp>
        <p:nvSpPr>
          <p:cNvPr id="17420" name="Text Box 46"/>
          <p:cNvSpPr txBox="1">
            <a:spLocks noChangeArrowheads="1"/>
          </p:cNvSpPr>
          <p:nvPr/>
        </p:nvSpPr>
        <p:spPr bwMode="auto">
          <a:xfrm>
            <a:off x="8112125" y="2822575"/>
            <a:ext cx="1079142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>
                <a:latin typeface="+mn-lt"/>
              </a:rPr>
              <a:t>6,300</a:t>
            </a:r>
          </a:p>
        </p:txBody>
      </p:sp>
      <p:sp>
        <p:nvSpPr>
          <p:cNvPr id="17421" name="Text Box 47"/>
          <p:cNvSpPr txBox="1">
            <a:spLocks noChangeArrowheads="1"/>
          </p:cNvSpPr>
          <p:nvPr/>
        </p:nvSpPr>
        <p:spPr bwMode="auto">
          <a:xfrm>
            <a:off x="8137525" y="3394075"/>
            <a:ext cx="1050288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>
                <a:latin typeface="+mn-lt"/>
              </a:rPr>
              <a:t>(800)</a:t>
            </a:r>
          </a:p>
        </p:txBody>
      </p:sp>
      <p:sp>
        <p:nvSpPr>
          <p:cNvPr id="17422" name="Text Box 48"/>
          <p:cNvSpPr txBox="1">
            <a:spLocks noChangeArrowheads="1"/>
          </p:cNvSpPr>
          <p:nvPr/>
        </p:nvSpPr>
        <p:spPr bwMode="auto">
          <a:xfrm>
            <a:off x="8112125" y="3927475"/>
            <a:ext cx="1079142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>
                <a:latin typeface="+mn-lt"/>
              </a:rPr>
              <a:t>5,500</a:t>
            </a:r>
          </a:p>
        </p:txBody>
      </p:sp>
      <p:sp>
        <p:nvSpPr>
          <p:cNvPr id="17423" name="Text Box 51"/>
          <p:cNvSpPr txBox="1">
            <a:spLocks noChangeArrowheads="1"/>
          </p:cNvSpPr>
          <p:nvPr/>
        </p:nvSpPr>
        <p:spPr bwMode="auto">
          <a:xfrm>
            <a:off x="8121352" y="5157192"/>
            <a:ext cx="1079142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 dirty="0">
                <a:latin typeface="+mn-lt"/>
              </a:rPr>
              <a:t>1,667</a:t>
            </a:r>
          </a:p>
        </p:txBody>
      </p:sp>
      <p:sp>
        <p:nvSpPr>
          <p:cNvPr id="17424" name="Line 53"/>
          <p:cNvSpPr>
            <a:spLocks noChangeShapeType="1"/>
          </p:cNvSpPr>
          <p:nvPr/>
        </p:nvSpPr>
        <p:spPr bwMode="auto">
          <a:xfrm>
            <a:off x="7924800" y="3886200"/>
            <a:ext cx="990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>
              <a:latin typeface="+mn-lt"/>
            </a:endParaRPr>
          </a:p>
        </p:txBody>
      </p:sp>
      <p:sp>
        <p:nvSpPr>
          <p:cNvPr id="17425" name="Line 55"/>
          <p:cNvSpPr>
            <a:spLocks noChangeShapeType="1"/>
          </p:cNvSpPr>
          <p:nvPr/>
        </p:nvSpPr>
        <p:spPr bwMode="auto">
          <a:xfrm>
            <a:off x="7924800" y="2819400"/>
            <a:ext cx="990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GB">
              <a:latin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Wasting assets other than chattels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800" dirty="0"/>
              <a:t>Not all wasting assets are chattels </a:t>
            </a:r>
            <a:r>
              <a:rPr lang="en-GB" sz="2800" dirty="0" err="1"/>
              <a:t>eg</a:t>
            </a:r>
            <a:r>
              <a:rPr lang="en-GB" sz="2800" dirty="0"/>
              <a:t> intangible assets such as copyright.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Allowable cost written down over useful life on a straight line basis;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Not leases, formula used to reflect pattern of loss of value over life (not straight line).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764588" cy="1143000"/>
          </a:xfrm>
          <a:noFill/>
        </p:spPr>
        <p:txBody>
          <a:bodyPr/>
          <a:lstStyle/>
          <a:p>
            <a:r>
              <a:rPr lang="en-GB" sz="4000" dirty="0"/>
              <a:t>Capital Gains Tax: </a:t>
            </a:r>
            <a:br>
              <a:rPr lang="en-GB" sz="4000" dirty="0"/>
            </a:br>
            <a:r>
              <a:rPr lang="en-GB" sz="4000" dirty="0"/>
              <a:t>Shares and Securities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8632825" cy="4114800"/>
          </a:xfrm>
          <a:noFill/>
        </p:spPr>
        <p:txBody>
          <a:bodyPr/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400" dirty="0"/>
              <a:t>Special rules exist because a taxpayer could own multiple identical assets, </a:t>
            </a:r>
            <a:r>
              <a:rPr lang="en-GB" sz="2400" dirty="0" err="1"/>
              <a:t>eg</a:t>
            </a:r>
            <a:r>
              <a:rPr lang="en-GB" sz="2400" dirty="0"/>
              <a:t> shares, that were bought at different times at different prices.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400" dirty="0"/>
              <a:t>How do you decide which share </a:t>
            </a:r>
            <a:r>
              <a:rPr lang="en-GB" sz="2400" i="1" dirty="0"/>
              <a:t>actually</a:t>
            </a:r>
            <a:r>
              <a:rPr lang="en-GB" sz="2400" dirty="0"/>
              <a:t> sold and when?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400" dirty="0"/>
              <a:t>Must match against shares in same company in following order:</a:t>
            </a:r>
          </a:p>
          <a:p>
            <a:pPr>
              <a:lnSpc>
                <a:spcPct val="90000"/>
              </a:lnSpc>
            </a:pPr>
            <a:r>
              <a:rPr lang="en-GB" sz="2400" dirty="0"/>
              <a:t>1. any shares acquired on the day of disposal</a:t>
            </a:r>
          </a:p>
          <a:p>
            <a:pPr>
              <a:lnSpc>
                <a:spcPct val="90000"/>
              </a:lnSpc>
            </a:pPr>
            <a:r>
              <a:rPr lang="en-GB" sz="2400" dirty="0"/>
              <a:t>2. any shares acquired in 30 days after disposal</a:t>
            </a:r>
          </a:p>
          <a:p>
            <a:pPr>
              <a:lnSpc>
                <a:spcPct val="90000"/>
              </a:lnSpc>
            </a:pPr>
            <a:r>
              <a:rPr lang="en-GB" sz="2400" dirty="0"/>
              <a:t>3. all shares acquired before the date of disposal.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Overview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800" dirty="0"/>
              <a:t>describe the introduction and development of capital gains tax;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calculate capital gains tax liability;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describe the capital gains tax reliefs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briefly describe the application of stamp duty; and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briefly describe the operation of inheritance tax.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764588" cy="1143000"/>
          </a:xfrm>
          <a:noFill/>
        </p:spPr>
        <p:txBody>
          <a:bodyPr/>
          <a:lstStyle/>
          <a:p>
            <a:r>
              <a:rPr lang="en-GB" sz="4000" dirty="0"/>
              <a:t>Capital Gains Tax: </a:t>
            </a:r>
            <a:br>
              <a:rPr lang="en-GB" sz="4000" dirty="0"/>
            </a:br>
            <a:r>
              <a:rPr lang="en-GB" sz="4000" dirty="0"/>
              <a:t>Private Residences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8632825" cy="4114800"/>
          </a:xfrm>
          <a:noFill/>
        </p:spPr>
        <p:txBody>
          <a:bodyPr/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800" dirty="0"/>
              <a:t>Gain from sale of principle private residence is free from CGT (including grounds up to half hectare)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800" dirty="0"/>
              <a:t>Taxpayer must have lived there for most of period owned, or limited exemption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800" dirty="0"/>
              <a:t>If taxpayer has more than one residence, elect for one to be main residence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n-GB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Capital Gains Tax: </a:t>
            </a:r>
            <a:br>
              <a:rPr lang="en-GB" dirty="0"/>
            </a:br>
            <a:r>
              <a:rPr lang="en-GB" dirty="0"/>
              <a:t>Private Residences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GB" sz="2800" dirty="0"/>
              <a:t>Periods of ‘deemed’ ownership: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800" dirty="0"/>
              <a:t>Any periods of absence totalling up to 3 years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800" dirty="0"/>
              <a:t>Any periods where required to live abroad for work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800" dirty="0"/>
              <a:t>Any periods totalling up to 4 years when required to work elsewhere in UK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GB" sz="2800" dirty="0"/>
              <a:t>Final 9 months</a:t>
            </a:r>
          </a:p>
        </p:txBody>
      </p:sp>
    </p:spTree>
    <p:extLst>
      <p:ext uri="{BB962C8B-B14F-4D97-AF65-F5344CB8AC3E}">
        <p14:creationId xmlns:p14="http://schemas.microsoft.com/office/powerpoint/2010/main" val="20428981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60388" y="476250"/>
            <a:ext cx="8420100" cy="1143000"/>
          </a:xfrm>
          <a:noFill/>
        </p:spPr>
        <p:txBody>
          <a:bodyPr/>
          <a:lstStyle/>
          <a:p>
            <a:r>
              <a:rPr lang="en-GB" sz="4000" dirty="0"/>
              <a:t>Capital Gains Tax: </a:t>
            </a:r>
            <a:br>
              <a:rPr lang="en-GB" sz="4000" dirty="0"/>
            </a:br>
            <a:r>
              <a:rPr lang="en-GB" sz="4000" dirty="0"/>
              <a:t>Rollover Relief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6496" y="2276872"/>
            <a:ext cx="9086850" cy="3816424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GB" sz="2400" dirty="0"/>
              <a:t>if use consideration received from sale of business assets to purchase more business assets get relief from CGT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GB" sz="2400" dirty="0"/>
              <a:t>limited to certain ‘classes’ of assets (e.g. class 1 = any land or buildings used only for a trade, class 2= ships or airplanes, class 3 = satellites or spacecraft etc)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GB" sz="2400" dirty="0"/>
              <a:t>must acquire new assets within 12 months before or 36 months after sale to get relief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GB" sz="2400" dirty="0"/>
              <a:t>if claimed, the relief is deducted from allowable cost of new asset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GB" sz="2400" dirty="0"/>
              <a:t>only get full relief if total proceeds are reinvested</a:t>
            </a:r>
          </a:p>
          <a:p>
            <a:pPr lvl="3">
              <a:lnSpc>
                <a:spcPct val="80000"/>
              </a:lnSpc>
              <a:buNone/>
            </a:pPr>
            <a:endParaRPr lang="en-GB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Capital Gains Tax: </a:t>
            </a:r>
            <a:br>
              <a:rPr lang="en-GB" dirty="0"/>
            </a:br>
            <a:r>
              <a:rPr lang="en-GB" dirty="0"/>
              <a:t>Holdover Relief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800" dirty="0"/>
              <a:t>Similar to rollover relief, but special rule for ‘depreciable assets’ i.e. one that is, or will become within 10 years, a ‘wasting asset’ (</a:t>
            </a:r>
            <a:r>
              <a:rPr lang="en-GB" sz="2800" dirty="0" err="1"/>
              <a:t>ie</a:t>
            </a:r>
            <a:r>
              <a:rPr lang="en-GB" sz="2800" dirty="0"/>
              <a:t> life &lt; 50 years)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Don’t use gain to reduce cost of replacement asset, but ‘hold it over’ until:</a:t>
            </a:r>
          </a:p>
          <a:p>
            <a:pPr lvl="1">
              <a:buFont typeface="Arial" pitchFamily="34" charset="0"/>
              <a:buChar char="•"/>
            </a:pPr>
            <a:r>
              <a:rPr lang="en-GB" sz="2400" dirty="0"/>
              <a:t>Sells replacement asset</a:t>
            </a:r>
          </a:p>
          <a:p>
            <a:pPr lvl="1">
              <a:buFont typeface="Arial" pitchFamily="34" charset="0"/>
              <a:buChar char="•"/>
            </a:pPr>
            <a:r>
              <a:rPr lang="en-GB" sz="2400" dirty="0"/>
              <a:t>Stops using replacement asset for trade</a:t>
            </a:r>
          </a:p>
          <a:p>
            <a:pPr lvl="1">
              <a:buFont typeface="Arial" pitchFamily="34" charset="0"/>
              <a:buChar char="•"/>
            </a:pPr>
            <a:r>
              <a:rPr lang="en-GB" sz="2400" dirty="0"/>
              <a:t>10 years after replacement asset acquired.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Capital Gains Tax:</a:t>
            </a:r>
            <a:br>
              <a:rPr lang="en-GB" dirty="0"/>
            </a:br>
            <a:r>
              <a:rPr lang="en-GB" dirty="0"/>
              <a:t>Incorporation relief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800" dirty="0"/>
              <a:t>Available where a business and all its assets (other than cash) are transferred to a company in exchange for shares.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Gain on sale of business assets is rolled over into the value of the shares received in exchange.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Apportion if only part of the consideration given by the company is in the form of shares.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Capital Gains Tax:</a:t>
            </a:r>
            <a:br>
              <a:rPr lang="en-GB" dirty="0"/>
            </a:br>
            <a:r>
              <a:rPr lang="en-GB" dirty="0"/>
              <a:t>Gift relief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800" dirty="0"/>
              <a:t>Available where an asset is disposed of at less than market value and both transferor and transferee elect for transferor’s gain to be nil.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/>
              <a:t>Qualifying assets = used for trade, profession or vocation; shares not listed on a recognised stock exchange or transferor’s personal company.</a:t>
            </a:r>
          </a:p>
          <a:p>
            <a:pPr>
              <a:buFont typeface="Arial" pitchFamily="34" charset="0"/>
              <a:buChar char="•"/>
            </a:pPr>
            <a:endParaRPr lang="en-GB" sz="2800" dirty="0"/>
          </a:p>
          <a:p>
            <a:pPr>
              <a:buFont typeface="Arial" pitchFamily="34" charset="0"/>
              <a:buChar char="•"/>
            </a:pPr>
            <a:endParaRPr lang="en-GB" sz="2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0388" y="476250"/>
            <a:ext cx="8420100" cy="1143000"/>
          </a:xfrm>
          <a:noFill/>
        </p:spPr>
        <p:txBody>
          <a:bodyPr/>
          <a:lstStyle/>
          <a:p>
            <a:r>
              <a:rPr lang="en-GB" sz="4000" dirty="0"/>
              <a:t>Capital Gains Tax: Business Asset Disposal relief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2188" y="1844675"/>
            <a:ext cx="8583612" cy="4114800"/>
          </a:xfrm>
          <a:noFill/>
        </p:spPr>
        <p:txBody>
          <a:bodyPr/>
          <a:lstStyle/>
          <a:p>
            <a:pPr>
              <a:buFontTx/>
              <a:buChar char="•"/>
            </a:pPr>
            <a:r>
              <a:rPr lang="en-GB" sz="2400" dirty="0"/>
              <a:t>Where individual running a business disposes of all or part of that business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First £1million is taxed at a special rate </a:t>
            </a:r>
            <a:r>
              <a:rPr lang="en-GB" sz="2400"/>
              <a:t>of 18% </a:t>
            </a:r>
            <a:r>
              <a:rPr lang="en-GB" sz="2400" dirty="0"/>
              <a:t>for disposals after 6 April 2025 (previously 10% then 14%).</a:t>
            </a:r>
          </a:p>
          <a:p>
            <a:pPr>
              <a:buFontTx/>
              <a:buChar char="•"/>
            </a:pPr>
            <a:r>
              <a:rPr lang="en-GB" sz="2400" dirty="0"/>
              <a:t>The previous limit was £10m between 1 April 2011 and 10 March 2020.</a:t>
            </a:r>
          </a:p>
          <a:p>
            <a:pPr>
              <a:buFontTx/>
              <a:buChar char="•"/>
            </a:pPr>
            <a:r>
              <a:rPr lang="en-GB" sz="2400" dirty="0"/>
              <a:t>This is a lifetime limit, can make several claims until limit is reached.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Stamp Duty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GB" sz="2400" dirty="0"/>
              <a:t>Introduced in 1694.</a:t>
            </a:r>
          </a:p>
          <a:p>
            <a:pPr>
              <a:buFontTx/>
              <a:buChar char="•"/>
            </a:pPr>
            <a:r>
              <a:rPr lang="en-GB" sz="2400" dirty="0"/>
              <a:t>Administered by HMRC.</a:t>
            </a:r>
          </a:p>
          <a:p>
            <a:pPr>
              <a:buFontTx/>
              <a:buChar char="•"/>
            </a:pPr>
            <a:r>
              <a:rPr lang="en-GB" sz="2400" dirty="0"/>
              <a:t>Stamp Duty Land Tax - on transfer of property </a:t>
            </a:r>
          </a:p>
          <a:p>
            <a:pPr lvl="1">
              <a:buFontTx/>
              <a:buChar char="•"/>
            </a:pPr>
            <a:r>
              <a:rPr lang="en-GB" sz="2400" dirty="0"/>
              <a:t>Residential property - between 0% and 15%</a:t>
            </a:r>
          </a:p>
          <a:p>
            <a:pPr lvl="1">
              <a:buFont typeface="Arial"/>
              <a:buChar char="•"/>
            </a:pPr>
            <a:r>
              <a:rPr lang="en-GB" sz="2400" dirty="0"/>
              <a:t>Non residential property – between 0% and 5%</a:t>
            </a:r>
          </a:p>
          <a:p>
            <a:pPr>
              <a:buFont typeface="Arial"/>
              <a:buChar char="•"/>
            </a:pPr>
            <a:r>
              <a:rPr lang="en-GB" sz="2400" dirty="0"/>
              <a:t>Applies to leases of property also</a:t>
            </a:r>
          </a:p>
          <a:p>
            <a:pPr>
              <a:buFont typeface="Arial"/>
              <a:buChar char="•"/>
            </a:pPr>
            <a:r>
              <a:rPr lang="en-GB" sz="2400" dirty="0"/>
              <a:t>Scottish Land and Building Transaction Tax introduced 1 April 2015</a:t>
            </a:r>
          </a:p>
          <a:p>
            <a:pPr>
              <a:buFont typeface="Arial"/>
              <a:buChar char="•"/>
            </a:pPr>
            <a:r>
              <a:rPr lang="en-GB" sz="2400" dirty="0"/>
              <a:t>Welsh Land Transactions Tax introduced 1 April 2018</a:t>
            </a:r>
          </a:p>
          <a:p>
            <a:endParaRPr lang="en-GB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0DAF4-6E4F-C645-BAF8-015E42F7A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Stamp Duty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D1598-0DB9-FE4A-81CF-39A2D7824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Additional rates apply to stamp duty land tax and the Scottish and Welsh variants where the purchase is an ‘additional’ residential property.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Payable by companies, individuals with large property portfolios, others who have ownership in more than one residential property</a:t>
            </a:r>
          </a:p>
        </p:txBody>
      </p:sp>
    </p:spTree>
    <p:extLst>
      <p:ext uri="{BB962C8B-B14F-4D97-AF65-F5344CB8AC3E}">
        <p14:creationId xmlns:p14="http://schemas.microsoft.com/office/powerpoint/2010/main" val="25487505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Tax on Enveloped Dwellings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Introduced 1 April 2013</a:t>
            </a:r>
          </a:p>
          <a:p>
            <a:r>
              <a:rPr lang="en-US" sz="2800" dirty="0"/>
              <a:t>Applies where company has an interest in a dwelling worth £500,000 or more</a:t>
            </a:r>
          </a:p>
          <a:p>
            <a:r>
              <a:rPr lang="en-US" sz="2800" dirty="0"/>
              <a:t>Charge ranges from £4,600 </a:t>
            </a:r>
            <a:r>
              <a:rPr lang="en-US" sz="2800"/>
              <a:t>to £303,450 </a:t>
            </a:r>
            <a:r>
              <a:rPr lang="en-US" sz="2800" dirty="0"/>
              <a:t>depending on the value of the property</a:t>
            </a:r>
          </a:p>
        </p:txBody>
      </p:sp>
    </p:spTree>
    <p:extLst>
      <p:ext uri="{BB962C8B-B14F-4D97-AF65-F5344CB8AC3E}">
        <p14:creationId xmlns:p14="http://schemas.microsoft.com/office/powerpoint/2010/main" val="111956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66750" y="304800"/>
            <a:ext cx="8420100" cy="1143000"/>
          </a:xfrm>
          <a:noFill/>
        </p:spPr>
        <p:txBody>
          <a:bodyPr/>
          <a:lstStyle/>
          <a:p>
            <a:r>
              <a:rPr lang="en-GB" dirty="0"/>
              <a:t>CGT Outline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760"/>
            <a:ext cx="8707438" cy="47244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/>
              <a:t>Asset disposed of (</a:t>
            </a:r>
            <a:r>
              <a:rPr lang="en-GB" sz="2800" dirty="0" err="1"/>
              <a:t>eg</a:t>
            </a:r>
            <a:r>
              <a:rPr lang="en-GB" sz="2800" dirty="0"/>
              <a:t> sold) for more than it cost to acquire= Chargeable/Capital Gain</a:t>
            </a:r>
          </a:p>
          <a:p>
            <a:pPr>
              <a:lnSpc>
                <a:spcPct val="90000"/>
              </a:lnSpc>
            </a:pPr>
            <a:r>
              <a:rPr lang="en-GB" sz="2800" dirty="0"/>
              <a:t>Individual - pays CGT on net chargeable gains (gains - losses) for tax year:</a:t>
            </a:r>
          </a:p>
          <a:p>
            <a:pPr>
              <a:lnSpc>
                <a:spcPct val="90000"/>
              </a:lnSpc>
            </a:pPr>
            <a:r>
              <a:rPr lang="en-GB" sz="2800" dirty="0"/>
              <a:t> - bring forward unrelieved losses</a:t>
            </a:r>
          </a:p>
          <a:p>
            <a:pPr>
              <a:lnSpc>
                <a:spcPct val="90000"/>
              </a:lnSpc>
            </a:pPr>
            <a:r>
              <a:rPr lang="en-GB" sz="2800" dirty="0"/>
              <a:t> - deduct annual exempt amount (AEA)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charged for tax years like income tax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payable 31 Jan following the tax year</a:t>
            </a:r>
          </a:p>
          <a:p>
            <a:pPr>
              <a:lnSpc>
                <a:spcPct val="90000"/>
              </a:lnSpc>
            </a:pPr>
            <a:r>
              <a:rPr lang="en-GB" sz="2800" dirty="0"/>
              <a:t>Companies - not liable to CGT but pay corporation tax on net gains instead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calculations mostly same as for individuals but NO annual exemption given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Inheritance Tax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Chargeable person: individuals (not companies)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Chargeable property: potentially all, subject to specific exemptions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Transfer of value: key trigger, not always on death.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Lifetimes transfers: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Potentially Exempt Transfers (PETs) – taxable if transferor dies within 7 years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Chargeable </a:t>
            </a:r>
            <a:r>
              <a:rPr lang="en-GB" sz="2400"/>
              <a:t>Lifetime Transfers (CLTs) </a:t>
            </a:r>
            <a:r>
              <a:rPr lang="en-GB" sz="2400" dirty="0"/>
              <a:t>– taxable at 20%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Inheritance tax payable on death – 40% subject to £325,000 nil rate band.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686800" cy="1143000"/>
          </a:xfrm>
          <a:noFill/>
        </p:spPr>
        <p:txBody>
          <a:bodyPr/>
          <a:lstStyle/>
          <a:p>
            <a:r>
              <a:rPr lang="en-GB"/>
              <a:t>Capital Gains Tax : History (1)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524000"/>
            <a:ext cx="89154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Introduced in 1965 for gains arising after 5 April 1965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to limit inequity arising from gains as capital rather than income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receipts either taxable as income or gain NOT both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1982 - indexation allowance given to exclude part of gain arising due to inflation (only real gains taxed)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1988 - base date moved to 31 March 1982 (so no taxable gain before that) 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do two calculations (cost v MV at 31.3.82) and use lower gain/loss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400" dirty="0"/>
              <a:t>1992 - consolidated ‘Taxation of Chargeable Gains Act’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8839200" cy="1143000"/>
          </a:xfrm>
        </p:spPr>
        <p:txBody>
          <a:bodyPr/>
          <a:lstStyle/>
          <a:p>
            <a:r>
              <a:rPr lang="en-GB" dirty="0"/>
              <a:t>Capital Gains Tax : History (2)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504" y="1628800"/>
            <a:ext cx="8928992" cy="468052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GB" sz="2200" dirty="0"/>
              <a:t>FA 98 abolished indexation allowance for individuals &amp; replaced with taper relief system (NOT applicable to companies - they still get indexation allowance)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200" dirty="0"/>
              <a:t>FA08 abolished taper relief and replaced with a new flat rate of tax (18%).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200" dirty="0"/>
              <a:t>FA10 new rate of CGT introduced for higher and additional rate taxpayers (28%) from 23 June 2010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200" dirty="0"/>
              <a:t>FA16 CGT rates reduced to 10% and 20% for most taxpayers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200" dirty="0"/>
              <a:t>FA17 CGT rates for residential properties increased to 18% and 24%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GB" sz="2200" dirty="0"/>
              <a:t>FA25 CGT rates for all assets increased to 18% and 24%</a:t>
            </a:r>
          </a:p>
          <a:p>
            <a:pPr marL="0" indent="0">
              <a:lnSpc>
                <a:spcPct val="90000"/>
              </a:lnSpc>
            </a:pPr>
            <a:endParaRPr lang="en-GB" sz="1000" dirty="0"/>
          </a:p>
          <a:p>
            <a:pPr>
              <a:lnSpc>
                <a:spcPct val="90000"/>
              </a:lnSpc>
            </a:pPr>
            <a:r>
              <a:rPr lang="en-GB" sz="2200" dirty="0"/>
              <a:t>Currently CGT approximately 1% of direct tax revenue in UK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/>
              <a:t>Capital Gains Tax: </a:t>
            </a:r>
            <a:br>
              <a:rPr lang="en-GB" sz="4000"/>
            </a:br>
            <a:r>
              <a:rPr lang="en-GB" sz="4000"/>
              <a:t>Chargeable Persons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Is:</a:t>
            </a:r>
          </a:p>
          <a:p>
            <a:pPr lvl="2"/>
            <a:r>
              <a:rPr lang="en-GB" dirty="0"/>
              <a:t>Individual who is resident in UK during tax year disposal occurs</a:t>
            </a:r>
          </a:p>
          <a:p>
            <a:r>
              <a:rPr lang="en-GB" dirty="0"/>
              <a:t>But not:</a:t>
            </a:r>
          </a:p>
          <a:p>
            <a:pPr lvl="2"/>
            <a:r>
              <a:rPr lang="en-GB" dirty="0"/>
              <a:t>Charities, approved superannuation funds, local authorities, friendly societies, scientific research associations, unit &amp; investment trusts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76288" y="549275"/>
            <a:ext cx="8420100" cy="1143000"/>
          </a:xfrm>
        </p:spPr>
        <p:txBody>
          <a:bodyPr/>
          <a:lstStyle/>
          <a:p>
            <a:r>
              <a:rPr lang="en-GB" sz="4000"/>
              <a:t>Capital Gains Tax: </a:t>
            </a:r>
            <a:br>
              <a:rPr lang="en-GB" sz="4000"/>
            </a:br>
            <a:r>
              <a:rPr lang="en-GB" sz="4000"/>
              <a:t>Chargeable Disposals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6288" y="1989138"/>
            <a:ext cx="8420100" cy="4114800"/>
          </a:xfrm>
        </p:spPr>
        <p:txBody>
          <a:bodyPr/>
          <a:lstStyle/>
          <a:p>
            <a:r>
              <a:rPr lang="en-GB" sz="2800" dirty="0"/>
              <a:t>Disposals : </a:t>
            </a:r>
          </a:p>
          <a:p>
            <a:pPr lvl="1"/>
            <a:r>
              <a:rPr lang="en-GB" sz="2400" dirty="0"/>
              <a:t>CGT arises on sale, gift or surrender of rights to all or part of an asset</a:t>
            </a:r>
          </a:p>
          <a:p>
            <a:pPr lvl="1"/>
            <a:r>
              <a:rPr lang="en-GB" sz="2400" dirty="0"/>
              <a:t>Deemed to take place when title is transferred</a:t>
            </a:r>
          </a:p>
          <a:p>
            <a:pPr lvl="1"/>
            <a:r>
              <a:rPr lang="en-GB" sz="2400" dirty="0"/>
              <a:t>Exempt disposals (no CGT liability arises):</a:t>
            </a:r>
          </a:p>
          <a:p>
            <a:pPr lvl="2"/>
            <a:r>
              <a:rPr lang="en-GB" sz="2000" dirty="0"/>
              <a:t>transfers on death (deemed acquired by beneficiary at value on date of death)</a:t>
            </a:r>
          </a:p>
          <a:p>
            <a:pPr lvl="2"/>
            <a:r>
              <a:rPr lang="en-GB" sz="2000" dirty="0"/>
              <a:t>transfers of asset as security for loan or mortgage</a:t>
            </a:r>
          </a:p>
          <a:p>
            <a:pPr lvl="2"/>
            <a:r>
              <a:rPr lang="en-GB" sz="2000" dirty="0"/>
              <a:t>gifts of assets to charities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9223375" cy="1143000"/>
          </a:xfrm>
          <a:noFill/>
        </p:spPr>
        <p:txBody>
          <a:bodyPr/>
          <a:lstStyle/>
          <a:p>
            <a:r>
              <a:rPr lang="en-GB" sz="4000" dirty="0"/>
              <a:t>Capital Gains Tax: </a:t>
            </a:r>
            <a:br>
              <a:rPr lang="en-GB" sz="4000" dirty="0"/>
            </a:br>
            <a:r>
              <a:rPr lang="en-GB" sz="4000" dirty="0"/>
              <a:t>Chargeable Assets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00808"/>
            <a:ext cx="92202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/>
              <a:t>All assets chargeable unless specifically exempted </a:t>
            </a:r>
            <a:r>
              <a:rPr lang="en-GB" sz="2400" dirty="0" err="1"/>
              <a:t>eg</a:t>
            </a:r>
            <a:r>
              <a:rPr lang="en-GB" sz="2400" dirty="0"/>
              <a:t>: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Motor vehicles of any age, 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National savings certificates, premium bonds, 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Foreign currency (for private use)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Decorations for valour (brave conduct)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Personal or professional injury payments (compensation), 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Own life assurance policies, 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Gilt-edged securities (</a:t>
            </a:r>
            <a:r>
              <a:rPr lang="en-GB" sz="2000" dirty="0" err="1"/>
              <a:t>eg</a:t>
            </a:r>
            <a:r>
              <a:rPr lang="en-GB" sz="2000" dirty="0"/>
              <a:t> Treasury bonds),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Qualifying corporate bonds (debentures) 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Pension and annuity rights, 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Betting and gambling winnings (including lottery wins), </a:t>
            </a:r>
          </a:p>
          <a:p>
            <a:pPr lvl="1">
              <a:lnSpc>
                <a:spcPct val="90000"/>
              </a:lnSpc>
            </a:pPr>
            <a:r>
              <a:rPr lang="en-GB" sz="2000" dirty="0"/>
              <a:t>Investments held in ISAs/NISAs</a:t>
            </a:r>
          </a:p>
          <a:p>
            <a:pPr lvl="1">
              <a:lnSpc>
                <a:spcPct val="90000"/>
              </a:lnSpc>
            </a:pPr>
            <a:endParaRPr lang="en-GB" sz="2000" dirty="0"/>
          </a:p>
          <a:p>
            <a:pPr>
              <a:lnSpc>
                <a:spcPct val="90000"/>
              </a:lnSpc>
            </a:pPr>
            <a:r>
              <a:rPr lang="en-GB" sz="2400" dirty="0"/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304800"/>
            <a:ext cx="8420100" cy="1143000"/>
          </a:xfrm>
          <a:noFill/>
        </p:spPr>
        <p:txBody>
          <a:bodyPr/>
          <a:lstStyle/>
          <a:p>
            <a:r>
              <a:rPr lang="en-GB"/>
              <a:t>Capital Gains Tax : Rates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9150" y="1371600"/>
            <a:ext cx="84201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 dirty="0"/>
              <a:t>Individuals :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Annual exempt amount (AEA) = £3,000 (was £6,000 (2023/24) 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Excess over AEA taxable.</a:t>
            </a:r>
          </a:p>
          <a:p>
            <a:pPr lvl="1">
              <a:lnSpc>
                <a:spcPct val="90000"/>
              </a:lnSpc>
            </a:pPr>
            <a:r>
              <a:rPr lang="en-GB" sz="2400" dirty="0"/>
              <a:t>Rates are linked to income tax - 18% for basic rate taxpayers and 24% for higher and additional rate taxpayers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VERSION" val="5"/>
  <p:tag name="TPFULLVERSION" val="5.4.1.2"/>
  <p:tag name="PPTVERSION" val="15"/>
  <p:tag name="TPOS" val="2"/>
</p:tagLst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ahom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12a5d77-fb98-4eee-af32-1334d8f04a53}" enabled="0" method="" siteId="{912a5d77-fb98-4eee-af32-1334d8f04a5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C:\MSOffice\Templates\Blank Presentation.pot</Template>
  <TotalTime>1984</TotalTime>
  <Words>2294</Words>
  <Application>Microsoft Macintosh PowerPoint</Application>
  <PresentationFormat>A4 Paper (210x297 mm)</PresentationFormat>
  <Paragraphs>248</Paragraphs>
  <Slides>30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Tahoma</vt:lpstr>
      <vt:lpstr>Times New Roman</vt:lpstr>
      <vt:lpstr>Verdana</vt:lpstr>
      <vt:lpstr>Blank Presentation</vt:lpstr>
      <vt:lpstr>Taxation: Policy and Practice 2026/27  Chapter 8 Slides: Capital Taxes</vt:lpstr>
      <vt:lpstr>Overview</vt:lpstr>
      <vt:lpstr>CGT Outline</vt:lpstr>
      <vt:lpstr>Capital Gains Tax : History (1)</vt:lpstr>
      <vt:lpstr>Capital Gains Tax : History (2)</vt:lpstr>
      <vt:lpstr>Capital Gains Tax:  Chargeable Persons</vt:lpstr>
      <vt:lpstr>Capital Gains Tax:  Chargeable Disposals</vt:lpstr>
      <vt:lpstr>Capital Gains Tax:  Chargeable Assets</vt:lpstr>
      <vt:lpstr>Capital Gains Tax : Rates</vt:lpstr>
      <vt:lpstr>Capital Gains Tax : Computation</vt:lpstr>
      <vt:lpstr>Capital Gains Tax : Computation</vt:lpstr>
      <vt:lpstr>Capital Gains Tax : Computation</vt:lpstr>
      <vt:lpstr>Capital Losses</vt:lpstr>
      <vt:lpstr>PowerPoint Presentation</vt:lpstr>
      <vt:lpstr>Capital Gains Tax : Chattels</vt:lpstr>
      <vt:lpstr>Capital Gains Tax : Chattels</vt:lpstr>
      <vt:lpstr>Capital Gains Tax : Chattels</vt:lpstr>
      <vt:lpstr>Wasting assets other than chattels</vt:lpstr>
      <vt:lpstr>Capital Gains Tax:  Shares and Securities</vt:lpstr>
      <vt:lpstr>Capital Gains Tax:  Private Residences</vt:lpstr>
      <vt:lpstr>Capital Gains Tax:  Private Residences</vt:lpstr>
      <vt:lpstr>Capital Gains Tax:  Rollover Relief</vt:lpstr>
      <vt:lpstr>Capital Gains Tax:  Holdover Relief</vt:lpstr>
      <vt:lpstr>Capital Gains Tax: Incorporation relief</vt:lpstr>
      <vt:lpstr>Capital Gains Tax: Gift relief</vt:lpstr>
      <vt:lpstr>Capital Gains Tax: Business Asset Disposal relief</vt:lpstr>
      <vt:lpstr>Stamp Duty</vt:lpstr>
      <vt:lpstr>Stamp Duty</vt:lpstr>
      <vt:lpstr>Annual Tax on Enveloped Dwellings</vt:lpstr>
      <vt:lpstr>Inheritance Tax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8: Capital Taxes</dc:title>
  <dc:creator>Lymer and Oats</dc:creator>
  <cp:lastModifiedBy>Oats, Lynne</cp:lastModifiedBy>
  <cp:revision>184</cp:revision>
  <cp:lastPrinted>2000-01-27T18:48:13Z</cp:lastPrinted>
  <dcterms:created xsi:type="dcterms:W3CDTF">1995-06-17T23:31:02Z</dcterms:created>
  <dcterms:modified xsi:type="dcterms:W3CDTF">2026-07-09T10:01:55Z</dcterms:modified>
</cp:coreProperties>
</file>