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handoutMasterIdLst>
    <p:handoutMasterId r:id="rId29"/>
  </p:handoutMasterIdLst>
  <p:sldIdLst>
    <p:sldId id="295" r:id="rId2"/>
    <p:sldId id="298" r:id="rId3"/>
    <p:sldId id="316" r:id="rId4"/>
    <p:sldId id="317" r:id="rId5"/>
    <p:sldId id="318" r:id="rId6"/>
    <p:sldId id="319" r:id="rId7"/>
    <p:sldId id="320" r:id="rId8"/>
    <p:sldId id="296" r:id="rId9"/>
    <p:sldId id="299" r:id="rId10"/>
    <p:sldId id="300" r:id="rId11"/>
    <p:sldId id="305" r:id="rId12"/>
    <p:sldId id="301" r:id="rId13"/>
    <p:sldId id="302" r:id="rId14"/>
    <p:sldId id="297" r:id="rId15"/>
    <p:sldId id="303" r:id="rId16"/>
    <p:sldId id="306" r:id="rId17"/>
    <p:sldId id="304" r:id="rId18"/>
    <p:sldId id="307" r:id="rId19"/>
    <p:sldId id="308" r:id="rId20"/>
    <p:sldId id="309" r:id="rId21"/>
    <p:sldId id="312" r:id="rId22"/>
    <p:sldId id="313" r:id="rId23"/>
    <p:sldId id="310" r:id="rId24"/>
    <p:sldId id="315" r:id="rId25"/>
    <p:sldId id="311" r:id="rId26"/>
    <p:sldId id="314" r:id="rId27"/>
  </p:sldIdLst>
  <p:sldSz cx="9906000" cy="6858000" type="A4"/>
  <p:notesSz cx="9894888" cy="6767513"/>
  <p:defaultTextStyle>
    <a:defPPr>
      <a:defRPr lang="en-GB"/>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2132">
          <p15:clr>
            <a:srgbClr val="A4A3A4"/>
          </p15:clr>
        </p15:guide>
        <p15:guide id="2" pos="335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54"/>
    <p:restoredTop sz="94660"/>
  </p:normalViewPr>
  <p:slideViewPr>
    <p:cSldViewPr>
      <p:cViewPr varScale="1">
        <p:scale>
          <a:sx n="127" d="100"/>
          <a:sy n="127" d="100"/>
        </p:scale>
        <p:origin x="1080" y="19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312" y="-58"/>
      </p:cViewPr>
      <p:guideLst>
        <p:guide orient="horz" pos="2132"/>
        <p:guide pos="335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3616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4287838" cy="338138"/>
          </a:xfrm>
          <a:prstGeom prst="rect">
            <a:avLst/>
          </a:prstGeom>
          <a:noFill/>
          <a:ln w="9525">
            <a:noFill/>
            <a:miter lim="800000"/>
            <a:headEnd/>
            <a:tailEnd/>
          </a:ln>
          <a:effectLst/>
        </p:spPr>
        <p:txBody>
          <a:bodyPr vert="horz" wrap="square" lIns="18978" tIns="0" rIns="18978" bIns="0" numCol="1" anchor="t" anchorCtr="0" compatLnSpc="1">
            <a:prstTxWarp prst="textNoShape">
              <a:avLst/>
            </a:prstTxWarp>
          </a:bodyPr>
          <a:lstStyle>
            <a:lvl1pPr defTabSz="911225">
              <a:defRPr sz="1000" i="1"/>
            </a:lvl1pPr>
          </a:lstStyle>
          <a:p>
            <a:pPr>
              <a:defRPr/>
            </a:pPr>
            <a:endParaRPr lang="en-GB"/>
          </a:p>
        </p:txBody>
      </p:sp>
      <p:sp>
        <p:nvSpPr>
          <p:cNvPr id="2051" name="Rectangle 3"/>
          <p:cNvSpPr>
            <a:spLocks noGrp="1" noChangeArrowheads="1"/>
          </p:cNvSpPr>
          <p:nvPr>
            <p:ph type="dt" idx="1"/>
          </p:nvPr>
        </p:nvSpPr>
        <p:spPr bwMode="auto">
          <a:xfrm>
            <a:off x="5607050" y="0"/>
            <a:ext cx="4287838" cy="338138"/>
          </a:xfrm>
          <a:prstGeom prst="rect">
            <a:avLst/>
          </a:prstGeom>
          <a:noFill/>
          <a:ln w="9525">
            <a:noFill/>
            <a:miter lim="800000"/>
            <a:headEnd/>
            <a:tailEnd/>
          </a:ln>
          <a:effectLst/>
        </p:spPr>
        <p:txBody>
          <a:bodyPr vert="horz" wrap="square" lIns="18978" tIns="0" rIns="18978" bIns="0" numCol="1" anchor="t" anchorCtr="0" compatLnSpc="1">
            <a:prstTxWarp prst="textNoShape">
              <a:avLst/>
            </a:prstTxWarp>
          </a:bodyPr>
          <a:lstStyle>
            <a:lvl1pPr algn="r" defTabSz="911225">
              <a:defRPr sz="1000" i="1"/>
            </a:lvl1pPr>
          </a:lstStyle>
          <a:p>
            <a:pPr>
              <a:defRPr/>
            </a:pPr>
            <a:endParaRPr lang="en-GB"/>
          </a:p>
        </p:txBody>
      </p:sp>
      <p:sp>
        <p:nvSpPr>
          <p:cNvPr id="22532" name="Rectangle 4"/>
          <p:cNvSpPr>
            <a:spLocks noGrp="1" noRot="1" noChangeAspect="1" noChangeArrowheads="1" noTextEdit="1"/>
          </p:cNvSpPr>
          <p:nvPr>
            <p:ph type="sldImg" idx="2"/>
          </p:nvPr>
        </p:nvSpPr>
        <p:spPr bwMode="auto">
          <a:xfrm>
            <a:off x="3124200" y="2317750"/>
            <a:ext cx="3646488" cy="2525713"/>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328613" y="4887913"/>
            <a:ext cx="9237662" cy="1371600"/>
          </a:xfrm>
          <a:prstGeom prst="rect">
            <a:avLst/>
          </a:prstGeom>
          <a:noFill/>
          <a:ln w="9525">
            <a:noFill/>
            <a:miter lim="800000"/>
            <a:headEnd/>
            <a:tailEnd/>
          </a:ln>
          <a:effectLst/>
        </p:spPr>
        <p:txBody>
          <a:bodyPr vert="horz" wrap="square" lIns="91725" tIns="45863" rIns="91725" bIns="4586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054" name="Rectangle 6"/>
          <p:cNvSpPr>
            <a:spLocks noGrp="1" noChangeArrowheads="1"/>
          </p:cNvSpPr>
          <p:nvPr>
            <p:ph type="ftr" sz="quarter" idx="4"/>
          </p:nvPr>
        </p:nvSpPr>
        <p:spPr bwMode="auto">
          <a:xfrm>
            <a:off x="0" y="6429375"/>
            <a:ext cx="4287838" cy="338138"/>
          </a:xfrm>
          <a:prstGeom prst="rect">
            <a:avLst/>
          </a:prstGeom>
          <a:noFill/>
          <a:ln w="9525">
            <a:noFill/>
            <a:miter lim="800000"/>
            <a:headEnd/>
            <a:tailEnd/>
          </a:ln>
          <a:effectLst/>
        </p:spPr>
        <p:txBody>
          <a:bodyPr vert="horz" wrap="square" lIns="18978" tIns="0" rIns="18978" bIns="0" numCol="1" anchor="b" anchorCtr="0" compatLnSpc="1">
            <a:prstTxWarp prst="textNoShape">
              <a:avLst/>
            </a:prstTxWarp>
          </a:bodyPr>
          <a:lstStyle>
            <a:lvl1pPr defTabSz="911225">
              <a:defRPr sz="1000" i="1"/>
            </a:lvl1pPr>
          </a:lstStyle>
          <a:p>
            <a:pPr>
              <a:defRPr/>
            </a:pPr>
            <a:endParaRPr lang="en-GB"/>
          </a:p>
        </p:txBody>
      </p:sp>
      <p:sp>
        <p:nvSpPr>
          <p:cNvPr id="2055" name="Rectangle 7"/>
          <p:cNvSpPr>
            <a:spLocks noGrp="1" noChangeArrowheads="1"/>
          </p:cNvSpPr>
          <p:nvPr>
            <p:ph type="sldNum" sz="quarter" idx="5"/>
          </p:nvPr>
        </p:nvSpPr>
        <p:spPr bwMode="auto">
          <a:xfrm>
            <a:off x="5607050" y="6429375"/>
            <a:ext cx="4287838" cy="338138"/>
          </a:xfrm>
          <a:prstGeom prst="rect">
            <a:avLst/>
          </a:prstGeom>
          <a:noFill/>
          <a:ln w="9525">
            <a:noFill/>
            <a:miter lim="800000"/>
            <a:headEnd/>
            <a:tailEnd/>
          </a:ln>
          <a:effectLst/>
        </p:spPr>
        <p:txBody>
          <a:bodyPr vert="horz" wrap="square" lIns="18978" tIns="0" rIns="18978" bIns="0" numCol="1" anchor="b" anchorCtr="0" compatLnSpc="1">
            <a:prstTxWarp prst="textNoShape">
              <a:avLst/>
            </a:prstTxWarp>
          </a:bodyPr>
          <a:lstStyle>
            <a:lvl1pPr algn="r" defTabSz="911225">
              <a:defRPr sz="1000" i="1"/>
            </a:lvl1pPr>
          </a:lstStyle>
          <a:p>
            <a:pPr>
              <a:defRPr/>
            </a:pPr>
            <a:fld id="{9CD9F27D-D230-44B3-AA14-E6115DFC385D}" type="slidenum">
              <a:rPr lang="en-GB"/>
              <a:pPr>
                <a:defRPr/>
              </a:pPr>
              <a:t>‹#›</a:t>
            </a:fld>
            <a:endParaRPr lang="en-GB"/>
          </a:p>
        </p:txBody>
      </p:sp>
    </p:spTree>
    <p:extLst>
      <p:ext uri="{BB962C8B-B14F-4D97-AF65-F5344CB8AC3E}">
        <p14:creationId xmlns:p14="http://schemas.microsoft.com/office/powerpoint/2010/main" val="40125831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a:t>
            </a:fld>
            <a:endParaRPr lang="en-GB"/>
          </a:p>
        </p:txBody>
      </p:sp>
    </p:spTree>
    <p:extLst>
      <p:ext uri="{BB962C8B-B14F-4D97-AF65-F5344CB8AC3E}">
        <p14:creationId xmlns:p14="http://schemas.microsoft.com/office/powerpoint/2010/main" val="1313932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10</a:t>
            </a:fld>
            <a:endParaRPr lang="en-GB"/>
          </a:p>
        </p:txBody>
      </p:sp>
    </p:spTree>
    <p:extLst>
      <p:ext uri="{BB962C8B-B14F-4D97-AF65-F5344CB8AC3E}">
        <p14:creationId xmlns:p14="http://schemas.microsoft.com/office/powerpoint/2010/main" val="128009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11</a:t>
            </a:fld>
            <a:endParaRPr lang="en-GB"/>
          </a:p>
        </p:txBody>
      </p:sp>
    </p:spTree>
    <p:extLst>
      <p:ext uri="{BB962C8B-B14F-4D97-AF65-F5344CB8AC3E}">
        <p14:creationId xmlns:p14="http://schemas.microsoft.com/office/powerpoint/2010/main" val="1827409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12</a:t>
            </a:fld>
            <a:endParaRPr lang="en-GB"/>
          </a:p>
        </p:txBody>
      </p:sp>
    </p:spTree>
    <p:extLst>
      <p:ext uri="{BB962C8B-B14F-4D97-AF65-F5344CB8AC3E}">
        <p14:creationId xmlns:p14="http://schemas.microsoft.com/office/powerpoint/2010/main" val="2113713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13</a:t>
            </a:fld>
            <a:endParaRPr lang="en-GB"/>
          </a:p>
        </p:txBody>
      </p:sp>
    </p:spTree>
    <p:extLst>
      <p:ext uri="{BB962C8B-B14F-4D97-AF65-F5344CB8AC3E}">
        <p14:creationId xmlns:p14="http://schemas.microsoft.com/office/powerpoint/2010/main" val="1503314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EC96869D-C90F-475D-B88A-9FAF5EC290DA}" type="slidenum">
              <a:rPr lang="en-GB" smtClean="0"/>
              <a:pPr/>
              <a:t>14</a:t>
            </a:fld>
            <a:endParaRPr lang="en-GB"/>
          </a:p>
        </p:txBody>
      </p:sp>
      <p:sp>
        <p:nvSpPr>
          <p:cNvPr id="24579" name="Rectangle 2"/>
          <p:cNvSpPr>
            <a:spLocks noGrp="1" noRot="1" noChangeAspect="1" noChangeArrowheads="1" noTextEdit="1"/>
          </p:cNvSpPr>
          <p:nvPr>
            <p:ph type="sldImg"/>
          </p:nvPr>
        </p:nvSpPr>
        <p:spPr>
          <a:ln cap="flat"/>
        </p:spPr>
      </p:sp>
      <p:sp>
        <p:nvSpPr>
          <p:cNvPr id="24580" name="Rectangle 3"/>
          <p:cNvSpPr>
            <a:spLocks noGrp="1" noChangeArrowheads="1"/>
          </p:cNvSpPr>
          <p:nvPr>
            <p:ph type="body" idx="1"/>
          </p:nvPr>
        </p:nvSpPr>
        <p:spPr>
          <a:xfrm>
            <a:off x="330200" y="4889500"/>
            <a:ext cx="9234488" cy="1370013"/>
          </a:xfrm>
          <a:noFill/>
          <a:ln/>
        </p:spPr>
        <p:txBody>
          <a:bodyPr lIns="92075" tIns="46038" rIns="92075" bIns="46038"/>
          <a:lstStyle/>
          <a:p>
            <a:endParaRPr lang="en-US"/>
          </a:p>
        </p:txBody>
      </p:sp>
    </p:spTree>
    <p:extLst>
      <p:ext uri="{BB962C8B-B14F-4D97-AF65-F5344CB8AC3E}">
        <p14:creationId xmlns:p14="http://schemas.microsoft.com/office/powerpoint/2010/main" val="1055761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15</a:t>
            </a:fld>
            <a:endParaRPr lang="en-GB"/>
          </a:p>
        </p:txBody>
      </p:sp>
    </p:spTree>
    <p:extLst>
      <p:ext uri="{BB962C8B-B14F-4D97-AF65-F5344CB8AC3E}">
        <p14:creationId xmlns:p14="http://schemas.microsoft.com/office/powerpoint/2010/main" val="1676563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16</a:t>
            </a:fld>
            <a:endParaRPr lang="en-GB"/>
          </a:p>
        </p:txBody>
      </p:sp>
    </p:spTree>
    <p:extLst>
      <p:ext uri="{BB962C8B-B14F-4D97-AF65-F5344CB8AC3E}">
        <p14:creationId xmlns:p14="http://schemas.microsoft.com/office/powerpoint/2010/main" val="868198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17</a:t>
            </a:fld>
            <a:endParaRPr lang="en-GB"/>
          </a:p>
        </p:txBody>
      </p:sp>
    </p:spTree>
    <p:extLst>
      <p:ext uri="{BB962C8B-B14F-4D97-AF65-F5344CB8AC3E}">
        <p14:creationId xmlns:p14="http://schemas.microsoft.com/office/powerpoint/2010/main" val="1812342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18</a:t>
            </a:fld>
            <a:endParaRPr lang="en-GB"/>
          </a:p>
        </p:txBody>
      </p:sp>
    </p:spTree>
    <p:extLst>
      <p:ext uri="{BB962C8B-B14F-4D97-AF65-F5344CB8AC3E}">
        <p14:creationId xmlns:p14="http://schemas.microsoft.com/office/powerpoint/2010/main" val="128466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19</a:t>
            </a:fld>
            <a:endParaRPr lang="en-GB"/>
          </a:p>
        </p:txBody>
      </p:sp>
    </p:spTree>
    <p:extLst>
      <p:ext uri="{BB962C8B-B14F-4D97-AF65-F5344CB8AC3E}">
        <p14:creationId xmlns:p14="http://schemas.microsoft.com/office/powerpoint/2010/main" val="907585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2</a:t>
            </a:fld>
            <a:endParaRPr lang="en-GB"/>
          </a:p>
        </p:txBody>
      </p:sp>
    </p:spTree>
    <p:extLst>
      <p:ext uri="{BB962C8B-B14F-4D97-AF65-F5344CB8AC3E}">
        <p14:creationId xmlns:p14="http://schemas.microsoft.com/office/powerpoint/2010/main" val="687807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20</a:t>
            </a:fld>
            <a:endParaRPr lang="en-GB"/>
          </a:p>
        </p:txBody>
      </p:sp>
    </p:spTree>
    <p:extLst>
      <p:ext uri="{BB962C8B-B14F-4D97-AF65-F5344CB8AC3E}">
        <p14:creationId xmlns:p14="http://schemas.microsoft.com/office/powerpoint/2010/main" val="204918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3CBEE75B-D6D8-4629-BB48-D35A718B49DB}" type="slidenum">
              <a:rPr lang="en-GB" smtClean="0"/>
              <a:pPr/>
              <a:t>21</a:t>
            </a:fld>
            <a:endParaRPr lang="en-GB"/>
          </a:p>
        </p:txBody>
      </p:sp>
      <p:sp>
        <p:nvSpPr>
          <p:cNvPr id="25603" name="Rectangle 2"/>
          <p:cNvSpPr>
            <a:spLocks noGrp="1" noRot="1" noChangeAspect="1" noChangeArrowheads="1" noTextEdit="1"/>
          </p:cNvSpPr>
          <p:nvPr>
            <p:ph type="sldImg"/>
          </p:nvPr>
        </p:nvSpPr>
        <p:spPr>
          <a:xfrm>
            <a:off x="3124200" y="1943100"/>
            <a:ext cx="3646488" cy="2525713"/>
          </a:xfrm>
          <a:ln cap="flat"/>
        </p:spPr>
      </p:sp>
      <p:sp>
        <p:nvSpPr>
          <p:cNvPr id="25604" name="Rectangle 3"/>
          <p:cNvSpPr>
            <a:spLocks noGrp="1" noChangeArrowheads="1"/>
          </p:cNvSpPr>
          <p:nvPr>
            <p:ph type="body" idx="1"/>
          </p:nvPr>
        </p:nvSpPr>
        <p:spPr>
          <a:xfrm>
            <a:off x="1317625" y="3214688"/>
            <a:ext cx="7258050" cy="3044825"/>
          </a:xfrm>
          <a:noFill/>
          <a:ln/>
        </p:spPr>
        <p:txBody>
          <a:bodyPr lIns="92075" tIns="46038" rIns="92075" bIns="46038"/>
          <a:lstStyle/>
          <a:p>
            <a:r>
              <a:rPr lang="en-US"/>
              <a:t> </a:t>
            </a:r>
          </a:p>
        </p:txBody>
      </p:sp>
      <p:sp>
        <p:nvSpPr>
          <p:cNvPr id="25605" name="Rectangle 4"/>
          <p:cNvSpPr>
            <a:spLocks noChangeArrowheads="1"/>
          </p:cNvSpPr>
          <p:nvPr/>
        </p:nvSpPr>
        <p:spPr bwMode="auto">
          <a:xfrm>
            <a:off x="230188" y="2924175"/>
            <a:ext cx="2533650" cy="1143000"/>
          </a:xfrm>
          <a:prstGeom prst="rect">
            <a:avLst/>
          </a:prstGeom>
          <a:noFill/>
          <a:ln w="9525">
            <a:noFill/>
            <a:miter lim="800000"/>
            <a:headEnd/>
            <a:tailEnd/>
          </a:ln>
        </p:spPr>
        <p:txBody>
          <a:bodyPr wrap="none" lIns="92075" tIns="46038" rIns="92075" bIns="46038">
            <a:spAutoFit/>
          </a:bodyPr>
          <a:lstStyle/>
          <a:p>
            <a:r>
              <a:rPr lang="en-US" sz="1000"/>
              <a:t>List things that contribute to persons wealth ?</a:t>
            </a:r>
          </a:p>
          <a:p>
            <a:endParaRPr lang="en-US" sz="1000"/>
          </a:p>
          <a:p>
            <a:r>
              <a:rPr lang="en-US" sz="1000"/>
              <a:t>tangible assets eg property, shares etc</a:t>
            </a:r>
          </a:p>
          <a:p>
            <a:r>
              <a:rPr lang="en-US" sz="1000"/>
              <a:t>savings</a:t>
            </a:r>
          </a:p>
          <a:p>
            <a:r>
              <a:rPr lang="en-US" sz="1000"/>
              <a:t>income</a:t>
            </a:r>
          </a:p>
          <a:p>
            <a:r>
              <a:rPr lang="en-US" sz="1000"/>
              <a:t>future value of future earnisg + pension </a:t>
            </a:r>
          </a:p>
          <a:p>
            <a:r>
              <a:rPr lang="en-US" sz="1000"/>
              <a:t>(often largest asset an individual owns !) </a:t>
            </a:r>
          </a:p>
        </p:txBody>
      </p:sp>
      <p:sp>
        <p:nvSpPr>
          <p:cNvPr id="25606" name="Line 5"/>
          <p:cNvSpPr>
            <a:spLocks noChangeShapeType="1"/>
          </p:cNvSpPr>
          <p:nvPr/>
        </p:nvSpPr>
        <p:spPr bwMode="auto">
          <a:xfrm flipH="1" flipV="1">
            <a:off x="2554288" y="3309938"/>
            <a:ext cx="1319212" cy="449262"/>
          </a:xfrm>
          <a:prstGeom prst="line">
            <a:avLst/>
          </a:prstGeom>
          <a:noFill/>
          <a:ln w="12700">
            <a:solidFill>
              <a:schemeClr val="tx1"/>
            </a:solidFill>
            <a:round/>
            <a:headEnd type="none" w="sm" len="sm"/>
            <a:tailEnd type="none" w="sm" len="sm"/>
          </a:ln>
        </p:spPr>
        <p:txBody>
          <a:bodyPr/>
          <a:lstStyle/>
          <a:p>
            <a:endParaRPr lang="en-GB"/>
          </a:p>
        </p:txBody>
      </p:sp>
      <p:sp>
        <p:nvSpPr>
          <p:cNvPr id="25607" name="Rectangle 6"/>
          <p:cNvSpPr>
            <a:spLocks noChangeArrowheads="1"/>
          </p:cNvSpPr>
          <p:nvPr/>
        </p:nvSpPr>
        <p:spPr bwMode="auto">
          <a:xfrm>
            <a:off x="2620963" y="4879975"/>
            <a:ext cx="4003675" cy="1444625"/>
          </a:xfrm>
          <a:prstGeom prst="rect">
            <a:avLst/>
          </a:prstGeom>
          <a:noFill/>
          <a:ln w="9525">
            <a:noFill/>
            <a:miter lim="800000"/>
            <a:headEnd/>
            <a:tailEnd/>
          </a:ln>
        </p:spPr>
        <p:txBody>
          <a:bodyPr wrap="none" lIns="92075" tIns="46038" rIns="92075" bIns="46038">
            <a:spAutoFit/>
          </a:bodyPr>
          <a:lstStyle/>
          <a:p>
            <a:r>
              <a:rPr lang="en-US" sz="1000"/>
              <a:t>Capital Gains Tax and Inheritance tax</a:t>
            </a:r>
          </a:p>
          <a:p>
            <a:r>
              <a:rPr lang="en-US" sz="1000"/>
              <a:t>are really types of wealth tax - but small impact in UK as provide</a:t>
            </a:r>
          </a:p>
          <a:p>
            <a:r>
              <a:rPr lang="en-US" sz="1000"/>
              <a:t>less tha 1% of tax revenue pa  (in 1996/7) partly as Con G policy was </a:t>
            </a:r>
          </a:p>
          <a:p>
            <a:r>
              <a:rPr lang="en-US" sz="1000"/>
              <a:t>away from taxes wealth in this way eg raising IHT thresholds</a:t>
            </a:r>
          </a:p>
          <a:p>
            <a:endParaRPr lang="en-US" sz="1000"/>
          </a:p>
          <a:p>
            <a:r>
              <a:rPr lang="en-US" sz="1000"/>
              <a:t>Primary reason for CGT is to limit tax avoidance by people move income </a:t>
            </a:r>
          </a:p>
          <a:p>
            <a:r>
              <a:rPr lang="en-US" sz="1000"/>
              <a:t>in gains on capital</a:t>
            </a:r>
          </a:p>
          <a:p>
            <a:endParaRPr lang="en-US" sz="1000"/>
          </a:p>
          <a:p>
            <a:endParaRPr lang="en-US" sz="1000"/>
          </a:p>
        </p:txBody>
      </p:sp>
    </p:spTree>
    <p:extLst>
      <p:ext uri="{BB962C8B-B14F-4D97-AF65-F5344CB8AC3E}">
        <p14:creationId xmlns:p14="http://schemas.microsoft.com/office/powerpoint/2010/main" val="1647750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70DA9FE1-7F58-4CDA-9C6E-296B6E435593}" type="slidenum">
              <a:rPr lang="en-GB" smtClean="0"/>
              <a:pPr/>
              <a:t>22</a:t>
            </a:fld>
            <a:endParaRPr lang="en-GB"/>
          </a:p>
        </p:txBody>
      </p:sp>
      <p:sp>
        <p:nvSpPr>
          <p:cNvPr id="26627" name="Rectangle 2"/>
          <p:cNvSpPr>
            <a:spLocks noGrp="1" noRot="1" noChangeAspect="1" noChangeArrowheads="1" noTextEdit="1"/>
          </p:cNvSpPr>
          <p:nvPr>
            <p:ph type="sldImg"/>
          </p:nvPr>
        </p:nvSpPr>
        <p:spPr>
          <a:xfrm>
            <a:off x="3124200" y="1943100"/>
            <a:ext cx="3646488" cy="2525713"/>
          </a:xfrm>
          <a:ln cap="flat"/>
        </p:spPr>
      </p:sp>
      <p:sp>
        <p:nvSpPr>
          <p:cNvPr id="26628" name="Rectangle 3"/>
          <p:cNvSpPr>
            <a:spLocks noGrp="1" noChangeArrowheads="1"/>
          </p:cNvSpPr>
          <p:nvPr>
            <p:ph type="body" idx="1"/>
          </p:nvPr>
        </p:nvSpPr>
        <p:spPr>
          <a:xfrm>
            <a:off x="1317625" y="3214688"/>
            <a:ext cx="7258050" cy="3044825"/>
          </a:xfrm>
          <a:noFill/>
          <a:ln/>
        </p:spPr>
        <p:txBody>
          <a:bodyPr lIns="92075" tIns="46038" rIns="92075" bIns="46038"/>
          <a:lstStyle/>
          <a:p>
            <a:r>
              <a:rPr lang="en-US"/>
              <a:t> </a:t>
            </a:r>
          </a:p>
        </p:txBody>
      </p:sp>
      <p:sp>
        <p:nvSpPr>
          <p:cNvPr id="26629" name="Rectangle 4"/>
          <p:cNvSpPr>
            <a:spLocks noChangeArrowheads="1"/>
          </p:cNvSpPr>
          <p:nvPr/>
        </p:nvSpPr>
        <p:spPr bwMode="auto">
          <a:xfrm>
            <a:off x="230188" y="2924175"/>
            <a:ext cx="2533650" cy="1143000"/>
          </a:xfrm>
          <a:prstGeom prst="rect">
            <a:avLst/>
          </a:prstGeom>
          <a:noFill/>
          <a:ln w="9525">
            <a:noFill/>
            <a:miter lim="800000"/>
            <a:headEnd/>
            <a:tailEnd/>
          </a:ln>
        </p:spPr>
        <p:txBody>
          <a:bodyPr wrap="none" lIns="92075" tIns="46038" rIns="92075" bIns="46038">
            <a:spAutoFit/>
          </a:bodyPr>
          <a:lstStyle/>
          <a:p>
            <a:r>
              <a:rPr lang="en-US" sz="1000"/>
              <a:t>List things that contribute to persons wealth ?</a:t>
            </a:r>
          </a:p>
          <a:p>
            <a:endParaRPr lang="en-US" sz="1000"/>
          </a:p>
          <a:p>
            <a:r>
              <a:rPr lang="en-US" sz="1000"/>
              <a:t>tangible assets eg property, shares etc</a:t>
            </a:r>
          </a:p>
          <a:p>
            <a:r>
              <a:rPr lang="en-US" sz="1000"/>
              <a:t>savings</a:t>
            </a:r>
          </a:p>
          <a:p>
            <a:r>
              <a:rPr lang="en-US" sz="1000"/>
              <a:t>income</a:t>
            </a:r>
          </a:p>
          <a:p>
            <a:r>
              <a:rPr lang="en-US" sz="1000"/>
              <a:t>future value of future earnisg + pension </a:t>
            </a:r>
          </a:p>
          <a:p>
            <a:r>
              <a:rPr lang="en-US" sz="1000"/>
              <a:t>(often largest asset an individual owns !) </a:t>
            </a:r>
          </a:p>
        </p:txBody>
      </p:sp>
      <p:sp>
        <p:nvSpPr>
          <p:cNvPr id="26630" name="Line 5"/>
          <p:cNvSpPr>
            <a:spLocks noChangeShapeType="1"/>
          </p:cNvSpPr>
          <p:nvPr/>
        </p:nvSpPr>
        <p:spPr bwMode="auto">
          <a:xfrm flipH="1" flipV="1">
            <a:off x="2554288" y="3309938"/>
            <a:ext cx="1319212" cy="449262"/>
          </a:xfrm>
          <a:prstGeom prst="line">
            <a:avLst/>
          </a:prstGeom>
          <a:noFill/>
          <a:ln w="12700">
            <a:solidFill>
              <a:schemeClr val="tx1"/>
            </a:solidFill>
            <a:round/>
            <a:headEnd type="none" w="sm" len="sm"/>
            <a:tailEnd type="none" w="sm" len="sm"/>
          </a:ln>
        </p:spPr>
        <p:txBody>
          <a:bodyPr/>
          <a:lstStyle/>
          <a:p>
            <a:endParaRPr lang="en-GB"/>
          </a:p>
        </p:txBody>
      </p:sp>
      <p:sp>
        <p:nvSpPr>
          <p:cNvPr id="26631" name="Rectangle 6"/>
          <p:cNvSpPr>
            <a:spLocks noChangeArrowheads="1"/>
          </p:cNvSpPr>
          <p:nvPr/>
        </p:nvSpPr>
        <p:spPr bwMode="auto">
          <a:xfrm>
            <a:off x="2620963" y="4879975"/>
            <a:ext cx="4003675" cy="1444625"/>
          </a:xfrm>
          <a:prstGeom prst="rect">
            <a:avLst/>
          </a:prstGeom>
          <a:noFill/>
          <a:ln w="9525">
            <a:noFill/>
            <a:miter lim="800000"/>
            <a:headEnd/>
            <a:tailEnd/>
          </a:ln>
        </p:spPr>
        <p:txBody>
          <a:bodyPr wrap="none" lIns="92075" tIns="46038" rIns="92075" bIns="46038">
            <a:spAutoFit/>
          </a:bodyPr>
          <a:lstStyle/>
          <a:p>
            <a:r>
              <a:rPr lang="en-US" sz="1000"/>
              <a:t>Capital Gains Tax and Inheritance tax</a:t>
            </a:r>
          </a:p>
          <a:p>
            <a:r>
              <a:rPr lang="en-US" sz="1000"/>
              <a:t>are really types of wealth tax - but small impact in UK as provide</a:t>
            </a:r>
          </a:p>
          <a:p>
            <a:r>
              <a:rPr lang="en-US" sz="1000"/>
              <a:t>less tha 1% of tax revenue pa  (in 1996/7) partly as Con G policy was </a:t>
            </a:r>
          </a:p>
          <a:p>
            <a:r>
              <a:rPr lang="en-US" sz="1000"/>
              <a:t>away from taxes wealth in this way eg raising IHT thresholds</a:t>
            </a:r>
          </a:p>
          <a:p>
            <a:endParaRPr lang="en-US" sz="1000"/>
          </a:p>
          <a:p>
            <a:r>
              <a:rPr lang="en-US" sz="1000"/>
              <a:t>Primary reason for CGT is to limit tax avoidance by people move income </a:t>
            </a:r>
          </a:p>
          <a:p>
            <a:r>
              <a:rPr lang="en-US" sz="1000"/>
              <a:t>in gains on capital</a:t>
            </a:r>
          </a:p>
          <a:p>
            <a:endParaRPr lang="en-US" sz="1000"/>
          </a:p>
          <a:p>
            <a:endParaRPr lang="en-US" sz="1000"/>
          </a:p>
        </p:txBody>
      </p:sp>
    </p:spTree>
    <p:extLst>
      <p:ext uri="{BB962C8B-B14F-4D97-AF65-F5344CB8AC3E}">
        <p14:creationId xmlns:p14="http://schemas.microsoft.com/office/powerpoint/2010/main" val="1933663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E3C20C9-15C0-41A8-87B6-35A43D73E788}" type="slidenum">
              <a:rPr lang="en-GB" smtClean="0"/>
              <a:pPr/>
              <a:t>23</a:t>
            </a:fld>
            <a:endParaRPr lang="en-GB"/>
          </a:p>
        </p:txBody>
      </p:sp>
      <p:sp>
        <p:nvSpPr>
          <p:cNvPr id="27651" name="Rectangle 2"/>
          <p:cNvSpPr>
            <a:spLocks noGrp="1" noRot="1" noChangeAspect="1" noChangeArrowheads="1" noTextEdit="1"/>
          </p:cNvSpPr>
          <p:nvPr>
            <p:ph type="sldImg"/>
          </p:nvPr>
        </p:nvSpPr>
        <p:spPr>
          <a:xfrm>
            <a:off x="3124200" y="1943100"/>
            <a:ext cx="3646488" cy="2525713"/>
          </a:xfrm>
          <a:ln cap="flat"/>
        </p:spPr>
      </p:sp>
      <p:sp>
        <p:nvSpPr>
          <p:cNvPr id="27652" name="Rectangle 3"/>
          <p:cNvSpPr>
            <a:spLocks noGrp="1" noChangeArrowheads="1"/>
          </p:cNvSpPr>
          <p:nvPr>
            <p:ph type="body" idx="1"/>
          </p:nvPr>
        </p:nvSpPr>
        <p:spPr>
          <a:xfrm>
            <a:off x="1317625" y="3214688"/>
            <a:ext cx="7258050" cy="3044825"/>
          </a:xfrm>
          <a:noFill/>
          <a:ln/>
        </p:spPr>
        <p:txBody>
          <a:bodyPr lIns="92075" tIns="46038" rIns="92075" bIns="46038"/>
          <a:lstStyle/>
          <a:p>
            <a:endParaRPr lang="en-US"/>
          </a:p>
        </p:txBody>
      </p:sp>
      <p:sp>
        <p:nvSpPr>
          <p:cNvPr id="27653" name="Rectangle 4"/>
          <p:cNvSpPr>
            <a:spLocks noChangeArrowheads="1"/>
          </p:cNvSpPr>
          <p:nvPr/>
        </p:nvSpPr>
        <p:spPr bwMode="auto">
          <a:xfrm>
            <a:off x="230188" y="2398713"/>
            <a:ext cx="2846387" cy="992187"/>
          </a:xfrm>
          <a:prstGeom prst="rect">
            <a:avLst/>
          </a:prstGeom>
          <a:noFill/>
          <a:ln w="9525">
            <a:noFill/>
            <a:miter lim="800000"/>
            <a:headEnd/>
            <a:tailEnd/>
          </a:ln>
        </p:spPr>
        <p:txBody>
          <a:bodyPr wrap="none" lIns="92075" tIns="46038" rIns="92075" bIns="46038">
            <a:spAutoFit/>
          </a:bodyPr>
          <a:lstStyle/>
          <a:p>
            <a:r>
              <a:rPr lang="en-US" sz="1000"/>
              <a:t>equal to amount an individual can consume</a:t>
            </a:r>
          </a:p>
          <a:p>
            <a:r>
              <a:rPr lang="en-US" sz="1000"/>
              <a:t>without diminishing the value of their wealth</a:t>
            </a:r>
          </a:p>
          <a:p>
            <a:r>
              <a:rPr lang="en-US" sz="1000"/>
              <a:t>or amount consumed +/- and inc/dec in individual’s</a:t>
            </a:r>
          </a:p>
          <a:p>
            <a:r>
              <a:rPr lang="en-US" sz="1000"/>
              <a:t>wealth</a:t>
            </a:r>
          </a:p>
          <a:p>
            <a:endParaRPr lang="en-US" sz="1000"/>
          </a:p>
          <a:p>
            <a:r>
              <a:rPr lang="en-US" sz="1000"/>
              <a:t> </a:t>
            </a:r>
          </a:p>
        </p:txBody>
      </p:sp>
      <p:sp>
        <p:nvSpPr>
          <p:cNvPr id="27654" name="Line 5"/>
          <p:cNvSpPr>
            <a:spLocks noChangeShapeType="1"/>
          </p:cNvSpPr>
          <p:nvPr/>
        </p:nvSpPr>
        <p:spPr bwMode="auto">
          <a:xfrm flipH="1" flipV="1">
            <a:off x="2554288" y="2932113"/>
            <a:ext cx="1238250" cy="601662"/>
          </a:xfrm>
          <a:prstGeom prst="line">
            <a:avLst/>
          </a:prstGeom>
          <a:noFill/>
          <a:ln w="12700">
            <a:solidFill>
              <a:schemeClr val="tx1"/>
            </a:solidFill>
            <a:round/>
            <a:headEnd type="none" w="sm" len="sm"/>
            <a:tailEnd type="none" w="sm" len="sm"/>
          </a:ln>
        </p:spPr>
        <p:txBody>
          <a:bodyPr/>
          <a:lstStyle/>
          <a:p>
            <a:endParaRPr lang="en-GB"/>
          </a:p>
        </p:txBody>
      </p:sp>
    </p:spTree>
    <p:extLst>
      <p:ext uri="{BB962C8B-B14F-4D97-AF65-F5344CB8AC3E}">
        <p14:creationId xmlns:p14="http://schemas.microsoft.com/office/powerpoint/2010/main" val="1061707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24</a:t>
            </a:fld>
            <a:endParaRPr lang="en-GB"/>
          </a:p>
        </p:txBody>
      </p:sp>
    </p:spTree>
    <p:extLst>
      <p:ext uri="{BB962C8B-B14F-4D97-AF65-F5344CB8AC3E}">
        <p14:creationId xmlns:p14="http://schemas.microsoft.com/office/powerpoint/2010/main" val="672531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6700BDB-BD67-4A1A-B017-F3C9275CC5CB}" type="slidenum">
              <a:rPr lang="en-GB" smtClean="0"/>
              <a:pPr/>
              <a:t>25</a:t>
            </a:fld>
            <a:endParaRPr lang="en-GB"/>
          </a:p>
        </p:txBody>
      </p:sp>
      <p:sp>
        <p:nvSpPr>
          <p:cNvPr id="28675" name="Rectangle 2"/>
          <p:cNvSpPr>
            <a:spLocks noGrp="1" noRot="1" noChangeAspect="1" noChangeArrowheads="1" noTextEdit="1"/>
          </p:cNvSpPr>
          <p:nvPr>
            <p:ph type="sldImg"/>
          </p:nvPr>
        </p:nvSpPr>
        <p:spPr>
          <a:xfrm>
            <a:off x="3124200" y="1943100"/>
            <a:ext cx="3646488" cy="2525713"/>
          </a:xfrm>
          <a:ln cap="flat"/>
        </p:spPr>
      </p:sp>
      <p:sp>
        <p:nvSpPr>
          <p:cNvPr id="28676" name="Rectangle 3"/>
          <p:cNvSpPr>
            <a:spLocks noGrp="1" noChangeArrowheads="1"/>
          </p:cNvSpPr>
          <p:nvPr>
            <p:ph type="body" idx="1"/>
          </p:nvPr>
        </p:nvSpPr>
        <p:spPr>
          <a:xfrm>
            <a:off x="1317625" y="3214688"/>
            <a:ext cx="7258050" cy="3044825"/>
          </a:xfrm>
          <a:noFill/>
          <a:ln/>
        </p:spPr>
        <p:txBody>
          <a:bodyPr lIns="92075" tIns="46038" rIns="92075" bIns="46038"/>
          <a:lstStyle/>
          <a:p>
            <a:r>
              <a:rPr lang="en-US"/>
              <a:t> </a:t>
            </a:r>
          </a:p>
        </p:txBody>
      </p:sp>
      <p:sp>
        <p:nvSpPr>
          <p:cNvPr id="28677" name="Rectangle 4"/>
          <p:cNvSpPr>
            <a:spLocks noChangeArrowheads="1"/>
          </p:cNvSpPr>
          <p:nvPr/>
        </p:nvSpPr>
        <p:spPr bwMode="auto">
          <a:xfrm>
            <a:off x="146050" y="3151188"/>
            <a:ext cx="2506663" cy="239712"/>
          </a:xfrm>
          <a:prstGeom prst="rect">
            <a:avLst/>
          </a:prstGeom>
          <a:noFill/>
          <a:ln w="9525">
            <a:noFill/>
            <a:miter lim="800000"/>
            <a:headEnd/>
            <a:tailEnd/>
          </a:ln>
        </p:spPr>
        <p:txBody>
          <a:bodyPr wrap="none" lIns="92075" tIns="46038" rIns="92075" bIns="46038">
            <a:spAutoFit/>
          </a:bodyPr>
          <a:lstStyle/>
          <a:p>
            <a:r>
              <a:rPr lang="en-US" sz="1000"/>
              <a:t>as tax when spend not when earn or save it !!</a:t>
            </a:r>
          </a:p>
        </p:txBody>
      </p:sp>
      <p:sp>
        <p:nvSpPr>
          <p:cNvPr id="28678" name="Line 5"/>
          <p:cNvSpPr>
            <a:spLocks noChangeShapeType="1"/>
          </p:cNvSpPr>
          <p:nvPr/>
        </p:nvSpPr>
        <p:spPr bwMode="auto">
          <a:xfrm flipH="1" flipV="1">
            <a:off x="2803525" y="3309938"/>
            <a:ext cx="1154113" cy="73025"/>
          </a:xfrm>
          <a:prstGeom prst="line">
            <a:avLst/>
          </a:prstGeom>
          <a:noFill/>
          <a:ln w="12700">
            <a:solidFill>
              <a:schemeClr val="tx1"/>
            </a:solidFill>
            <a:round/>
            <a:headEnd type="none" w="sm" len="sm"/>
            <a:tailEnd type="none" w="sm" len="sm"/>
          </a:ln>
        </p:spPr>
        <p:txBody>
          <a:bodyPr/>
          <a:lstStyle/>
          <a:p>
            <a:endParaRPr lang="en-GB"/>
          </a:p>
        </p:txBody>
      </p:sp>
      <p:sp>
        <p:nvSpPr>
          <p:cNvPr id="28679" name="Rectangle 6"/>
          <p:cNvSpPr>
            <a:spLocks noChangeArrowheads="1"/>
          </p:cNvSpPr>
          <p:nvPr/>
        </p:nvSpPr>
        <p:spPr bwMode="auto">
          <a:xfrm>
            <a:off x="7158038" y="3074988"/>
            <a:ext cx="2332037" cy="390525"/>
          </a:xfrm>
          <a:prstGeom prst="rect">
            <a:avLst/>
          </a:prstGeom>
          <a:noFill/>
          <a:ln w="9525">
            <a:noFill/>
            <a:miter lim="800000"/>
            <a:headEnd/>
            <a:tailEnd/>
          </a:ln>
        </p:spPr>
        <p:txBody>
          <a:bodyPr wrap="none" lIns="92075" tIns="46038" rIns="92075" bIns="46038">
            <a:spAutoFit/>
          </a:bodyPr>
          <a:lstStyle/>
          <a:p>
            <a:r>
              <a:rPr lang="en-US" sz="1000"/>
              <a:t>I.e. those who take most out (spend most)</a:t>
            </a:r>
          </a:p>
          <a:p>
            <a:r>
              <a:rPr lang="en-US" sz="1000"/>
              <a:t> pay most tax</a:t>
            </a:r>
          </a:p>
        </p:txBody>
      </p:sp>
      <p:sp>
        <p:nvSpPr>
          <p:cNvPr id="28680" name="Line 7"/>
          <p:cNvSpPr>
            <a:spLocks noChangeShapeType="1"/>
          </p:cNvSpPr>
          <p:nvPr/>
        </p:nvSpPr>
        <p:spPr bwMode="auto">
          <a:xfrm>
            <a:off x="6596063" y="3233738"/>
            <a:ext cx="576262" cy="0"/>
          </a:xfrm>
          <a:prstGeom prst="line">
            <a:avLst/>
          </a:prstGeom>
          <a:noFill/>
          <a:ln w="12700">
            <a:solidFill>
              <a:schemeClr val="tx1"/>
            </a:solidFill>
            <a:round/>
            <a:headEnd type="none" w="sm" len="sm"/>
            <a:tailEnd type="none" w="sm" len="sm"/>
          </a:ln>
        </p:spPr>
        <p:txBody>
          <a:bodyPr/>
          <a:lstStyle/>
          <a:p>
            <a:endParaRPr lang="en-GB"/>
          </a:p>
        </p:txBody>
      </p:sp>
    </p:spTree>
    <p:extLst>
      <p:ext uri="{BB962C8B-B14F-4D97-AF65-F5344CB8AC3E}">
        <p14:creationId xmlns:p14="http://schemas.microsoft.com/office/powerpoint/2010/main" val="10253602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EC587EC2-78B2-49FF-AF14-F56E1D83D09B}" type="slidenum">
              <a:rPr lang="en-GB" smtClean="0"/>
              <a:pPr/>
              <a:t>26</a:t>
            </a:fld>
            <a:endParaRPr lang="en-GB"/>
          </a:p>
        </p:txBody>
      </p:sp>
      <p:sp>
        <p:nvSpPr>
          <p:cNvPr id="29699" name="Rectangle 2"/>
          <p:cNvSpPr>
            <a:spLocks noGrp="1" noRot="1" noChangeAspect="1" noChangeArrowheads="1" noTextEdit="1"/>
          </p:cNvSpPr>
          <p:nvPr>
            <p:ph type="sldImg"/>
          </p:nvPr>
        </p:nvSpPr>
        <p:spPr>
          <a:xfrm>
            <a:off x="3124200" y="1943100"/>
            <a:ext cx="3646488" cy="2525713"/>
          </a:xfrm>
          <a:ln cap="flat"/>
        </p:spPr>
      </p:sp>
      <p:sp>
        <p:nvSpPr>
          <p:cNvPr id="29700" name="Rectangle 3"/>
          <p:cNvSpPr>
            <a:spLocks noGrp="1" noChangeArrowheads="1"/>
          </p:cNvSpPr>
          <p:nvPr>
            <p:ph type="body" idx="1"/>
          </p:nvPr>
        </p:nvSpPr>
        <p:spPr>
          <a:xfrm>
            <a:off x="1317625" y="3214688"/>
            <a:ext cx="7258050" cy="3044825"/>
          </a:xfrm>
          <a:noFill/>
          <a:ln/>
        </p:spPr>
        <p:txBody>
          <a:bodyPr lIns="92075" tIns="46038" rIns="92075" bIns="46038"/>
          <a:lstStyle/>
          <a:p>
            <a:r>
              <a:rPr lang="en-US"/>
              <a:t> </a:t>
            </a:r>
          </a:p>
        </p:txBody>
      </p:sp>
      <p:sp>
        <p:nvSpPr>
          <p:cNvPr id="29701" name="Rectangle 4"/>
          <p:cNvSpPr>
            <a:spLocks noChangeArrowheads="1"/>
          </p:cNvSpPr>
          <p:nvPr/>
        </p:nvSpPr>
        <p:spPr bwMode="auto">
          <a:xfrm>
            <a:off x="146050" y="3151188"/>
            <a:ext cx="2506663" cy="239712"/>
          </a:xfrm>
          <a:prstGeom prst="rect">
            <a:avLst/>
          </a:prstGeom>
          <a:noFill/>
          <a:ln w="9525">
            <a:noFill/>
            <a:miter lim="800000"/>
            <a:headEnd/>
            <a:tailEnd/>
          </a:ln>
        </p:spPr>
        <p:txBody>
          <a:bodyPr wrap="none" lIns="92075" tIns="46038" rIns="92075" bIns="46038">
            <a:spAutoFit/>
          </a:bodyPr>
          <a:lstStyle/>
          <a:p>
            <a:r>
              <a:rPr lang="en-US" sz="1000"/>
              <a:t>as tax when spend not when earn or save it !!</a:t>
            </a:r>
          </a:p>
        </p:txBody>
      </p:sp>
      <p:sp>
        <p:nvSpPr>
          <p:cNvPr id="29702" name="Line 5"/>
          <p:cNvSpPr>
            <a:spLocks noChangeShapeType="1"/>
          </p:cNvSpPr>
          <p:nvPr/>
        </p:nvSpPr>
        <p:spPr bwMode="auto">
          <a:xfrm flipH="1" flipV="1">
            <a:off x="2803525" y="3309938"/>
            <a:ext cx="1154113" cy="73025"/>
          </a:xfrm>
          <a:prstGeom prst="line">
            <a:avLst/>
          </a:prstGeom>
          <a:noFill/>
          <a:ln w="12700">
            <a:solidFill>
              <a:schemeClr val="tx1"/>
            </a:solidFill>
            <a:round/>
            <a:headEnd type="none" w="sm" len="sm"/>
            <a:tailEnd type="none" w="sm" len="sm"/>
          </a:ln>
        </p:spPr>
        <p:txBody>
          <a:bodyPr/>
          <a:lstStyle/>
          <a:p>
            <a:endParaRPr lang="en-GB"/>
          </a:p>
        </p:txBody>
      </p:sp>
      <p:sp>
        <p:nvSpPr>
          <p:cNvPr id="29703" name="Rectangle 6"/>
          <p:cNvSpPr>
            <a:spLocks noChangeArrowheads="1"/>
          </p:cNvSpPr>
          <p:nvPr/>
        </p:nvSpPr>
        <p:spPr bwMode="auto">
          <a:xfrm>
            <a:off x="7158038" y="3074988"/>
            <a:ext cx="2332037" cy="390525"/>
          </a:xfrm>
          <a:prstGeom prst="rect">
            <a:avLst/>
          </a:prstGeom>
          <a:noFill/>
          <a:ln w="9525">
            <a:noFill/>
            <a:miter lim="800000"/>
            <a:headEnd/>
            <a:tailEnd/>
          </a:ln>
        </p:spPr>
        <p:txBody>
          <a:bodyPr wrap="none" lIns="92075" tIns="46038" rIns="92075" bIns="46038">
            <a:spAutoFit/>
          </a:bodyPr>
          <a:lstStyle/>
          <a:p>
            <a:r>
              <a:rPr lang="en-US" sz="1000"/>
              <a:t>I.e. those who take most out (spend most)</a:t>
            </a:r>
          </a:p>
          <a:p>
            <a:r>
              <a:rPr lang="en-US" sz="1000"/>
              <a:t> pay most tax</a:t>
            </a:r>
          </a:p>
        </p:txBody>
      </p:sp>
      <p:sp>
        <p:nvSpPr>
          <p:cNvPr id="29704" name="Line 7"/>
          <p:cNvSpPr>
            <a:spLocks noChangeShapeType="1"/>
          </p:cNvSpPr>
          <p:nvPr/>
        </p:nvSpPr>
        <p:spPr bwMode="auto">
          <a:xfrm>
            <a:off x="6596063" y="3233738"/>
            <a:ext cx="576262" cy="0"/>
          </a:xfrm>
          <a:prstGeom prst="line">
            <a:avLst/>
          </a:prstGeom>
          <a:noFill/>
          <a:ln w="12700">
            <a:solidFill>
              <a:schemeClr val="tx1"/>
            </a:solidFill>
            <a:round/>
            <a:headEnd type="none" w="sm" len="sm"/>
            <a:tailEnd type="none" w="sm" len="sm"/>
          </a:ln>
        </p:spPr>
        <p:txBody>
          <a:bodyPr/>
          <a:lstStyle/>
          <a:p>
            <a:endParaRPr lang="en-GB"/>
          </a:p>
        </p:txBody>
      </p:sp>
    </p:spTree>
    <p:extLst>
      <p:ext uri="{BB962C8B-B14F-4D97-AF65-F5344CB8AC3E}">
        <p14:creationId xmlns:p14="http://schemas.microsoft.com/office/powerpoint/2010/main" val="1820165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3</a:t>
            </a:fld>
            <a:endParaRPr lang="en-GB"/>
          </a:p>
        </p:txBody>
      </p:sp>
    </p:spTree>
    <p:extLst>
      <p:ext uri="{BB962C8B-B14F-4D97-AF65-F5344CB8AC3E}">
        <p14:creationId xmlns:p14="http://schemas.microsoft.com/office/powerpoint/2010/main" val="71558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DA3F9A79-94EC-4492-BC8F-177CE7073A2C}" type="slidenum">
              <a:rPr lang="en-GB" smtClean="0"/>
              <a:pPr/>
              <a:t>4</a:t>
            </a:fld>
            <a:endParaRPr lang="en-GB"/>
          </a:p>
        </p:txBody>
      </p:sp>
      <p:sp>
        <p:nvSpPr>
          <p:cNvPr id="38915" name="Rectangle 2"/>
          <p:cNvSpPr>
            <a:spLocks noGrp="1" noRot="1" noChangeAspect="1" noChangeArrowheads="1" noTextEdit="1"/>
          </p:cNvSpPr>
          <p:nvPr>
            <p:ph type="sldImg"/>
          </p:nvPr>
        </p:nvSpPr>
        <p:spPr>
          <a:xfrm>
            <a:off x="3241675" y="592138"/>
            <a:ext cx="3411538" cy="2362200"/>
          </a:xfrm>
          <a:ln cap="flat"/>
        </p:spPr>
      </p:sp>
      <p:sp>
        <p:nvSpPr>
          <p:cNvPr id="38916" name="Rectangle 3"/>
          <p:cNvSpPr>
            <a:spLocks noGrp="1" noChangeArrowheads="1"/>
          </p:cNvSpPr>
          <p:nvPr>
            <p:ph type="body" idx="1"/>
          </p:nvPr>
        </p:nvSpPr>
        <p:spPr>
          <a:xfrm>
            <a:off x="1319213" y="3224213"/>
            <a:ext cx="7256462" cy="3060700"/>
          </a:xfrm>
          <a:noFill/>
          <a:ln/>
        </p:spPr>
        <p:txBody>
          <a:bodyPr/>
          <a:lstStyle/>
          <a:p>
            <a:endParaRPr lang="en-US"/>
          </a:p>
        </p:txBody>
      </p:sp>
    </p:spTree>
    <p:extLst>
      <p:ext uri="{BB962C8B-B14F-4D97-AF65-F5344CB8AC3E}">
        <p14:creationId xmlns:p14="http://schemas.microsoft.com/office/powerpoint/2010/main" val="97472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24B0DDAE-2806-4833-AE2B-66AEF34C6C34}" type="slidenum">
              <a:rPr lang="en-GB" smtClean="0"/>
              <a:pPr/>
              <a:t>5</a:t>
            </a:fld>
            <a:endParaRPr lang="en-GB"/>
          </a:p>
        </p:txBody>
      </p:sp>
      <p:sp>
        <p:nvSpPr>
          <p:cNvPr id="39939" name="Rectangle 2"/>
          <p:cNvSpPr>
            <a:spLocks noGrp="1" noRot="1" noChangeAspect="1" noChangeArrowheads="1" noTextEdit="1"/>
          </p:cNvSpPr>
          <p:nvPr>
            <p:ph type="sldImg"/>
          </p:nvPr>
        </p:nvSpPr>
        <p:spPr>
          <a:xfrm>
            <a:off x="3241675" y="592138"/>
            <a:ext cx="3411538" cy="2362200"/>
          </a:xfrm>
          <a:ln cap="flat"/>
        </p:spPr>
      </p:sp>
      <p:sp>
        <p:nvSpPr>
          <p:cNvPr id="39940" name="Rectangle 3"/>
          <p:cNvSpPr>
            <a:spLocks noGrp="1" noChangeArrowheads="1"/>
          </p:cNvSpPr>
          <p:nvPr>
            <p:ph type="body" idx="1"/>
          </p:nvPr>
        </p:nvSpPr>
        <p:spPr>
          <a:xfrm>
            <a:off x="1319213" y="3224213"/>
            <a:ext cx="7256462" cy="3060700"/>
          </a:xfrm>
          <a:noFill/>
          <a:ln/>
        </p:spPr>
        <p:txBody>
          <a:bodyPr/>
          <a:lstStyle/>
          <a:p>
            <a:endParaRPr lang="en-US"/>
          </a:p>
        </p:txBody>
      </p:sp>
    </p:spTree>
    <p:extLst>
      <p:ext uri="{BB962C8B-B14F-4D97-AF65-F5344CB8AC3E}">
        <p14:creationId xmlns:p14="http://schemas.microsoft.com/office/powerpoint/2010/main" val="1834373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72AFDEF-7910-4207-B118-84A536726EA4}" type="slidenum">
              <a:rPr lang="en-GB" smtClean="0"/>
              <a:pPr/>
              <a:t>6</a:t>
            </a:fld>
            <a:endParaRPr lang="en-GB"/>
          </a:p>
        </p:txBody>
      </p:sp>
      <p:sp>
        <p:nvSpPr>
          <p:cNvPr id="40963" name="Rectangle 2"/>
          <p:cNvSpPr>
            <a:spLocks noGrp="1" noRot="1" noChangeAspect="1" noChangeArrowheads="1" noTextEdit="1"/>
          </p:cNvSpPr>
          <p:nvPr>
            <p:ph type="sldImg"/>
          </p:nvPr>
        </p:nvSpPr>
        <p:spPr>
          <a:xfrm>
            <a:off x="3241675" y="592138"/>
            <a:ext cx="3411538" cy="2362200"/>
          </a:xfrm>
          <a:ln cap="flat"/>
        </p:spPr>
      </p:sp>
      <p:sp>
        <p:nvSpPr>
          <p:cNvPr id="40964" name="Rectangle 3"/>
          <p:cNvSpPr>
            <a:spLocks noGrp="1" noChangeArrowheads="1"/>
          </p:cNvSpPr>
          <p:nvPr>
            <p:ph type="body" idx="1"/>
          </p:nvPr>
        </p:nvSpPr>
        <p:spPr>
          <a:xfrm>
            <a:off x="1319213" y="3224213"/>
            <a:ext cx="7256462" cy="3060700"/>
          </a:xfrm>
          <a:noFill/>
          <a:ln/>
        </p:spPr>
        <p:txBody>
          <a:bodyPr/>
          <a:lstStyle/>
          <a:p>
            <a:endParaRPr lang="en-US"/>
          </a:p>
        </p:txBody>
      </p:sp>
    </p:spTree>
    <p:extLst>
      <p:ext uri="{BB962C8B-B14F-4D97-AF65-F5344CB8AC3E}">
        <p14:creationId xmlns:p14="http://schemas.microsoft.com/office/powerpoint/2010/main" val="1039707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B0DEC66-2572-4202-97CE-25342100C62D}" type="slidenum">
              <a:rPr lang="en-GB" smtClean="0"/>
              <a:pPr/>
              <a:t>7</a:t>
            </a:fld>
            <a:endParaRPr lang="en-GB"/>
          </a:p>
        </p:txBody>
      </p:sp>
      <p:sp>
        <p:nvSpPr>
          <p:cNvPr id="41987" name="Rectangle 2"/>
          <p:cNvSpPr>
            <a:spLocks noGrp="1" noRot="1" noChangeAspect="1" noChangeArrowheads="1" noTextEdit="1"/>
          </p:cNvSpPr>
          <p:nvPr>
            <p:ph type="sldImg"/>
          </p:nvPr>
        </p:nvSpPr>
        <p:spPr>
          <a:ln cap="flat"/>
        </p:spPr>
      </p:sp>
      <p:sp>
        <p:nvSpPr>
          <p:cNvPr id="419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90726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11DC41E-F3A3-4CED-BE92-1BFEB20BDCDE}" type="slidenum">
              <a:rPr lang="en-GB" smtClean="0"/>
              <a:pPr/>
              <a:t>8</a:t>
            </a:fld>
            <a:endParaRPr lang="en-GB"/>
          </a:p>
        </p:txBody>
      </p:sp>
      <p:sp>
        <p:nvSpPr>
          <p:cNvPr id="23555" name="Rectangle 2"/>
          <p:cNvSpPr>
            <a:spLocks noGrp="1" noRot="1" noChangeAspect="1" noChangeArrowheads="1" noTextEdit="1"/>
          </p:cNvSpPr>
          <p:nvPr>
            <p:ph type="sldImg"/>
          </p:nvPr>
        </p:nvSpPr>
        <p:spPr>
          <a:xfrm>
            <a:off x="3241675" y="592138"/>
            <a:ext cx="3409950" cy="2362200"/>
          </a:xfrm>
          <a:ln cap="flat"/>
        </p:spPr>
      </p:sp>
      <p:sp>
        <p:nvSpPr>
          <p:cNvPr id="23556" name="Rectangle 3"/>
          <p:cNvSpPr>
            <a:spLocks noGrp="1" noChangeArrowheads="1"/>
          </p:cNvSpPr>
          <p:nvPr>
            <p:ph type="body" idx="1"/>
          </p:nvPr>
        </p:nvSpPr>
        <p:spPr>
          <a:xfrm>
            <a:off x="1319213" y="3224213"/>
            <a:ext cx="7256462" cy="3062287"/>
          </a:xfrm>
          <a:noFill/>
          <a:ln/>
        </p:spPr>
        <p:txBody>
          <a:bodyPr lIns="92075" tIns="46038" rIns="92075" bIns="46038"/>
          <a:lstStyle/>
          <a:p>
            <a:endParaRPr lang="en-US"/>
          </a:p>
        </p:txBody>
      </p:sp>
    </p:spTree>
    <p:extLst>
      <p:ext uri="{BB962C8B-B14F-4D97-AF65-F5344CB8AC3E}">
        <p14:creationId xmlns:p14="http://schemas.microsoft.com/office/powerpoint/2010/main" val="722803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CD9F27D-D230-44B3-AA14-E6115DFC385D}" type="slidenum">
              <a:rPr lang="en-GB" smtClean="0"/>
              <a:pPr>
                <a:defRPr/>
              </a:pPr>
              <a:t>9</a:t>
            </a:fld>
            <a:endParaRPr lang="en-GB"/>
          </a:p>
        </p:txBody>
      </p:sp>
    </p:spTree>
    <p:extLst>
      <p:ext uri="{BB962C8B-B14F-4D97-AF65-F5344CB8AC3E}">
        <p14:creationId xmlns:p14="http://schemas.microsoft.com/office/powerpoint/2010/main" val="1996463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2130427"/>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1"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TextBox 3"/>
          <p:cNvSpPr txBox="1"/>
          <p:nvPr userDrawn="1"/>
        </p:nvSpPr>
        <p:spPr>
          <a:xfrm>
            <a:off x="3836504" y="6510130"/>
            <a:ext cx="184731" cy="461665"/>
          </a:xfrm>
          <a:prstGeom prst="rect">
            <a:avLst/>
          </a:prstGeom>
          <a:noFill/>
        </p:spPr>
        <p:txBody>
          <a:bodyPr wrap="none" rtlCol="0">
            <a:spAutoFit/>
          </a:bodyPr>
          <a:lstStyle/>
          <a:p>
            <a:endParaRPr lang="en-US"/>
          </a:p>
        </p:txBody>
      </p:sp>
      <p:sp>
        <p:nvSpPr>
          <p:cNvPr id="5" name="Date Placeholder 4">
            <a:extLst>
              <a:ext uri="{FF2B5EF4-FFF2-40B4-BE49-F238E27FC236}">
                <a16:creationId xmlns:a16="http://schemas.microsoft.com/office/drawing/2014/main" id="{F6D366BE-5353-2D4B-BDBB-E836F63D9EA0}"/>
              </a:ext>
            </a:extLst>
          </p:cNvPr>
          <p:cNvSpPr>
            <a:spLocks noGrp="1"/>
          </p:cNvSpPr>
          <p:nvPr>
            <p:ph type="dt" sz="half" idx="10"/>
          </p:nvPr>
        </p:nvSpPr>
        <p:spPr/>
        <p:txBody>
          <a:bodyPr/>
          <a:lstStyle/>
          <a:p>
            <a:pPr>
              <a:defRPr/>
            </a:pPr>
            <a:endParaRPr lang="en-GB"/>
          </a:p>
        </p:txBody>
      </p:sp>
      <p:sp>
        <p:nvSpPr>
          <p:cNvPr id="6" name="Slide Number Placeholder 5">
            <a:extLst>
              <a:ext uri="{FF2B5EF4-FFF2-40B4-BE49-F238E27FC236}">
                <a16:creationId xmlns:a16="http://schemas.microsoft.com/office/drawing/2014/main" id="{B93EF6CB-CE64-8D4C-99F0-05E06D36F8E9}"/>
              </a:ext>
            </a:extLst>
          </p:cNvPr>
          <p:cNvSpPr>
            <a:spLocks noGrp="1"/>
          </p:cNvSpPr>
          <p:nvPr>
            <p:ph type="sldNum" sz="quarter" idx="11"/>
          </p:nvPr>
        </p:nvSpPr>
        <p:spPr/>
        <p:txBody>
          <a:bodyPr/>
          <a:lstStyle/>
          <a:p>
            <a:pPr>
              <a:defRPr/>
            </a:pPr>
            <a:fld id="{BA948992-4C36-49CD-A8C1-9BF83F7D6389}" type="slidenum">
              <a:rPr lang="en-GB" smtClean="0"/>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6" name="Rectangle 6"/>
          <p:cNvSpPr>
            <a:spLocks noGrp="1" noChangeArrowheads="1"/>
          </p:cNvSpPr>
          <p:nvPr>
            <p:ph type="sldNum" sz="quarter" idx="12"/>
          </p:nvPr>
        </p:nvSpPr>
        <p:spPr>
          <a:ln/>
        </p:spPr>
        <p:txBody>
          <a:bodyPr/>
          <a:lstStyle>
            <a:lvl1pPr>
              <a:defRPr/>
            </a:lvl1pPr>
          </a:lstStyle>
          <a:p>
            <a:pPr>
              <a:defRPr/>
            </a:pPr>
            <a:fld id="{E19E47C7-CD04-46D4-AA54-5C69050B2FF0}"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609600"/>
            <a:ext cx="2105025"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742950" y="609600"/>
            <a:ext cx="6162675"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6" name="Rectangle 6"/>
          <p:cNvSpPr>
            <a:spLocks noGrp="1" noChangeArrowheads="1"/>
          </p:cNvSpPr>
          <p:nvPr>
            <p:ph type="sldNum" sz="quarter" idx="12"/>
          </p:nvPr>
        </p:nvSpPr>
        <p:spPr>
          <a:ln/>
        </p:spPr>
        <p:txBody>
          <a:bodyPr/>
          <a:lstStyle>
            <a:lvl1pPr>
              <a:defRPr/>
            </a:lvl1pPr>
          </a:lstStyle>
          <a:p>
            <a:pPr>
              <a:defRPr/>
            </a:pPr>
            <a:fld id="{2AA2A1E4-6E26-4481-8EC0-3771CB3085F0}"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2"/>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6" name="Rectangle 6"/>
          <p:cNvSpPr>
            <a:spLocks noGrp="1" noChangeArrowheads="1"/>
          </p:cNvSpPr>
          <p:nvPr>
            <p:ph type="sldNum" sz="quarter" idx="12"/>
          </p:nvPr>
        </p:nvSpPr>
        <p:spPr>
          <a:ln/>
        </p:spPr>
        <p:txBody>
          <a:bodyPr/>
          <a:lstStyle>
            <a:lvl1pPr>
              <a:defRPr/>
            </a:lvl1pPr>
          </a:lstStyle>
          <a:p>
            <a:pPr>
              <a:defRPr/>
            </a:pPr>
            <a:fld id="{0066E3B4-D0FC-41C3-8117-EDF876EC1523}"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742951"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2920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7" name="Rectangle 6"/>
          <p:cNvSpPr>
            <a:spLocks noGrp="1" noChangeArrowheads="1"/>
          </p:cNvSpPr>
          <p:nvPr>
            <p:ph type="sldNum" sz="quarter" idx="12"/>
          </p:nvPr>
        </p:nvSpPr>
        <p:spPr>
          <a:ln/>
        </p:spPr>
        <p:txBody>
          <a:bodyPr/>
          <a:lstStyle>
            <a:lvl1pPr>
              <a:defRPr/>
            </a:lvl1pPr>
          </a:lstStyle>
          <a:p>
            <a:pPr>
              <a:defRPr/>
            </a:pPr>
            <a:fld id="{72F23A86-93E4-4112-AD39-88A32B5BACBA}"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1"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9" name="Rectangle 6"/>
          <p:cNvSpPr>
            <a:spLocks noGrp="1" noChangeArrowheads="1"/>
          </p:cNvSpPr>
          <p:nvPr>
            <p:ph type="sldNum" sz="quarter" idx="12"/>
          </p:nvPr>
        </p:nvSpPr>
        <p:spPr>
          <a:ln/>
        </p:spPr>
        <p:txBody>
          <a:bodyPr/>
          <a:lstStyle>
            <a:lvl1pPr>
              <a:defRPr/>
            </a:lvl1pPr>
          </a:lstStyle>
          <a:p>
            <a:pPr>
              <a:defRPr/>
            </a:pPr>
            <a:fld id="{BB0C17D5-270D-4B96-B565-A7A6A44C3F77}"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5" name="Rectangle 6"/>
          <p:cNvSpPr>
            <a:spLocks noGrp="1" noChangeArrowheads="1"/>
          </p:cNvSpPr>
          <p:nvPr>
            <p:ph type="sldNum" sz="quarter" idx="12"/>
          </p:nvPr>
        </p:nvSpPr>
        <p:spPr>
          <a:ln/>
        </p:spPr>
        <p:txBody>
          <a:bodyPr/>
          <a:lstStyle>
            <a:lvl1pPr>
              <a:defRPr/>
            </a:lvl1pPr>
          </a:lstStyle>
          <a:p>
            <a:pPr>
              <a:defRPr/>
            </a:pPr>
            <a:fld id="{1DA882E4-C6C9-477A-8899-65CE61B44DA5}"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4" name="Rectangle 6"/>
          <p:cNvSpPr>
            <a:spLocks noGrp="1" noChangeArrowheads="1"/>
          </p:cNvSpPr>
          <p:nvPr>
            <p:ph type="sldNum" sz="quarter" idx="12"/>
          </p:nvPr>
        </p:nvSpPr>
        <p:spPr>
          <a:ln/>
        </p:spPr>
        <p:txBody>
          <a:bodyPr/>
          <a:lstStyle>
            <a:lvl1pPr>
              <a:defRPr/>
            </a:lvl1pPr>
          </a:lstStyle>
          <a:p>
            <a:pPr>
              <a:defRPr/>
            </a:pPr>
            <a:fld id="{5C7FBE62-DFDA-4BD5-85E4-AA83514914EC}"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3501" y="273052"/>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2"/>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7" name="Rectangle 6"/>
          <p:cNvSpPr>
            <a:spLocks noGrp="1" noChangeArrowheads="1"/>
          </p:cNvSpPr>
          <p:nvPr>
            <p:ph type="sldNum" sz="quarter" idx="12"/>
          </p:nvPr>
        </p:nvSpPr>
        <p:spPr>
          <a:ln/>
        </p:spPr>
        <p:txBody>
          <a:bodyPr/>
          <a:lstStyle>
            <a:lvl1pPr>
              <a:defRPr/>
            </a:lvl1pPr>
          </a:lstStyle>
          <a:p>
            <a:pPr>
              <a:defRPr/>
            </a:pPr>
            <a:fld id="{BC00F15B-7C69-4182-AB5F-3D42F8AB3BA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4" y="4800600"/>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514"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514"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384551" y="6248400"/>
            <a:ext cx="3136900" cy="457200"/>
          </a:xfrm>
          <a:prstGeom prst="rect">
            <a:avLst/>
          </a:prstGeom>
          <a:ln/>
        </p:spPr>
        <p:txBody>
          <a:bodyPr/>
          <a:lstStyle>
            <a:lvl1pPr>
              <a:defRPr/>
            </a:lvl1pPr>
          </a:lstStyle>
          <a:p>
            <a:pPr>
              <a:defRPr/>
            </a:pPr>
            <a:r>
              <a:rPr lang="en-GB"/>
              <a:t>© Fiscal Publications – used with permission from Taxation: Policy &amp; Practice, 26th Edition 2019/20 by Lymer &amp; Oats</a:t>
            </a:r>
          </a:p>
          <a:p>
            <a:pPr>
              <a:defRPr/>
            </a:pPr>
            <a:r>
              <a:rPr lang="en-GB"/>
              <a:t>
</a:t>
            </a:r>
          </a:p>
        </p:txBody>
      </p:sp>
      <p:sp>
        <p:nvSpPr>
          <p:cNvPr id="7" name="Rectangle 6"/>
          <p:cNvSpPr>
            <a:spLocks noGrp="1" noChangeArrowheads="1"/>
          </p:cNvSpPr>
          <p:nvPr>
            <p:ph type="sldNum" sz="quarter" idx="12"/>
          </p:nvPr>
        </p:nvSpPr>
        <p:spPr>
          <a:ln/>
        </p:spPr>
        <p:txBody>
          <a:bodyPr/>
          <a:lstStyle>
            <a:lvl1pPr>
              <a:defRPr/>
            </a:lvl1pPr>
          </a:lstStyle>
          <a:p>
            <a:pPr>
              <a:defRPr/>
            </a:pPr>
            <a:fld id="{DDADB465-DC4C-40C8-B7BA-301A987CC04B}"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1" y="609600"/>
            <a:ext cx="84201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742951" y="1981200"/>
            <a:ext cx="84201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28" name="Rectangle 4"/>
          <p:cNvSpPr>
            <a:spLocks noGrp="1" noChangeArrowheads="1"/>
          </p:cNvSpPr>
          <p:nvPr>
            <p:ph type="dt" sz="half" idx="2"/>
          </p:nvPr>
        </p:nvSpPr>
        <p:spPr bwMode="auto">
          <a:xfrm>
            <a:off x="742951" y="6248400"/>
            <a:ext cx="20637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vl1pPr>
          </a:lstStyle>
          <a:p>
            <a:pPr>
              <a:defRPr/>
            </a:pPr>
            <a:endParaRPr lang="en-GB"/>
          </a:p>
        </p:txBody>
      </p:sp>
      <p:sp>
        <p:nvSpPr>
          <p:cNvPr id="1030" name="Rectangle 6"/>
          <p:cNvSpPr>
            <a:spLocks noGrp="1" noChangeArrowheads="1"/>
          </p:cNvSpPr>
          <p:nvPr>
            <p:ph type="sldNum" sz="quarter" idx="4"/>
          </p:nvPr>
        </p:nvSpPr>
        <p:spPr bwMode="auto">
          <a:xfrm>
            <a:off x="7099300" y="6248400"/>
            <a:ext cx="20637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pPr>
              <a:defRPr/>
            </a:pPr>
            <a:fld id="{BA948992-4C36-49CD-A8C1-9BF83F7D6389}" type="slidenum">
              <a:rPr lang="en-GB"/>
              <a:pPr>
                <a:defRPr/>
              </a:pPr>
              <a:t>‹#›</a:t>
            </a:fld>
            <a:endParaRPr lang="en-GB"/>
          </a:p>
        </p:txBody>
      </p:sp>
      <p:sp>
        <p:nvSpPr>
          <p:cNvPr id="1031" name="Text Box 7"/>
          <p:cNvSpPr txBox="1">
            <a:spLocks noChangeArrowheads="1"/>
          </p:cNvSpPr>
          <p:nvPr userDrawn="1"/>
        </p:nvSpPr>
        <p:spPr bwMode="auto">
          <a:xfrm>
            <a:off x="9283700" y="188915"/>
            <a:ext cx="361950" cy="274637"/>
          </a:xfrm>
          <a:prstGeom prst="rect">
            <a:avLst/>
          </a:prstGeom>
          <a:noFill/>
          <a:ln w="12700">
            <a:noFill/>
            <a:miter lim="800000"/>
            <a:headEnd type="none" w="sm" len="sm"/>
            <a:tailEnd type="none" w="sm" len="sm"/>
          </a:ln>
          <a:effectLst/>
        </p:spPr>
        <p:txBody>
          <a:bodyPr wrap="none">
            <a:spAutoFit/>
          </a:bodyPr>
          <a:lstStyle/>
          <a:p>
            <a:pPr>
              <a:defRPr/>
            </a:pPr>
            <a:fld id="{6C0711CD-9CF9-4763-B191-D675CDE537D2}" type="slidenum">
              <a:rPr lang="en-GB" sz="1200"/>
              <a:pPr>
                <a:defRPr/>
              </a:pPr>
              <a:t>‹#›</a:t>
            </a:fld>
            <a:endParaRPr lang="en-GB" sz="1200"/>
          </a:p>
        </p:txBody>
      </p:sp>
      <p:sp>
        <p:nvSpPr>
          <p:cNvPr id="7" name="Rectangle 6">
            <a:extLst>
              <a:ext uri="{FF2B5EF4-FFF2-40B4-BE49-F238E27FC236}">
                <a16:creationId xmlns:a16="http://schemas.microsoft.com/office/drawing/2014/main" id="{48B7629E-101D-0E46-97AD-E34F167D8922}"/>
              </a:ext>
            </a:extLst>
          </p:cNvPr>
          <p:cNvSpPr/>
          <p:nvPr userDrawn="1"/>
        </p:nvSpPr>
        <p:spPr>
          <a:xfrm>
            <a:off x="1279004" y="6353889"/>
            <a:ext cx="7344816" cy="246221"/>
          </a:xfrm>
          <a:prstGeom prst="rect">
            <a:avLst/>
          </a:prstGeom>
        </p:spPr>
        <p:txBody>
          <a:bodyPr wrap="square">
            <a:spAutoFit/>
          </a:bodyPr>
          <a:lstStyle/>
          <a:p>
            <a:pPr algn="l" rtl="0" eaLnBrk="0" fontAlgn="base" hangingPunct="0">
              <a:spcBef>
                <a:spcPts val="0"/>
              </a:spcBef>
              <a:spcAft>
                <a:spcPts val="0"/>
              </a:spcAft>
            </a:pPr>
            <a:r>
              <a:rPr lang="en-US" sz="1000" kern="1200" dirty="0">
                <a:solidFill>
                  <a:srgbClr val="000000"/>
                </a:solidFill>
                <a:effectLst/>
                <a:latin typeface="Times New Roman" panose="02020603050405020304" pitchFamily="18" charset="0"/>
                <a:ea typeface="+mn-ea"/>
                <a:cs typeface="+mn-cs"/>
              </a:rPr>
              <a:t>© Fiscal Publications – used with permission from Taxation: Policy &amp; Practice, 33</a:t>
            </a:r>
            <a:r>
              <a:rPr lang="en-US" sz="1000" kern="1200" baseline="30000" dirty="0">
                <a:solidFill>
                  <a:srgbClr val="000000"/>
                </a:solidFill>
                <a:effectLst/>
                <a:latin typeface="Times New Roman" panose="02020603050405020304" pitchFamily="18" charset="0"/>
                <a:ea typeface="+mn-ea"/>
                <a:cs typeface="+mn-cs"/>
              </a:rPr>
              <a:t>rd</a:t>
            </a:r>
            <a:r>
              <a:rPr lang="en-US" sz="1000" kern="1200" dirty="0">
                <a:solidFill>
                  <a:srgbClr val="000000"/>
                </a:solidFill>
                <a:effectLst/>
                <a:latin typeface="Times New Roman" panose="02020603050405020304" pitchFamily="18" charset="0"/>
                <a:ea typeface="+mn-ea"/>
                <a:cs typeface="+mn-cs"/>
              </a:rPr>
              <a:t> Edition 2026/27 by Lymer &amp; Oats</a:t>
            </a:r>
            <a:endParaRPr lang="en-US" sz="1000" dirty="0">
              <a:effectLs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eaLnBrk="0" fontAlgn="base" hangingPunct="0">
        <a:spcBef>
          <a:spcPct val="0"/>
        </a:spcBef>
        <a:spcAft>
          <a:spcPct val="0"/>
        </a:spcAft>
        <a:defRPr sz="4400">
          <a:solidFill>
            <a:schemeClr val="tx2"/>
          </a:solidFill>
          <a:latin typeface="Tahoma" pitchFamily="34" charset="0"/>
        </a:defRPr>
      </a:lvl6pPr>
      <a:lvl7pPr marL="914400" algn="l" rtl="0" eaLnBrk="0" fontAlgn="base" hangingPunct="0">
        <a:spcBef>
          <a:spcPct val="0"/>
        </a:spcBef>
        <a:spcAft>
          <a:spcPct val="0"/>
        </a:spcAft>
        <a:defRPr sz="4400">
          <a:solidFill>
            <a:schemeClr val="tx2"/>
          </a:solidFill>
          <a:latin typeface="Tahoma" pitchFamily="34" charset="0"/>
        </a:defRPr>
      </a:lvl7pPr>
      <a:lvl8pPr marL="1371600" algn="l" rtl="0" eaLnBrk="0" fontAlgn="base" hangingPunct="0">
        <a:spcBef>
          <a:spcPct val="0"/>
        </a:spcBef>
        <a:spcAft>
          <a:spcPct val="0"/>
        </a:spcAft>
        <a:defRPr sz="4400">
          <a:solidFill>
            <a:schemeClr val="tx2"/>
          </a:solidFill>
          <a:latin typeface="Tahoma" pitchFamily="34" charset="0"/>
        </a:defRPr>
      </a:lvl8pPr>
      <a:lvl9pPr marL="1828800" algn="l" rtl="0" eaLnBrk="0" fontAlgn="base" hangingPunct="0">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1" y="1447800"/>
            <a:ext cx="8385175" cy="1143000"/>
          </a:xfrm>
        </p:spPr>
        <p:txBody>
          <a:bodyPr/>
          <a:lstStyle/>
          <a:p>
            <a:r>
              <a:rPr lang="en-GB" dirty="0"/>
              <a:t>Taxation: Policy and Practice</a:t>
            </a:r>
            <a:br>
              <a:rPr lang="en-GB" dirty="0"/>
            </a:br>
            <a:r>
              <a:rPr lang="en-GB" dirty="0"/>
              <a:t>2026/27</a:t>
            </a:r>
            <a:br>
              <a:rPr lang="en-GB" dirty="0"/>
            </a:br>
            <a:br>
              <a:rPr lang="en-GB" dirty="0"/>
            </a:br>
            <a:r>
              <a:rPr lang="en-GB" dirty="0"/>
              <a:t>Chapter 3 Slides: Principles of Tax System Design</a:t>
            </a:r>
          </a:p>
        </p:txBody>
      </p:sp>
      <p:sp>
        <p:nvSpPr>
          <p:cNvPr id="2051" name="Rectangle 3"/>
          <p:cNvSpPr>
            <a:spLocks noGrp="1" noChangeArrowheads="1"/>
          </p:cNvSpPr>
          <p:nvPr>
            <p:ph type="subTitle" idx="1"/>
          </p:nvPr>
        </p:nvSpPr>
        <p:spPr>
          <a:xfrm>
            <a:off x="914400" y="4495800"/>
            <a:ext cx="6861175" cy="1752600"/>
          </a:xfrm>
        </p:spPr>
        <p:txBody>
          <a:bodyPr/>
          <a:lstStyle/>
          <a:p>
            <a:pPr algn="l"/>
            <a:r>
              <a:rPr lang="en-GB" baseline="30000" dirty="0"/>
              <a:t>33rd</a:t>
            </a:r>
            <a:r>
              <a:rPr lang="en-GB" dirty="0"/>
              <a:t> Edition</a:t>
            </a:r>
          </a:p>
          <a:p>
            <a:pPr algn="l"/>
            <a:r>
              <a:rPr lang="en-GB" dirty="0"/>
              <a:t>Andrew </a:t>
            </a:r>
            <a:r>
              <a:rPr lang="en-GB" dirty="0" err="1"/>
              <a:t>Lymer</a:t>
            </a:r>
            <a:r>
              <a:rPr lang="en-GB" dirty="0"/>
              <a:t> &amp; Lynne Oats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a:t>Desirable characteristics of a tax system</a:t>
            </a:r>
          </a:p>
        </p:txBody>
      </p:sp>
      <p:sp>
        <p:nvSpPr>
          <p:cNvPr id="6147" name="Rectangle 3"/>
          <p:cNvSpPr>
            <a:spLocks noGrp="1" noChangeArrowheads="1"/>
          </p:cNvSpPr>
          <p:nvPr>
            <p:ph type="body" idx="1"/>
          </p:nvPr>
        </p:nvSpPr>
        <p:spPr/>
        <p:txBody>
          <a:bodyPr/>
          <a:lstStyle/>
          <a:p>
            <a:pPr marL="609600" indent="-609600">
              <a:buFontTx/>
              <a:buAutoNum type="arabicPeriod"/>
            </a:pPr>
            <a:r>
              <a:rPr lang="en-GB"/>
              <a:t>Equity</a:t>
            </a:r>
          </a:p>
          <a:p>
            <a:pPr marL="990600" lvl="1" indent="-533400"/>
            <a:r>
              <a:rPr lang="en-GB"/>
              <a:t> ‘</a:t>
            </a:r>
            <a:r>
              <a:rPr lang="en-GB" i="1"/>
              <a:t>The subjects of every state ought to contribute towards the support of the government, as nearly as possible in proportion to their respective abilities; that is, in proportion to the revenue which they respectively enjoy under the protection of the state…</a:t>
            </a:r>
            <a:r>
              <a:rPr lang="en-GB"/>
              <a:t>’</a:t>
            </a:r>
          </a:p>
          <a:p>
            <a:pPr marL="990600" lvl="1" indent="-533400"/>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Grp="1" noChangeArrowheads="1"/>
          </p:cNvSpPr>
          <p:nvPr>
            <p:ph type="title"/>
          </p:nvPr>
        </p:nvSpPr>
        <p:spPr/>
        <p:txBody>
          <a:bodyPr/>
          <a:lstStyle/>
          <a:p>
            <a:r>
              <a:rPr lang="en-GB"/>
              <a:t>Desirable characteristics of a tax system</a:t>
            </a:r>
          </a:p>
        </p:txBody>
      </p:sp>
      <p:sp>
        <p:nvSpPr>
          <p:cNvPr id="7171" name="Rectangle 1027"/>
          <p:cNvSpPr>
            <a:spLocks noGrp="1" noChangeArrowheads="1"/>
          </p:cNvSpPr>
          <p:nvPr>
            <p:ph type="body" idx="1"/>
          </p:nvPr>
        </p:nvSpPr>
        <p:spPr/>
        <p:txBody>
          <a:bodyPr/>
          <a:lstStyle/>
          <a:p>
            <a:pPr lvl="1"/>
            <a:r>
              <a:rPr lang="en-GB"/>
              <a:t>Fairness important in reducing tax avoidance</a:t>
            </a:r>
          </a:p>
          <a:p>
            <a:pPr lvl="1"/>
            <a:r>
              <a:rPr lang="en-GB"/>
              <a:t>Horizontal equity – similar positions taxed in similar ways</a:t>
            </a:r>
          </a:p>
          <a:p>
            <a:pPr lvl="1"/>
            <a:r>
              <a:rPr lang="en-GB"/>
              <a:t>Vertical equity – different positions taxed in different ways</a:t>
            </a:r>
          </a:p>
          <a:p>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a:t>Desirable characteristics of a tax system</a:t>
            </a:r>
          </a:p>
        </p:txBody>
      </p:sp>
      <p:sp>
        <p:nvSpPr>
          <p:cNvPr id="8195" name="Rectangle 3"/>
          <p:cNvSpPr>
            <a:spLocks noGrp="1" noChangeArrowheads="1"/>
          </p:cNvSpPr>
          <p:nvPr>
            <p:ph type="body" idx="1"/>
          </p:nvPr>
        </p:nvSpPr>
        <p:spPr/>
        <p:txBody>
          <a:bodyPr/>
          <a:lstStyle/>
          <a:p>
            <a:pPr>
              <a:lnSpc>
                <a:spcPct val="90000"/>
              </a:lnSpc>
            </a:pPr>
            <a:r>
              <a:rPr lang="en-GB"/>
              <a:t>Horizontal equity – issues with application</a:t>
            </a:r>
          </a:p>
          <a:p>
            <a:pPr lvl="1">
              <a:lnSpc>
                <a:spcPct val="90000"/>
              </a:lnSpc>
            </a:pPr>
            <a:r>
              <a:rPr lang="en-GB"/>
              <a:t>How do we determine ‘same position’?</a:t>
            </a:r>
          </a:p>
          <a:p>
            <a:pPr lvl="1">
              <a:lnSpc>
                <a:spcPct val="90000"/>
              </a:lnSpc>
            </a:pPr>
            <a:r>
              <a:rPr lang="en-GB"/>
              <a:t>Who says what is comparable?</a:t>
            </a:r>
          </a:p>
          <a:p>
            <a:pPr lvl="2">
              <a:lnSpc>
                <a:spcPct val="90000"/>
              </a:lnSpc>
            </a:pPr>
            <a:r>
              <a:rPr lang="en-GB"/>
              <a:t>e.g. comparing earned with investment income</a:t>
            </a:r>
          </a:p>
          <a:p>
            <a:pPr lvl="1">
              <a:lnSpc>
                <a:spcPct val="90000"/>
              </a:lnSpc>
            </a:pPr>
            <a:r>
              <a:rPr lang="en-GB"/>
              <a:t>What about timing?</a:t>
            </a:r>
          </a:p>
          <a:p>
            <a:pPr lvl="2">
              <a:lnSpc>
                <a:spcPct val="90000"/>
              </a:lnSpc>
            </a:pPr>
            <a:r>
              <a:rPr lang="en-GB"/>
              <a:t>Over what time period should the tax burden be equalised?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6"/>
          <p:cNvSpPr>
            <a:spLocks noGrp="1" noChangeArrowheads="1"/>
          </p:cNvSpPr>
          <p:nvPr>
            <p:ph type="title"/>
          </p:nvPr>
        </p:nvSpPr>
        <p:spPr/>
        <p:txBody>
          <a:bodyPr/>
          <a:lstStyle/>
          <a:p>
            <a:r>
              <a:rPr lang="en-GB" dirty="0"/>
              <a:t>Desirable characteristics of a tax system</a:t>
            </a:r>
          </a:p>
        </p:txBody>
      </p:sp>
      <p:sp>
        <p:nvSpPr>
          <p:cNvPr id="9219" name="Rectangle 1027"/>
          <p:cNvSpPr>
            <a:spLocks noGrp="1" noChangeArrowheads="1"/>
          </p:cNvSpPr>
          <p:nvPr>
            <p:ph type="body" idx="1"/>
          </p:nvPr>
        </p:nvSpPr>
        <p:spPr/>
        <p:txBody>
          <a:bodyPr/>
          <a:lstStyle/>
          <a:p>
            <a:r>
              <a:rPr lang="en-GB" dirty="0"/>
              <a:t>Vertical equity – issues with application</a:t>
            </a:r>
          </a:p>
          <a:p>
            <a:pPr lvl="1"/>
            <a:r>
              <a:rPr lang="en-GB" dirty="0"/>
              <a:t>Who determines who should pay tax at a different rate?</a:t>
            </a:r>
          </a:p>
          <a:p>
            <a:pPr lvl="1"/>
            <a:r>
              <a:rPr lang="en-GB" dirty="0"/>
              <a:t>How are differences to be measured?</a:t>
            </a:r>
          </a:p>
          <a:p>
            <a:pPr lvl="1"/>
            <a:r>
              <a:rPr lang="en-GB" dirty="0"/>
              <a:t>How much should the differences be?</a:t>
            </a:r>
          </a:p>
          <a:p>
            <a:pPr lvl="1"/>
            <a:r>
              <a:rPr lang="en-GB" dirty="0"/>
              <a:t>How can a tax system be designed to ensure this difference is reflected and maintained?</a:t>
            </a:r>
          </a:p>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noFill/>
        </p:spPr>
        <p:txBody>
          <a:bodyPr/>
          <a:lstStyle/>
          <a:p>
            <a:r>
              <a:rPr lang="en-GB"/>
              <a:t>Distribution of Tax Burden ?</a:t>
            </a:r>
          </a:p>
        </p:txBody>
      </p:sp>
      <p:sp>
        <p:nvSpPr>
          <p:cNvPr id="10243" name="Rectangle 3"/>
          <p:cNvSpPr>
            <a:spLocks noGrp="1" noChangeArrowheads="1"/>
          </p:cNvSpPr>
          <p:nvPr>
            <p:ph type="body" idx="1"/>
          </p:nvPr>
        </p:nvSpPr>
        <p:spPr>
          <a:noFill/>
        </p:spPr>
        <p:txBody>
          <a:bodyPr/>
          <a:lstStyle/>
          <a:p>
            <a:pPr>
              <a:lnSpc>
                <a:spcPct val="90000"/>
              </a:lnSpc>
            </a:pPr>
            <a:r>
              <a:rPr lang="en-GB" sz="2400" dirty="0"/>
              <a:t>Two traditional approaches to determining equity</a:t>
            </a:r>
          </a:p>
          <a:p>
            <a:pPr lvl="1">
              <a:lnSpc>
                <a:spcPct val="90000"/>
              </a:lnSpc>
            </a:pPr>
            <a:r>
              <a:rPr lang="en-GB" sz="2400" dirty="0"/>
              <a:t>Benefit Approach</a:t>
            </a:r>
          </a:p>
          <a:p>
            <a:pPr lvl="2">
              <a:lnSpc>
                <a:spcPct val="90000"/>
              </a:lnSpc>
            </a:pPr>
            <a:r>
              <a:rPr lang="en-GB" sz="2000" dirty="0"/>
              <a:t>taxes levied in proportion to benefit received</a:t>
            </a:r>
          </a:p>
          <a:p>
            <a:pPr lvl="2">
              <a:lnSpc>
                <a:spcPct val="90000"/>
              </a:lnSpc>
            </a:pPr>
            <a:r>
              <a:rPr lang="en-GB" sz="2000" dirty="0"/>
              <a:t>Issues = measurement ? equity ? perceptions ? </a:t>
            </a:r>
          </a:p>
          <a:p>
            <a:pPr lvl="2">
              <a:lnSpc>
                <a:spcPct val="90000"/>
              </a:lnSpc>
            </a:pPr>
            <a:r>
              <a:rPr lang="en-GB" sz="2000" dirty="0"/>
              <a:t>earmarked tax/expenditure possible solution</a:t>
            </a:r>
          </a:p>
          <a:p>
            <a:pPr lvl="1">
              <a:lnSpc>
                <a:spcPct val="90000"/>
              </a:lnSpc>
            </a:pPr>
            <a:r>
              <a:rPr lang="en-GB" sz="2400" dirty="0"/>
              <a:t>Ability to pay</a:t>
            </a:r>
          </a:p>
          <a:p>
            <a:pPr lvl="2">
              <a:lnSpc>
                <a:spcPct val="90000"/>
              </a:lnSpc>
            </a:pPr>
            <a:r>
              <a:rPr lang="en-GB" sz="2000" dirty="0"/>
              <a:t>equality of sacrifice - £1 tax for £25,000 income not equal £1 tax for £10,000 (</a:t>
            </a:r>
            <a:r>
              <a:rPr lang="en-GB" sz="2000" dirty="0" err="1"/>
              <a:t>c.p</a:t>
            </a:r>
            <a:r>
              <a:rPr lang="en-GB" sz="2000" dirty="0"/>
              <a:t>.)</a:t>
            </a:r>
          </a:p>
          <a:p>
            <a:pPr lvl="2">
              <a:lnSpc>
                <a:spcPct val="90000"/>
              </a:lnSpc>
            </a:pPr>
            <a:r>
              <a:rPr lang="en-GB" sz="2000" dirty="0"/>
              <a:t>lead to vertical equity and progressive tax system</a:t>
            </a:r>
          </a:p>
          <a:p>
            <a:pPr lvl="2">
              <a:lnSpc>
                <a:spcPct val="90000"/>
              </a:lnSpc>
            </a:pPr>
            <a:r>
              <a:rPr lang="en-GB" sz="2000" dirty="0"/>
              <a:t>how determine ability to pay ?</a:t>
            </a:r>
          </a:p>
          <a:p>
            <a:pPr>
              <a:lnSpc>
                <a:spcPct val="90000"/>
              </a:lnSpc>
            </a:pPr>
            <a:r>
              <a:rPr lang="en-GB" sz="2400" dirty="0"/>
              <a:t>Which to use when ? depends on judgement &amp; politics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t>Desirable characteristics of a tax system</a:t>
            </a:r>
          </a:p>
        </p:txBody>
      </p:sp>
      <p:sp>
        <p:nvSpPr>
          <p:cNvPr id="11267" name="Rectangle 3"/>
          <p:cNvSpPr>
            <a:spLocks noGrp="1" noChangeArrowheads="1"/>
          </p:cNvSpPr>
          <p:nvPr>
            <p:ph type="body" idx="1"/>
          </p:nvPr>
        </p:nvSpPr>
        <p:spPr/>
        <p:txBody>
          <a:bodyPr/>
          <a:lstStyle/>
          <a:p>
            <a:r>
              <a:rPr lang="en-GB"/>
              <a:t>2. Certainty</a:t>
            </a:r>
          </a:p>
          <a:p>
            <a:pPr lvl="1"/>
            <a:r>
              <a:rPr lang="en-GB"/>
              <a:t> ‘</a:t>
            </a:r>
            <a:r>
              <a:rPr lang="en-GB" i="1"/>
              <a:t>The tax which each individual is bound to pay, ought to be certain, and not arbitrary. The time of payment, the manner of payment, ought to be clear and plain to the contributor, and to every other person…</a:t>
            </a:r>
            <a:r>
              <a:rPr lang="en-GB"/>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6"/>
          <p:cNvSpPr>
            <a:spLocks noGrp="1" noChangeArrowheads="1"/>
          </p:cNvSpPr>
          <p:nvPr>
            <p:ph type="title"/>
          </p:nvPr>
        </p:nvSpPr>
        <p:spPr/>
        <p:txBody>
          <a:bodyPr/>
          <a:lstStyle/>
          <a:p>
            <a:r>
              <a:rPr lang="en-GB"/>
              <a:t>Desirable characteristics of a tax system</a:t>
            </a:r>
          </a:p>
        </p:txBody>
      </p:sp>
      <p:sp>
        <p:nvSpPr>
          <p:cNvPr id="12291" name="Rectangle 1027"/>
          <p:cNvSpPr>
            <a:spLocks noGrp="1" noChangeArrowheads="1"/>
          </p:cNvSpPr>
          <p:nvPr>
            <p:ph type="body" idx="1"/>
          </p:nvPr>
        </p:nvSpPr>
        <p:spPr/>
        <p:txBody>
          <a:bodyPr/>
          <a:lstStyle/>
          <a:p>
            <a:pPr lvl="1">
              <a:lnSpc>
                <a:spcPct val="90000"/>
              </a:lnSpc>
            </a:pPr>
            <a:r>
              <a:rPr lang="en-GB" dirty="0"/>
              <a:t>Taxes where incidence is clear are generally better than taxes where it is not</a:t>
            </a:r>
          </a:p>
          <a:p>
            <a:pPr lvl="1">
              <a:lnSpc>
                <a:spcPct val="90000"/>
              </a:lnSpc>
            </a:pPr>
            <a:r>
              <a:rPr lang="en-GB" dirty="0"/>
              <a:t>In UK</a:t>
            </a:r>
          </a:p>
          <a:p>
            <a:pPr lvl="2">
              <a:lnSpc>
                <a:spcPct val="90000"/>
              </a:lnSpc>
            </a:pPr>
            <a:r>
              <a:rPr lang="en-GB" dirty="0"/>
              <a:t>Corporation tax – who bears? Shareholders or customers? Someone else?</a:t>
            </a:r>
          </a:p>
          <a:p>
            <a:pPr lvl="2">
              <a:lnSpc>
                <a:spcPct val="90000"/>
              </a:lnSpc>
            </a:pPr>
            <a:r>
              <a:rPr lang="en-GB" dirty="0"/>
              <a:t>Income tax v VAT – which more certain?</a:t>
            </a:r>
          </a:p>
          <a:p>
            <a:pPr lvl="1">
              <a:lnSpc>
                <a:spcPct val="90000"/>
              </a:lnSpc>
            </a:pPr>
            <a:r>
              <a:rPr lang="en-GB" dirty="0"/>
              <a:t>Tax consequence of decisions should be known in advance</a:t>
            </a:r>
          </a:p>
          <a:p>
            <a:pPr lvl="2">
              <a:lnSpc>
                <a:spcPct val="90000"/>
              </a:lnSpc>
            </a:pPr>
            <a:r>
              <a:rPr lang="en-GB" dirty="0"/>
              <a:t>Ideally no retrospective tax rules changes</a:t>
            </a:r>
          </a:p>
          <a:p>
            <a:pPr>
              <a:lnSpc>
                <a:spcPct val="90000"/>
              </a:lnSpc>
            </a:pPr>
            <a:endParaRPr lang="en-GB"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t>Desirable characteristics of a tax system</a:t>
            </a:r>
          </a:p>
        </p:txBody>
      </p:sp>
      <p:sp>
        <p:nvSpPr>
          <p:cNvPr id="13315" name="Rectangle 3"/>
          <p:cNvSpPr>
            <a:spLocks noGrp="1" noChangeArrowheads="1"/>
          </p:cNvSpPr>
          <p:nvPr>
            <p:ph type="body" idx="1"/>
          </p:nvPr>
        </p:nvSpPr>
        <p:spPr>
          <a:xfrm>
            <a:off x="609601" y="2209800"/>
            <a:ext cx="8420100" cy="4114800"/>
          </a:xfrm>
        </p:spPr>
        <p:txBody>
          <a:bodyPr/>
          <a:lstStyle/>
          <a:p>
            <a:pPr lvl="1">
              <a:buFontTx/>
              <a:buNone/>
            </a:pPr>
            <a:r>
              <a:rPr lang="en-GB"/>
              <a:t>3. Convenience</a:t>
            </a:r>
          </a:p>
          <a:p>
            <a:pPr lvl="3"/>
            <a:r>
              <a:rPr lang="en-GB" sz="2800"/>
              <a:t> ‘</a:t>
            </a:r>
            <a:r>
              <a:rPr lang="en-GB" sz="2800" i="1"/>
              <a:t>Every tax ought to be levied at the time, or in the manner in which it is most likely to be convenient for the contributor to pay it..’</a:t>
            </a:r>
          </a:p>
          <a:p>
            <a:pPr lvl="3"/>
            <a:r>
              <a:rPr lang="en-GB" sz="2800"/>
              <a:t>e.g. PAYE &amp; tax at source system in UK to minimise need to complete tax returns </a:t>
            </a:r>
            <a:endParaRPr lang="en-GB" sz="2800" i="1"/>
          </a:p>
          <a:p>
            <a:pPr lvl="3">
              <a:buFontTx/>
              <a:buNone/>
            </a:pPr>
            <a:endParaRPr lang="en-GB"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t>Desirable characteristics of a tax system</a:t>
            </a:r>
          </a:p>
        </p:txBody>
      </p:sp>
      <p:sp>
        <p:nvSpPr>
          <p:cNvPr id="14339" name="Rectangle 3"/>
          <p:cNvSpPr>
            <a:spLocks noGrp="1" noChangeArrowheads="1"/>
          </p:cNvSpPr>
          <p:nvPr>
            <p:ph type="body" idx="1"/>
          </p:nvPr>
        </p:nvSpPr>
        <p:spPr>
          <a:xfrm>
            <a:off x="762001" y="2057400"/>
            <a:ext cx="8420100" cy="4495800"/>
          </a:xfrm>
        </p:spPr>
        <p:txBody>
          <a:bodyPr/>
          <a:lstStyle/>
          <a:p>
            <a:r>
              <a:rPr lang="en-GB" sz="2400" dirty="0"/>
              <a:t>4. Efficiency</a:t>
            </a:r>
          </a:p>
          <a:p>
            <a:pPr lvl="1"/>
            <a:r>
              <a:rPr lang="en-GB" sz="2400" dirty="0"/>
              <a:t>‘</a:t>
            </a:r>
            <a:r>
              <a:rPr lang="en-GB" sz="2400" i="1" dirty="0"/>
              <a:t>Every tax ought to be so contrived as both to take out and to keep out of the pockets of the people as little as possible over and above what it brings into the public treasury of state..’</a:t>
            </a:r>
          </a:p>
          <a:p>
            <a:pPr lvl="1"/>
            <a:r>
              <a:rPr lang="en-GB" sz="2400" dirty="0"/>
              <a:t>Efficient collection mechanism</a:t>
            </a:r>
          </a:p>
          <a:p>
            <a:pPr lvl="1"/>
            <a:r>
              <a:rPr lang="en-GB" sz="2400" dirty="0"/>
              <a:t>Not distort economic decisions of taxpayers</a:t>
            </a:r>
          </a:p>
          <a:p>
            <a:pPr lvl="2"/>
            <a:r>
              <a:rPr lang="en-GB" dirty="0"/>
              <a:t>Actual costs + compliance costs always exist however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GB"/>
              <a:t>Desirable characteristics of a tax system</a:t>
            </a:r>
          </a:p>
        </p:txBody>
      </p:sp>
      <p:sp>
        <p:nvSpPr>
          <p:cNvPr id="15363" name="Rectangle 3"/>
          <p:cNvSpPr>
            <a:spLocks noGrp="1" noChangeArrowheads="1"/>
          </p:cNvSpPr>
          <p:nvPr>
            <p:ph type="body" idx="1"/>
          </p:nvPr>
        </p:nvSpPr>
        <p:spPr>
          <a:xfrm>
            <a:off x="742951" y="1981200"/>
            <a:ext cx="8420100" cy="4471988"/>
          </a:xfrm>
        </p:spPr>
        <p:txBody>
          <a:bodyPr/>
          <a:lstStyle/>
          <a:p>
            <a:r>
              <a:rPr lang="en-GB"/>
              <a:t>5. Flexibility</a:t>
            </a:r>
          </a:p>
          <a:p>
            <a:pPr lvl="1"/>
            <a:r>
              <a:rPr lang="en-GB"/>
              <a:t>Designed to change, or be easy to change, as economic circumstances change</a:t>
            </a:r>
          </a:p>
          <a:p>
            <a:pPr lvl="1"/>
            <a:r>
              <a:rPr lang="en-GB"/>
              <a:t>UK income tax system good illustration</a:t>
            </a:r>
          </a:p>
          <a:p>
            <a:pPr lvl="2"/>
            <a:r>
              <a:rPr lang="en-GB"/>
              <a:t>Increase wages = increase income tax revenue</a:t>
            </a:r>
          </a:p>
          <a:p>
            <a:pPr lvl="2"/>
            <a:r>
              <a:rPr lang="en-GB"/>
              <a:t>Vice versa also applies</a:t>
            </a:r>
          </a:p>
          <a:p>
            <a:pPr lvl="1"/>
            <a:r>
              <a:rPr lang="en-GB"/>
              <a:t>Time lags can create unintended impacts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title"/>
          </p:nvPr>
        </p:nvSpPr>
        <p:spPr/>
        <p:txBody>
          <a:bodyPr/>
          <a:lstStyle/>
          <a:p>
            <a:r>
              <a:rPr lang="en-GB" dirty="0"/>
              <a:t>Introduction</a:t>
            </a:r>
          </a:p>
        </p:txBody>
      </p:sp>
      <p:sp>
        <p:nvSpPr>
          <p:cNvPr id="3075" name="Rectangle 1027"/>
          <p:cNvSpPr>
            <a:spLocks noGrp="1" noChangeArrowheads="1"/>
          </p:cNvSpPr>
          <p:nvPr>
            <p:ph type="body" idx="1"/>
          </p:nvPr>
        </p:nvSpPr>
        <p:spPr/>
        <p:txBody>
          <a:bodyPr/>
          <a:lstStyle/>
          <a:p>
            <a:pPr marL="0" indent="0"/>
            <a:r>
              <a:rPr lang="en-GB" dirty="0"/>
              <a:t>Learning Objectives</a:t>
            </a:r>
          </a:p>
          <a:p>
            <a:pPr>
              <a:buFontTx/>
              <a:buChar char="•"/>
            </a:pPr>
            <a:r>
              <a:rPr lang="en-GB" dirty="0"/>
              <a:t>Outline the key issues of tax system design</a:t>
            </a:r>
          </a:p>
          <a:p>
            <a:pPr>
              <a:buFontTx/>
              <a:buChar char="•"/>
            </a:pPr>
            <a:r>
              <a:rPr lang="en-GB" dirty="0"/>
              <a:t>Identify desirable characteristics of a tax system</a:t>
            </a:r>
          </a:p>
          <a:p>
            <a:pPr>
              <a:buFontTx/>
              <a:buChar char="•"/>
            </a:pPr>
            <a:r>
              <a:rPr lang="en-GB" dirty="0"/>
              <a:t>Identify the range of possible tax bases and discuss their merits and limitations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a:t>Desirable characteristics of a tax system</a:t>
            </a:r>
          </a:p>
        </p:txBody>
      </p:sp>
      <p:sp>
        <p:nvSpPr>
          <p:cNvPr id="16387" name="Rectangle 3"/>
          <p:cNvSpPr>
            <a:spLocks noGrp="1" noChangeArrowheads="1"/>
          </p:cNvSpPr>
          <p:nvPr>
            <p:ph type="body" idx="1"/>
          </p:nvPr>
        </p:nvSpPr>
        <p:spPr/>
        <p:txBody>
          <a:bodyPr/>
          <a:lstStyle/>
          <a:p>
            <a:pPr>
              <a:lnSpc>
                <a:spcPct val="90000"/>
              </a:lnSpc>
            </a:pPr>
            <a:r>
              <a:rPr lang="en-GB"/>
              <a:t>Ranking characteristics</a:t>
            </a:r>
          </a:p>
          <a:p>
            <a:pPr lvl="1">
              <a:lnSpc>
                <a:spcPct val="90000"/>
              </a:lnSpc>
            </a:pPr>
            <a:r>
              <a:rPr lang="en-GB"/>
              <a:t>All equal? </a:t>
            </a:r>
          </a:p>
          <a:p>
            <a:pPr lvl="1">
              <a:lnSpc>
                <a:spcPct val="90000"/>
              </a:lnSpc>
            </a:pPr>
            <a:r>
              <a:rPr lang="en-GB"/>
              <a:t>Which takes preference if we can not achieve them all?</a:t>
            </a:r>
          </a:p>
          <a:p>
            <a:pPr lvl="1">
              <a:lnSpc>
                <a:spcPct val="90000"/>
              </a:lnSpc>
            </a:pPr>
            <a:r>
              <a:rPr lang="en-GB"/>
              <a:t>Poll Tax riots in 1990s – illustrate importance of </a:t>
            </a:r>
            <a:r>
              <a:rPr lang="en-GB" i="1"/>
              <a:t>equity</a:t>
            </a:r>
            <a:r>
              <a:rPr lang="en-GB"/>
              <a:t> and </a:t>
            </a:r>
            <a:r>
              <a:rPr lang="en-GB" i="1"/>
              <a:t>administrative efficiency</a:t>
            </a:r>
          </a:p>
          <a:p>
            <a:pPr lvl="1">
              <a:lnSpc>
                <a:spcPct val="90000"/>
              </a:lnSpc>
            </a:pPr>
            <a:r>
              <a:rPr lang="en-GB"/>
              <a:t>Other characteristics can’t be ignored however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04800" y="533400"/>
            <a:ext cx="9601200" cy="1143000"/>
          </a:xfrm>
          <a:noFill/>
        </p:spPr>
        <p:txBody>
          <a:bodyPr/>
          <a:lstStyle/>
          <a:p>
            <a:r>
              <a:rPr lang="en-US"/>
              <a:t>Alternative Tax Bases:</a:t>
            </a:r>
            <a:br>
              <a:rPr lang="en-US"/>
            </a:br>
            <a:r>
              <a:rPr lang="en-US"/>
              <a:t>Annual Wealth tax</a:t>
            </a:r>
            <a:br>
              <a:rPr lang="en-US"/>
            </a:br>
            <a:endParaRPr lang="en-US"/>
          </a:p>
        </p:txBody>
      </p:sp>
      <p:sp>
        <p:nvSpPr>
          <p:cNvPr id="17411" name="Rectangle 3"/>
          <p:cNvSpPr>
            <a:spLocks noGrp="1" noChangeArrowheads="1"/>
          </p:cNvSpPr>
          <p:nvPr>
            <p:ph type="body" idx="1"/>
          </p:nvPr>
        </p:nvSpPr>
        <p:spPr>
          <a:xfrm>
            <a:off x="685800" y="1752600"/>
            <a:ext cx="8420100" cy="4800600"/>
          </a:xfrm>
          <a:noFill/>
        </p:spPr>
        <p:txBody>
          <a:bodyPr/>
          <a:lstStyle/>
          <a:p>
            <a:pPr lvl="2"/>
            <a:r>
              <a:rPr lang="en-US"/>
              <a:t>Meade Committee (1978 UK Direct Tax Reform) considered tax based on annual valuation of wealth</a:t>
            </a:r>
          </a:p>
          <a:p>
            <a:pPr lvl="2"/>
            <a:r>
              <a:rPr lang="en-US"/>
              <a:t>Arguments in favour :</a:t>
            </a:r>
          </a:p>
          <a:p>
            <a:pPr lvl="3"/>
            <a:r>
              <a:rPr lang="en-US" sz="2400"/>
              <a:t>Horizontal equity - easier to measure who is ‘the same’</a:t>
            </a:r>
          </a:p>
          <a:p>
            <a:pPr lvl="3"/>
            <a:r>
              <a:rPr lang="en-US" sz="2400"/>
              <a:t>Efficiency - not affect incentive to work as tax past not present</a:t>
            </a:r>
          </a:p>
          <a:p>
            <a:pPr lvl="3"/>
            <a:r>
              <a:rPr lang="en-US" sz="2400"/>
              <a:t>Redistribution of wealth - IT only taxes changes in wealth not existing wealth</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title"/>
          </p:nvPr>
        </p:nvSpPr>
        <p:spPr>
          <a:xfrm>
            <a:off x="304800" y="304800"/>
            <a:ext cx="9601200" cy="1143000"/>
          </a:xfrm>
          <a:noFill/>
        </p:spPr>
        <p:txBody>
          <a:bodyPr/>
          <a:lstStyle/>
          <a:p>
            <a:r>
              <a:rPr lang="en-US"/>
              <a:t>Alternative Tax Bases:</a:t>
            </a:r>
            <a:br>
              <a:rPr lang="en-US"/>
            </a:br>
            <a:r>
              <a:rPr lang="en-US"/>
              <a:t> Annual Wealth tax</a:t>
            </a:r>
          </a:p>
        </p:txBody>
      </p:sp>
      <p:sp>
        <p:nvSpPr>
          <p:cNvPr id="18435" name="Rectangle 1027"/>
          <p:cNvSpPr>
            <a:spLocks noGrp="1" noChangeArrowheads="1"/>
          </p:cNvSpPr>
          <p:nvPr>
            <p:ph type="body" idx="1"/>
          </p:nvPr>
        </p:nvSpPr>
        <p:spPr>
          <a:xfrm>
            <a:off x="685800" y="1447800"/>
            <a:ext cx="8420100" cy="4800600"/>
          </a:xfrm>
          <a:noFill/>
        </p:spPr>
        <p:txBody>
          <a:bodyPr/>
          <a:lstStyle/>
          <a:p>
            <a:endParaRPr lang="en-US"/>
          </a:p>
          <a:p>
            <a:pPr lvl="2"/>
            <a:r>
              <a:rPr lang="en-US" sz="2800"/>
              <a:t>Arguments against :</a:t>
            </a:r>
          </a:p>
          <a:p>
            <a:pPr lvl="4"/>
            <a:r>
              <a:rPr lang="en-US" sz="2400"/>
              <a:t>Practical difficulties - some assets hard to value accurately</a:t>
            </a:r>
          </a:p>
          <a:p>
            <a:pPr lvl="4"/>
            <a:r>
              <a:rPr lang="en-US" sz="2400"/>
              <a:t>Administrative control - how to check values ?</a:t>
            </a:r>
          </a:p>
          <a:p>
            <a:pPr lvl="4"/>
            <a:r>
              <a:rPr lang="en-US" sz="2400"/>
              <a:t>Economic consequences – may discourage entrepreneurship</a:t>
            </a:r>
          </a:p>
          <a:p>
            <a:pPr lvl="4"/>
            <a:r>
              <a:rPr lang="en-US" sz="2400"/>
              <a:t>Definition of ‘wealth’ ? - include human capital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62001" y="533400"/>
            <a:ext cx="8420100" cy="1143000"/>
          </a:xfrm>
          <a:noFill/>
        </p:spPr>
        <p:txBody>
          <a:bodyPr/>
          <a:lstStyle/>
          <a:p>
            <a:r>
              <a:rPr lang="en-US"/>
              <a:t>Alternative Tax Bases: Comprehensive Income Tax</a:t>
            </a:r>
          </a:p>
        </p:txBody>
      </p:sp>
      <p:sp>
        <p:nvSpPr>
          <p:cNvPr id="19459" name="Rectangle 3"/>
          <p:cNvSpPr>
            <a:spLocks noGrp="1" noChangeArrowheads="1"/>
          </p:cNvSpPr>
          <p:nvPr>
            <p:ph type="body" idx="1"/>
          </p:nvPr>
        </p:nvSpPr>
        <p:spPr>
          <a:xfrm>
            <a:off x="762001" y="1981200"/>
            <a:ext cx="8763000" cy="4267200"/>
          </a:xfrm>
          <a:noFill/>
        </p:spPr>
        <p:txBody>
          <a:bodyPr/>
          <a:lstStyle/>
          <a:p>
            <a:pPr>
              <a:lnSpc>
                <a:spcPct val="90000"/>
              </a:lnSpc>
            </a:pPr>
            <a:r>
              <a:rPr lang="en-US" sz="2800"/>
              <a:t>All sources treated as equal</a:t>
            </a:r>
          </a:p>
          <a:p>
            <a:pPr>
              <a:lnSpc>
                <a:spcPct val="90000"/>
              </a:lnSpc>
              <a:buFontTx/>
              <a:buChar char="•"/>
            </a:pPr>
            <a:r>
              <a:rPr lang="en-US" sz="2800"/>
              <a:t>No distinction between income and capital</a:t>
            </a:r>
          </a:p>
          <a:p>
            <a:pPr>
              <a:lnSpc>
                <a:spcPct val="90000"/>
              </a:lnSpc>
              <a:buFontTx/>
              <a:buChar char="•"/>
            </a:pPr>
            <a:r>
              <a:rPr lang="en-US" sz="2800"/>
              <a:t>No need for taxes on inheritance and gifts</a:t>
            </a:r>
          </a:p>
          <a:p>
            <a:pPr>
              <a:lnSpc>
                <a:spcPct val="90000"/>
              </a:lnSpc>
              <a:buFontTx/>
              <a:buChar char="•"/>
            </a:pPr>
            <a:r>
              <a:rPr lang="en-US" sz="2800"/>
              <a:t>Measure annual increase in value of all assets and tax it !</a:t>
            </a:r>
          </a:p>
          <a:p>
            <a:pPr>
              <a:lnSpc>
                <a:spcPct val="90000"/>
              </a:lnSpc>
            </a:pPr>
            <a:r>
              <a:rPr lang="en-US" sz="2800"/>
              <a:t>Problems :</a:t>
            </a:r>
          </a:p>
          <a:p>
            <a:pPr lvl="1">
              <a:lnSpc>
                <a:spcPct val="90000"/>
              </a:lnSpc>
            </a:pPr>
            <a:r>
              <a:rPr lang="en-US" sz="2400"/>
              <a:t>Annual increase difficult to calculate e.g. pensions</a:t>
            </a:r>
          </a:p>
          <a:p>
            <a:pPr lvl="1">
              <a:lnSpc>
                <a:spcPct val="90000"/>
              </a:lnSpc>
            </a:pPr>
            <a:r>
              <a:rPr lang="en-US" sz="2400"/>
              <a:t>Fluctuate wildly from year to year - averaging ?</a:t>
            </a:r>
          </a:p>
          <a:p>
            <a:pPr lvl="1">
              <a:lnSpc>
                <a:spcPct val="90000"/>
              </a:lnSpc>
            </a:pPr>
            <a:r>
              <a:rPr lang="en-US" sz="2400"/>
              <a:t>Retained company profits need to be allocated to individual shareholders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1" y="188640"/>
            <a:ext cx="8420100" cy="1143000"/>
          </a:xfrm>
        </p:spPr>
        <p:txBody>
          <a:bodyPr/>
          <a:lstStyle/>
          <a:p>
            <a:r>
              <a:rPr lang="en-GB" dirty="0"/>
              <a:t>Flat Tax : The </a:t>
            </a:r>
            <a:r>
              <a:rPr lang="en-GB" dirty="0" err="1"/>
              <a:t>Laffer</a:t>
            </a:r>
            <a:r>
              <a:rPr lang="en-GB" dirty="0"/>
              <a:t> Curve</a:t>
            </a:r>
          </a:p>
        </p:txBody>
      </p:sp>
      <p:grpSp>
        <p:nvGrpSpPr>
          <p:cNvPr id="12" name="Group 11"/>
          <p:cNvGrpSpPr/>
          <p:nvPr/>
        </p:nvGrpSpPr>
        <p:grpSpPr>
          <a:xfrm>
            <a:off x="1246138" y="1263543"/>
            <a:ext cx="6875215" cy="2957547"/>
            <a:chOff x="3006948" y="3140819"/>
            <a:chExt cx="4178300" cy="1584325"/>
          </a:xfrm>
        </p:grpSpPr>
        <p:sp>
          <p:nvSpPr>
            <p:cNvPr id="4" name="Line 257"/>
            <p:cNvSpPr>
              <a:spLocks noChangeShapeType="1"/>
            </p:cNvSpPr>
            <p:nvPr/>
          </p:nvSpPr>
          <p:spPr bwMode="auto">
            <a:xfrm>
              <a:off x="3667348" y="4425107"/>
              <a:ext cx="2971800" cy="0"/>
            </a:xfrm>
            <a:prstGeom prst="line">
              <a:avLst/>
            </a:prstGeom>
            <a:noFill/>
            <a:ln w="9525">
              <a:solidFill>
                <a:srgbClr val="00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Freeform 258"/>
            <p:cNvSpPr>
              <a:spLocks/>
            </p:cNvSpPr>
            <p:nvPr/>
          </p:nvSpPr>
          <p:spPr bwMode="auto">
            <a:xfrm>
              <a:off x="3895948" y="3212257"/>
              <a:ext cx="2400300" cy="1143000"/>
            </a:xfrm>
            <a:custGeom>
              <a:avLst/>
              <a:gdLst>
                <a:gd name="T0" fmla="*/ 0 w 3780"/>
                <a:gd name="T1" fmla="*/ 1143000 h 1800"/>
                <a:gd name="T2" fmla="*/ 1257300 w 3780"/>
                <a:gd name="T3" fmla="*/ 0 h 1800"/>
                <a:gd name="T4" fmla="*/ 2400300 w 3780"/>
                <a:gd name="T5" fmla="*/ 1143000 h 1800"/>
                <a:gd name="T6" fmla="*/ 0 60000 65536"/>
                <a:gd name="T7" fmla="*/ 0 60000 65536"/>
                <a:gd name="T8" fmla="*/ 0 60000 65536"/>
              </a:gdLst>
              <a:ahLst/>
              <a:cxnLst>
                <a:cxn ang="T6">
                  <a:pos x="T0" y="T1"/>
                </a:cxn>
                <a:cxn ang="T7">
                  <a:pos x="T2" y="T3"/>
                </a:cxn>
                <a:cxn ang="T8">
                  <a:pos x="T4" y="T5"/>
                </a:cxn>
              </a:cxnLst>
              <a:rect l="0" t="0" r="r" b="b"/>
              <a:pathLst>
                <a:path w="3780" h="1800">
                  <a:moveTo>
                    <a:pt x="0" y="1800"/>
                  </a:moveTo>
                  <a:cubicBezTo>
                    <a:pt x="675" y="900"/>
                    <a:pt x="1350" y="0"/>
                    <a:pt x="1980" y="0"/>
                  </a:cubicBezTo>
                  <a:cubicBezTo>
                    <a:pt x="2610" y="0"/>
                    <a:pt x="3480" y="1500"/>
                    <a:pt x="3780" y="1800"/>
                  </a:cubicBezTo>
                </a:path>
              </a:pathLst>
            </a:custGeom>
            <a:noFill/>
            <a:ln w="9525">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Line 259"/>
            <p:cNvSpPr>
              <a:spLocks noChangeShapeType="1"/>
            </p:cNvSpPr>
            <p:nvPr/>
          </p:nvSpPr>
          <p:spPr bwMode="auto">
            <a:xfrm>
              <a:off x="5137373" y="3212257"/>
              <a:ext cx="0" cy="1143000"/>
            </a:xfrm>
            <a:prstGeom prst="line">
              <a:avLst/>
            </a:prstGeom>
            <a:noFill/>
            <a:ln w="9525">
              <a:solidFill>
                <a:srgbClr val="00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 Box 260"/>
            <p:cNvSpPr txBox="1">
              <a:spLocks noChangeArrowheads="1"/>
            </p:cNvSpPr>
            <p:nvPr/>
          </p:nvSpPr>
          <p:spPr bwMode="auto">
            <a:xfrm>
              <a:off x="6270848" y="3855194"/>
              <a:ext cx="914400" cy="342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HelveticaNeue LT 45 Light"/>
                  <a:ea typeface="Times New Roman" pitchFamily="18" charset="0"/>
                  <a:cs typeface="Arial" pitchFamily="34" charset="0"/>
                </a:rPr>
                <a:t>Tax rate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 name="Text Box 261"/>
            <p:cNvSpPr txBox="1">
              <a:spLocks noChangeArrowheads="1"/>
            </p:cNvSpPr>
            <p:nvPr/>
          </p:nvSpPr>
          <p:spPr bwMode="auto">
            <a:xfrm>
              <a:off x="3006948" y="3140819"/>
              <a:ext cx="9144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HelveticaNeue LT 45 Light"/>
                  <a:ea typeface="Times New Roman" pitchFamily="18" charset="0"/>
                  <a:cs typeface="Arial" pitchFamily="34" charset="0"/>
                </a:rPr>
                <a:t>Tax</a:t>
              </a:r>
              <a:endParaRPr kumimoji="0" lang="en-US"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HelveticaNeue LT 45 Light"/>
                  <a:ea typeface="Times New Roman" pitchFamily="18" charset="0"/>
                  <a:cs typeface="Arial" pitchFamily="34" charset="0"/>
                </a:rPr>
                <a:t>Revenue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9" name="Text Box 264"/>
            <p:cNvSpPr txBox="1">
              <a:spLocks noChangeArrowheads="1"/>
            </p:cNvSpPr>
            <p:nvPr/>
          </p:nvSpPr>
          <p:spPr bwMode="auto">
            <a:xfrm>
              <a:off x="5013548" y="4490194"/>
              <a:ext cx="228600" cy="234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a:ln>
                    <a:noFill/>
                  </a:ln>
                  <a:solidFill>
                    <a:schemeClr val="tx1"/>
                  </a:solidFill>
                  <a:effectLst/>
                  <a:latin typeface="Arial" pitchFamily="34" charset="0"/>
                  <a:ea typeface="Times New Roman" pitchFamily="18" charset="0"/>
                  <a:cs typeface="Arial" pitchFamily="34" charset="0"/>
                </a:rPr>
                <a:t>t</a:t>
              </a:r>
              <a:endParaRPr kumimoji="0" lang="en-US" sz="3600" b="0" i="0" u="none" strike="noStrike" cap="none" normalizeH="0" baseline="0">
                <a:ln>
                  <a:noFill/>
                </a:ln>
                <a:solidFill>
                  <a:schemeClr val="tx1"/>
                </a:solidFill>
                <a:effectLst/>
                <a:latin typeface="Arial" pitchFamily="34" charset="0"/>
                <a:cs typeface="Arial" pitchFamily="34" charset="0"/>
              </a:endParaRPr>
            </a:p>
          </p:txBody>
        </p:sp>
      </p:grpSp>
      <p:sp>
        <p:nvSpPr>
          <p:cNvPr id="10" name="Rectangle 7"/>
          <p:cNvSpPr>
            <a:spLocks noChangeArrowheads="1"/>
          </p:cNvSpPr>
          <p:nvPr/>
        </p:nvSpPr>
        <p:spPr bwMode="auto">
          <a:xfrm>
            <a:off x="0" y="43934"/>
            <a:ext cx="184725"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1" name="Rectangle 11"/>
          <p:cNvSpPr>
            <a:spLocks noChangeArrowheads="1"/>
          </p:cNvSpPr>
          <p:nvPr/>
        </p:nvSpPr>
        <p:spPr bwMode="auto">
          <a:xfrm>
            <a:off x="0" y="272534"/>
            <a:ext cx="184725"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 name="TextBox 12"/>
          <p:cNvSpPr txBox="1"/>
          <p:nvPr/>
        </p:nvSpPr>
        <p:spPr>
          <a:xfrm>
            <a:off x="503123" y="4293096"/>
            <a:ext cx="9073008" cy="1938992"/>
          </a:xfrm>
          <a:prstGeom prst="rect">
            <a:avLst/>
          </a:prstGeom>
          <a:noFill/>
        </p:spPr>
        <p:txBody>
          <a:bodyPr wrap="square" rtlCol="0">
            <a:spAutoFit/>
          </a:bodyPr>
          <a:lstStyle/>
          <a:p>
            <a:r>
              <a:rPr lang="en-GB" dirty="0"/>
              <a:t>Tax revenues will increase at a steeper rate when the tax rate is low as the low rates encourage growth. A point is then reached (tax rate t) where government gets maximum possible revenue. After this point, as tax rate increases, government gets a decreasing amount of revenue.</a:t>
            </a:r>
          </a:p>
          <a:p>
            <a:r>
              <a:rPr lang="en-GB" dirty="0"/>
              <a:t>But what rate is ‘t’?</a:t>
            </a:r>
          </a:p>
        </p:txBody>
      </p:sp>
    </p:spTree>
    <p:extLst>
      <p:ext uri="{BB962C8B-B14F-4D97-AF65-F5344CB8AC3E}">
        <p14:creationId xmlns:p14="http://schemas.microsoft.com/office/powerpoint/2010/main" val="3567898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50813" y="76200"/>
            <a:ext cx="9680575" cy="1143000"/>
          </a:xfrm>
          <a:noFill/>
        </p:spPr>
        <p:txBody>
          <a:bodyPr/>
          <a:lstStyle/>
          <a:p>
            <a:r>
              <a:rPr lang="en-US"/>
              <a:t>Alternative Tax Bases: </a:t>
            </a:r>
            <a:br>
              <a:rPr lang="en-US"/>
            </a:br>
            <a:r>
              <a:rPr lang="en-US"/>
              <a:t>Expenditure Tax</a:t>
            </a:r>
          </a:p>
        </p:txBody>
      </p:sp>
      <p:sp>
        <p:nvSpPr>
          <p:cNvPr id="20483" name="Rectangle 3"/>
          <p:cNvSpPr>
            <a:spLocks noGrp="1" noChangeArrowheads="1"/>
          </p:cNvSpPr>
          <p:nvPr>
            <p:ph type="body" idx="1"/>
          </p:nvPr>
        </p:nvSpPr>
        <p:spPr>
          <a:xfrm>
            <a:off x="457200" y="1295400"/>
            <a:ext cx="8934450" cy="4114800"/>
          </a:xfrm>
          <a:noFill/>
        </p:spPr>
        <p:txBody>
          <a:bodyPr/>
          <a:lstStyle/>
          <a:p>
            <a:pPr>
              <a:lnSpc>
                <a:spcPct val="90000"/>
              </a:lnSpc>
            </a:pPr>
            <a:endParaRPr lang="en-US" sz="2800" dirty="0"/>
          </a:p>
          <a:p>
            <a:pPr>
              <a:lnSpc>
                <a:spcPct val="90000"/>
              </a:lnSpc>
              <a:buFontTx/>
              <a:buChar char="•"/>
            </a:pPr>
            <a:r>
              <a:rPr lang="en-US" sz="2800" dirty="0"/>
              <a:t>Direct tax to replace Income Tax (more than just a tax on spending)</a:t>
            </a:r>
          </a:p>
          <a:p>
            <a:pPr>
              <a:lnSpc>
                <a:spcPct val="90000"/>
              </a:lnSpc>
              <a:buFontTx/>
              <a:buChar char="•"/>
            </a:pPr>
            <a:r>
              <a:rPr lang="en-US" sz="2800" dirty="0"/>
              <a:t>Meade version : </a:t>
            </a:r>
            <a:br>
              <a:rPr lang="en-US" sz="2800" dirty="0"/>
            </a:br>
            <a:r>
              <a:rPr lang="en-US" sz="2400" dirty="0"/>
              <a:t>ET tax base = income + </a:t>
            </a:r>
            <a:r>
              <a:rPr lang="en-US" sz="2400" dirty="0" err="1"/>
              <a:t>dissavings</a:t>
            </a:r>
            <a:r>
              <a:rPr lang="en-US" sz="2400" dirty="0"/>
              <a:t> - savings</a:t>
            </a:r>
            <a:r>
              <a:rPr lang="en-US" sz="2800" dirty="0"/>
              <a:t> </a:t>
            </a:r>
          </a:p>
          <a:p>
            <a:pPr>
              <a:lnSpc>
                <a:spcPct val="90000"/>
              </a:lnSpc>
              <a:buFontTx/>
              <a:buChar char="•"/>
            </a:pPr>
            <a:r>
              <a:rPr lang="en-US" sz="2800" dirty="0"/>
              <a:t>Register assets that then included in tax base</a:t>
            </a:r>
          </a:p>
          <a:p>
            <a:pPr>
              <a:lnSpc>
                <a:spcPct val="90000"/>
              </a:lnSpc>
              <a:buFontTx/>
              <a:buChar char="•"/>
            </a:pPr>
            <a:r>
              <a:rPr lang="en-US" sz="2800" dirty="0"/>
              <a:t>Benefits :</a:t>
            </a:r>
          </a:p>
          <a:p>
            <a:pPr lvl="1">
              <a:lnSpc>
                <a:spcPct val="90000"/>
              </a:lnSpc>
            </a:pPr>
            <a:r>
              <a:rPr lang="en-US" sz="2400" dirty="0"/>
              <a:t>tax someone on what they take out of society therefore equitable</a:t>
            </a:r>
          </a:p>
          <a:p>
            <a:pPr lvl="1">
              <a:lnSpc>
                <a:spcPct val="90000"/>
              </a:lnSpc>
            </a:pPr>
            <a:r>
              <a:rPr lang="en-US" sz="2400" dirty="0"/>
              <a:t>removes disincentives to work and save</a:t>
            </a:r>
          </a:p>
          <a:p>
            <a:pPr lvl="1">
              <a:lnSpc>
                <a:spcPct val="90000"/>
              </a:lnSpc>
            </a:pPr>
            <a:r>
              <a:rPr lang="en-US" sz="2400" dirty="0"/>
              <a:t>no need for separate taxes on capital</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26"/>
          <p:cNvSpPr>
            <a:spLocks noGrp="1" noChangeArrowheads="1"/>
          </p:cNvSpPr>
          <p:nvPr>
            <p:ph type="title"/>
          </p:nvPr>
        </p:nvSpPr>
        <p:spPr>
          <a:xfrm>
            <a:off x="150813" y="76200"/>
            <a:ext cx="9680575" cy="1143000"/>
          </a:xfrm>
          <a:noFill/>
        </p:spPr>
        <p:txBody>
          <a:bodyPr/>
          <a:lstStyle/>
          <a:p>
            <a:r>
              <a:rPr lang="en-US"/>
              <a:t>Alternative Tax Bases: </a:t>
            </a:r>
            <a:br>
              <a:rPr lang="en-US"/>
            </a:br>
            <a:r>
              <a:rPr lang="en-US"/>
              <a:t>Expenditure Tax</a:t>
            </a:r>
          </a:p>
        </p:txBody>
      </p:sp>
      <p:sp>
        <p:nvSpPr>
          <p:cNvPr id="21507" name="Rectangle 1027"/>
          <p:cNvSpPr>
            <a:spLocks noGrp="1" noChangeArrowheads="1"/>
          </p:cNvSpPr>
          <p:nvPr>
            <p:ph type="body" idx="1"/>
          </p:nvPr>
        </p:nvSpPr>
        <p:spPr>
          <a:xfrm>
            <a:off x="457200" y="1295400"/>
            <a:ext cx="8934450" cy="4114800"/>
          </a:xfrm>
          <a:noFill/>
        </p:spPr>
        <p:txBody>
          <a:bodyPr/>
          <a:lstStyle/>
          <a:p>
            <a:pPr>
              <a:lnSpc>
                <a:spcPct val="90000"/>
              </a:lnSpc>
            </a:pPr>
            <a:endParaRPr lang="en-US"/>
          </a:p>
          <a:p>
            <a:pPr>
              <a:lnSpc>
                <a:spcPct val="90000"/>
              </a:lnSpc>
              <a:buFontTx/>
              <a:buChar char="•"/>
            </a:pPr>
            <a:r>
              <a:rPr lang="en-US"/>
              <a:t>Problems :</a:t>
            </a:r>
          </a:p>
          <a:p>
            <a:pPr lvl="1">
              <a:lnSpc>
                <a:spcPct val="90000"/>
              </a:lnSpc>
            </a:pPr>
            <a:r>
              <a:rPr lang="en-US"/>
              <a:t>as tend to save more when younger proportionally and spend more when older, then taxed when least able to pay it</a:t>
            </a:r>
          </a:p>
          <a:p>
            <a:pPr lvl="1">
              <a:lnSpc>
                <a:spcPct val="90000"/>
              </a:lnSpc>
            </a:pPr>
            <a:r>
              <a:rPr lang="en-US"/>
              <a:t>double tax agreements with other countries difficult to operate</a:t>
            </a:r>
          </a:p>
          <a:p>
            <a:pPr lvl="1">
              <a:lnSpc>
                <a:spcPct val="90000"/>
              </a:lnSpc>
            </a:pPr>
            <a:r>
              <a:rPr lang="en-US"/>
              <a:t>distort capital markets as nature of assets matters for registration</a:t>
            </a:r>
          </a:p>
        </p:txBody>
      </p:sp>
      <p:sp>
        <p:nvSpPr>
          <p:cNvPr id="2" name="TextBox 1">
            <a:extLst>
              <a:ext uri="{FF2B5EF4-FFF2-40B4-BE49-F238E27FC236}">
                <a16:creationId xmlns:a16="http://schemas.microsoft.com/office/drawing/2014/main" id="{43A97619-2AD2-4B4C-843C-AF7B1EA7F546}"/>
              </a:ext>
            </a:extLst>
          </p:cNvPr>
          <p:cNvSpPr txBox="1"/>
          <p:nvPr/>
        </p:nvSpPr>
        <p:spPr>
          <a:xfrm>
            <a:off x="5198724" y="6431622"/>
            <a:ext cx="184731" cy="461665"/>
          </a:xfrm>
          <a:prstGeom prst="rect">
            <a:avLst/>
          </a:prstGeom>
          <a:noFill/>
        </p:spPr>
        <p:txBody>
          <a:bodyPr wrap="none" rtlCol="0">
            <a:spAutoFit/>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issues in taxation design</a:t>
            </a:r>
          </a:p>
        </p:txBody>
      </p:sp>
      <p:sp>
        <p:nvSpPr>
          <p:cNvPr id="3" name="Content Placeholder 2"/>
          <p:cNvSpPr>
            <a:spLocks noGrp="1"/>
          </p:cNvSpPr>
          <p:nvPr>
            <p:ph idx="1"/>
          </p:nvPr>
        </p:nvSpPr>
        <p:spPr/>
        <p:txBody>
          <a:bodyPr/>
          <a:lstStyle/>
          <a:p>
            <a:r>
              <a:rPr lang="en-GB" dirty="0"/>
              <a:t>What to tax? The tax base - Income, wealth, consumption.</a:t>
            </a:r>
          </a:p>
          <a:p>
            <a:r>
              <a:rPr lang="en-GB" dirty="0"/>
              <a:t>Who to tax? Individuals, families?</a:t>
            </a:r>
          </a:p>
          <a:p>
            <a:r>
              <a:rPr lang="en-GB" dirty="0"/>
              <a:t>What tax rate structure? Proportional, progressive, regressive?</a:t>
            </a:r>
          </a:p>
          <a:p>
            <a:endParaRPr lang="en-GB" dirty="0"/>
          </a:p>
        </p:txBody>
      </p:sp>
    </p:spTree>
    <p:extLst>
      <p:ext uri="{BB962C8B-B14F-4D97-AF65-F5344CB8AC3E}">
        <p14:creationId xmlns:p14="http://schemas.microsoft.com/office/powerpoint/2010/main" val="930157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noFill/>
        </p:spPr>
        <p:txBody>
          <a:bodyPr/>
          <a:lstStyle/>
          <a:p>
            <a:r>
              <a:rPr lang="en-GB" dirty="0"/>
              <a:t>Tax rates</a:t>
            </a:r>
          </a:p>
        </p:txBody>
      </p:sp>
      <p:sp>
        <p:nvSpPr>
          <p:cNvPr id="20483" name="Rectangle 3"/>
          <p:cNvSpPr>
            <a:spLocks noGrp="1" noChangeArrowheads="1"/>
          </p:cNvSpPr>
          <p:nvPr>
            <p:ph type="body" idx="1"/>
          </p:nvPr>
        </p:nvSpPr>
        <p:spPr>
          <a:xfrm>
            <a:off x="743189" y="2133600"/>
            <a:ext cx="8419624" cy="4114800"/>
          </a:xfrm>
          <a:noFill/>
        </p:spPr>
        <p:txBody>
          <a:bodyPr/>
          <a:lstStyle/>
          <a:p>
            <a:pPr lvl="1">
              <a:lnSpc>
                <a:spcPct val="90000"/>
              </a:lnSpc>
            </a:pPr>
            <a:r>
              <a:rPr lang="en-GB" sz="2400" i="1" dirty="0"/>
              <a:t>Progressive = </a:t>
            </a:r>
            <a:r>
              <a:rPr lang="en-GB" sz="2400" dirty="0"/>
              <a:t>tax represents </a:t>
            </a:r>
            <a:r>
              <a:rPr lang="en-GB" sz="2400" u="sng" dirty="0"/>
              <a:t>increasing</a:t>
            </a:r>
            <a:r>
              <a:rPr lang="en-GB" sz="2400" dirty="0"/>
              <a:t> portion as the value of the tax basis rises </a:t>
            </a:r>
          </a:p>
          <a:p>
            <a:pPr lvl="2">
              <a:lnSpc>
                <a:spcPct val="90000"/>
              </a:lnSpc>
            </a:pPr>
            <a:r>
              <a:rPr lang="en-GB" sz="2000" dirty="0"/>
              <a:t>marginal tax rate &gt; average tax rate</a:t>
            </a:r>
          </a:p>
          <a:p>
            <a:pPr lvl="1">
              <a:lnSpc>
                <a:spcPct val="90000"/>
              </a:lnSpc>
            </a:pPr>
            <a:r>
              <a:rPr lang="en-GB" sz="2400" i="1" dirty="0"/>
              <a:t>Proportional =</a:t>
            </a:r>
            <a:r>
              <a:rPr lang="en-GB" sz="2400" dirty="0"/>
              <a:t> tax represents </a:t>
            </a:r>
            <a:r>
              <a:rPr lang="en-GB" sz="2400" u="sng" dirty="0"/>
              <a:t>constant</a:t>
            </a:r>
            <a:r>
              <a:rPr lang="en-GB" sz="2400" dirty="0"/>
              <a:t> portion of the value of the tax base </a:t>
            </a:r>
          </a:p>
          <a:p>
            <a:pPr lvl="2">
              <a:lnSpc>
                <a:spcPct val="90000"/>
              </a:lnSpc>
            </a:pPr>
            <a:r>
              <a:rPr lang="en-GB" sz="2000" dirty="0"/>
              <a:t>marginal tax rate = average tax rate</a:t>
            </a:r>
          </a:p>
          <a:p>
            <a:pPr lvl="1">
              <a:lnSpc>
                <a:spcPct val="90000"/>
              </a:lnSpc>
            </a:pPr>
            <a:r>
              <a:rPr lang="en-GB" sz="2400" i="1" dirty="0"/>
              <a:t>Regressive = </a:t>
            </a:r>
            <a:r>
              <a:rPr lang="en-GB" sz="2400" dirty="0"/>
              <a:t>tax represents </a:t>
            </a:r>
            <a:r>
              <a:rPr lang="en-GB" sz="2400" u="sng" dirty="0"/>
              <a:t>declining</a:t>
            </a:r>
            <a:r>
              <a:rPr lang="en-GB" sz="2400" dirty="0"/>
              <a:t> portion as value of the tax basis rises </a:t>
            </a:r>
          </a:p>
          <a:p>
            <a:pPr lvl="2">
              <a:lnSpc>
                <a:spcPct val="90000"/>
              </a:lnSpc>
            </a:pPr>
            <a:r>
              <a:rPr lang="en-GB" sz="2000" dirty="0"/>
              <a:t>marginal tax rate &lt; average tax rate) </a:t>
            </a:r>
          </a:p>
        </p:txBody>
      </p:sp>
    </p:spTree>
    <p:extLst>
      <p:ext uri="{BB962C8B-B14F-4D97-AF65-F5344CB8AC3E}">
        <p14:creationId xmlns:p14="http://schemas.microsoft.com/office/powerpoint/2010/main" val="305763173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p:spPr>
        <p:txBody>
          <a:bodyPr/>
          <a:lstStyle/>
          <a:p>
            <a:r>
              <a:rPr lang="en-GB" dirty="0"/>
              <a:t>Tax Rates</a:t>
            </a:r>
          </a:p>
        </p:txBody>
      </p:sp>
      <p:sp>
        <p:nvSpPr>
          <p:cNvPr id="21507" name="Rectangle 3"/>
          <p:cNvSpPr>
            <a:spLocks noGrp="1" noChangeArrowheads="1"/>
          </p:cNvSpPr>
          <p:nvPr>
            <p:ph type="body" idx="1"/>
          </p:nvPr>
        </p:nvSpPr>
        <p:spPr>
          <a:xfrm>
            <a:off x="743189" y="2514600"/>
            <a:ext cx="8419624" cy="3124200"/>
          </a:xfrm>
          <a:noFill/>
        </p:spPr>
        <p:txBody>
          <a:bodyPr/>
          <a:lstStyle/>
          <a:p>
            <a:pPr>
              <a:buFontTx/>
              <a:buNone/>
            </a:pPr>
            <a:r>
              <a:rPr lang="en-GB" sz="2400" b="1"/>
              <a:t>Marginal tax rate </a:t>
            </a:r>
            <a:r>
              <a:rPr lang="en-GB" sz="2400"/>
              <a:t>=</a:t>
            </a:r>
          </a:p>
          <a:p>
            <a:pPr>
              <a:buFontTx/>
              <a:buNone/>
            </a:pPr>
            <a:r>
              <a:rPr lang="en-GB" sz="2400"/>
              <a:t>				amount of tax paid on next £1</a:t>
            </a:r>
          </a:p>
          <a:p>
            <a:pPr>
              <a:buFontTx/>
              <a:buNone/>
            </a:pPr>
            <a:r>
              <a:rPr lang="en-GB" sz="2400"/>
              <a:t>				 		   </a:t>
            </a:r>
          </a:p>
          <a:p>
            <a:pPr>
              <a:buFontTx/>
              <a:buNone/>
            </a:pPr>
            <a:r>
              <a:rPr lang="en-GB" sz="2400" b="1"/>
              <a:t>Average tax rate </a:t>
            </a:r>
            <a:r>
              <a:rPr lang="en-GB" sz="2400"/>
              <a:t>=</a:t>
            </a:r>
          </a:p>
          <a:p>
            <a:pPr>
              <a:buFontTx/>
              <a:buNone/>
            </a:pPr>
            <a:r>
              <a:rPr lang="en-GB" sz="2400"/>
              <a:t>				total tax due</a:t>
            </a:r>
          </a:p>
          <a:p>
            <a:pPr>
              <a:buFontTx/>
              <a:buNone/>
            </a:pPr>
            <a:r>
              <a:rPr lang="en-GB" sz="2400"/>
              <a:t>				total income</a:t>
            </a:r>
          </a:p>
          <a:p>
            <a:pPr>
              <a:buFontTx/>
              <a:buNone/>
            </a:pPr>
            <a:endParaRPr lang="en-GB" sz="2400"/>
          </a:p>
        </p:txBody>
      </p:sp>
      <p:sp>
        <p:nvSpPr>
          <p:cNvPr id="21508" name="Line 5"/>
          <p:cNvSpPr>
            <a:spLocks noChangeShapeType="1"/>
          </p:cNvSpPr>
          <p:nvPr/>
        </p:nvSpPr>
        <p:spPr bwMode="auto">
          <a:xfrm>
            <a:off x="3549200" y="4724400"/>
            <a:ext cx="2229565" cy="0"/>
          </a:xfrm>
          <a:prstGeom prst="line">
            <a:avLst/>
          </a:prstGeom>
          <a:noFill/>
          <a:ln w="12700">
            <a:solidFill>
              <a:schemeClr val="tx1"/>
            </a:solidFill>
            <a:round/>
            <a:headEnd type="none" w="sm" len="sm"/>
            <a:tailEnd type="none" w="sm" len="sm"/>
          </a:ln>
        </p:spPr>
        <p:txBody>
          <a:bodyPr wrap="none" anchor="ctr"/>
          <a:lstStyle/>
          <a:p>
            <a:endParaRPr lang="en-GB"/>
          </a:p>
        </p:txBody>
      </p:sp>
    </p:spTree>
    <p:extLst>
      <p:ext uri="{BB962C8B-B14F-4D97-AF65-F5344CB8AC3E}">
        <p14:creationId xmlns:p14="http://schemas.microsoft.com/office/powerpoint/2010/main" val="38531787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noFill/>
        </p:spPr>
        <p:txBody>
          <a:bodyPr/>
          <a:lstStyle/>
          <a:p>
            <a:r>
              <a:rPr lang="en-GB" dirty="0"/>
              <a:t>Background: Tax Rates</a:t>
            </a:r>
          </a:p>
        </p:txBody>
      </p:sp>
      <p:sp>
        <p:nvSpPr>
          <p:cNvPr id="22531" name="Line 7"/>
          <p:cNvSpPr>
            <a:spLocks noChangeShapeType="1"/>
          </p:cNvSpPr>
          <p:nvPr/>
        </p:nvSpPr>
        <p:spPr bwMode="auto">
          <a:xfrm>
            <a:off x="1638825" y="2133600"/>
            <a:ext cx="0" cy="3671888"/>
          </a:xfrm>
          <a:prstGeom prst="line">
            <a:avLst/>
          </a:prstGeom>
          <a:noFill/>
          <a:ln w="12700">
            <a:solidFill>
              <a:schemeClr val="tx1"/>
            </a:solidFill>
            <a:round/>
            <a:headEnd type="none" w="sm" len="sm"/>
            <a:tailEnd type="none" w="sm" len="sm"/>
          </a:ln>
        </p:spPr>
        <p:txBody>
          <a:bodyPr/>
          <a:lstStyle/>
          <a:p>
            <a:endParaRPr lang="en-GB"/>
          </a:p>
        </p:txBody>
      </p:sp>
      <p:sp>
        <p:nvSpPr>
          <p:cNvPr id="22532" name="Line 8"/>
          <p:cNvSpPr>
            <a:spLocks noChangeShapeType="1"/>
          </p:cNvSpPr>
          <p:nvPr/>
        </p:nvSpPr>
        <p:spPr bwMode="auto">
          <a:xfrm>
            <a:off x="1638826" y="5805488"/>
            <a:ext cx="5618376" cy="0"/>
          </a:xfrm>
          <a:prstGeom prst="line">
            <a:avLst/>
          </a:prstGeom>
          <a:noFill/>
          <a:ln w="12700">
            <a:solidFill>
              <a:schemeClr val="tx1"/>
            </a:solidFill>
            <a:round/>
            <a:headEnd type="none" w="sm" len="sm"/>
            <a:tailEnd type="none" w="sm" len="sm"/>
          </a:ln>
        </p:spPr>
        <p:txBody>
          <a:bodyPr/>
          <a:lstStyle/>
          <a:p>
            <a:endParaRPr lang="en-GB"/>
          </a:p>
        </p:txBody>
      </p:sp>
      <p:sp>
        <p:nvSpPr>
          <p:cNvPr id="22533" name="Text Box 9"/>
          <p:cNvSpPr txBox="1">
            <a:spLocks noChangeArrowheads="1"/>
          </p:cNvSpPr>
          <p:nvPr/>
        </p:nvSpPr>
        <p:spPr bwMode="auto">
          <a:xfrm>
            <a:off x="827353" y="3594100"/>
            <a:ext cx="747320" cy="830997"/>
          </a:xfrm>
          <a:prstGeom prst="rect">
            <a:avLst/>
          </a:prstGeom>
          <a:noFill/>
          <a:ln w="12700">
            <a:noFill/>
            <a:miter lim="800000"/>
            <a:headEnd type="none" w="sm" len="sm"/>
            <a:tailEnd type="none" w="sm" len="sm"/>
          </a:ln>
        </p:spPr>
        <p:txBody>
          <a:bodyPr wrap="none">
            <a:spAutoFit/>
          </a:bodyPr>
          <a:lstStyle/>
          <a:p>
            <a:r>
              <a:rPr lang="en-GB" dirty="0"/>
              <a:t>Rate</a:t>
            </a:r>
          </a:p>
          <a:p>
            <a:r>
              <a:rPr lang="en-GB" dirty="0"/>
              <a:t>%</a:t>
            </a:r>
          </a:p>
        </p:txBody>
      </p:sp>
      <p:sp>
        <p:nvSpPr>
          <p:cNvPr id="22534" name="Text Box 10"/>
          <p:cNvSpPr txBox="1">
            <a:spLocks noChangeArrowheads="1"/>
          </p:cNvSpPr>
          <p:nvPr/>
        </p:nvSpPr>
        <p:spPr bwMode="auto">
          <a:xfrm>
            <a:off x="3944614" y="5969000"/>
            <a:ext cx="1013419" cy="461665"/>
          </a:xfrm>
          <a:prstGeom prst="rect">
            <a:avLst/>
          </a:prstGeom>
          <a:noFill/>
          <a:ln w="12700">
            <a:noFill/>
            <a:miter lim="800000"/>
            <a:headEnd type="none" w="sm" len="sm"/>
            <a:tailEnd type="none" w="sm" len="sm"/>
          </a:ln>
        </p:spPr>
        <p:txBody>
          <a:bodyPr wrap="none">
            <a:spAutoFit/>
          </a:bodyPr>
          <a:lstStyle/>
          <a:p>
            <a:r>
              <a:rPr lang="en-GB" dirty="0"/>
              <a:t>Base £</a:t>
            </a:r>
          </a:p>
        </p:txBody>
      </p:sp>
      <p:sp>
        <p:nvSpPr>
          <p:cNvPr id="22535" name="Line 11"/>
          <p:cNvSpPr>
            <a:spLocks noChangeShapeType="1"/>
          </p:cNvSpPr>
          <p:nvPr/>
        </p:nvSpPr>
        <p:spPr bwMode="auto">
          <a:xfrm>
            <a:off x="1638826" y="4084638"/>
            <a:ext cx="5618376" cy="0"/>
          </a:xfrm>
          <a:prstGeom prst="line">
            <a:avLst/>
          </a:prstGeom>
          <a:noFill/>
          <a:ln w="12700">
            <a:solidFill>
              <a:schemeClr val="tx1"/>
            </a:solidFill>
            <a:round/>
            <a:headEnd type="none" w="sm" len="sm"/>
            <a:tailEnd type="none" w="sm" len="sm"/>
          </a:ln>
        </p:spPr>
        <p:txBody>
          <a:bodyPr/>
          <a:lstStyle/>
          <a:p>
            <a:endParaRPr lang="en-GB"/>
          </a:p>
        </p:txBody>
      </p:sp>
      <p:sp>
        <p:nvSpPr>
          <p:cNvPr id="22536" name="Text Box 12"/>
          <p:cNvSpPr txBox="1">
            <a:spLocks noChangeArrowheads="1"/>
          </p:cNvSpPr>
          <p:nvPr/>
        </p:nvSpPr>
        <p:spPr bwMode="auto">
          <a:xfrm>
            <a:off x="7617680" y="3829050"/>
            <a:ext cx="1201621" cy="461665"/>
          </a:xfrm>
          <a:prstGeom prst="rect">
            <a:avLst/>
          </a:prstGeom>
          <a:noFill/>
          <a:ln w="12700">
            <a:noFill/>
            <a:miter lim="800000"/>
            <a:headEnd type="none" w="sm" len="sm"/>
            <a:tailEnd type="none" w="sm" len="sm"/>
          </a:ln>
        </p:spPr>
        <p:txBody>
          <a:bodyPr wrap="none">
            <a:spAutoFit/>
          </a:bodyPr>
          <a:lstStyle/>
          <a:p>
            <a:r>
              <a:rPr lang="en-GB"/>
              <a:t>Flat rate</a:t>
            </a:r>
          </a:p>
        </p:txBody>
      </p:sp>
      <p:sp>
        <p:nvSpPr>
          <p:cNvPr id="22537" name="Line 13"/>
          <p:cNvSpPr>
            <a:spLocks noChangeShapeType="1"/>
          </p:cNvSpPr>
          <p:nvPr/>
        </p:nvSpPr>
        <p:spPr bwMode="auto">
          <a:xfrm flipV="1">
            <a:off x="1638826" y="2438400"/>
            <a:ext cx="5834345" cy="3367088"/>
          </a:xfrm>
          <a:prstGeom prst="line">
            <a:avLst/>
          </a:prstGeom>
          <a:noFill/>
          <a:ln w="12700">
            <a:solidFill>
              <a:schemeClr val="tx1"/>
            </a:solidFill>
            <a:round/>
            <a:headEnd type="none" w="sm" len="sm"/>
            <a:tailEnd type="none" w="sm" len="sm"/>
          </a:ln>
        </p:spPr>
        <p:txBody>
          <a:bodyPr/>
          <a:lstStyle/>
          <a:p>
            <a:endParaRPr lang="en-GB"/>
          </a:p>
        </p:txBody>
      </p:sp>
      <p:sp>
        <p:nvSpPr>
          <p:cNvPr id="22538" name="Text Box 14"/>
          <p:cNvSpPr txBox="1">
            <a:spLocks noChangeArrowheads="1"/>
          </p:cNvSpPr>
          <p:nvPr/>
        </p:nvSpPr>
        <p:spPr bwMode="auto">
          <a:xfrm>
            <a:off x="7617680" y="2152651"/>
            <a:ext cx="1620756" cy="830997"/>
          </a:xfrm>
          <a:prstGeom prst="rect">
            <a:avLst/>
          </a:prstGeom>
          <a:noFill/>
          <a:ln w="12700">
            <a:noFill/>
            <a:miter lim="800000"/>
            <a:headEnd type="none" w="sm" len="sm"/>
            <a:tailEnd type="none" w="sm" len="sm"/>
          </a:ln>
        </p:spPr>
        <p:txBody>
          <a:bodyPr wrap="none">
            <a:spAutoFit/>
          </a:bodyPr>
          <a:lstStyle/>
          <a:p>
            <a:r>
              <a:rPr lang="en-GB"/>
              <a:t>Progressive</a:t>
            </a:r>
            <a:br>
              <a:rPr lang="en-GB"/>
            </a:br>
            <a:r>
              <a:rPr lang="en-GB"/>
              <a:t>rate</a:t>
            </a:r>
          </a:p>
        </p:txBody>
      </p:sp>
      <p:sp>
        <p:nvSpPr>
          <p:cNvPr id="22539" name="Line 15"/>
          <p:cNvSpPr>
            <a:spLocks noChangeShapeType="1"/>
          </p:cNvSpPr>
          <p:nvPr/>
        </p:nvSpPr>
        <p:spPr bwMode="auto">
          <a:xfrm>
            <a:off x="1638825" y="2708276"/>
            <a:ext cx="5761297" cy="2665413"/>
          </a:xfrm>
          <a:prstGeom prst="line">
            <a:avLst/>
          </a:prstGeom>
          <a:noFill/>
          <a:ln w="12700">
            <a:solidFill>
              <a:schemeClr val="tx1"/>
            </a:solidFill>
            <a:round/>
            <a:headEnd type="none" w="sm" len="sm"/>
            <a:tailEnd type="none" w="sm" len="sm"/>
          </a:ln>
        </p:spPr>
        <p:txBody>
          <a:bodyPr/>
          <a:lstStyle/>
          <a:p>
            <a:endParaRPr lang="en-GB"/>
          </a:p>
        </p:txBody>
      </p:sp>
      <p:sp>
        <p:nvSpPr>
          <p:cNvPr id="22540" name="Text Box 16"/>
          <p:cNvSpPr txBox="1">
            <a:spLocks noChangeArrowheads="1"/>
          </p:cNvSpPr>
          <p:nvPr/>
        </p:nvSpPr>
        <p:spPr bwMode="auto">
          <a:xfrm>
            <a:off x="7689140" y="5105401"/>
            <a:ext cx="1535096" cy="830997"/>
          </a:xfrm>
          <a:prstGeom prst="rect">
            <a:avLst/>
          </a:prstGeom>
          <a:noFill/>
          <a:ln w="12700">
            <a:noFill/>
            <a:miter lim="800000"/>
            <a:headEnd type="none" w="sm" len="sm"/>
            <a:tailEnd type="none" w="sm" len="sm"/>
          </a:ln>
        </p:spPr>
        <p:txBody>
          <a:bodyPr wrap="none">
            <a:spAutoFit/>
          </a:bodyPr>
          <a:lstStyle/>
          <a:p>
            <a:r>
              <a:rPr lang="en-GB"/>
              <a:t>Regressive</a:t>
            </a:r>
            <a:br>
              <a:rPr lang="en-GB"/>
            </a:br>
            <a:r>
              <a:rPr lang="en-GB"/>
              <a:t>rate</a:t>
            </a:r>
          </a:p>
        </p:txBody>
      </p:sp>
    </p:spTree>
    <p:extLst>
      <p:ext uri="{BB962C8B-B14F-4D97-AF65-F5344CB8AC3E}">
        <p14:creationId xmlns:p14="http://schemas.microsoft.com/office/powerpoint/2010/main" val="190496687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p:spPr>
        <p:txBody>
          <a:bodyPr/>
          <a:lstStyle/>
          <a:p>
            <a:r>
              <a:rPr lang="en-GB" dirty="0"/>
              <a:t>Background: Tax Rates</a:t>
            </a:r>
          </a:p>
        </p:txBody>
      </p:sp>
      <p:sp>
        <p:nvSpPr>
          <p:cNvPr id="23555" name="Rectangle 3"/>
          <p:cNvSpPr>
            <a:spLocks noGrp="1" noChangeArrowheads="1"/>
          </p:cNvSpPr>
          <p:nvPr>
            <p:ph type="body" idx="1"/>
          </p:nvPr>
        </p:nvSpPr>
        <p:spPr>
          <a:noFill/>
        </p:spPr>
        <p:txBody>
          <a:bodyPr/>
          <a:lstStyle/>
          <a:p>
            <a:pPr>
              <a:buFontTx/>
              <a:buNone/>
            </a:pPr>
            <a:r>
              <a:rPr lang="en-GB" sz="2400" dirty="0"/>
              <a:t>For example</a:t>
            </a:r>
          </a:p>
          <a:p>
            <a:pPr lvl="2">
              <a:buFontTx/>
              <a:buNone/>
            </a:pPr>
            <a:r>
              <a:rPr lang="en-GB" sz="2000" dirty="0"/>
              <a:t>a) 20p/£1 on all income </a:t>
            </a:r>
          </a:p>
          <a:p>
            <a:pPr lvl="2">
              <a:buFontTx/>
              <a:buNone/>
            </a:pPr>
            <a:r>
              <a:rPr lang="en-GB" sz="2000" dirty="0"/>
              <a:t>	MTR = 20/100 = 20%</a:t>
            </a:r>
          </a:p>
          <a:p>
            <a:pPr lvl="2">
              <a:buFontTx/>
              <a:buNone/>
            </a:pPr>
            <a:r>
              <a:rPr lang="en-GB" sz="2000" dirty="0"/>
              <a:t>	ATR = 20%</a:t>
            </a:r>
          </a:p>
          <a:p>
            <a:pPr lvl="2">
              <a:buFontTx/>
              <a:buNone/>
            </a:pPr>
            <a:endParaRPr lang="en-GB" sz="2000" dirty="0"/>
          </a:p>
          <a:p>
            <a:pPr lvl="2">
              <a:buFontTx/>
              <a:buNone/>
            </a:pPr>
            <a:r>
              <a:rPr lang="en-GB" sz="2000" dirty="0"/>
              <a:t>b) 20p/£1 on first £5000 then 25p/£1</a:t>
            </a:r>
          </a:p>
          <a:p>
            <a:pPr lvl="2">
              <a:buFontTx/>
              <a:buNone/>
            </a:pPr>
            <a:r>
              <a:rPr lang="en-GB" sz="2000" dirty="0"/>
              <a:t>	  £4,500 : 	MTR= 20%, ATR=20%</a:t>
            </a:r>
          </a:p>
          <a:p>
            <a:pPr lvl="2">
              <a:buFontTx/>
              <a:buNone/>
            </a:pPr>
            <a:r>
              <a:rPr lang="en-GB" sz="2000" dirty="0"/>
              <a:t>	  £5,500 : 	MTR= 25/100 = 25%</a:t>
            </a:r>
          </a:p>
          <a:p>
            <a:pPr lvl="2">
              <a:buFontTx/>
              <a:buNone/>
            </a:pPr>
            <a:r>
              <a:rPr lang="en-GB" sz="2000" dirty="0"/>
              <a:t>			ATR= (5000x20%+500x25%)</a:t>
            </a:r>
          </a:p>
          <a:p>
            <a:pPr lvl="2">
              <a:buFontTx/>
              <a:buNone/>
            </a:pPr>
            <a:r>
              <a:rPr lang="en-GB" sz="2000" dirty="0"/>
              <a:t>					5,500		= 20.45%</a:t>
            </a:r>
          </a:p>
          <a:p>
            <a:pPr lvl="2">
              <a:buFontTx/>
              <a:buNone/>
            </a:pPr>
            <a:r>
              <a:rPr lang="en-GB" sz="2000" dirty="0"/>
              <a:t>     </a:t>
            </a:r>
          </a:p>
        </p:txBody>
      </p:sp>
      <p:sp>
        <p:nvSpPr>
          <p:cNvPr id="23556" name="Line 4"/>
          <p:cNvSpPr>
            <a:spLocks noChangeShapeType="1"/>
          </p:cNvSpPr>
          <p:nvPr/>
        </p:nvSpPr>
        <p:spPr bwMode="auto">
          <a:xfrm>
            <a:off x="4448944" y="5373216"/>
            <a:ext cx="2972753" cy="0"/>
          </a:xfrm>
          <a:prstGeom prst="line">
            <a:avLst/>
          </a:prstGeom>
          <a:noFill/>
          <a:ln w="12700">
            <a:solidFill>
              <a:schemeClr val="tx1"/>
            </a:solidFill>
            <a:round/>
            <a:headEnd type="none" w="sm" len="sm"/>
            <a:tailEnd type="none" w="sm" len="sm"/>
          </a:ln>
        </p:spPr>
        <p:txBody>
          <a:bodyPr wrap="none" anchor="ctr"/>
          <a:lstStyle/>
          <a:p>
            <a:endParaRPr lang="en-GB"/>
          </a:p>
        </p:txBody>
      </p:sp>
      <p:sp>
        <p:nvSpPr>
          <p:cNvPr id="2" name="Line Callout 1 1"/>
          <p:cNvSpPr/>
          <p:nvPr/>
        </p:nvSpPr>
        <p:spPr bwMode="auto">
          <a:xfrm>
            <a:off x="7113932" y="2132856"/>
            <a:ext cx="1944839" cy="576064"/>
          </a:xfrm>
          <a:prstGeom prst="borderCallout1">
            <a:avLst>
              <a:gd name="adj1" fmla="val 18750"/>
              <a:gd name="adj2" fmla="val -8333"/>
              <a:gd name="adj3" fmla="val 89352"/>
              <a:gd name="adj4" fmla="val -106268"/>
            </a:avLst>
          </a:prstGeom>
          <a:solidFill>
            <a:schemeClr val="bg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rPr>
              <a:t>Proportional</a:t>
            </a:r>
          </a:p>
        </p:txBody>
      </p:sp>
      <p:sp>
        <p:nvSpPr>
          <p:cNvPr id="3" name="Line Callout 1 2"/>
          <p:cNvSpPr/>
          <p:nvPr/>
        </p:nvSpPr>
        <p:spPr bwMode="auto">
          <a:xfrm>
            <a:off x="7113932" y="3356992"/>
            <a:ext cx="2016870" cy="576064"/>
          </a:xfrm>
          <a:prstGeom prst="borderCallout1">
            <a:avLst/>
          </a:prstGeom>
          <a:solidFill>
            <a:schemeClr val="bg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rPr>
              <a:t>Progressive </a:t>
            </a:r>
          </a:p>
        </p:txBody>
      </p:sp>
    </p:spTree>
    <p:extLst>
      <p:ext uri="{BB962C8B-B14F-4D97-AF65-F5344CB8AC3E}">
        <p14:creationId xmlns:p14="http://schemas.microsoft.com/office/powerpoint/2010/main" val="245785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62001" y="457200"/>
            <a:ext cx="8420100" cy="1143000"/>
          </a:xfrm>
          <a:noFill/>
        </p:spPr>
        <p:txBody>
          <a:bodyPr/>
          <a:lstStyle/>
          <a:p>
            <a:r>
              <a:rPr lang="en-GB"/>
              <a:t>Desirable characteristics of a tax system</a:t>
            </a:r>
          </a:p>
        </p:txBody>
      </p:sp>
      <p:sp>
        <p:nvSpPr>
          <p:cNvPr id="4099" name="Rectangle 3"/>
          <p:cNvSpPr>
            <a:spLocks noGrp="1" noChangeArrowheads="1"/>
          </p:cNvSpPr>
          <p:nvPr>
            <p:ph type="body" idx="1"/>
          </p:nvPr>
        </p:nvSpPr>
        <p:spPr>
          <a:xfrm>
            <a:off x="762001" y="1828800"/>
            <a:ext cx="8842375" cy="4114800"/>
          </a:xfrm>
          <a:noFill/>
        </p:spPr>
        <p:txBody>
          <a:bodyPr/>
          <a:lstStyle/>
          <a:p>
            <a:r>
              <a:rPr lang="en-GB"/>
              <a:t>Adam Smith : </a:t>
            </a:r>
            <a:r>
              <a:rPr lang="en-GB" i="1"/>
              <a:t>The Wealth of Nations </a:t>
            </a:r>
            <a:r>
              <a:rPr lang="en-GB"/>
              <a:t> (1776) ‘Good Tax Principles’ (called ‘Canons of Taxation) =</a:t>
            </a:r>
          </a:p>
          <a:p>
            <a:pPr lvl="1"/>
            <a:r>
              <a:rPr lang="en-GB" b="1"/>
              <a:t>Equitable</a:t>
            </a:r>
            <a:r>
              <a:rPr lang="en-GB"/>
              <a:t> – fair in its impact</a:t>
            </a:r>
          </a:p>
          <a:p>
            <a:pPr lvl="1"/>
            <a:r>
              <a:rPr lang="en-GB" b="1"/>
              <a:t>Certain</a:t>
            </a:r>
            <a:r>
              <a:rPr lang="en-GB"/>
              <a:t> – can determine what need to pay</a:t>
            </a:r>
          </a:p>
          <a:p>
            <a:pPr lvl="1"/>
            <a:r>
              <a:rPr lang="en-GB" b="1"/>
              <a:t>Convenient </a:t>
            </a:r>
            <a:r>
              <a:rPr lang="en-GB"/>
              <a:t>– easy for taxpayers to pay</a:t>
            </a:r>
            <a:endParaRPr lang="en-GB" b="1"/>
          </a:p>
          <a:p>
            <a:pPr lvl="1"/>
            <a:r>
              <a:rPr lang="en-GB" b="1"/>
              <a:t>Economically efficient</a:t>
            </a:r>
            <a:r>
              <a:rPr lang="en-GB"/>
              <a:t> – cost as little to administer/apply as possible</a:t>
            </a:r>
          </a:p>
          <a:p>
            <a:endParaRPr lang="en-GB"/>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GB"/>
              <a:t>Desirable characteristics of a tax system</a:t>
            </a:r>
          </a:p>
        </p:txBody>
      </p:sp>
      <p:sp>
        <p:nvSpPr>
          <p:cNvPr id="5123" name="Rectangle 3"/>
          <p:cNvSpPr>
            <a:spLocks noGrp="1" noChangeArrowheads="1"/>
          </p:cNvSpPr>
          <p:nvPr>
            <p:ph type="body" idx="1"/>
          </p:nvPr>
        </p:nvSpPr>
        <p:spPr>
          <a:xfrm>
            <a:off x="762001" y="2209800"/>
            <a:ext cx="8420100" cy="4114800"/>
          </a:xfrm>
        </p:spPr>
        <p:txBody>
          <a:bodyPr/>
          <a:lstStyle/>
          <a:p>
            <a:r>
              <a:rPr lang="en-GB"/>
              <a:t>Add other features? </a:t>
            </a:r>
          </a:p>
          <a:p>
            <a:pPr lvl="1"/>
            <a:r>
              <a:rPr lang="en-GB"/>
              <a:t>Flexibility ?</a:t>
            </a:r>
          </a:p>
          <a:p>
            <a:r>
              <a:rPr lang="en-GB"/>
              <a:t>Application</a:t>
            </a:r>
          </a:p>
          <a:p>
            <a:pPr lvl="1"/>
            <a:r>
              <a:rPr lang="en-GB"/>
              <a:t>Are they all as important as each other?</a:t>
            </a:r>
          </a:p>
          <a:p>
            <a:pPr lvl="1"/>
            <a:r>
              <a:rPr lang="en-GB"/>
              <a:t>How do we decide which to apply if they conflict?</a:t>
            </a: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ahom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C:\MSOffice\Templates\Blank Presentation.pot</Template>
  <TotalTime>942</TotalTime>
  <Words>1683</Words>
  <Application>Microsoft Macintosh PowerPoint</Application>
  <PresentationFormat>A4 Paper (210x297 mm)</PresentationFormat>
  <Paragraphs>237</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HelveticaNeue LT 45 Light</vt:lpstr>
      <vt:lpstr>Tahoma</vt:lpstr>
      <vt:lpstr>Times New Roman</vt:lpstr>
      <vt:lpstr>Verdana</vt:lpstr>
      <vt:lpstr>Blank Presentation</vt:lpstr>
      <vt:lpstr>Taxation: Policy and Practice 2026/27  Chapter 3 Slides: Principles of Tax System Design</vt:lpstr>
      <vt:lpstr>Introduction</vt:lpstr>
      <vt:lpstr>Key issues in taxation design</vt:lpstr>
      <vt:lpstr>Tax rates</vt:lpstr>
      <vt:lpstr>Tax Rates</vt:lpstr>
      <vt:lpstr>Background: Tax Rates</vt:lpstr>
      <vt:lpstr>Background: Tax Rates</vt:lpstr>
      <vt:lpstr>Desirable characteristics of a tax system</vt:lpstr>
      <vt:lpstr>Desirable characteristics of a tax system</vt:lpstr>
      <vt:lpstr>Desirable characteristics of a tax system</vt:lpstr>
      <vt:lpstr>Desirable characteristics of a tax system</vt:lpstr>
      <vt:lpstr>Desirable characteristics of a tax system</vt:lpstr>
      <vt:lpstr>Desirable characteristics of a tax system</vt:lpstr>
      <vt:lpstr>Distribution of Tax Burden ?</vt:lpstr>
      <vt:lpstr>Desirable characteristics of a tax system</vt:lpstr>
      <vt:lpstr>Desirable characteristics of a tax system</vt:lpstr>
      <vt:lpstr>Desirable characteristics of a tax system</vt:lpstr>
      <vt:lpstr>Desirable characteristics of a tax system</vt:lpstr>
      <vt:lpstr>Desirable characteristics of a tax system</vt:lpstr>
      <vt:lpstr>Desirable characteristics of a tax system</vt:lpstr>
      <vt:lpstr>Alternative Tax Bases: Annual Wealth tax </vt:lpstr>
      <vt:lpstr>Alternative Tax Bases:  Annual Wealth tax</vt:lpstr>
      <vt:lpstr>Alternative Tax Bases: Comprehensive Income Tax</vt:lpstr>
      <vt:lpstr>Flat Tax : The Laffer Curve</vt:lpstr>
      <vt:lpstr>Alternative Tax Bases:  Expenditure Tax</vt:lpstr>
      <vt:lpstr>Alternative Tax Bases:  Expenditure Tax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Principles of Tax</dc:title>
  <dc:creator>Lymer and Oats</dc:creator>
  <cp:lastModifiedBy>Oats, Lynne</cp:lastModifiedBy>
  <cp:revision>87</cp:revision>
  <cp:lastPrinted>2000-01-27T18:48:13Z</cp:lastPrinted>
  <dcterms:created xsi:type="dcterms:W3CDTF">1995-06-17T23:31:02Z</dcterms:created>
  <dcterms:modified xsi:type="dcterms:W3CDTF">2026-07-09T10:04:39Z</dcterms:modified>
</cp:coreProperties>
</file>