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3"/>
  </p:notesMasterIdLst>
  <p:handoutMasterIdLst>
    <p:handoutMasterId r:id="rId34"/>
  </p:handoutMasterIdLst>
  <p:sldIdLst>
    <p:sldId id="295" r:id="rId2"/>
    <p:sldId id="297" r:id="rId3"/>
    <p:sldId id="299" r:id="rId4"/>
    <p:sldId id="300" r:id="rId5"/>
    <p:sldId id="328" r:id="rId6"/>
    <p:sldId id="301" r:id="rId7"/>
    <p:sldId id="318" r:id="rId8"/>
    <p:sldId id="302" r:id="rId9"/>
    <p:sldId id="303" r:id="rId10"/>
    <p:sldId id="308" r:id="rId11"/>
    <p:sldId id="324" r:id="rId12"/>
    <p:sldId id="309" r:id="rId13"/>
    <p:sldId id="325" r:id="rId14"/>
    <p:sldId id="310" r:id="rId15"/>
    <p:sldId id="311" r:id="rId16"/>
    <p:sldId id="330" r:id="rId17"/>
    <p:sldId id="332" r:id="rId18"/>
    <p:sldId id="304" r:id="rId19"/>
    <p:sldId id="321" r:id="rId20"/>
    <p:sldId id="305" r:id="rId21"/>
    <p:sldId id="306" r:id="rId22"/>
    <p:sldId id="322" r:id="rId23"/>
    <p:sldId id="307" r:id="rId24"/>
    <p:sldId id="323" r:id="rId25"/>
    <p:sldId id="331" r:id="rId26"/>
    <p:sldId id="333" r:id="rId27"/>
    <p:sldId id="312" r:id="rId28"/>
    <p:sldId id="313" r:id="rId29"/>
    <p:sldId id="314" r:id="rId30"/>
    <p:sldId id="327" r:id="rId31"/>
    <p:sldId id="315" r:id="rId32"/>
  </p:sldIdLst>
  <p:sldSz cx="9906000" cy="6858000" type="A4"/>
  <p:notesSz cx="9894888" cy="6767513"/>
  <p:defaultTextStyle>
    <a:defPPr>
      <a:defRPr lang="en-GB"/>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2132">
          <p15:clr>
            <a:srgbClr val="A4A3A4"/>
          </p15:clr>
        </p15:guide>
        <p15:guide id="2" pos="335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89C598-6653-978F-AF69-C348EDFD18A8}" name="Thomas, Nicky" initials="NT" userId="S::Nicky.Thomas@exeter.ac.uk::3baa1e1a-3bb4-4fbc-a934-c2c91b50b84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03"/>
    <p:restoredTop sz="96327"/>
  </p:normalViewPr>
  <p:slideViewPr>
    <p:cSldViewPr>
      <p:cViewPr varScale="1">
        <p:scale>
          <a:sx n="127" d="100"/>
          <a:sy n="127" d="100"/>
        </p:scale>
        <p:origin x="1360" y="19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4648"/>
    </p:cViewPr>
  </p:sorterViewPr>
  <p:notesViewPr>
    <p:cSldViewPr>
      <p:cViewPr varScale="1">
        <p:scale>
          <a:sx n="91" d="100"/>
          <a:sy n="91" d="100"/>
        </p:scale>
        <p:origin x="-312" y="-58"/>
      </p:cViewPr>
      <p:guideLst>
        <p:guide orient="horz" pos="2132"/>
        <p:guide pos="335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434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4287838" cy="338138"/>
          </a:xfrm>
          <a:prstGeom prst="rect">
            <a:avLst/>
          </a:prstGeom>
          <a:noFill/>
          <a:ln w="9525">
            <a:noFill/>
            <a:miter lim="800000"/>
            <a:headEnd/>
            <a:tailEnd/>
          </a:ln>
          <a:effectLst/>
        </p:spPr>
        <p:txBody>
          <a:bodyPr vert="horz" wrap="square" lIns="18976" tIns="0" rIns="18976" bIns="0" numCol="1" anchor="t" anchorCtr="0" compatLnSpc="1">
            <a:prstTxWarp prst="textNoShape">
              <a:avLst/>
            </a:prstTxWarp>
          </a:bodyPr>
          <a:lstStyle>
            <a:lvl1pPr defTabSz="911225">
              <a:defRPr sz="1000" i="1" smtClean="0"/>
            </a:lvl1pPr>
          </a:lstStyle>
          <a:p>
            <a:pPr>
              <a:defRPr/>
            </a:pPr>
            <a:endParaRPr lang="en-GB"/>
          </a:p>
        </p:txBody>
      </p:sp>
      <p:sp>
        <p:nvSpPr>
          <p:cNvPr id="2051" name="Rectangle 3"/>
          <p:cNvSpPr>
            <a:spLocks noGrp="1" noChangeArrowheads="1"/>
          </p:cNvSpPr>
          <p:nvPr>
            <p:ph type="dt" idx="1"/>
          </p:nvPr>
        </p:nvSpPr>
        <p:spPr bwMode="auto">
          <a:xfrm>
            <a:off x="5607050" y="0"/>
            <a:ext cx="4287838" cy="338138"/>
          </a:xfrm>
          <a:prstGeom prst="rect">
            <a:avLst/>
          </a:prstGeom>
          <a:noFill/>
          <a:ln w="9525">
            <a:noFill/>
            <a:miter lim="800000"/>
            <a:headEnd/>
            <a:tailEnd/>
          </a:ln>
          <a:effectLst/>
        </p:spPr>
        <p:txBody>
          <a:bodyPr vert="horz" wrap="square" lIns="18976" tIns="0" rIns="18976" bIns="0" numCol="1" anchor="t" anchorCtr="0" compatLnSpc="1">
            <a:prstTxWarp prst="textNoShape">
              <a:avLst/>
            </a:prstTxWarp>
          </a:bodyPr>
          <a:lstStyle>
            <a:lvl1pPr algn="r" defTabSz="911225">
              <a:defRPr sz="1000" i="1" smtClean="0"/>
            </a:lvl1pPr>
          </a:lstStyle>
          <a:p>
            <a:pPr>
              <a:defRPr/>
            </a:pPr>
            <a:endParaRPr lang="en-GB"/>
          </a:p>
        </p:txBody>
      </p:sp>
      <p:sp>
        <p:nvSpPr>
          <p:cNvPr id="33796" name="Rectangle 4"/>
          <p:cNvSpPr>
            <a:spLocks noGrp="1" noRot="1" noChangeAspect="1" noChangeArrowheads="1" noTextEdit="1"/>
          </p:cNvSpPr>
          <p:nvPr>
            <p:ph type="sldImg" idx="2"/>
          </p:nvPr>
        </p:nvSpPr>
        <p:spPr bwMode="auto">
          <a:xfrm>
            <a:off x="3122613" y="2317750"/>
            <a:ext cx="3649662" cy="252571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
        <p:nvSpPr>
          <p:cNvPr id="2053" name="Rectangle 5"/>
          <p:cNvSpPr>
            <a:spLocks noGrp="1" noChangeArrowheads="1"/>
          </p:cNvSpPr>
          <p:nvPr>
            <p:ph type="body" sz="quarter" idx="3"/>
          </p:nvPr>
        </p:nvSpPr>
        <p:spPr bwMode="auto">
          <a:xfrm>
            <a:off x="328613" y="4887913"/>
            <a:ext cx="9237662" cy="1371600"/>
          </a:xfrm>
          <a:prstGeom prst="rect">
            <a:avLst/>
          </a:prstGeom>
          <a:noFill/>
          <a:ln w="9525">
            <a:noFill/>
            <a:miter lim="800000"/>
            <a:headEnd/>
            <a:tailEnd/>
          </a:ln>
          <a:effectLst/>
        </p:spPr>
        <p:txBody>
          <a:bodyPr vert="horz" wrap="square" lIns="91715" tIns="45858" rIns="91715" bIns="45858"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054" name="Rectangle 6"/>
          <p:cNvSpPr>
            <a:spLocks noGrp="1" noChangeArrowheads="1"/>
          </p:cNvSpPr>
          <p:nvPr>
            <p:ph type="ftr" sz="quarter" idx="4"/>
          </p:nvPr>
        </p:nvSpPr>
        <p:spPr bwMode="auto">
          <a:xfrm>
            <a:off x="0" y="6429375"/>
            <a:ext cx="4287838" cy="338138"/>
          </a:xfrm>
          <a:prstGeom prst="rect">
            <a:avLst/>
          </a:prstGeom>
          <a:noFill/>
          <a:ln w="9525">
            <a:noFill/>
            <a:miter lim="800000"/>
            <a:headEnd/>
            <a:tailEnd/>
          </a:ln>
          <a:effectLst/>
        </p:spPr>
        <p:txBody>
          <a:bodyPr vert="horz" wrap="square" lIns="18976" tIns="0" rIns="18976" bIns="0" numCol="1" anchor="b" anchorCtr="0" compatLnSpc="1">
            <a:prstTxWarp prst="textNoShape">
              <a:avLst/>
            </a:prstTxWarp>
          </a:bodyPr>
          <a:lstStyle>
            <a:lvl1pPr defTabSz="911225">
              <a:defRPr sz="1000" i="1" smtClean="0"/>
            </a:lvl1pPr>
          </a:lstStyle>
          <a:p>
            <a:pPr>
              <a:defRPr/>
            </a:pPr>
            <a:endParaRPr lang="en-GB"/>
          </a:p>
        </p:txBody>
      </p:sp>
      <p:sp>
        <p:nvSpPr>
          <p:cNvPr id="2055" name="Rectangle 7"/>
          <p:cNvSpPr>
            <a:spLocks noGrp="1" noChangeArrowheads="1"/>
          </p:cNvSpPr>
          <p:nvPr>
            <p:ph type="sldNum" sz="quarter" idx="5"/>
          </p:nvPr>
        </p:nvSpPr>
        <p:spPr bwMode="auto">
          <a:xfrm>
            <a:off x="5607050" y="6429375"/>
            <a:ext cx="4287838" cy="338138"/>
          </a:xfrm>
          <a:prstGeom prst="rect">
            <a:avLst/>
          </a:prstGeom>
          <a:noFill/>
          <a:ln w="9525">
            <a:noFill/>
            <a:miter lim="800000"/>
            <a:headEnd/>
            <a:tailEnd/>
          </a:ln>
          <a:effectLst/>
        </p:spPr>
        <p:txBody>
          <a:bodyPr vert="horz" wrap="square" lIns="18976" tIns="0" rIns="18976" bIns="0" numCol="1" anchor="b" anchorCtr="0" compatLnSpc="1">
            <a:prstTxWarp prst="textNoShape">
              <a:avLst/>
            </a:prstTxWarp>
          </a:bodyPr>
          <a:lstStyle>
            <a:lvl1pPr algn="r" defTabSz="911225">
              <a:defRPr sz="1000" i="1" smtClean="0"/>
            </a:lvl1pPr>
          </a:lstStyle>
          <a:p>
            <a:pPr>
              <a:defRPr/>
            </a:pPr>
            <a:fld id="{0337FD9D-E737-476C-B3E8-D714CD58E538}" type="slidenum">
              <a:rPr lang="en-GB"/>
              <a:pPr>
                <a:defRPr/>
              </a:pPr>
              <a:t>‹#›</a:t>
            </a:fld>
            <a:endParaRPr lang="en-GB"/>
          </a:p>
        </p:txBody>
      </p:sp>
    </p:spTree>
    <p:extLst>
      <p:ext uri="{BB962C8B-B14F-4D97-AF65-F5344CB8AC3E}">
        <p14:creationId xmlns:p14="http://schemas.microsoft.com/office/powerpoint/2010/main" val="573306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18</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19</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20</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22</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1225">
              <a:defRPr sz="2400">
                <a:solidFill>
                  <a:schemeClr val="tx1"/>
                </a:solidFill>
                <a:latin typeface="Times New Roman" pitchFamily="18" charset="0"/>
              </a:defRPr>
            </a:lvl1pPr>
            <a:lvl2pPr marL="742950" indent="-285750" defTabSz="911225">
              <a:defRPr sz="2400">
                <a:solidFill>
                  <a:schemeClr val="tx1"/>
                </a:solidFill>
                <a:latin typeface="Times New Roman" pitchFamily="18" charset="0"/>
              </a:defRPr>
            </a:lvl2pPr>
            <a:lvl3pPr marL="1143000" indent="-228600" defTabSz="911225">
              <a:defRPr sz="2400">
                <a:solidFill>
                  <a:schemeClr val="tx1"/>
                </a:solidFill>
                <a:latin typeface="Times New Roman" pitchFamily="18" charset="0"/>
              </a:defRPr>
            </a:lvl3pPr>
            <a:lvl4pPr marL="1600200" indent="-228600" defTabSz="911225">
              <a:defRPr sz="2400">
                <a:solidFill>
                  <a:schemeClr val="tx1"/>
                </a:solidFill>
                <a:latin typeface="Times New Roman" pitchFamily="18" charset="0"/>
              </a:defRPr>
            </a:lvl4pPr>
            <a:lvl5pPr marL="2057400" indent="-228600" defTabSz="911225">
              <a:defRPr sz="2400">
                <a:solidFill>
                  <a:schemeClr val="tx1"/>
                </a:solidFill>
                <a:latin typeface="Times New Roman" pitchFamily="18" charset="0"/>
              </a:defRPr>
            </a:lvl5pPr>
            <a:lvl6pPr marL="2514600" indent="-228600" defTabSz="911225" eaLnBrk="0" fontAlgn="base" hangingPunct="0">
              <a:spcBef>
                <a:spcPct val="0"/>
              </a:spcBef>
              <a:spcAft>
                <a:spcPct val="0"/>
              </a:spcAft>
              <a:defRPr sz="2400">
                <a:solidFill>
                  <a:schemeClr val="tx1"/>
                </a:solidFill>
                <a:latin typeface="Times New Roman" pitchFamily="18" charset="0"/>
              </a:defRPr>
            </a:lvl6pPr>
            <a:lvl7pPr marL="2971800" indent="-228600" defTabSz="911225" eaLnBrk="0" fontAlgn="base" hangingPunct="0">
              <a:spcBef>
                <a:spcPct val="0"/>
              </a:spcBef>
              <a:spcAft>
                <a:spcPct val="0"/>
              </a:spcAft>
              <a:defRPr sz="2400">
                <a:solidFill>
                  <a:schemeClr val="tx1"/>
                </a:solidFill>
                <a:latin typeface="Times New Roman" pitchFamily="18" charset="0"/>
              </a:defRPr>
            </a:lvl7pPr>
            <a:lvl8pPr marL="3429000" indent="-228600" defTabSz="911225" eaLnBrk="0" fontAlgn="base" hangingPunct="0">
              <a:spcBef>
                <a:spcPct val="0"/>
              </a:spcBef>
              <a:spcAft>
                <a:spcPct val="0"/>
              </a:spcAft>
              <a:defRPr sz="2400">
                <a:solidFill>
                  <a:schemeClr val="tx1"/>
                </a:solidFill>
                <a:latin typeface="Times New Roman" pitchFamily="18" charset="0"/>
              </a:defRPr>
            </a:lvl8pPr>
            <a:lvl9pPr marL="3886200" indent="-228600" defTabSz="911225" eaLnBrk="0" fontAlgn="base" hangingPunct="0">
              <a:spcBef>
                <a:spcPct val="0"/>
              </a:spcBef>
              <a:spcAft>
                <a:spcPct val="0"/>
              </a:spcAft>
              <a:defRPr sz="2400">
                <a:solidFill>
                  <a:schemeClr val="tx1"/>
                </a:solidFill>
                <a:latin typeface="Times New Roman" pitchFamily="18" charset="0"/>
              </a:defRPr>
            </a:lvl9pPr>
          </a:lstStyle>
          <a:p>
            <a:fld id="{6F8F88A6-F3B0-47F8-B570-BE39E59174BB}" type="slidenum">
              <a:rPr lang="en-GB" sz="1000"/>
              <a:pPr/>
              <a:t>23</a:t>
            </a:fld>
            <a:endParaRPr lang="en-GB" sz="1000"/>
          </a:p>
        </p:txBody>
      </p:sp>
      <p:sp>
        <p:nvSpPr>
          <p:cNvPr id="34819" name="Rectangle 1026"/>
          <p:cNvSpPr>
            <a:spLocks noGrp="1" noRot="1" noChangeAspect="1" noChangeArrowheads="1" noTextEdit="1"/>
          </p:cNvSpPr>
          <p:nvPr>
            <p:ph type="sldImg"/>
          </p:nvPr>
        </p:nvSpPr>
        <p:spPr>
          <a:xfrm>
            <a:off x="487363" y="1416050"/>
            <a:ext cx="3646487" cy="2525713"/>
          </a:xfrm>
          <a:ln cap="flat"/>
        </p:spPr>
      </p:sp>
      <p:sp>
        <p:nvSpPr>
          <p:cNvPr id="34820" name="Rectangle 1027"/>
          <p:cNvSpPr>
            <a:spLocks noGrp="1" noChangeArrowheads="1"/>
          </p:cNvSpPr>
          <p:nvPr>
            <p:ph type="body" idx="1"/>
          </p:nvPr>
        </p:nvSpPr>
        <p:spPr>
          <a:xfrm>
            <a:off x="4286250" y="374650"/>
            <a:ext cx="5278438" cy="588486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p>
            <a:endParaRPr lang="en-US"/>
          </a:p>
          <a:p>
            <a:endParaRPr lang="en-US"/>
          </a:p>
          <a:p>
            <a:endParaRPr lang="en-US"/>
          </a:p>
          <a:p>
            <a:endParaRPr lang="en-US"/>
          </a:p>
          <a:p>
            <a:endParaRPr lang="en-US"/>
          </a:p>
          <a:p>
            <a:endParaRPr lang="en-US"/>
          </a:p>
          <a:p>
            <a:endParaRPr lang="en-US"/>
          </a:p>
          <a:p>
            <a:endParaRPr lang="en-US"/>
          </a:p>
          <a:p>
            <a:endParaRPr lang="en-US"/>
          </a:p>
          <a:p>
            <a:r>
              <a:rPr lang="en-US"/>
              <a:t>merchanted goods = goods purchased and sold without anything done to them</a:t>
            </a:r>
          </a:p>
          <a:p>
            <a:r>
              <a:rPr lang="en-US"/>
              <a:t>self supplies = when trader produces a marketable output and then uses it during the course of the business eg a business may own a printing operation which produces stationary which is used in the business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1225">
              <a:defRPr sz="2400">
                <a:solidFill>
                  <a:schemeClr val="tx1"/>
                </a:solidFill>
                <a:latin typeface="Times New Roman" pitchFamily="18" charset="0"/>
              </a:defRPr>
            </a:lvl1pPr>
            <a:lvl2pPr marL="742950" indent="-285750" defTabSz="911225">
              <a:defRPr sz="2400">
                <a:solidFill>
                  <a:schemeClr val="tx1"/>
                </a:solidFill>
                <a:latin typeface="Times New Roman" pitchFamily="18" charset="0"/>
              </a:defRPr>
            </a:lvl2pPr>
            <a:lvl3pPr marL="1143000" indent="-228600" defTabSz="911225">
              <a:defRPr sz="2400">
                <a:solidFill>
                  <a:schemeClr val="tx1"/>
                </a:solidFill>
                <a:latin typeface="Times New Roman" pitchFamily="18" charset="0"/>
              </a:defRPr>
            </a:lvl3pPr>
            <a:lvl4pPr marL="1600200" indent="-228600" defTabSz="911225">
              <a:defRPr sz="2400">
                <a:solidFill>
                  <a:schemeClr val="tx1"/>
                </a:solidFill>
                <a:latin typeface="Times New Roman" pitchFamily="18" charset="0"/>
              </a:defRPr>
            </a:lvl4pPr>
            <a:lvl5pPr marL="2057400" indent="-228600" defTabSz="911225">
              <a:defRPr sz="2400">
                <a:solidFill>
                  <a:schemeClr val="tx1"/>
                </a:solidFill>
                <a:latin typeface="Times New Roman" pitchFamily="18" charset="0"/>
              </a:defRPr>
            </a:lvl5pPr>
            <a:lvl6pPr marL="2514600" indent="-228600" defTabSz="911225" eaLnBrk="0" fontAlgn="base" hangingPunct="0">
              <a:spcBef>
                <a:spcPct val="0"/>
              </a:spcBef>
              <a:spcAft>
                <a:spcPct val="0"/>
              </a:spcAft>
              <a:defRPr sz="2400">
                <a:solidFill>
                  <a:schemeClr val="tx1"/>
                </a:solidFill>
                <a:latin typeface="Times New Roman" pitchFamily="18" charset="0"/>
              </a:defRPr>
            </a:lvl6pPr>
            <a:lvl7pPr marL="2971800" indent="-228600" defTabSz="911225" eaLnBrk="0" fontAlgn="base" hangingPunct="0">
              <a:spcBef>
                <a:spcPct val="0"/>
              </a:spcBef>
              <a:spcAft>
                <a:spcPct val="0"/>
              </a:spcAft>
              <a:defRPr sz="2400">
                <a:solidFill>
                  <a:schemeClr val="tx1"/>
                </a:solidFill>
                <a:latin typeface="Times New Roman" pitchFamily="18" charset="0"/>
              </a:defRPr>
            </a:lvl7pPr>
            <a:lvl8pPr marL="3429000" indent="-228600" defTabSz="911225" eaLnBrk="0" fontAlgn="base" hangingPunct="0">
              <a:spcBef>
                <a:spcPct val="0"/>
              </a:spcBef>
              <a:spcAft>
                <a:spcPct val="0"/>
              </a:spcAft>
              <a:defRPr sz="2400">
                <a:solidFill>
                  <a:schemeClr val="tx1"/>
                </a:solidFill>
                <a:latin typeface="Times New Roman" pitchFamily="18" charset="0"/>
              </a:defRPr>
            </a:lvl8pPr>
            <a:lvl9pPr marL="3886200" indent="-228600" defTabSz="911225" eaLnBrk="0" fontAlgn="base" hangingPunct="0">
              <a:spcBef>
                <a:spcPct val="0"/>
              </a:spcBef>
              <a:spcAft>
                <a:spcPct val="0"/>
              </a:spcAft>
              <a:defRPr sz="2400">
                <a:solidFill>
                  <a:schemeClr val="tx1"/>
                </a:solidFill>
                <a:latin typeface="Times New Roman" pitchFamily="18" charset="0"/>
              </a:defRPr>
            </a:lvl9pPr>
          </a:lstStyle>
          <a:p>
            <a:fld id="{9141F6C6-66E1-4AB8-B855-7D35B09E459F}" type="slidenum">
              <a:rPr lang="en-GB" sz="1000"/>
              <a:pPr/>
              <a:t>24</a:t>
            </a:fld>
            <a:endParaRPr lang="en-GB" sz="1000"/>
          </a:p>
        </p:txBody>
      </p:sp>
      <p:sp>
        <p:nvSpPr>
          <p:cNvPr id="35843" name="Rectangle 2"/>
          <p:cNvSpPr>
            <a:spLocks noGrp="1" noRot="1" noChangeAspect="1" noChangeArrowheads="1" noTextEdit="1"/>
          </p:cNvSpPr>
          <p:nvPr>
            <p:ph type="sldImg"/>
          </p:nvPr>
        </p:nvSpPr>
        <p:spPr>
          <a:xfrm>
            <a:off x="487363" y="1416050"/>
            <a:ext cx="3646487" cy="2525713"/>
          </a:xfrm>
          <a:ln cap="flat"/>
        </p:spPr>
      </p:sp>
      <p:sp>
        <p:nvSpPr>
          <p:cNvPr id="35844" name="Rectangle 3"/>
          <p:cNvSpPr>
            <a:spLocks noGrp="1" noChangeArrowheads="1"/>
          </p:cNvSpPr>
          <p:nvPr>
            <p:ph type="body" idx="1"/>
          </p:nvPr>
        </p:nvSpPr>
        <p:spPr>
          <a:xfrm>
            <a:off x="4286250" y="374650"/>
            <a:ext cx="5278438" cy="588486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p>
            <a:endParaRPr lang="en-US"/>
          </a:p>
          <a:p>
            <a:endParaRPr lang="en-US"/>
          </a:p>
          <a:p>
            <a:endParaRPr lang="en-US"/>
          </a:p>
          <a:p>
            <a:endParaRPr lang="en-US"/>
          </a:p>
          <a:p>
            <a:endParaRPr lang="en-US"/>
          </a:p>
          <a:p>
            <a:endParaRPr lang="en-US"/>
          </a:p>
          <a:p>
            <a:endParaRPr lang="en-US"/>
          </a:p>
          <a:p>
            <a:endParaRPr lang="en-US"/>
          </a:p>
          <a:p>
            <a:endParaRPr lang="en-US"/>
          </a:p>
          <a:p>
            <a:r>
              <a:rPr lang="en-US"/>
              <a:t>merchanted goods = goods purchased and sold without anything done to them</a:t>
            </a:r>
          </a:p>
          <a:p>
            <a:r>
              <a:rPr lang="en-US"/>
              <a:t>self supplies = when trader produces a marketable output and then uses it during the course of the business eg a business may own a printing operation which produces stationary which is used in the business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DFC35-DF2A-F0D0-0702-F831CAB657B2}"/>
            </a:ext>
          </a:extLst>
        </p:cNvPr>
        <p:cNvGrpSpPr/>
        <p:nvPr/>
      </p:nvGrpSpPr>
      <p:grpSpPr>
        <a:xfrm>
          <a:off x="0" y="0"/>
          <a:ext cx="0" cy="0"/>
          <a:chOff x="0" y="0"/>
          <a:chExt cx="0" cy="0"/>
        </a:xfrm>
      </p:grpSpPr>
      <p:sp>
        <p:nvSpPr>
          <p:cNvPr id="35842" name="Rectangle 7">
            <a:extLst>
              <a:ext uri="{FF2B5EF4-FFF2-40B4-BE49-F238E27FC236}">
                <a16:creationId xmlns:a16="http://schemas.microsoft.com/office/drawing/2014/main" id="{C63248D4-ECAE-D7EE-0A9A-46D055665E64}"/>
              </a:ext>
            </a:extLst>
          </p:cNvPr>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1225">
              <a:defRPr sz="2400">
                <a:solidFill>
                  <a:schemeClr val="tx1"/>
                </a:solidFill>
                <a:latin typeface="Times New Roman" pitchFamily="18" charset="0"/>
              </a:defRPr>
            </a:lvl1pPr>
            <a:lvl2pPr marL="742950" indent="-285750" defTabSz="911225">
              <a:defRPr sz="2400">
                <a:solidFill>
                  <a:schemeClr val="tx1"/>
                </a:solidFill>
                <a:latin typeface="Times New Roman" pitchFamily="18" charset="0"/>
              </a:defRPr>
            </a:lvl2pPr>
            <a:lvl3pPr marL="1143000" indent="-228600" defTabSz="911225">
              <a:defRPr sz="2400">
                <a:solidFill>
                  <a:schemeClr val="tx1"/>
                </a:solidFill>
                <a:latin typeface="Times New Roman" pitchFamily="18" charset="0"/>
              </a:defRPr>
            </a:lvl3pPr>
            <a:lvl4pPr marL="1600200" indent="-228600" defTabSz="911225">
              <a:defRPr sz="2400">
                <a:solidFill>
                  <a:schemeClr val="tx1"/>
                </a:solidFill>
                <a:latin typeface="Times New Roman" pitchFamily="18" charset="0"/>
              </a:defRPr>
            </a:lvl4pPr>
            <a:lvl5pPr marL="2057400" indent="-228600" defTabSz="911225">
              <a:defRPr sz="2400">
                <a:solidFill>
                  <a:schemeClr val="tx1"/>
                </a:solidFill>
                <a:latin typeface="Times New Roman" pitchFamily="18" charset="0"/>
              </a:defRPr>
            </a:lvl5pPr>
            <a:lvl6pPr marL="2514600" indent="-228600" defTabSz="911225" eaLnBrk="0" fontAlgn="base" hangingPunct="0">
              <a:spcBef>
                <a:spcPct val="0"/>
              </a:spcBef>
              <a:spcAft>
                <a:spcPct val="0"/>
              </a:spcAft>
              <a:defRPr sz="2400">
                <a:solidFill>
                  <a:schemeClr val="tx1"/>
                </a:solidFill>
                <a:latin typeface="Times New Roman" pitchFamily="18" charset="0"/>
              </a:defRPr>
            </a:lvl6pPr>
            <a:lvl7pPr marL="2971800" indent="-228600" defTabSz="911225" eaLnBrk="0" fontAlgn="base" hangingPunct="0">
              <a:spcBef>
                <a:spcPct val="0"/>
              </a:spcBef>
              <a:spcAft>
                <a:spcPct val="0"/>
              </a:spcAft>
              <a:defRPr sz="2400">
                <a:solidFill>
                  <a:schemeClr val="tx1"/>
                </a:solidFill>
                <a:latin typeface="Times New Roman" pitchFamily="18" charset="0"/>
              </a:defRPr>
            </a:lvl7pPr>
            <a:lvl8pPr marL="3429000" indent="-228600" defTabSz="911225" eaLnBrk="0" fontAlgn="base" hangingPunct="0">
              <a:spcBef>
                <a:spcPct val="0"/>
              </a:spcBef>
              <a:spcAft>
                <a:spcPct val="0"/>
              </a:spcAft>
              <a:defRPr sz="2400">
                <a:solidFill>
                  <a:schemeClr val="tx1"/>
                </a:solidFill>
                <a:latin typeface="Times New Roman" pitchFamily="18" charset="0"/>
              </a:defRPr>
            </a:lvl8pPr>
            <a:lvl9pPr marL="3886200" indent="-228600" defTabSz="911225" eaLnBrk="0" fontAlgn="base" hangingPunct="0">
              <a:spcBef>
                <a:spcPct val="0"/>
              </a:spcBef>
              <a:spcAft>
                <a:spcPct val="0"/>
              </a:spcAft>
              <a:defRPr sz="2400">
                <a:solidFill>
                  <a:schemeClr val="tx1"/>
                </a:solidFill>
                <a:latin typeface="Times New Roman" pitchFamily="18" charset="0"/>
              </a:defRPr>
            </a:lvl9pPr>
          </a:lstStyle>
          <a:p>
            <a:fld id="{9141F6C6-66E1-4AB8-B855-7D35B09E459F}" type="slidenum">
              <a:rPr lang="en-GB" sz="1000"/>
              <a:pPr/>
              <a:t>25</a:t>
            </a:fld>
            <a:endParaRPr lang="en-GB" sz="1000"/>
          </a:p>
        </p:txBody>
      </p:sp>
      <p:sp>
        <p:nvSpPr>
          <p:cNvPr id="35843" name="Rectangle 2">
            <a:extLst>
              <a:ext uri="{FF2B5EF4-FFF2-40B4-BE49-F238E27FC236}">
                <a16:creationId xmlns:a16="http://schemas.microsoft.com/office/drawing/2014/main" id="{BC587D2E-695B-15A0-3AE9-5E389A2DD40E}"/>
              </a:ext>
            </a:extLst>
          </p:cNvPr>
          <p:cNvSpPr>
            <a:spLocks noGrp="1" noRot="1" noChangeAspect="1" noChangeArrowheads="1" noTextEdit="1"/>
          </p:cNvSpPr>
          <p:nvPr>
            <p:ph type="sldImg"/>
          </p:nvPr>
        </p:nvSpPr>
        <p:spPr>
          <a:xfrm>
            <a:off x="487363" y="1416050"/>
            <a:ext cx="3646487" cy="2525713"/>
          </a:xfrm>
          <a:ln cap="flat"/>
        </p:spPr>
      </p:sp>
      <p:sp>
        <p:nvSpPr>
          <p:cNvPr id="35844" name="Rectangle 3">
            <a:extLst>
              <a:ext uri="{FF2B5EF4-FFF2-40B4-BE49-F238E27FC236}">
                <a16:creationId xmlns:a16="http://schemas.microsoft.com/office/drawing/2014/main" id="{9BFDA031-7F1E-3605-5AB0-C51E7EC95D47}"/>
              </a:ext>
            </a:extLst>
          </p:cNvPr>
          <p:cNvSpPr>
            <a:spLocks noGrp="1" noChangeArrowheads="1"/>
          </p:cNvSpPr>
          <p:nvPr>
            <p:ph type="body" idx="1"/>
          </p:nvPr>
        </p:nvSpPr>
        <p:spPr>
          <a:xfrm>
            <a:off x="4286250" y="374650"/>
            <a:ext cx="5278438" cy="588486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lstStyle/>
          <a:p>
            <a:endParaRPr lang="en-US"/>
          </a:p>
          <a:p>
            <a:endParaRPr lang="en-US"/>
          </a:p>
          <a:p>
            <a:endParaRPr lang="en-US"/>
          </a:p>
          <a:p>
            <a:endParaRPr lang="en-US"/>
          </a:p>
          <a:p>
            <a:endParaRPr lang="en-US"/>
          </a:p>
          <a:p>
            <a:endParaRPr lang="en-US"/>
          </a:p>
          <a:p>
            <a:endParaRPr lang="en-US"/>
          </a:p>
          <a:p>
            <a:endParaRPr lang="en-US"/>
          </a:p>
          <a:p>
            <a:endParaRPr lang="en-US"/>
          </a:p>
          <a:p>
            <a:r>
              <a:rPr lang="en-US"/>
              <a:t>merchanted goods = goods purchased and sold without anything done to them</a:t>
            </a:r>
          </a:p>
          <a:p>
            <a:r>
              <a:rPr lang="en-US"/>
              <a:t>self supplies = when trader produces a marketable output and then uses it during the course of the business eg a business may own a printing operation which produces stationary which is used in the business </a:t>
            </a:r>
          </a:p>
        </p:txBody>
      </p:sp>
    </p:spTree>
    <p:extLst>
      <p:ext uri="{BB962C8B-B14F-4D97-AF65-F5344CB8AC3E}">
        <p14:creationId xmlns:p14="http://schemas.microsoft.com/office/powerpoint/2010/main" val="769602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27</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28</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29</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30</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31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5</a:t>
            </a:fld>
            <a:endParaRPr lang="en-GB"/>
          </a:p>
        </p:txBody>
      </p:sp>
    </p:spTree>
    <p:extLst>
      <p:ext uri="{BB962C8B-B14F-4D97-AF65-F5344CB8AC3E}">
        <p14:creationId xmlns:p14="http://schemas.microsoft.com/office/powerpoint/2010/main" val="339157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37FD9D-E737-476C-B3E8-D714CD58E538}"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r>
              <a:rPr lang="en-GB" dirty="0"/>
              <a:t> </a:t>
            </a:r>
          </a:p>
        </p:txBody>
      </p:sp>
      <p:sp>
        <p:nvSpPr>
          <p:cNvPr id="6" name="Rectangle 6"/>
          <p:cNvSpPr>
            <a:spLocks noGrp="1" noChangeArrowheads="1"/>
          </p:cNvSpPr>
          <p:nvPr>
            <p:ph type="sldNum" sz="quarter" idx="12"/>
          </p:nvPr>
        </p:nvSpPr>
        <p:spPr>
          <a:ln/>
        </p:spPr>
        <p:txBody>
          <a:bodyPr/>
          <a:lstStyle>
            <a:lvl1pPr>
              <a:defRPr/>
            </a:lvl1pPr>
          </a:lstStyle>
          <a:p>
            <a:pPr>
              <a:defRPr/>
            </a:pPr>
            <a:fld id="{D1EB78D7-AF3B-412A-B8EC-0281539D2DB6}" type="slidenum">
              <a:rPr lang="en-GB"/>
              <a:pPr>
                <a:defRPr/>
              </a:pPr>
              <a:t>‹#›</a:t>
            </a:fld>
            <a:endParaRPr lang="en-GB"/>
          </a:p>
        </p:txBody>
      </p:sp>
    </p:spTree>
    <p:extLst>
      <p:ext uri="{BB962C8B-B14F-4D97-AF65-F5344CB8AC3E}">
        <p14:creationId xmlns:p14="http://schemas.microsoft.com/office/powerpoint/2010/main" val="2866348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1D8BBBA-7FF9-4E0F-ADE2-080B37BB2682}" type="slidenum">
              <a:rPr lang="en-GB"/>
              <a:pPr>
                <a:defRPr/>
              </a:pPr>
              <a:t>‹#›</a:t>
            </a:fld>
            <a:endParaRPr lang="en-GB"/>
          </a:p>
        </p:txBody>
      </p:sp>
    </p:spTree>
    <p:extLst>
      <p:ext uri="{BB962C8B-B14F-4D97-AF65-F5344CB8AC3E}">
        <p14:creationId xmlns:p14="http://schemas.microsoft.com/office/powerpoint/2010/main" val="2333679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7075" y="381000"/>
            <a:ext cx="2105025"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762000" y="381000"/>
            <a:ext cx="616267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8D40600-BFB1-4501-B4FD-58BFFAF73409}" type="slidenum">
              <a:rPr lang="en-GB"/>
              <a:pPr>
                <a:defRPr/>
              </a:pPr>
              <a:t>‹#›</a:t>
            </a:fld>
            <a:endParaRPr lang="en-GB"/>
          </a:p>
        </p:txBody>
      </p:sp>
    </p:spTree>
    <p:extLst>
      <p:ext uri="{BB962C8B-B14F-4D97-AF65-F5344CB8AC3E}">
        <p14:creationId xmlns:p14="http://schemas.microsoft.com/office/powerpoint/2010/main" val="4105217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5D2750E-D59F-41B6-AED0-0EB75C71D44C}" type="slidenum">
              <a:rPr lang="en-GB"/>
              <a:pPr>
                <a:defRPr/>
              </a:pPr>
              <a:t>‹#›</a:t>
            </a:fld>
            <a:endParaRPr lang="en-GB"/>
          </a:p>
        </p:txBody>
      </p:sp>
    </p:spTree>
    <p:extLst>
      <p:ext uri="{BB962C8B-B14F-4D97-AF65-F5344CB8AC3E}">
        <p14:creationId xmlns:p14="http://schemas.microsoft.com/office/powerpoint/2010/main" val="2428731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8E00D95-BE6D-4106-93E4-B9831A85DD83}" type="slidenum">
              <a:rPr lang="en-GB"/>
              <a:pPr>
                <a:defRPr/>
              </a:pPr>
              <a:t>‹#›</a:t>
            </a:fld>
            <a:endParaRPr lang="en-GB"/>
          </a:p>
        </p:txBody>
      </p:sp>
    </p:spTree>
    <p:extLst>
      <p:ext uri="{BB962C8B-B14F-4D97-AF65-F5344CB8AC3E}">
        <p14:creationId xmlns:p14="http://schemas.microsoft.com/office/powerpoint/2010/main" val="1277391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762000" y="16764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48250" y="16764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3F1BD9C-5A4F-4BFD-ACC3-125D3EA40F7D}" type="slidenum">
              <a:rPr lang="en-GB"/>
              <a:pPr>
                <a:defRPr/>
              </a:pPr>
              <a:t>‹#›</a:t>
            </a:fld>
            <a:endParaRPr lang="en-GB"/>
          </a:p>
        </p:txBody>
      </p:sp>
    </p:spTree>
    <p:extLst>
      <p:ext uri="{BB962C8B-B14F-4D97-AF65-F5344CB8AC3E}">
        <p14:creationId xmlns:p14="http://schemas.microsoft.com/office/powerpoint/2010/main" val="3920785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52CFE8E1-0CBE-4CED-ADDA-CC713AB4A816}" type="slidenum">
              <a:rPr lang="en-GB"/>
              <a:pPr>
                <a:defRPr/>
              </a:pPr>
              <a:t>‹#›</a:t>
            </a:fld>
            <a:endParaRPr lang="en-GB"/>
          </a:p>
        </p:txBody>
      </p:sp>
    </p:spTree>
    <p:extLst>
      <p:ext uri="{BB962C8B-B14F-4D97-AF65-F5344CB8AC3E}">
        <p14:creationId xmlns:p14="http://schemas.microsoft.com/office/powerpoint/2010/main" val="789164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36D325C-E93D-474F-8587-F515F236044E}" type="slidenum">
              <a:rPr lang="en-GB"/>
              <a:pPr>
                <a:defRPr/>
              </a:pPr>
              <a:t>‹#›</a:t>
            </a:fld>
            <a:endParaRPr lang="en-GB"/>
          </a:p>
        </p:txBody>
      </p:sp>
    </p:spTree>
    <p:extLst>
      <p:ext uri="{BB962C8B-B14F-4D97-AF65-F5344CB8AC3E}">
        <p14:creationId xmlns:p14="http://schemas.microsoft.com/office/powerpoint/2010/main" val="2581951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FC2E7AC5-234F-40F0-A7B4-FB6A6B5CAF63}" type="slidenum">
              <a:rPr lang="en-GB"/>
              <a:pPr>
                <a:defRPr/>
              </a:pPr>
              <a:t>‹#›</a:t>
            </a:fld>
            <a:endParaRPr lang="en-GB"/>
          </a:p>
        </p:txBody>
      </p:sp>
    </p:spTree>
    <p:extLst>
      <p:ext uri="{BB962C8B-B14F-4D97-AF65-F5344CB8AC3E}">
        <p14:creationId xmlns:p14="http://schemas.microsoft.com/office/powerpoint/2010/main" val="2101970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31D774B-8DE7-457C-AA63-F6EB6C1B241F}" type="slidenum">
              <a:rPr lang="en-GB"/>
              <a:pPr>
                <a:defRPr/>
              </a:pPr>
              <a:t>‹#›</a:t>
            </a:fld>
            <a:endParaRPr lang="en-GB"/>
          </a:p>
        </p:txBody>
      </p:sp>
    </p:spTree>
    <p:extLst>
      <p:ext uri="{BB962C8B-B14F-4D97-AF65-F5344CB8AC3E}">
        <p14:creationId xmlns:p14="http://schemas.microsoft.com/office/powerpoint/2010/main" val="72850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384550" y="6248400"/>
            <a:ext cx="3136900" cy="457200"/>
          </a:xfrm>
          <a:prstGeom prst="rect">
            <a:avLst/>
          </a:prstGeom>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4664A99-6E2D-4F7F-B7FF-AC16860E55AB}" type="slidenum">
              <a:rPr lang="en-GB"/>
              <a:pPr>
                <a:defRPr/>
              </a:pPr>
              <a:t>‹#›</a:t>
            </a:fld>
            <a:endParaRPr lang="en-GB"/>
          </a:p>
        </p:txBody>
      </p:sp>
    </p:spTree>
    <p:extLst>
      <p:ext uri="{BB962C8B-B14F-4D97-AF65-F5344CB8AC3E}">
        <p14:creationId xmlns:p14="http://schemas.microsoft.com/office/powerpoint/2010/main" val="202584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381000"/>
            <a:ext cx="84201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762000" y="1676400"/>
            <a:ext cx="84201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28" name="Rectangle 4"/>
          <p:cNvSpPr>
            <a:spLocks noGrp="1" noChangeArrowheads="1"/>
          </p:cNvSpPr>
          <p:nvPr>
            <p:ph type="dt" sz="half" idx="2"/>
          </p:nvPr>
        </p:nvSpPr>
        <p:spPr bwMode="auto">
          <a:xfrm>
            <a:off x="742950" y="6248400"/>
            <a:ext cx="20637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smtClean="0"/>
            </a:lvl1pPr>
          </a:lstStyle>
          <a:p>
            <a:pPr>
              <a:defRPr/>
            </a:pPr>
            <a:endParaRPr lang="en-GB"/>
          </a:p>
        </p:txBody>
      </p:sp>
      <p:sp>
        <p:nvSpPr>
          <p:cNvPr id="1030" name="Rectangle 6"/>
          <p:cNvSpPr>
            <a:spLocks noGrp="1" noChangeArrowheads="1"/>
          </p:cNvSpPr>
          <p:nvPr>
            <p:ph type="sldNum" sz="quarter" idx="4"/>
          </p:nvPr>
        </p:nvSpPr>
        <p:spPr bwMode="auto">
          <a:xfrm>
            <a:off x="7099300" y="6248400"/>
            <a:ext cx="20637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smtClean="0"/>
            </a:lvl1pPr>
          </a:lstStyle>
          <a:p>
            <a:pPr>
              <a:defRPr/>
            </a:pPr>
            <a:fld id="{04E5E531-5A90-4FE4-A3E0-B0D6AFBB7E63}" type="slidenum">
              <a:rPr lang="en-GB"/>
              <a:pPr>
                <a:defRPr/>
              </a:pPr>
              <a:t>‹#›</a:t>
            </a:fld>
            <a:endParaRPr lang="en-GB"/>
          </a:p>
        </p:txBody>
      </p:sp>
      <p:sp>
        <p:nvSpPr>
          <p:cNvPr id="1031" name="Text Box 7"/>
          <p:cNvSpPr txBox="1">
            <a:spLocks noChangeArrowheads="1"/>
          </p:cNvSpPr>
          <p:nvPr userDrawn="1"/>
        </p:nvSpPr>
        <p:spPr bwMode="auto">
          <a:xfrm>
            <a:off x="9283700" y="188913"/>
            <a:ext cx="361950" cy="274637"/>
          </a:xfrm>
          <a:prstGeom prst="rect">
            <a:avLst/>
          </a:prstGeom>
          <a:noFill/>
          <a:ln w="12700">
            <a:noFill/>
            <a:miter lim="800000"/>
            <a:headEnd type="none" w="sm" len="sm"/>
            <a:tailEnd type="none" w="sm" len="sm"/>
          </a:ln>
          <a:effectLst/>
        </p:spPr>
        <p:txBody>
          <a:bodyPr wrap="none">
            <a:spAutoFit/>
          </a:bodyPr>
          <a:lstStyle/>
          <a:p>
            <a:pPr>
              <a:defRPr/>
            </a:pPr>
            <a:fld id="{B5BF6F6D-92B0-42B0-BF39-426DE48BF6F3}" type="slidenum">
              <a:rPr lang="en-GB" sz="1200"/>
              <a:pPr>
                <a:defRPr/>
              </a:pPr>
              <a:t>‹#›</a:t>
            </a:fld>
            <a:endParaRPr lang="en-GB" sz="1200"/>
          </a:p>
        </p:txBody>
      </p:sp>
      <p:sp>
        <p:nvSpPr>
          <p:cNvPr id="1033" name="Rectangle 9"/>
          <p:cNvSpPr>
            <a:spLocks noChangeArrowheads="1"/>
          </p:cNvSpPr>
          <p:nvPr userDrawn="1"/>
        </p:nvSpPr>
        <p:spPr bwMode="auto">
          <a:xfrm>
            <a:off x="990600" y="6389688"/>
            <a:ext cx="7924800" cy="615553"/>
          </a:xfrm>
          <a:prstGeom prst="rect">
            <a:avLst/>
          </a:prstGeom>
          <a:noFill/>
          <a:ln w="12700">
            <a:noFill/>
            <a:miter lim="800000"/>
            <a:headEnd type="none" w="sm" len="sm"/>
            <a:tailEnd type="none" w="sm" len="sm"/>
          </a:ln>
          <a:effectLst/>
        </p:spPr>
        <p:txBody>
          <a:bodyPr>
            <a:spAutoFit/>
          </a:bodyPr>
          <a:lstStyle/>
          <a:p>
            <a:pPr>
              <a:defRPr/>
            </a:pPr>
            <a:r>
              <a:rPr lang="en-US" sz="1000" dirty="0"/>
              <a:t>© Fiscal Publications – used with permission from Taxation: Policy &amp; Practice, 33</a:t>
            </a:r>
            <a:r>
              <a:rPr lang="en-US" sz="1000" baseline="30000" dirty="0"/>
              <a:t>rd</a:t>
            </a:r>
            <a:r>
              <a:rPr lang="en-US" sz="1000" dirty="0"/>
              <a:t> Edition 2026/27</a:t>
            </a:r>
            <a:r>
              <a:rPr lang="en-US" sz="1000" baseline="0" dirty="0"/>
              <a:t> </a:t>
            </a:r>
            <a:r>
              <a:rPr lang="en-US" sz="1000" dirty="0"/>
              <a:t>by Lymer &amp; Oats</a:t>
            </a:r>
          </a:p>
          <a:p>
            <a:pPr>
              <a:defRPr/>
            </a:pPr>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Tahoma" pitchFamily="34" charset="0"/>
        </a:defRPr>
      </a:lvl2pPr>
      <a:lvl3pPr algn="l" rtl="0" eaLnBrk="0" fontAlgn="base" hangingPunct="0">
        <a:spcBef>
          <a:spcPct val="0"/>
        </a:spcBef>
        <a:spcAft>
          <a:spcPct val="0"/>
        </a:spcAft>
        <a:defRPr sz="4400" b="1">
          <a:solidFill>
            <a:schemeClr val="tx2"/>
          </a:solidFill>
          <a:latin typeface="Tahoma" pitchFamily="34" charset="0"/>
        </a:defRPr>
      </a:lvl3pPr>
      <a:lvl4pPr algn="l" rtl="0" eaLnBrk="0" fontAlgn="base" hangingPunct="0">
        <a:spcBef>
          <a:spcPct val="0"/>
        </a:spcBef>
        <a:spcAft>
          <a:spcPct val="0"/>
        </a:spcAft>
        <a:defRPr sz="4400" b="1">
          <a:solidFill>
            <a:schemeClr val="tx2"/>
          </a:solidFill>
          <a:latin typeface="Tahoma" pitchFamily="34" charset="0"/>
        </a:defRPr>
      </a:lvl4pPr>
      <a:lvl5pPr algn="l" rtl="0" eaLnBrk="0" fontAlgn="base" hangingPunct="0">
        <a:spcBef>
          <a:spcPct val="0"/>
        </a:spcBef>
        <a:spcAft>
          <a:spcPct val="0"/>
        </a:spcAft>
        <a:defRPr sz="4400" b="1">
          <a:solidFill>
            <a:schemeClr val="tx2"/>
          </a:solidFill>
          <a:latin typeface="Tahoma" pitchFamily="34" charset="0"/>
        </a:defRPr>
      </a:lvl5pPr>
      <a:lvl6pPr marL="457200" algn="l" rtl="0" eaLnBrk="0" fontAlgn="base" hangingPunct="0">
        <a:spcBef>
          <a:spcPct val="0"/>
        </a:spcBef>
        <a:spcAft>
          <a:spcPct val="0"/>
        </a:spcAft>
        <a:defRPr sz="4400" b="1">
          <a:solidFill>
            <a:schemeClr val="tx2"/>
          </a:solidFill>
          <a:latin typeface="Tahoma" pitchFamily="34" charset="0"/>
        </a:defRPr>
      </a:lvl6pPr>
      <a:lvl7pPr marL="914400" algn="l" rtl="0" eaLnBrk="0" fontAlgn="base" hangingPunct="0">
        <a:spcBef>
          <a:spcPct val="0"/>
        </a:spcBef>
        <a:spcAft>
          <a:spcPct val="0"/>
        </a:spcAft>
        <a:defRPr sz="4400" b="1">
          <a:solidFill>
            <a:schemeClr val="tx2"/>
          </a:solidFill>
          <a:latin typeface="Tahoma" pitchFamily="34" charset="0"/>
        </a:defRPr>
      </a:lvl7pPr>
      <a:lvl8pPr marL="1371600" algn="l" rtl="0" eaLnBrk="0" fontAlgn="base" hangingPunct="0">
        <a:spcBef>
          <a:spcPct val="0"/>
        </a:spcBef>
        <a:spcAft>
          <a:spcPct val="0"/>
        </a:spcAft>
        <a:defRPr sz="4400" b="1">
          <a:solidFill>
            <a:schemeClr val="tx2"/>
          </a:solidFill>
          <a:latin typeface="Tahoma" pitchFamily="34" charset="0"/>
        </a:defRPr>
      </a:lvl8pPr>
      <a:lvl9pPr marL="1828800" algn="l" rtl="0" eaLnBrk="0" fontAlgn="base" hangingPunct="0">
        <a:spcBef>
          <a:spcPct val="0"/>
        </a:spcBef>
        <a:spcAft>
          <a:spcPct val="0"/>
        </a:spcAft>
        <a:defRPr sz="4400" b="1">
          <a:solidFill>
            <a:schemeClr val="tx2"/>
          </a:solidFill>
          <a:latin typeface="Tahoma" pitchFamily="34" charset="0"/>
        </a:defRPr>
      </a:lvl9pPr>
    </p:titleStyle>
    <p:bodyStyle>
      <a:lvl1pPr marL="342900" indent="-342900" algn="l" rtl="0" eaLnBrk="0" fontAlgn="base" hangingPunct="0">
        <a:spcBef>
          <a:spcPct val="20000"/>
        </a:spcBef>
        <a:spcAft>
          <a:spcPct val="0"/>
        </a:spcAft>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1752600"/>
            <a:ext cx="8385175" cy="1143000"/>
          </a:xfrm>
        </p:spPr>
        <p:txBody>
          <a:bodyPr/>
          <a:lstStyle/>
          <a:p>
            <a:r>
              <a:rPr lang="en-GB" dirty="0"/>
              <a:t>Taxation: Policy and Practice</a:t>
            </a:r>
            <a:br>
              <a:rPr lang="en-GB" dirty="0"/>
            </a:br>
            <a:r>
              <a:rPr lang="en-GB" dirty="0"/>
              <a:t>2026/27</a:t>
            </a:r>
            <a:br>
              <a:rPr lang="en-GB" dirty="0"/>
            </a:br>
            <a:br>
              <a:rPr lang="en-GB" dirty="0"/>
            </a:br>
            <a:r>
              <a:rPr lang="en-GB" dirty="0"/>
              <a:t>Chapter 10 Slides:  Value Added Tax</a:t>
            </a:r>
          </a:p>
        </p:txBody>
      </p:sp>
      <p:sp>
        <p:nvSpPr>
          <p:cNvPr id="2051" name="Rectangle 3"/>
          <p:cNvSpPr>
            <a:spLocks noGrp="1" noChangeArrowheads="1"/>
          </p:cNvSpPr>
          <p:nvPr>
            <p:ph type="subTitle" idx="1"/>
          </p:nvPr>
        </p:nvSpPr>
        <p:spPr>
          <a:xfrm>
            <a:off x="914400" y="4724400"/>
            <a:ext cx="6861175" cy="1752600"/>
          </a:xfrm>
        </p:spPr>
        <p:txBody>
          <a:bodyPr/>
          <a:lstStyle/>
          <a:p>
            <a:pPr algn="l"/>
            <a:r>
              <a:rPr lang="en-GB" baseline="30000" dirty="0"/>
              <a:t>33rd</a:t>
            </a:r>
            <a:r>
              <a:rPr lang="en-GB" dirty="0"/>
              <a:t> Edition</a:t>
            </a:r>
          </a:p>
          <a:p>
            <a:pPr algn="l"/>
            <a:r>
              <a:rPr lang="en-GB" dirty="0"/>
              <a:t>Andrew </a:t>
            </a:r>
            <a:r>
              <a:rPr lang="en-GB" dirty="0" err="1"/>
              <a:t>Lymer</a:t>
            </a:r>
            <a:r>
              <a:rPr lang="en-GB" dirty="0"/>
              <a:t> &amp; Lynne Oats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04800" y="228600"/>
            <a:ext cx="9372600" cy="1143000"/>
          </a:xfrm>
          <a:noFill/>
        </p:spPr>
        <p:txBody>
          <a:bodyPr/>
          <a:lstStyle/>
          <a:p>
            <a:r>
              <a:rPr lang="en-US"/>
              <a:t>Registration and de-registration</a:t>
            </a:r>
          </a:p>
        </p:txBody>
      </p:sp>
      <p:sp>
        <p:nvSpPr>
          <p:cNvPr id="10243" name="Rectangle 3"/>
          <p:cNvSpPr>
            <a:spLocks noGrp="1" noChangeArrowheads="1"/>
          </p:cNvSpPr>
          <p:nvPr>
            <p:ph type="body" idx="1"/>
          </p:nvPr>
        </p:nvSpPr>
        <p:spPr>
          <a:xfrm>
            <a:off x="457200" y="1524000"/>
            <a:ext cx="8832850" cy="4572000"/>
          </a:xfrm>
          <a:noFill/>
        </p:spPr>
        <p:txBody>
          <a:bodyPr/>
          <a:lstStyle/>
          <a:p>
            <a:pPr>
              <a:lnSpc>
                <a:spcPct val="90000"/>
              </a:lnSpc>
            </a:pPr>
            <a:r>
              <a:rPr lang="en-US" dirty="0"/>
              <a:t> Initial Registration</a:t>
            </a:r>
          </a:p>
          <a:p>
            <a:pPr lvl="2">
              <a:lnSpc>
                <a:spcPct val="90000"/>
              </a:lnSpc>
            </a:pPr>
            <a:r>
              <a:rPr lang="en-US" sz="2800" dirty="0"/>
              <a:t>Non-registered person who makes registered supply becomes liable for registration when :</a:t>
            </a:r>
          </a:p>
          <a:p>
            <a:pPr lvl="3">
              <a:lnSpc>
                <a:spcPct val="90000"/>
              </a:lnSpc>
            </a:pPr>
            <a:r>
              <a:rPr lang="en-US" sz="2400" dirty="0"/>
              <a:t>at the end of any month the value of the goods supplied so far in that year exceeds registration threshold (£90,000 in </a:t>
            </a:r>
            <a:r>
              <a:rPr lang="en-GB" sz="2400" dirty="0"/>
              <a:t>2026/27</a:t>
            </a:r>
            <a:r>
              <a:rPr lang="en-US" sz="2400" dirty="0"/>
              <a:t>)</a:t>
            </a:r>
          </a:p>
          <a:p>
            <a:pPr lvl="3">
              <a:lnSpc>
                <a:spcPct val="90000"/>
              </a:lnSpc>
            </a:pPr>
            <a:r>
              <a:rPr lang="en-US" sz="2400" dirty="0"/>
              <a:t>at any time if there is reasonable grounds for believing the value of the taxable supplies in the period of the next 30 days will exceed the threshold level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04800" y="228600"/>
            <a:ext cx="9372600" cy="1143000"/>
          </a:xfrm>
          <a:noFill/>
        </p:spPr>
        <p:txBody>
          <a:bodyPr/>
          <a:lstStyle/>
          <a:p>
            <a:r>
              <a:rPr lang="en-US"/>
              <a:t>Registration and de-registration</a:t>
            </a:r>
          </a:p>
        </p:txBody>
      </p:sp>
      <p:sp>
        <p:nvSpPr>
          <p:cNvPr id="11267" name="Rectangle 3"/>
          <p:cNvSpPr>
            <a:spLocks noGrp="1" noChangeArrowheads="1"/>
          </p:cNvSpPr>
          <p:nvPr>
            <p:ph type="body" idx="1"/>
          </p:nvPr>
        </p:nvSpPr>
        <p:spPr>
          <a:xfrm>
            <a:off x="457200" y="1524000"/>
            <a:ext cx="8832850" cy="4572000"/>
          </a:xfrm>
          <a:noFill/>
        </p:spPr>
        <p:txBody>
          <a:bodyPr/>
          <a:lstStyle/>
          <a:p>
            <a:r>
              <a:rPr lang="en-US"/>
              <a:t> Initial Registration</a:t>
            </a:r>
          </a:p>
          <a:p>
            <a:pPr lvl="2"/>
            <a:r>
              <a:rPr lang="en-US"/>
              <a:t>Trader the</a:t>
            </a:r>
            <a:r>
              <a:rPr lang="en-GB"/>
              <a:t>n</a:t>
            </a:r>
            <a:r>
              <a:rPr lang="en-US"/>
              <a:t> registered for 12 months after which can de-register if supply levels allow</a:t>
            </a:r>
          </a:p>
          <a:p>
            <a:pPr lvl="2"/>
            <a:r>
              <a:rPr lang="en-US"/>
              <a:t>Legislation exists to prevent avoidance of registration by having &gt;1 business using a combined turnover rule</a:t>
            </a:r>
          </a:p>
          <a:p>
            <a:pPr lvl="2"/>
            <a:r>
              <a:rPr lang="en-US"/>
              <a:t>not registering when should will result in a fine + liability to tax should have charged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6"/>
          <p:cNvSpPr>
            <a:spLocks noGrp="1" noChangeArrowheads="1"/>
          </p:cNvSpPr>
          <p:nvPr>
            <p:ph type="title"/>
          </p:nvPr>
        </p:nvSpPr>
        <p:spPr>
          <a:xfrm>
            <a:off x="381000" y="381000"/>
            <a:ext cx="9372600" cy="1143000"/>
          </a:xfrm>
          <a:noFill/>
        </p:spPr>
        <p:txBody>
          <a:bodyPr/>
          <a:lstStyle/>
          <a:p>
            <a:r>
              <a:rPr lang="en-US"/>
              <a:t>Registration and de-registration cont ..</a:t>
            </a:r>
          </a:p>
        </p:txBody>
      </p:sp>
      <p:sp>
        <p:nvSpPr>
          <p:cNvPr id="12291" name="Rectangle 1027"/>
          <p:cNvSpPr>
            <a:spLocks noGrp="1" noChangeArrowheads="1"/>
          </p:cNvSpPr>
          <p:nvPr>
            <p:ph type="body" idx="1"/>
          </p:nvPr>
        </p:nvSpPr>
        <p:spPr>
          <a:xfrm>
            <a:off x="533400" y="1676400"/>
            <a:ext cx="8832850" cy="4572000"/>
          </a:xfrm>
          <a:noFill/>
        </p:spPr>
        <p:txBody>
          <a:bodyPr/>
          <a:lstStyle/>
          <a:p>
            <a:pPr lvl="1"/>
            <a:r>
              <a:rPr lang="en-US"/>
              <a:t> Voluntary Registration</a:t>
            </a:r>
          </a:p>
          <a:p>
            <a:pPr lvl="2"/>
            <a:r>
              <a:rPr lang="en-US"/>
              <a:t>Trader can also register if they want to whatever their supply level</a:t>
            </a:r>
          </a:p>
          <a:p>
            <a:pPr lvl="2"/>
            <a:r>
              <a:rPr lang="en-US"/>
              <a:t>Advantages :</a:t>
            </a:r>
          </a:p>
          <a:p>
            <a:pPr lvl="3"/>
            <a:r>
              <a:rPr lang="en-US"/>
              <a:t>input tax can be reclaimed</a:t>
            </a:r>
          </a:p>
          <a:p>
            <a:pPr lvl="3"/>
            <a:r>
              <a:rPr lang="en-US"/>
              <a:t>status of VAT registered company (appear bigger)</a:t>
            </a:r>
          </a:p>
          <a:p>
            <a:pPr lvl="3"/>
            <a:r>
              <a:rPr lang="en-US"/>
              <a:t>VAT registered customers can reclaim output tax charged to them</a:t>
            </a:r>
          </a:p>
          <a:p>
            <a:pPr lvl="2"/>
            <a:r>
              <a:rPr lang="en-US"/>
              <a:t>Disadvantages</a:t>
            </a:r>
          </a:p>
          <a:p>
            <a:pPr lvl="3"/>
            <a:r>
              <a:rPr lang="en-US"/>
              <a:t>non-VAT registered customers will have to bear VAT cost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81000" y="381000"/>
            <a:ext cx="9372600" cy="1143000"/>
          </a:xfrm>
          <a:noFill/>
        </p:spPr>
        <p:txBody>
          <a:bodyPr/>
          <a:lstStyle/>
          <a:p>
            <a:r>
              <a:rPr lang="en-US" dirty="0"/>
              <a:t>Registration and de-registration </a:t>
            </a:r>
            <a:r>
              <a:rPr lang="en-US" dirty="0" err="1"/>
              <a:t>cont</a:t>
            </a:r>
            <a:r>
              <a:rPr lang="en-US" dirty="0"/>
              <a:t> ..</a:t>
            </a:r>
          </a:p>
        </p:txBody>
      </p:sp>
      <p:sp>
        <p:nvSpPr>
          <p:cNvPr id="13315" name="Rectangle 3"/>
          <p:cNvSpPr>
            <a:spLocks noGrp="1" noChangeArrowheads="1"/>
          </p:cNvSpPr>
          <p:nvPr>
            <p:ph type="body" idx="1"/>
          </p:nvPr>
        </p:nvSpPr>
        <p:spPr>
          <a:xfrm>
            <a:off x="488950" y="2133600"/>
            <a:ext cx="8832850" cy="3455988"/>
          </a:xfrm>
          <a:noFill/>
        </p:spPr>
        <p:txBody>
          <a:bodyPr/>
          <a:lstStyle/>
          <a:p>
            <a:pPr lvl="1"/>
            <a:r>
              <a:rPr lang="en-US" dirty="0"/>
              <a:t> De-registration</a:t>
            </a:r>
          </a:p>
          <a:p>
            <a:pPr lvl="2"/>
            <a:r>
              <a:rPr lang="en-US" dirty="0"/>
              <a:t>may be voluntary or compulsory</a:t>
            </a:r>
          </a:p>
          <a:p>
            <a:pPr lvl="2"/>
            <a:r>
              <a:rPr lang="en-US" dirty="0"/>
              <a:t>if cease to make taxable supplies will be de-registered</a:t>
            </a:r>
          </a:p>
          <a:p>
            <a:pPr lvl="2"/>
            <a:r>
              <a:rPr lang="en-US" dirty="0"/>
              <a:t>voluntarily de-register if can demonstrate level of supplies in next 12 months will not exceed £88,000 (2026/27)</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p:spPr>
        <p:txBody>
          <a:bodyPr/>
          <a:lstStyle/>
          <a:p>
            <a:r>
              <a:rPr lang="en-US" dirty="0"/>
              <a:t>Exempt Supplies</a:t>
            </a:r>
          </a:p>
        </p:txBody>
      </p:sp>
      <p:sp>
        <p:nvSpPr>
          <p:cNvPr id="14339" name="Rectangle 3"/>
          <p:cNvSpPr>
            <a:spLocks noGrp="1" noChangeArrowheads="1"/>
          </p:cNvSpPr>
          <p:nvPr>
            <p:ph type="body" idx="1"/>
          </p:nvPr>
        </p:nvSpPr>
        <p:spPr>
          <a:xfrm>
            <a:off x="344488" y="1447800"/>
            <a:ext cx="9433048" cy="4572000"/>
          </a:xfrm>
          <a:noFill/>
        </p:spPr>
        <p:txBody>
          <a:bodyPr/>
          <a:lstStyle/>
          <a:p>
            <a:pPr>
              <a:lnSpc>
                <a:spcPct val="90000"/>
              </a:lnSpc>
            </a:pPr>
            <a:r>
              <a:rPr lang="en-US" sz="2000" dirty="0"/>
              <a:t>Exemptions to VAT are arranged in groups of supplies :</a:t>
            </a:r>
          </a:p>
          <a:p>
            <a:pPr lvl="1">
              <a:lnSpc>
                <a:spcPct val="90000"/>
              </a:lnSpc>
            </a:pPr>
            <a:r>
              <a:rPr lang="en-US" sz="1800" dirty="0"/>
              <a:t>Group 1 = Land				Group 11= Works of art</a:t>
            </a:r>
          </a:p>
          <a:p>
            <a:pPr lvl="1">
              <a:lnSpc>
                <a:spcPct val="90000"/>
              </a:lnSpc>
            </a:pPr>
            <a:r>
              <a:rPr lang="en-US" sz="1800" dirty="0"/>
              <a:t>Group 2 = Insurance			Group 12 = Fund raising 						 		events by charities</a:t>
            </a:r>
          </a:p>
          <a:p>
            <a:pPr lvl="1">
              <a:lnSpc>
                <a:spcPct val="90000"/>
              </a:lnSpc>
            </a:pPr>
            <a:r>
              <a:rPr lang="en-US" sz="1800" dirty="0"/>
              <a:t>Group 3 = Postal services		Group 13 = provision of  </a:t>
            </a:r>
          </a:p>
          <a:p>
            <a:pPr lvl="1">
              <a:lnSpc>
                <a:spcPct val="90000"/>
              </a:lnSpc>
            </a:pPr>
            <a:r>
              <a:rPr lang="en-US" sz="1800" dirty="0"/>
              <a:t>Group 4 = Betting, gaming and    	      cultural services</a:t>
            </a:r>
          </a:p>
          <a:p>
            <a:pPr lvl="1">
              <a:lnSpc>
                <a:spcPct val="90000"/>
              </a:lnSpc>
              <a:buFontTx/>
              <a:buNone/>
            </a:pPr>
            <a:r>
              <a:rPr lang="en-US" sz="1800" dirty="0"/>
              <a:t>			lotteries			Group 14 = supplies with</a:t>
            </a:r>
          </a:p>
          <a:p>
            <a:pPr lvl="1">
              <a:lnSpc>
                <a:spcPct val="90000"/>
              </a:lnSpc>
            </a:pPr>
            <a:r>
              <a:rPr lang="en-US" sz="1800" dirty="0"/>
              <a:t>Group 5 = Finance (</a:t>
            </a:r>
            <a:r>
              <a:rPr lang="en-US" sz="1800" dirty="0" err="1"/>
              <a:t>eg</a:t>
            </a:r>
            <a:r>
              <a:rPr lang="en-US" sz="1800" dirty="0"/>
              <a:t> provision           		 irrecoverable input tax</a:t>
            </a:r>
          </a:p>
          <a:p>
            <a:pPr lvl="1">
              <a:lnSpc>
                <a:spcPct val="90000"/>
              </a:lnSpc>
              <a:buFontTx/>
              <a:buNone/>
            </a:pPr>
            <a:r>
              <a:rPr lang="en-US" sz="1800" dirty="0"/>
              <a:t>	of credit, costs of dealing Securities)	Group 15=Gold as investment</a:t>
            </a:r>
          </a:p>
          <a:p>
            <a:pPr lvl="1">
              <a:lnSpc>
                <a:spcPct val="90000"/>
              </a:lnSpc>
            </a:pPr>
            <a:r>
              <a:rPr lang="en-US" sz="1800" dirty="0"/>
              <a:t>Group 6 = Education			 </a:t>
            </a:r>
          </a:p>
          <a:p>
            <a:pPr lvl="1">
              <a:lnSpc>
                <a:spcPct val="90000"/>
              </a:lnSpc>
            </a:pPr>
            <a:r>
              <a:rPr lang="en-US" sz="1800" dirty="0"/>
              <a:t>Group 7 Health and welfare </a:t>
            </a:r>
          </a:p>
          <a:p>
            <a:pPr lvl="1">
              <a:lnSpc>
                <a:spcPct val="90000"/>
              </a:lnSpc>
              <a:buFontTx/>
              <a:buNone/>
            </a:pPr>
            <a:r>
              <a:rPr lang="en-US" sz="1800" dirty="0"/>
              <a:t>   (registered medical practitioners &amp; spiritual welfare providers)</a:t>
            </a:r>
          </a:p>
          <a:p>
            <a:pPr lvl="1">
              <a:lnSpc>
                <a:spcPct val="90000"/>
              </a:lnSpc>
            </a:pPr>
            <a:r>
              <a:rPr lang="en-US" sz="1800" dirty="0"/>
              <a:t>Group 8 = Burial and cremation</a:t>
            </a:r>
          </a:p>
          <a:p>
            <a:pPr lvl="1">
              <a:lnSpc>
                <a:spcPct val="90000"/>
              </a:lnSpc>
            </a:pPr>
            <a:r>
              <a:rPr lang="en-US" sz="1800" dirty="0"/>
              <a:t>Group 9 = Trade Unions and professional bodies</a:t>
            </a:r>
          </a:p>
          <a:p>
            <a:pPr lvl="1">
              <a:lnSpc>
                <a:spcPct val="90000"/>
              </a:lnSpc>
            </a:pPr>
            <a:r>
              <a:rPr lang="en-US" sz="1800" dirty="0"/>
              <a:t>Group 10 = Sports competitions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00025" y="115888"/>
            <a:ext cx="9525000" cy="1143000"/>
          </a:xfrm>
          <a:noFill/>
        </p:spPr>
        <p:txBody>
          <a:bodyPr/>
          <a:lstStyle/>
          <a:p>
            <a:r>
              <a:rPr lang="en-US" dirty="0"/>
              <a:t>Taxable Supplies.</a:t>
            </a:r>
          </a:p>
        </p:txBody>
      </p:sp>
      <p:sp>
        <p:nvSpPr>
          <p:cNvPr id="15363" name="Rectangle 3"/>
          <p:cNvSpPr>
            <a:spLocks noGrp="1" noChangeArrowheads="1"/>
          </p:cNvSpPr>
          <p:nvPr>
            <p:ph type="body" idx="1"/>
          </p:nvPr>
        </p:nvSpPr>
        <p:spPr>
          <a:xfrm>
            <a:off x="560512" y="1341439"/>
            <a:ext cx="9269288" cy="1871538"/>
          </a:xfrm>
          <a:noFill/>
        </p:spPr>
        <p:txBody>
          <a:bodyPr/>
          <a:lstStyle/>
          <a:p>
            <a:pPr marL="92075" lvl="2" indent="0">
              <a:lnSpc>
                <a:spcPct val="80000"/>
              </a:lnSpc>
              <a:buNone/>
            </a:pPr>
            <a:r>
              <a:rPr lang="en-US" sz="2000" dirty="0"/>
              <a:t>There are 3 ‘bands’ of taxable supply – </a:t>
            </a:r>
          </a:p>
          <a:p>
            <a:pPr marL="541338" lvl="2" indent="-449263">
              <a:lnSpc>
                <a:spcPct val="80000"/>
              </a:lnSpc>
              <a:buFont typeface="+mj-lt"/>
              <a:buAutoNum type="arabicPeriod"/>
            </a:pPr>
            <a:r>
              <a:rPr lang="en-US" sz="2000" dirty="0"/>
              <a:t>Standard rate 20% </a:t>
            </a:r>
          </a:p>
          <a:p>
            <a:pPr marL="541338" lvl="2" indent="-449263">
              <a:lnSpc>
                <a:spcPct val="80000"/>
              </a:lnSpc>
              <a:buFont typeface="+mj-lt"/>
              <a:buAutoNum type="arabicPeriod"/>
            </a:pPr>
            <a:r>
              <a:rPr lang="en-US" sz="2000" dirty="0"/>
              <a:t>‘Lower rated’ Supplies</a:t>
            </a:r>
          </a:p>
          <a:p>
            <a:pPr lvl="1">
              <a:lnSpc>
                <a:spcPct val="80000"/>
              </a:lnSpc>
            </a:pPr>
            <a:r>
              <a:rPr lang="en-GB" sz="2000" dirty="0"/>
              <a:t>Some items that normally would be standard rated get a special concession rate applied to them</a:t>
            </a:r>
          </a:p>
          <a:p>
            <a:pPr lvl="1">
              <a:lnSpc>
                <a:spcPct val="80000"/>
              </a:lnSpc>
            </a:pPr>
            <a:r>
              <a:rPr lang="en-GB" sz="2000" dirty="0"/>
              <a:t>Tax instead at 5%</a:t>
            </a:r>
          </a:p>
          <a:p>
            <a:pPr lvl="1">
              <a:lnSpc>
                <a:spcPct val="80000"/>
              </a:lnSpc>
            </a:pPr>
            <a:r>
              <a:rPr lang="en-GB" sz="2000" dirty="0"/>
              <a:t>E.g.</a:t>
            </a:r>
          </a:p>
          <a:p>
            <a:pPr lvl="2">
              <a:lnSpc>
                <a:spcPct val="80000"/>
              </a:lnSpc>
            </a:pPr>
            <a:r>
              <a:rPr lang="en-GB" sz="2000" dirty="0"/>
              <a:t>Domestic/charity fuel or power </a:t>
            </a:r>
          </a:p>
          <a:p>
            <a:pPr lvl="2">
              <a:lnSpc>
                <a:spcPct val="80000"/>
              </a:lnSpc>
            </a:pPr>
            <a:r>
              <a:rPr lang="en-GB" sz="2000" dirty="0"/>
              <a:t>Installation of energy saving materials in the home/charity (e.g. loft insulation)</a:t>
            </a:r>
          </a:p>
          <a:p>
            <a:pPr lvl="2">
              <a:lnSpc>
                <a:spcPct val="80000"/>
              </a:lnSpc>
            </a:pPr>
            <a:r>
              <a:rPr lang="en-GB" sz="2000" dirty="0"/>
              <a:t>Children’s car seats</a:t>
            </a:r>
          </a:p>
          <a:p>
            <a:pPr lvl="2">
              <a:lnSpc>
                <a:spcPct val="80000"/>
              </a:lnSpc>
            </a:pPr>
            <a:r>
              <a:rPr lang="en-GB" sz="2000" dirty="0"/>
              <a:t>Some conversions of non-residential property in residential</a:t>
            </a:r>
            <a:endParaRPr lang="en-US" sz="2000" dirty="0"/>
          </a:p>
          <a:p>
            <a:pPr marL="457200" lvl="2" indent="-457200">
              <a:lnSpc>
                <a:spcPct val="80000"/>
              </a:lnSpc>
              <a:buFont typeface="+mj-lt"/>
              <a:buAutoNum type="arabicPeriod" startAt="3"/>
            </a:pPr>
            <a:r>
              <a:rPr lang="en-US" sz="2000" dirty="0"/>
              <a:t>‘Zero Rated’</a:t>
            </a:r>
          </a:p>
          <a:p>
            <a:r>
              <a:rPr lang="en-US" sz="1600" dirty="0"/>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99408-DCAF-9666-F626-6677CD735069}"/>
              </a:ext>
            </a:extLst>
          </p:cNvPr>
          <p:cNvSpPr>
            <a:spLocks noGrp="1"/>
          </p:cNvSpPr>
          <p:nvPr>
            <p:ph type="title"/>
          </p:nvPr>
        </p:nvSpPr>
        <p:spPr/>
        <p:txBody>
          <a:bodyPr/>
          <a:lstStyle/>
          <a:p>
            <a:r>
              <a:rPr lang="en-GB" dirty="0"/>
              <a:t>Zero rated</a:t>
            </a:r>
          </a:p>
        </p:txBody>
      </p:sp>
      <p:sp>
        <p:nvSpPr>
          <p:cNvPr id="3" name="Content Placeholder 2">
            <a:extLst>
              <a:ext uri="{FF2B5EF4-FFF2-40B4-BE49-F238E27FC236}">
                <a16:creationId xmlns:a16="http://schemas.microsoft.com/office/drawing/2014/main" id="{4E4814B7-E004-918C-78A9-75E437D55D7A}"/>
              </a:ext>
            </a:extLst>
          </p:cNvPr>
          <p:cNvSpPr>
            <a:spLocks noGrp="1"/>
          </p:cNvSpPr>
          <p:nvPr>
            <p:ph sz="half" idx="1"/>
          </p:nvPr>
        </p:nvSpPr>
        <p:spPr/>
        <p:txBody>
          <a:bodyPr/>
          <a:lstStyle/>
          <a:p>
            <a:pPr marL="0" lvl="3" indent="0">
              <a:lnSpc>
                <a:spcPct val="80000"/>
              </a:lnSpc>
              <a:buNone/>
            </a:pPr>
            <a:r>
              <a:rPr lang="en-US" sz="1600" dirty="0"/>
              <a:t>Group 1 = food (except catering services, ice cream, beer &amp; pet food which are all standard)</a:t>
            </a:r>
          </a:p>
          <a:p>
            <a:pPr marL="0" lvl="3" indent="0">
              <a:lnSpc>
                <a:spcPct val="80000"/>
              </a:lnSpc>
              <a:buNone/>
            </a:pPr>
            <a:r>
              <a:rPr lang="en-US" sz="1600" dirty="0"/>
              <a:t>Group 2 = Sewerage services and water supplies</a:t>
            </a:r>
          </a:p>
          <a:p>
            <a:pPr marL="0" lvl="3" indent="0">
              <a:lnSpc>
                <a:spcPct val="80000"/>
              </a:lnSpc>
              <a:buNone/>
            </a:pPr>
            <a:r>
              <a:rPr lang="en-US" sz="1600" dirty="0"/>
              <a:t>Group 3 = Books </a:t>
            </a:r>
          </a:p>
          <a:p>
            <a:pPr marL="0" lvl="3" indent="0">
              <a:lnSpc>
                <a:spcPct val="80000"/>
              </a:lnSpc>
              <a:buNone/>
            </a:pPr>
            <a:r>
              <a:rPr lang="en-US" sz="1600" dirty="0"/>
              <a:t>Group 4 = Talking books</a:t>
            </a:r>
          </a:p>
          <a:p>
            <a:pPr marL="0" lvl="3" indent="0">
              <a:lnSpc>
                <a:spcPct val="80000"/>
              </a:lnSpc>
              <a:buNone/>
            </a:pPr>
            <a:r>
              <a:rPr lang="en-US" dirty="0"/>
              <a:t>Group 5 = Construction of Buildings</a:t>
            </a:r>
          </a:p>
          <a:p>
            <a:pPr marL="0" lvl="3" indent="0">
              <a:lnSpc>
                <a:spcPct val="80000"/>
              </a:lnSpc>
              <a:buNone/>
            </a:pPr>
            <a:r>
              <a:rPr lang="en-US" dirty="0"/>
              <a:t>Group 6 = Protected buildings</a:t>
            </a:r>
          </a:p>
          <a:p>
            <a:pPr marL="0" lvl="3" indent="0">
              <a:lnSpc>
                <a:spcPct val="80000"/>
              </a:lnSpc>
              <a:buNone/>
            </a:pPr>
            <a:r>
              <a:rPr lang="en-US" dirty="0"/>
              <a:t>Group 7 = International Services</a:t>
            </a:r>
          </a:p>
          <a:p>
            <a:pPr marL="0" lvl="3" indent="0">
              <a:lnSpc>
                <a:spcPct val="80000"/>
              </a:lnSpc>
              <a:buNone/>
            </a:pPr>
            <a:r>
              <a:rPr lang="en-US" dirty="0"/>
              <a:t>Group 8 = Transport</a:t>
            </a:r>
          </a:p>
          <a:p>
            <a:pPr marL="0" lvl="3" indent="0">
              <a:lnSpc>
                <a:spcPct val="80000"/>
              </a:lnSpc>
              <a:buNone/>
            </a:pPr>
            <a:r>
              <a:rPr lang="en-US" dirty="0"/>
              <a:t>Group 9 = Caravans and houseboats</a:t>
            </a:r>
          </a:p>
          <a:p>
            <a:pPr marL="0" lvl="3" indent="0">
              <a:lnSpc>
                <a:spcPct val="80000"/>
              </a:lnSpc>
              <a:buNone/>
            </a:pPr>
            <a:r>
              <a:rPr lang="en-US" dirty="0"/>
              <a:t>Group 10 = Gold</a:t>
            </a:r>
          </a:p>
          <a:p>
            <a:pPr marL="0" lvl="3" indent="0">
              <a:lnSpc>
                <a:spcPct val="80000"/>
              </a:lnSpc>
              <a:buNone/>
            </a:pPr>
            <a:r>
              <a:rPr lang="en-US" dirty="0"/>
              <a:t>Group 12 = Drugs &amp; medicines</a:t>
            </a:r>
            <a:endParaRPr lang="en-GB" dirty="0"/>
          </a:p>
        </p:txBody>
      </p:sp>
      <p:sp>
        <p:nvSpPr>
          <p:cNvPr id="4" name="Content Placeholder 3">
            <a:extLst>
              <a:ext uri="{FF2B5EF4-FFF2-40B4-BE49-F238E27FC236}">
                <a16:creationId xmlns:a16="http://schemas.microsoft.com/office/drawing/2014/main" id="{63F2A60E-E37A-B952-8759-EBC072E2EFC7}"/>
              </a:ext>
            </a:extLst>
          </p:cNvPr>
          <p:cNvSpPr>
            <a:spLocks noGrp="1"/>
          </p:cNvSpPr>
          <p:nvPr>
            <p:ph sz="half" idx="2"/>
          </p:nvPr>
        </p:nvSpPr>
        <p:spPr/>
        <p:txBody>
          <a:bodyPr/>
          <a:lstStyle/>
          <a:p>
            <a:r>
              <a:rPr lang="en-US" sz="1600" dirty="0"/>
              <a:t>Group 13 = Imports &amp; exports</a:t>
            </a:r>
          </a:p>
          <a:p>
            <a:r>
              <a:rPr lang="en-US" sz="1600" dirty="0"/>
              <a:t>Group 14 = Tax-free shops</a:t>
            </a:r>
          </a:p>
          <a:p>
            <a:r>
              <a:rPr lang="en-US" sz="1600" dirty="0"/>
              <a:t>Group 15 = Charities</a:t>
            </a:r>
          </a:p>
          <a:p>
            <a:r>
              <a:rPr lang="en-US" sz="1600" dirty="0"/>
              <a:t>Group 16 = Children's Clothing &amp; footwear </a:t>
            </a:r>
          </a:p>
          <a:p>
            <a:r>
              <a:rPr lang="en-GB" sz="1600" dirty="0"/>
              <a:t>Group 19 =Women’s sanitary products</a:t>
            </a:r>
          </a:p>
          <a:p>
            <a:r>
              <a:rPr lang="en-GB" sz="1600" dirty="0"/>
              <a:t>Group 21 = Online marketplaces</a:t>
            </a:r>
          </a:p>
          <a:p>
            <a:r>
              <a:rPr lang="en-GB" sz="1600" dirty="0"/>
              <a:t>Group 22 = Free zones</a:t>
            </a:r>
          </a:p>
          <a:p>
            <a:r>
              <a:rPr lang="en-GB" sz="1600" dirty="0"/>
              <a:t>Group 23 	Installation of energy-saving materials – temporary measure from 1 April 2022 to 31 March 2027</a:t>
            </a:r>
          </a:p>
          <a:p>
            <a:endParaRPr lang="en-GB" sz="1600" dirty="0"/>
          </a:p>
          <a:p>
            <a:endParaRPr lang="en-GB" sz="1600" dirty="0"/>
          </a:p>
          <a:p>
            <a:endParaRPr lang="en-GB" sz="1600" dirty="0"/>
          </a:p>
          <a:p>
            <a:endParaRPr lang="en-US" sz="1600" dirty="0"/>
          </a:p>
          <a:p>
            <a:endParaRPr lang="en-US" sz="1600" dirty="0"/>
          </a:p>
          <a:p>
            <a:endParaRPr lang="en-GB" sz="1600" dirty="0"/>
          </a:p>
        </p:txBody>
      </p:sp>
    </p:spTree>
    <p:extLst>
      <p:ext uri="{BB962C8B-B14F-4D97-AF65-F5344CB8AC3E}">
        <p14:creationId xmlns:p14="http://schemas.microsoft.com/office/powerpoint/2010/main" val="733805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D8A77-414C-1D60-CCFB-173054774F94}"/>
              </a:ext>
            </a:extLst>
          </p:cNvPr>
          <p:cNvSpPr>
            <a:spLocks noGrp="1"/>
          </p:cNvSpPr>
          <p:nvPr>
            <p:ph type="title"/>
          </p:nvPr>
        </p:nvSpPr>
        <p:spPr/>
        <p:txBody>
          <a:bodyPr/>
          <a:lstStyle/>
          <a:p>
            <a:r>
              <a:rPr lang="en-US" dirty="0"/>
              <a:t>VAT relief for food</a:t>
            </a:r>
          </a:p>
        </p:txBody>
      </p:sp>
      <p:pic>
        <p:nvPicPr>
          <p:cNvPr id="4" name="Picture 3" descr="A graph with a line and a line&#10;&#10;AI-generated content may be incorrect.">
            <a:extLst>
              <a:ext uri="{FF2B5EF4-FFF2-40B4-BE49-F238E27FC236}">
                <a16:creationId xmlns:a16="http://schemas.microsoft.com/office/drawing/2014/main" id="{9A8E2283-5D68-B1EE-62F3-53FC4E093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544" y="1400561"/>
            <a:ext cx="6912768" cy="4875672"/>
          </a:xfrm>
          <a:prstGeom prst="rect">
            <a:avLst/>
          </a:prstGeom>
        </p:spPr>
      </p:pic>
      <p:sp>
        <p:nvSpPr>
          <p:cNvPr id="5" name="TextBox 4">
            <a:extLst>
              <a:ext uri="{FF2B5EF4-FFF2-40B4-BE49-F238E27FC236}">
                <a16:creationId xmlns:a16="http://schemas.microsoft.com/office/drawing/2014/main" id="{AFAAB06B-7AEE-F84B-0E4D-9557F88C268B}"/>
              </a:ext>
            </a:extLst>
          </p:cNvPr>
          <p:cNvSpPr txBox="1"/>
          <p:nvPr/>
        </p:nvSpPr>
        <p:spPr>
          <a:xfrm>
            <a:off x="5097017" y="5877272"/>
            <a:ext cx="4392487" cy="400110"/>
          </a:xfrm>
          <a:prstGeom prst="rect">
            <a:avLst/>
          </a:prstGeom>
          <a:noFill/>
        </p:spPr>
        <p:txBody>
          <a:bodyPr wrap="square" rtlCol="0">
            <a:spAutoFit/>
          </a:bodyPr>
          <a:lstStyle/>
          <a:p>
            <a:r>
              <a:rPr lang="en-US" sz="2000" dirty="0"/>
              <a:t>Source HMRC Tax Relief Statistics 2026</a:t>
            </a:r>
          </a:p>
        </p:txBody>
      </p:sp>
    </p:spTree>
    <p:extLst>
      <p:ext uri="{BB962C8B-B14F-4D97-AF65-F5344CB8AC3E}">
        <p14:creationId xmlns:p14="http://schemas.microsoft.com/office/powerpoint/2010/main" val="3014311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152400"/>
            <a:ext cx="8420100" cy="1143000"/>
          </a:xfrm>
          <a:noFill/>
        </p:spPr>
        <p:txBody>
          <a:bodyPr/>
          <a:lstStyle/>
          <a:p>
            <a:r>
              <a:rPr lang="en-US"/>
              <a:t>Accounting for VAT</a:t>
            </a:r>
          </a:p>
        </p:txBody>
      </p:sp>
      <p:sp>
        <p:nvSpPr>
          <p:cNvPr id="17411" name="Rectangle 3"/>
          <p:cNvSpPr>
            <a:spLocks noGrp="1" noChangeArrowheads="1"/>
          </p:cNvSpPr>
          <p:nvPr>
            <p:ph type="body" idx="1"/>
          </p:nvPr>
        </p:nvSpPr>
        <p:spPr>
          <a:xfrm>
            <a:off x="762000" y="1371600"/>
            <a:ext cx="8420100" cy="4648200"/>
          </a:xfrm>
          <a:noFill/>
        </p:spPr>
        <p:txBody>
          <a:bodyPr/>
          <a:lstStyle/>
          <a:p>
            <a:r>
              <a:rPr lang="en-US"/>
              <a:t> VAT Returns (VT 100)</a:t>
            </a:r>
          </a:p>
          <a:p>
            <a:pPr lvl="2"/>
            <a:r>
              <a:rPr lang="en-US"/>
              <a:t>registered traders submit a VAT Return, with any VAT payable, within 1 month of end of tax period</a:t>
            </a:r>
          </a:p>
          <a:p>
            <a:pPr lvl="2"/>
            <a:r>
              <a:rPr lang="en-US"/>
              <a:t>tax period is normally 3 months long and ends on last day of month</a:t>
            </a:r>
          </a:p>
          <a:p>
            <a:pPr lvl="2"/>
            <a:r>
              <a:rPr lang="en-US"/>
              <a:t>periods use throughout year depends on trade you are in - HMRC tell you which ones to use (spreads their work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838200" y="152400"/>
            <a:ext cx="8420100" cy="1143000"/>
          </a:xfrm>
          <a:noFill/>
        </p:spPr>
        <p:txBody>
          <a:bodyPr/>
          <a:lstStyle/>
          <a:p>
            <a:r>
              <a:rPr lang="en-US"/>
              <a:t>Accounting for VAT</a:t>
            </a:r>
          </a:p>
        </p:txBody>
      </p:sp>
      <p:sp>
        <p:nvSpPr>
          <p:cNvPr id="18435" name="Rectangle 3"/>
          <p:cNvSpPr>
            <a:spLocks noGrp="1" noChangeArrowheads="1"/>
          </p:cNvSpPr>
          <p:nvPr>
            <p:ph type="body" idx="1"/>
          </p:nvPr>
        </p:nvSpPr>
        <p:spPr>
          <a:xfrm>
            <a:off x="762000" y="1371600"/>
            <a:ext cx="8420100" cy="4648200"/>
          </a:xfrm>
          <a:noFill/>
        </p:spPr>
        <p:txBody>
          <a:bodyPr/>
          <a:lstStyle/>
          <a:p>
            <a:pPr>
              <a:lnSpc>
                <a:spcPct val="90000"/>
              </a:lnSpc>
            </a:pPr>
            <a:r>
              <a:rPr lang="en-US" sz="2800" dirty="0"/>
              <a:t> VAT Returns (VAT 100)</a:t>
            </a:r>
          </a:p>
          <a:p>
            <a:pPr lvl="2">
              <a:lnSpc>
                <a:spcPct val="90000"/>
              </a:lnSpc>
            </a:pPr>
            <a:r>
              <a:rPr lang="en-US" dirty="0"/>
              <a:t>some variations allowed if good business reason (e.g. to fall on year end), can shorten if want to (e.g. useful if regular repayments needed), small businesses can elect to only do one return a year (though still have to pay quarterly) </a:t>
            </a:r>
            <a:r>
              <a:rPr lang="en-US" dirty="0" err="1"/>
              <a:t>etc</a:t>
            </a:r>
            <a:endParaRPr lang="en-US" dirty="0"/>
          </a:p>
          <a:p>
            <a:pPr lvl="2">
              <a:lnSpc>
                <a:spcPct val="90000"/>
              </a:lnSpc>
            </a:pPr>
            <a:r>
              <a:rPr lang="en-US" dirty="0"/>
              <a:t>Return information =</a:t>
            </a:r>
          </a:p>
          <a:p>
            <a:pPr lvl="3">
              <a:lnSpc>
                <a:spcPct val="90000"/>
              </a:lnSpc>
            </a:pPr>
            <a:r>
              <a:rPr lang="en-US" dirty="0"/>
              <a:t>output &amp; input tax</a:t>
            </a:r>
          </a:p>
          <a:p>
            <a:pPr lvl="3">
              <a:lnSpc>
                <a:spcPct val="90000"/>
              </a:lnSpc>
            </a:pPr>
            <a:r>
              <a:rPr lang="en-US" dirty="0"/>
              <a:t>net amount payable/repayable</a:t>
            </a:r>
          </a:p>
          <a:p>
            <a:pPr lvl="3">
              <a:lnSpc>
                <a:spcPct val="90000"/>
              </a:lnSpc>
            </a:pPr>
            <a:r>
              <a:rPr lang="en-US" dirty="0"/>
              <a:t>value of supplies to/acquisitions from other EU countries</a:t>
            </a:r>
          </a:p>
          <a:p>
            <a:pPr lvl="3">
              <a:lnSpc>
                <a:spcPct val="90000"/>
              </a:lnSpc>
            </a:pPr>
            <a:r>
              <a:rPr lang="en-US" dirty="0"/>
              <a:t>input VAT due on acquisitions from other EU countries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GB"/>
              <a:t>Overview</a:t>
            </a:r>
          </a:p>
        </p:txBody>
      </p:sp>
      <p:sp>
        <p:nvSpPr>
          <p:cNvPr id="3075" name="Rectangle 3"/>
          <p:cNvSpPr>
            <a:spLocks noGrp="1" noChangeArrowheads="1"/>
          </p:cNvSpPr>
          <p:nvPr>
            <p:ph type="body" idx="1"/>
          </p:nvPr>
        </p:nvSpPr>
        <p:spPr/>
        <p:txBody>
          <a:bodyPr/>
          <a:lstStyle/>
          <a:p>
            <a:pPr>
              <a:buFontTx/>
              <a:buChar char="•"/>
            </a:pPr>
            <a:r>
              <a:rPr lang="en-GB"/>
              <a:t>Examine the broad principles of VAT</a:t>
            </a:r>
          </a:p>
          <a:p>
            <a:pPr>
              <a:buFontTx/>
              <a:buChar char="•"/>
            </a:pPr>
            <a:r>
              <a:rPr lang="en-GB"/>
              <a:t>Registration &amp; deregistration rules</a:t>
            </a:r>
          </a:p>
          <a:p>
            <a:pPr>
              <a:buFontTx/>
              <a:buChar char="•"/>
            </a:pPr>
            <a:r>
              <a:rPr lang="en-GB"/>
              <a:t>Identifying taxable supplies </a:t>
            </a:r>
          </a:p>
          <a:p>
            <a:pPr>
              <a:buFontTx/>
              <a:buChar char="•"/>
            </a:pPr>
            <a:r>
              <a:rPr lang="en-GB"/>
              <a:t>Rates (standard v zero v exempt)</a:t>
            </a:r>
          </a:p>
          <a:p>
            <a:pPr>
              <a:buFontTx/>
              <a:buChar char="•"/>
            </a:pPr>
            <a:r>
              <a:rPr lang="en-GB"/>
              <a:t>Administration</a:t>
            </a:r>
          </a:p>
          <a:p>
            <a:pPr>
              <a:buFontTx/>
              <a:buChar char="•"/>
            </a:pPr>
            <a:r>
              <a:rPr lang="en-GB"/>
              <a:t>Special schemes</a:t>
            </a:r>
          </a:p>
          <a:p>
            <a:pPr>
              <a:buFontTx/>
              <a:buChar char="•"/>
            </a:pPr>
            <a:r>
              <a:rPr lang="en-GB"/>
              <a:t>Importing and exporting implications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p:spPr>
        <p:txBody>
          <a:bodyPr/>
          <a:lstStyle/>
          <a:p>
            <a:r>
              <a:rPr lang="en-US"/>
              <a:t>Tax Invoices</a:t>
            </a:r>
          </a:p>
        </p:txBody>
      </p:sp>
      <p:sp>
        <p:nvSpPr>
          <p:cNvPr id="19459" name="Rectangle 3"/>
          <p:cNvSpPr>
            <a:spLocks noGrp="1" noChangeArrowheads="1"/>
          </p:cNvSpPr>
          <p:nvPr>
            <p:ph type="body" idx="1"/>
          </p:nvPr>
        </p:nvSpPr>
        <p:spPr>
          <a:xfrm>
            <a:off x="762000" y="1447800"/>
            <a:ext cx="8420100" cy="4114800"/>
          </a:xfrm>
          <a:noFill/>
        </p:spPr>
        <p:txBody>
          <a:bodyPr/>
          <a:lstStyle/>
          <a:p>
            <a:pPr>
              <a:lnSpc>
                <a:spcPct val="90000"/>
              </a:lnSpc>
              <a:buFontTx/>
              <a:buChar char="•"/>
            </a:pPr>
            <a:r>
              <a:rPr lang="en-US" sz="2800"/>
              <a:t>registered traders must supply tax invoice to other registered traders (and retain copy) includes :</a:t>
            </a:r>
          </a:p>
          <a:p>
            <a:pPr lvl="1">
              <a:lnSpc>
                <a:spcPct val="90000"/>
              </a:lnSpc>
            </a:pPr>
            <a:r>
              <a:rPr lang="en-US" sz="2000"/>
              <a:t>supplier’s name address, registration number</a:t>
            </a:r>
          </a:p>
          <a:p>
            <a:pPr lvl="1">
              <a:lnSpc>
                <a:spcPct val="90000"/>
              </a:lnSpc>
            </a:pPr>
            <a:r>
              <a:rPr lang="en-US" sz="2000"/>
              <a:t>tax point</a:t>
            </a:r>
          </a:p>
          <a:p>
            <a:pPr lvl="1">
              <a:lnSpc>
                <a:spcPct val="90000"/>
              </a:lnSpc>
            </a:pPr>
            <a:r>
              <a:rPr lang="en-US" sz="2000"/>
              <a:t>invoice number</a:t>
            </a:r>
          </a:p>
          <a:p>
            <a:pPr lvl="1">
              <a:lnSpc>
                <a:spcPct val="90000"/>
              </a:lnSpc>
            </a:pPr>
            <a:r>
              <a:rPr lang="en-US" sz="2000"/>
              <a:t>name and address of customer</a:t>
            </a:r>
          </a:p>
          <a:p>
            <a:pPr lvl="1">
              <a:lnSpc>
                <a:spcPct val="90000"/>
              </a:lnSpc>
            </a:pPr>
            <a:r>
              <a:rPr lang="en-US" sz="2000"/>
              <a:t>description of goods or services supplied (with details for each item of quantity, tax rate, tax exclusive amount, type of supply (sale or hire etc) and any rate of cash discount</a:t>
            </a:r>
          </a:p>
          <a:p>
            <a:pPr lvl="1">
              <a:lnSpc>
                <a:spcPct val="90000"/>
              </a:lnSpc>
            </a:pPr>
            <a:r>
              <a:rPr lang="en-US" sz="2000"/>
              <a:t>(can issue less detail if VAT inclusive total is &lt; £100)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6"/>
          <p:cNvSpPr>
            <a:spLocks noGrp="1" noChangeArrowheads="1"/>
          </p:cNvSpPr>
          <p:nvPr>
            <p:ph type="title"/>
          </p:nvPr>
        </p:nvSpPr>
        <p:spPr>
          <a:noFill/>
        </p:spPr>
        <p:txBody>
          <a:bodyPr/>
          <a:lstStyle/>
          <a:p>
            <a:r>
              <a:rPr lang="en-US"/>
              <a:t>Input Tax special cases</a:t>
            </a:r>
          </a:p>
        </p:txBody>
      </p:sp>
      <p:sp>
        <p:nvSpPr>
          <p:cNvPr id="20483" name="Rectangle 1027"/>
          <p:cNvSpPr>
            <a:spLocks noGrp="1" noChangeArrowheads="1"/>
          </p:cNvSpPr>
          <p:nvPr>
            <p:ph type="body" idx="1"/>
          </p:nvPr>
        </p:nvSpPr>
        <p:spPr>
          <a:xfrm>
            <a:off x="577850" y="1143000"/>
            <a:ext cx="8832850" cy="4572000"/>
          </a:xfrm>
          <a:noFill/>
        </p:spPr>
        <p:txBody>
          <a:bodyPr/>
          <a:lstStyle/>
          <a:p>
            <a:r>
              <a:rPr lang="en-US"/>
              <a:t> </a:t>
            </a:r>
          </a:p>
          <a:p>
            <a:pPr lvl="1"/>
            <a:r>
              <a:rPr lang="en-US"/>
              <a:t>Capital Expenditure :</a:t>
            </a:r>
          </a:p>
          <a:p>
            <a:pPr lvl="2"/>
            <a:r>
              <a:rPr lang="en-US"/>
              <a:t>not differentiated from revenue expenditure for VAT purposes</a:t>
            </a:r>
          </a:p>
          <a:p>
            <a:pPr lvl="2"/>
            <a:r>
              <a:rPr lang="en-US"/>
              <a:t>input tax therefore fully recoverable when money spent</a:t>
            </a:r>
          </a:p>
          <a:p>
            <a:pPr lvl="2"/>
            <a:r>
              <a:rPr lang="en-US"/>
              <a:t>exception = cars where input tax rarely reclaimable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p:spPr>
        <p:txBody>
          <a:bodyPr/>
          <a:lstStyle/>
          <a:p>
            <a:r>
              <a:rPr lang="en-US"/>
              <a:t>Input Tax special cases</a:t>
            </a:r>
          </a:p>
        </p:txBody>
      </p:sp>
      <p:sp>
        <p:nvSpPr>
          <p:cNvPr id="21507" name="Rectangle 3"/>
          <p:cNvSpPr>
            <a:spLocks noGrp="1" noChangeArrowheads="1"/>
          </p:cNvSpPr>
          <p:nvPr>
            <p:ph type="body" idx="1"/>
          </p:nvPr>
        </p:nvSpPr>
        <p:spPr>
          <a:xfrm>
            <a:off x="577850" y="1143000"/>
            <a:ext cx="8832850" cy="4572000"/>
          </a:xfrm>
          <a:noFill/>
        </p:spPr>
        <p:txBody>
          <a:bodyPr/>
          <a:lstStyle/>
          <a:p>
            <a:pPr>
              <a:lnSpc>
                <a:spcPct val="90000"/>
              </a:lnSpc>
            </a:pPr>
            <a:r>
              <a:rPr lang="en-US" sz="2800"/>
              <a:t> </a:t>
            </a:r>
          </a:p>
          <a:p>
            <a:pPr lvl="1">
              <a:lnSpc>
                <a:spcPct val="90000"/>
              </a:lnSpc>
            </a:pPr>
            <a:r>
              <a:rPr lang="en-US"/>
              <a:t>Bad Debts</a:t>
            </a:r>
          </a:p>
          <a:p>
            <a:pPr lvl="2">
              <a:lnSpc>
                <a:spcPct val="90000"/>
              </a:lnSpc>
            </a:pPr>
            <a:r>
              <a:rPr lang="en-US"/>
              <a:t>can get a refund of amount of tax should have received once debt is six months old (i.e. refund of output tax which by then trader would have paid to HMRC)</a:t>
            </a:r>
          </a:p>
          <a:p>
            <a:pPr lvl="1">
              <a:lnSpc>
                <a:spcPct val="90000"/>
              </a:lnSpc>
            </a:pPr>
            <a:r>
              <a:rPr lang="en-US"/>
              <a:t>Input tax specifically disallowed</a:t>
            </a:r>
          </a:p>
          <a:p>
            <a:pPr lvl="2">
              <a:lnSpc>
                <a:spcPct val="90000"/>
              </a:lnSpc>
            </a:pPr>
            <a:r>
              <a:rPr lang="en-US"/>
              <a:t>can’t reclaim input tax on business entertainment (unless allowable for income/corporation tax), living expenses for Directors, non-business items recorded in business accounts (e.g. if some private use of asset)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838200" y="228600"/>
            <a:ext cx="8420100" cy="1143000"/>
          </a:xfrm>
          <a:noFill/>
        </p:spPr>
        <p:txBody>
          <a:bodyPr/>
          <a:lstStyle/>
          <a:p>
            <a:r>
              <a:rPr lang="en-US"/>
              <a:t>Input tax cont..</a:t>
            </a:r>
          </a:p>
        </p:txBody>
      </p:sp>
      <p:sp>
        <p:nvSpPr>
          <p:cNvPr id="22531" name="Rectangle 3"/>
          <p:cNvSpPr>
            <a:spLocks noGrp="1" noChangeArrowheads="1"/>
          </p:cNvSpPr>
          <p:nvPr>
            <p:ph type="body" idx="1"/>
          </p:nvPr>
        </p:nvSpPr>
        <p:spPr>
          <a:xfrm>
            <a:off x="533400" y="1447800"/>
            <a:ext cx="8832850" cy="4572000"/>
          </a:xfrm>
          <a:noFill/>
        </p:spPr>
        <p:txBody>
          <a:bodyPr/>
          <a:lstStyle/>
          <a:p>
            <a:pPr>
              <a:lnSpc>
                <a:spcPct val="90000"/>
              </a:lnSpc>
            </a:pPr>
            <a:r>
              <a:rPr lang="en-US" dirty="0"/>
              <a:t>  Partial Exemption</a:t>
            </a:r>
          </a:p>
          <a:p>
            <a:pPr lvl="2">
              <a:lnSpc>
                <a:spcPct val="90000"/>
              </a:lnSpc>
            </a:pPr>
            <a:r>
              <a:rPr lang="en-US" dirty="0"/>
              <a:t>if trader makes taxable and exempt supplies can only reclaim input tax on things used in taxable output</a:t>
            </a:r>
          </a:p>
          <a:p>
            <a:pPr lvl="2">
              <a:lnSpc>
                <a:spcPct val="90000"/>
              </a:lnSpc>
            </a:pPr>
            <a:r>
              <a:rPr lang="en-US" dirty="0"/>
              <a:t>supplies that are directly traceable to output are fully reclaimable </a:t>
            </a:r>
          </a:p>
          <a:p>
            <a:pPr lvl="2">
              <a:lnSpc>
                <a:spcPct val="90000"/>
              </a:lnSpc>
            </a:pPr>
            <a:r>
              <a:rPr lang="en-US" dirty="0"/>
              <a:t>other expenditure is apportioned on basis :	</a:t>
            </a:r>
          </a:p>
          <a:p>
            <a:pPr lvl="2">
              <a:lnSpc>
                <a:spcPct val="90000"/>
              </a:lnSpc>
              <a:buFontTx/>
              <a:buNone/>
            </a:pPr>
            <a:r>
              <a:rPr lang="en-US" dirty="0"/>
              <a:t>		taxable turnover excluding VAT  x 100</a:t>
            </a:r>
          </a:p>
          <a:p>
            <a:pPr lvl="2">
              <a:lnSpc>
                <a:spcPct val="90000"/>
              </a:lnSpc>
              <a:buFontTx/>
              <a:buNone/>
            </a:pPr>
            <a:r>
              <a:rPr lang="en-US" dirty="0"/>
              <a:t>		total turnover excluding VAT </a:t>
            </a:r>
          </a:p>
          <a:p>
            <a:pPr lvl="2">
              <a:lnSpc>
                <a:spcPct val="90000"/>
              </a:lnSpc>
              <a:buFontTx/>
              <a:buNone/>
            </a:pPr>
            <a:r>
              <a:rPr lang="en-US" dirty="0"/>
              <a:t>(excluding merchanted goods, tax on self-supplies and capital goods purchased)</a:t>
            </a:r>
          </a:p>
        </p:txBody>
      </p:sp>
      <p:sp>
        <p:nvSpPr>
          <p:cNvPr id="22532" name="Line 4"/>
          <p:cNvSpPr>
            <a:spLocks noChangeShapeType="1"/>
          </p:cNvSpPr>
          <p:nvPr/>
        </p:nvSpPr>
        <p:spPr bwMode="auto">
          <a:xfrm>
            <a:off x="2476500" y="4584700"/>
            <a:ext cx="47625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xmlns="">
                <a:noFill/>
              </a14:hiddenFill>
            </a:ext>
          </a:extLst>
        </p:spPr>
        <p:txBody>
          <a:bodyPr/>
          <a:lstStyle/>
          <a:p>
            <a:endParaRPr lang="en-GB"/>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838200" y="228600"/>
            <a:ext cx="8420100" cy="1143000"/>
          </a:xfrm>
          <a:noFill/>
        </p:spPr>
        <p:txBody>
          <a:bodyPr/>
          <a:lstStyle/>
          <a:p>
            <a:r>
              <a:rPr lang="en-US"/>
              <a:t>Input tax cont..</a:t>
            </a:r>
          </a:p>
        </p:txBody>
      </p:sp>
      <p:sp>
        <p:nvSpPr>
          <p:cNvPr id="23555" name="Rectangle 3"/>
          <p:cNvSpPr>
            <a:spLocks noGrp="1" noChangeArrowheads="1"/>
          </p:cNvSpPr>
          <p:nvPr>
            <p:ph type="body" idx="1"/>
          </p:nvPr>
        </p:nvSpPr>
        <p:spPr>
          <a:xfrm>
            <a:off x="533400" y="1447800"/>
            <a:ext cx="8832850" cy="4572000"/>
          </a:xfrm>
          <a:noFill/>
        </p:spPr>
        <p:txBody>
          <a:bodyPr/>
          <a:lstStyle/>
          <a:p>
            <a:r>
              <a:rPr lang="en-US"/>
              <a:t>  Partial Exemption</a:t>
            </a:r>
          </a:p>
          <a:p>
            <a:pPr lvl="2"/>
            <a:r>
              <a:rPr lang="en-US"/>
              <a:t>HMRC may allow alternative apportionment basis under some circumstances</a:t>
            </a:r>
          </a:p>
          <a:p>
            <a:pPr lvl="2"/>
            <a:r>
              <a:rPr lang="en-US"/>
              <a:t>if input tax deemed to relate to exempt supplies is less than an average of £625 per month, apportionment is ignored and all input tax is reclaimable</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B9B20-0BE9-D5BB-2214-712E0E72304C}"/>
            </a:ext>
          </a:extLst>
        </p:cNvPr>
        <p:cNvGrpSpPr/>
        <p:nvPr/>
      </p:nvGrpSpPr>
      <p:grpSpPr>
        <a:xfrm>
          <a:off x="0" y="0"/>
          <a:ext cx="0" cy="0"/>
          <a:chOff x="0" y="0"/>
          <a:chExt cx="0" cy="0"/>
        </a:xfrm>
      </p:grpSpPr>
      <p:sp>
        <p:nvSpPr>
          <p:cNvPr id="23554" name="Rectangle 2">
            <a:extLst>
              <a:ext uri="{FF2B5EF4-FFF2-40B4-BE49-F238E27FC236}">
                <a16:creationId xmlns:a16="http://schemas.microsoft.com/office/drawing/2014/main" id="{0949CF18-24FB-236F-39F1-E9E3B6FC8108}"/>
              </a:ext>
            </a:extLst>
          </p:cNvPr>
          <p:cNvSpPr>
            <a:spLocks noGrp="1" noChangeArrowheads="1"/>
          </p:cNvSpPr>
          <p:nvPr>
            <p:ph type="title"/>
          </p:nvPr>
        </p:nvSpPr>
        <p:spPr>
          <a:xfrm>
            <a:off x="838200" y="228600"/>
            <a:ext cx="8420100" cy="1143000"/>
          </a:xfrm>
          <a:noFill/>
        </p:spPr>
        <p:txBody>
          <a:bodyPr/>
          <a:lstStyle/>
          <a:p>
            <a:r>
              <a:rPr lang="en-US"/>
              <a:t>Input tax cont..</a:t>
            </a:r>
          </a:p>
        </p:txBody>
      </p:sp>
      <p:sp>
        <p:nvSpPr>
          <p:cNvPr id="23555" name="Rectangle 3">
            <a:extLst>
              <a:ext uri="{FF2B5EF4-FFF2-40B4-BE49-F238E27FC236}">
                <a16:creationId xmlns:a16="http://schemas.microsoft.com/office/drawing/2014/main" id="{9EB719A4-344F-3CE7-760D-70416ED476F3}"/>
              </a:ext>
            </a:extLst>
          </p:cNvPr>
          <p:cNvSpPr>
            <a:spLocks noGrp="1" noChangeArrowheads="1"/>
          </p:cNvSpPr>
          <p:nvPr>
            <p:ph type="body" idx="1"/>
          </p:nvPr>
        </p:nvSpPr>
        <p:spPr>
          <a:xfrm>
            <a:off x="533400" y="1447800"/>
            <a:ext cx="8832850" cy="4572000"/>
          </a:xfrm>
          <a:noFill/>
        </p:spPr>
        <p:txBody>
          <a:bodyPr/>
          <a:lstStyle/>
          <a:p>
            <a:r>
              <a:rPr lang="en-US" dirty="0"/>
              <a:t>  Building and Construction</a:t>
            </a:r>
          </a:p>
          <a:p>
            <a:pPr lvl="2"/>
            <a:r>
              <a:rPr lang="en-US" dirty="0"/>
              <a:t>Usually standard rate (20%) </a:t>
            </a:r>
            <a:r>
              <a:rPr lang="en-US" dirty="0" err="1"/>
              <a:t>eg</a:t>
            </a:r>
            <a:r>
              <a:rPr lang="en-US" dirty="0"/>
              <a:t> work on existing residential buildings, capital work on extensions, work on commercial buildings, professional services (architects </a:t>
            </a:r>
            <a:r>
              <a:rPr lang="en-US" dirty="0" err="1"/>
              <a:t>etc</a:t>
            </a:r>
            <a:r>
              <a:rPr lang="en-US" dirty="0"/>
              <a:t>)</a:t>
            </a:r>
          </a:p>
          <a:p>
            <a:pPr lvl="2"/>
            <a:r>
              <a:rPr lang="en-US" dirty="0"/>
              <a:t>Reduced rate (5%) </a:t>
            </a:r>
            <a:r>
              <a:rPr lang="en-US" dirty="0" err="1"/>
              <a:t>eg</a:t>
            </a:r>
            <a:r>
              <a:rPr lang="en-US" dirty="0"/>
              <a:t> renovation of a home that has been empty for at least 2 years, conversion of a single dwelling to a multiple dwelling, installation of energy saving improvements.</a:t>
            </a:r>
          </a:p>
          <a:p>
            <a:pPr lvl="2"/>
            <a:r>
              <a:rPr lang="en-US" dirty="0"/>
              <a:t>Zero rate (%) </a:t>
            </a:r>
            <a:r>
              <a:rPr lang="en-US" dirty="0" err="1"/>
              <a:t>eg</a:t>
            </a:r>
            <a:r>
              <a:rPr lang="en-US" dirty="0"/>
              <a:t> new dwellings and buildings used for charitable purposes.</a:t>
            </a:r>
          </a:p>
        </p:txBody>
      </p:sp>
    </p:spTree>
    <p:extLst>
      <p:ext uri="{BB962C8B-B14F-4D97-AF65-F5344CB8AC3E}">
        <p14:creationId xmlns:p14="http://schemas.microsoft.com/office/powerpoint/2010/main" val="128771912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14FE3-DF8F-8E46-06FA-48A727D8EE20}"/>
              </a:ext>
            </a:extLst>
          </p:cNvPr>
          <p:cNvSpPr>
            <a:spLocks noGrp="1"/>
          </p:cNvSpPr>
          <p:nvPr>
            <p:ph type="title"/>
          </p:nvPr>
        </p:nvSpPr>
        <p:spPr/>
        <p:txBody>
          <a:bodyPr/>
          <a:lstStyle/>
          <a:p>
            <a:r>
              <a:rPr lang="en-US" dirty="0"/>
              <a:t>Zero rating new dwellings</a:t>
            </a:r>
          </a:p>
        </p:txBody>
      </p:sp>
      <p:pic>
        <p:nvPicPr>
          <p:cNvPr id="4" name="Picture 3" descr="A graph with a line and a line graph&#10;&#10;AI-generated content may be incorrect.">
            <a:extLst>
              <a:ext uri="{FF2B5EF4-FFF2-40B4-BE49-F238E27FC236}">
                <a16:creationId xmlns:a16="http://schemas.microsoft.com/office/drawing/2014/main" id="{5C118042-87C2-E0D1-B0BB-90B66EC71E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560" y="1412776"/>
            <a:ext cx="6264696" cy="4309472"/>
          </a:xfrm>
          <a:prstGeom prst="rect">
            <a:avLst/>
          </a:prstGeom>
        </p:spPr>
      </p:pic>
      <p:sp>
        <p:nvSpPr>
          <p:cNvPr id="5" name="TextBox 4">
            <a:extLst>
              <a:ext uri="{FF2B5EF4-FFF2-40B4-BE49-F238E27FC236}">
                <a16:creationId xmlns:a16="http://schemas.microsoft.com/office/drawing/2014/main" id="{CBE99EEA-7388-4980-9F29-C05C22EABC02}"/>
              </a:ext>
            </a:extLst>
          </p:cNvPr>
          <p:cNvSpPr txBox="1"/>
          <p:nvPr/>
        </p:nvSpPr>
        <p:spPr>
          <a:xfrm>
            <a:off x="5169024" y="5722248"/>
            <a:ext cx="4392487" cy="400110"/>
          </a:xfrm>
          <a:prstGeom prst="rect">
            <a:avLst/>
          </a:prstGeom>
          <a:noFill/>
        </p:spPr>
        <p:txBody>
          <a:bodyPr wrap="square" rtlCol="0">
            <a:spAutoFit/>
          </a:bodyPr>
          <a:lstStyle/>
          <a:p>
            <a:r>
              <a:rPr lang="en-US" sz="2000" dirty="0"/>
              <a:t>Source HMRC Tax Relief Statistics 2026</a:t>
            </a:r>
          </a:p>
        </p:txBody>
      </p:sp>
    </p:spTree>
    <p:extLst>
      <p:ext uri="{BB962C8B-B14F-4D97-AF65-F5344CB8AC3E}">
        <p14:creationId xmlns:p14="http://schemas.microsoft.com/office/powerpoint/2010/main" val="4252052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t>Special Schemes</a:t>
            </a:r>
          </a:p>
        </p:txBody>
      </p:sp>
      <p:sp>
        <p:nvSpPr>
          <p:cNvPr id="24579" name="Rectangle 3"/>
          <p:cNvSpPr>
            <a:spLocks noGrp="1" noChangeArrowheads="1"/>
          </p:cNvSpPr>
          <p:nvPr>
            <p:ph type="body" idx="1"/>
          </p:nvPr>
        </p:nvSpPr>
        <p:spPr>
          <a:xfrm>
            <a:off x="577850" y="1524000"/>
            <a:ext cx="9163050" cy="4572000"/>
          </a:xfrm>
          <a:noFill/>
        </p:spPr>
        <p:txBody>
          <a:bodyPr/>
          <a:lstStyle/>
          <a:p>
            <a:pPr lvl="1"/>
            <a:r>
              <a:rPr lang="en-US" sz="2400"/>
              <a:t> some special arrangements possible for traders if circumstances are applicable</a:t>
            </a:r>
          </a:p>
          <a:p>
            <a:pPr lvl="1"/>
            <a:r>
              <a:rPr lang="en-US" sz="2400"/>
              <a:t>not affect VAT payable, just when and are mostly voluntary</a:t>
            </a:r>
          </a:p>
          <a:p>
            <a:pPr lvl="1">
              <a:buFontTx/>
              <a:buNone/>
            </a:pPr>
            <a:r>
              <a:rPr lang="en-US" sz="2400"/>
              <a:t>1. </a:t>
            </a:r>
            <a:r>
              <a:rPr lang="en-US" sz="2400" b="1"/>
              <a:t>Payments on Account Scheme</a:t>
            </a:r>
          </a:p>
          <a:p>
            <a:pPr lvl="2"/>
            <a:r>
              <a:rPr lang="en-US" sz="2000"/>
              <a:t>if have to pay &gt; £2million in VAT pa are required to make 2 payments per period instead of one</a:t>
            </a:r>
          </a:p>
          <a:p>
            <a:pPr lvl="1">
              <a:buFontTx/>
              <a:buNone/>
            </a:pPr>
            <a:r>
              <a:rPr lang="en-US" sz="2400"/>
              <a:t>2. </a:t>
            </a:r>
            <a:r>
              <a:rPr lang="en-US" sz="2400" b="1"/>
              <a:t>The Cash Accounting Scheme</a:t>
            </a:r>
          </a:p>
          <a:p>
            <a:pPr lvl="2"/>
            <a:r>
              <a:rPr lang="en-US" sz="2000"/>
              <a:t>use dates cash received/paid as output/input tax points</a:t>
            </a:r>
          </a:p>
          <a:p>
            <a:pPr lvl="2"/>
            <a:r>
              <a:rPr lang="en-US" sz="2000"/>
              <a:t>traders eligible if value of supplies they make &lt; £</a:t>
            </a:r>
            <a:r>
              <a:rPr lang="en-GB" sz="2000"/>
              <a:t>1,350,000</a:t>
            </a:r>
            <a:r>
              <a:rPr lang="en-US" sz="2000"/>
              <a:t> in year AND have made all required returns so far up to date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p:spPr>
        <p:txBody>
          <a:bodyPr/>
          <a:lstStyle/>
          <a:p>
            <a:r>
              <a:rPr lang="en-US"/>
              <a:t>Special Schemes cont ..</a:t>
            </a:r>
          </a:p>
        </p:txBody>
      </p:sp>
      <p:sp>
        <p:nvSpPr>
          <p:cNvPr id="25603" name="Rectangle 3"/>
          <p:cNvSpPr>
            <a:spLocks noGrp="1" noChangeArrowheads="1"/>
          </p:cNvSpPr>
          <p:nvPr>
            <p:ph type="body" idx="1"/>
          </p:nvPr>
        </p:nvSpPr>
        <p:spPr>
          <a:xfrm>
            <a:off x="776288" y="1484313"/>
            <a:ext cx="8420100" cy="4114800"/>
          </a:xfrm>
          <a:noFill/>
        </p:spPr>
        <p:txBody>
          <a:bodyPr/>
          <a:lstStyle/>
          <a:p>
            <a:pPr lvl="1">
              <a:lnSpc>
                <a:spcPct val="90000"/>
              </a:lnSpc>
              <a:buFontTx/>
              <a:buNone/>
            </a:pPr>
            <a:r>
              <a:rPr lang="en-US" sz="2400"/>
              <a:t> 3. </a:t>
            </a:r>
            <a:r>
              <a:rPr lang="en-US" sz="2400" b="1"/>
              <a:t>Annual Accounting Scheme</a:t>
            </a:r>
          </a:p>
          <a:p>
            <a:pPr lvl="2">
              <a:lnSpc>
                <a:spcPct val="90000"/>
              </a:lnSpc>
            </a:pPr>
            <a:r>
              <a:rPr lang="en-US"/>
              <a:t>Pay 90% of their estimated liability to VAT by direct debit in nine equal monthly installments starting on last day of 4th month of current accounting year </a:t>
            </a:r>
          </a:p>
          <a:p>
            <a:pPr lvl="2">
              <a:lnSpc>
                <a:spcPct val="90000"/>
              </a:lnSpc>
            </a:pPr>
            <a:r>
              <a:rPr lang="en-US"/>
              <a:t>any amounts outstanding have to be paid by end of second month following accounting year end</a:t>
            </a:r>
          </a:p>
          <a:p>
            <a:pPr lvl="2">
              <a:lnSpc>
                <a:spcPct val="90000"/>
              </a:lnSpc>
            </a:pPr>
            <a:r>
              <a:rPr lang="en-US"/>
              <a:t>traders eligible for scheme if :</a:t>
            </a:r>
          </a:p>
          <a:p>
            <a:pPr lvl="3">
              <a:lnSpc>
                <a:spcPct val="90000"/>
              </a:lnSpc>
            </a:pPr>
            <a:r>
              <a:rPr lang="en-US" sz="1800"/>
              <a:t>registered for VAT for at least one year already</a:t>
            </a:r>
          </a:p>
          <a:p>
            <a:pPr lvl="3">
              <a:lnSpc>
                <a:spcPct val="90000"/>
              </a:lnSpc>
            </a:pPr>
            <a:r>
              <a:rPr lang="en-US" sz="1800"/>
              <a:t>grounds to demonstrate taxable supplies made will be &lt; £</a:t>
            </a:r>
            <a:r>
              <a:rPr lang="en-GB" sz="1800"/>
              <a:t>1,350,000</a:t>
            </a:r>
            <a:r>
              <a:rPr lang="en-US" sz="1800"/>
              <a:t> pa</a:t>
            </a:r>
          </a:p>
          <a:p>
            <a:pPr lvl="3">
              <a:lnSpc>
                <a:spcPct val="90000"/>
              </a:lnSpc>
            </a:pPr>
            <a:r>
              <a:rPr lang="en-US" sz="1800"/>
              <a:t>all required returns are up to date</a:t>
            </a:r>
          </a:p>
          <a:p>
            <a:pPr lvl="3">
              <a:lnSpc>
                <a:spcPct val="90000"/>
              </a:lnSpc>
            </a:pPr>
            <a:r>
              <a:rPr lang="en-US" sz="1800"/>
              <a:t>total input tax &lt; total output tax for previous year</a:t>
            </a:r>
            <a:r>
              <a:rPr lang="en-US"/>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noFill/>
        </p:spPr>
        <p:txBody>
          <a:bodyPr/>
          <a:lstStyle/>
          <a:p>
            <a:r>
              <a:rPr lang="en-US"/>
              <a:t>Special Schemes cont..</a:t>
            </a:r>
          </a:p>
        </p:txBody>
      </p:sp>
      <p:sp>
        <p:nvSpPr>
          <p:cNvPr id="26627" name="Rectangle 3"/>
          <p:cNvSpPr>
            <a:spLocks noGrp="1" noChangeArrowheads="1"/>
          </p:cNvSpPr>
          <p:nvPr>
            <p:ph type="body" idx="1"/>
          </p:nvPr>
        </p:nvSpPr>
        <p:spPr>
          <a:xfrm>
            <a:off x="776288" y="1484313"/>
            <a:ext cx="8420100" cy="4114800"/>
          </a:xfrm>
          <a:noFill/>
        </p:spPr>
        <p:txBody>
          <a:bodyPr/>
          <a:lstStyle/>
          <a:p>
            <a:pPr lvl="1">
              <a:lnSpc>
                <a:spcPct val="90000"/>
              </a:lnSpc>
              <a:buFontTx/>
              <a:buNone/>
            </a:pPr>
            <a:r>
              <a:rPr lang="en-US" sz="2400" b="1"/>
              <a:t>4.</a:t>
            </a:r>
            <a:r>
              <a:rPr lang="en-US" sz="2400"/>
              <a:t> </a:t>
            </a:r>
            <a:r>
              <a:rPr lang="en-US" sz="2400" b="1"/>
              <a:t>Retail Schemes</a:t>
            </a:r>
          </a:p>
          <a:p>
            <a:pPr lvl="2">
              <a:lnSpc>
                <a:spcPct val="90000"/>
              </a:lnSpc>
            </a:pPr>
            <a:r>
              <a:rPr lang="en-US" sz="2000"/>
              <a:t>12 schemes exist for retailers</a:t>
            </a:r>
          </a:p>
          <a:p>
            <a:pPr lvl="2">
              <a:lnSpc>
                <a:spcPct val="90000"/>
              </a:lnSpc>
            </a:pPr>
            <a:r>
              <a:rPr lang="en-US" sz="2000"/>
              <a:t>retailers have special problems with VAT management because supplying mixed goods and often low value items</a:t>
            </a:r>
          </a:p>
          <a:p>
            <a:pPr lvl="2">
              <a:lnSpc>
                <a:spcPct val="90000"/>
              </a:lnSpc>
            </a:pPr>
            <a:r>
              <a:rPr lang="en-US" sz="2000"/>
              <a:t>e.g. some schemes allow for totals of types of supplies to be returned rather than details of separate transactions</a:t>
            </a:r>
          </a:p>
          <a:p>
            <a:pPr lvl="2">
              <a:lnSpc>
                <a:spcPct val="90000"/>
              </a:lnSpc>
            </a:pPr>
            <a:r>
              <a:rPr lang="en-US" sz="2000"/>
              <a:t>some schemes have restricted turnover limits (e.g. £1million max for Scheme B)  </a:t>
            </a:r>
          </a:p>
          <a:p>
            <a:pPr lvl="1">
              <a:lnSpc>
                <a:spcPct val="90000"/>
              </a:lnSpc>
              <a:buFontTx/>
              <a:buNone/>
            </a:pPr>
            <a:r>
              <a:rPr lang="en-US" sz="2400" b="1"/>
              <a:t>5. Secondhand Goods Scheme</a:t>
            </a:r>
          </a:p>
          <a:p>
            <a:pPr lvl="2">
              <a:lnSpc>
                <a:spcPct val="90000"/>
              </a:lnSpc>
            </a:pPr>
            <a:r>
              <a:rPr lang="en-US" sz="2000"/>
              <a:t>available to traders who buy secondhand goods from individuals who are not registered</a:t>
            </a:r>
          </a:p>
          <a:p>
            <a:pPr lvl="2">
              <a:lnSpc>
                <a:spcPct val="90000"/>
              </a:lnSpc>
            </a:pPr>
            <a:r>
              <a:rPr lang="en-US" sz="2000"/>
              <a:t>usually VAT is only due on traders margin not on sale price of good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42950" y="304800"/>
            <a:ext cx="8420100" cy="1143000"/>
          </a:xfrm>
          <a:noFill/>
        </p:spPr>
        <p:txBody>
          <a:bodyPr/>
          <a:lstStyle/>
          <a:p>
            <a:r>
              <a:rPr lang="en-US"/>
              <a:t>Introduction</a:t>
            </a:r>
          </a:p>
        </p:txBody>
      </p:sp>
      <p:sp>
        <p:nvSpPr>
          <p:cNvPr id="4099" name="Rectangle 3"/>
          <p:cNvSpPr>
            <a:spLocks noGrp="1" noChangeArrowheads="1"/>
          </p:cNvSpPr>
          <p:nvPr>
            <p:ph type="body" idx="1"/>
          </p:nvPr>
        </p:nvSpPr>
        <p:spPr>
          <a:xfrm>
            <a:off x="838200" y="1524000"/>
            <a:ext cx="8026400" cy="3703638"/>
          </a:xfrm>
          <a:noFill/>
        </p:spPr>
        <p:txBody>
          <a:bodyPr/>
          <a:lstStyle/>
          <a:p>
            <a:pPr>
              <a:lnSpc>
                <a:spcPct val="90000"/>
              </a:lnSpc>
              <a:buFontTx/>
              <a:buChar char="•"/>
            </a:pPr>
            <a:r>
              <a:rPr lang="en-US" sz="2800" dirty="0"/>
              <a:t>Introduced in 1973 (because joined EU)</a:t>
            </a:r>
          </a:p>
          <a:p>
            <a:pPr>
              <a:lnSpc>
                <a:spcPct val="90000"/>
              </a:lnSpc>
              <a:buFontTx/>
              <a:buChar char="•"/>
            </a:pPr>
            <a:r>
              <a:rPr lang="en-US" sz="2800" dirty="0"/>
              <a:t>replaced Purchase Tax</a:t>
            </a:r>
          </a:p>
          <a:p>
            <a:pPr>
              <a:lnSpc>
                <a:spcPct val="90000"/>
              </a:lnSpc>
              <a:buFontTx/>
              <a:buChar char="•"/>
            </a:pPr>
            <a:r>
              <a:rPr lang="en-US" sz="2800" dirty="0"/>
              <a:t>despite being simple tax in theory is complex to apply in practice </a:t>
            </a:r>
          </a:p>
          <a:p>
            <a:pPr>
              <a:lnSpc>
                <a:spcPct val="90000"/>
              </a:lnSpc>
              <a:buFontTx/>
              <a:buChar char="•"/>
            </a:pPr>
            <a:r>
              <a:rPr lang="en-US" sz="2800" dirty="0"/>
              <a:t>legal basis is Value Added Tax Act (VATA) 1994 &amp; subsequent Finance Acts</a:t>
            </a:r>
          </a:p>
          <a:p>
            <a:pPr>
              <a:lnSpc>
                <a:spcPct val="90000"/>
              </a:lnSpc>
              <a:buFontTx/>
              <a:buChar char="•"/>
            </a:pPr>
            <a:r>
              <a:rPr lang="en-US" sz="2800" dirty="0"/>
              <a:t>administered by HMRC</a:t>
            </a:r>
          </a:p>
          <a:p>
            <a:pPr>
              <a:lnSpc>
                <a:spcPct val="90000"/>
              </a:lnSpc>
              <a:buFontTx/>
              <a:buChar char="•"/>
            </a:pPr>
            <a:r>
              <a:rPr lang="en-US" sz="2800" dirty="0"/>
              <a:t>significant policy tool and revenue raiser for UK Government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Special Schemes cont..</a:t>
            </a:r>
            <a:endParaRPr lang="en-GB"/>
          </a:p>
        </p:txBody>
      </p:sp>
      <p:sp>
        <p:nvSpPr>
          <p:cNvPr id="27651" name="Rectangle 3"/>
          <p:cNvSpPr>
            <a:spLocks noGrp="1" noChangeArrowheads="1"/>
          </p:cNvSpPr>
          <p:nvPr>
            <p:ph type="body" idx="1"/>
          </p:nvPr>
        </p:nvSpPr>
        <p:spPr/>
        <p:txBody>
          <a:bodyPr/>
          <a:lstStyle/>
          <a:p>
            <a:pPr>
              <a:lnSpc>
                <a:spcPct val="90000"/>
              </a:lnSpc>
            </a:pPr>
            <a:r>
              <a:rPr lang="en-GB" sz="2000" b="1"/>
              <a:t>6. Flat rate scheme</a:t>
            </a:r>
          </a:p>
          <a:p>
            <a:pPr lvl="1">
              <a:lnSpc>
                <a:spcPct val="90000"/>
              </a:lnSpc>
            </a:pPr>
            <a:r>
              <a:rPr lang="en-GB" sz="1800"/>
              <a:t>Introduced new scheme in 2002 Budget </a:t>
            </a:r>
          </a:p>
          <a:p>
            <a:pPr lvl="1">
              <a:lnSpc>
                <a:spcPct val="90000"/>
              </a:lnSpc>
            </a:pPr>
            <a:r>
              <a:rPr lang="en-GB" sz="1800"/>
              <a:t>Fixed % of turnover charged to VAT rate</a:t>
            </a:r>
          </a:p>
          <a:p>
            <a:pPr lvl="1">
              <a:lnSpc>
                <a:spcPct val="90000"/>
              </a:lnSpc>
            </a:pPr>
            <a:r>
              <a:rPr lang="en-GB" sz="1800"/>
              <a:t>Reduces compliance cost as no requirement to track input v output tax</a:t>
            </a:r>
          </a:p>
          <a:p>
            <a:pPr lvl="1">
              <a:lnSpc>
                <a:spcPct val="90000"/>
              </a:lnSpc>
            </a:pPr>
            <a:r>
              <a:rPr lang="en-GB" sz="1800"/>
              <a:t>Eligibility?</a:t>
            </a:r>
          </a:p>
          <a:p>
            <a:pPr lvl="2">
              <a:lnSpc>
                <a:spcPct val="90000"/>
              </a:lnSpc>
            </a:pPr>
            <a:r>
              <a:rPr lang="en-GB" sz="1600"/>
              <a:t>VAT exc. taxable turnover &lt;£150K pa</a:t>
            </a:r>
          </a:p>
          <a:p>
            <a:pPr lvl="2">
              <a:lnSpc>
                <a:spcPct val="90000"/>
              </a:lnSpc>
            </a:pPr>
            <a:r>
              <a:rPr lang="en-GB" sz="1600"/>
              <a:t>VAT exc. total turnover &lt;£187K pa</a:t>
            </a:r>
          </a:p>
          <a:p>
            <a:pPr lvl="1">
              <a:lnSpc>
                <a:spcPct val="90000"/>
              </a:lnSpc>
            </a:pPr>
            <a:r>
              <a:rPr lang="en-GB" sz="1800"/>
              <a:t>Charge output VAT and pay input tax as normal</a:t>
            </a:r>
          </a:p>
          <a:p>
            <a:pPr lvl="1">
              <a:lnSpc>
                <a:spcPct val="90000"/>
              </a:lnSpc>
            </a:pPr>
            <a:r>
              <a:rPr lang="en-GB" sz="1800"/>
              <a:t>BUT Pay over fixed % of tax inclusive turnover</a:t>
            </a:r>
          </a:p>
          <a:p>
            <a:pPr lvl="1">
              <a:lnSpc>
                <a:spcPct val="90000"/>
              </a:lnSpc>
            </a:pPr>
            <a:r>
              <a:rPr lang="en-GB" sz="1800"/>
              <a:t>% applicable depends on industry you are in e.g. accountancy services=13%, retailing (food)=2%</a:t>
            </a:r>
          </a:p>
          <a:p>
            <a:pPr lvl="1">
              <a:lnSpc>
                <a:spcPct val="90000"/>
              </a:lnSpc>
            </a:pPr>
            <a:r>
              <a:rPr lang="en-GB" sz="1800"/>
              <a:t>1% reduction on all rates in 1</a:t>
            </a:r>
            <a:r>
              <a:rPr lang="en-GB" sz="1800" baseline="30000"/>
              <a:t>st</a:t>
            </a:r>
            <a:r>
              <a:rPr lang="en-GB" sz="1800"/>
              <a:t> year of moving onto scheme as incentive (from 1 January, 2004)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381000"/>
            <a:ext cx="8839200" cy="1143000"/>
          </a:xfrm>
          <a:noFill/>
        </p:spPr>
        <p:txBody>
          <a:bodyPr/>
          <a:lstStyle/>
          <a:p>
            <a:r>
              <a:rPr lang="en-US" dirty="0"/>
              <a:t>Imports and Exports</a:t>
            </a:r>
          </a:p>
        </p:txBody>
      </p:sp>
      <p:sp>
        <p:nvSpPr>
          <p:cNvPr id="28675" name="Rectangle 3"/>
          <p:cNvSpPr>
            <a:spLocks noGrp="1" noChangeArrowheads="1"/>
          </p:cNvSpPr>
          <p:nvPr>
            <p:ph type="body" idx="1"/>
          </p:nvPr>
        </p:nvSpPr>
        <p:spPr>
          <a:xfrm>
            <a:off x="560388" y="1628775"/>
            <a:ext cx="9163050" cy="4572000"/>
          </a:xfrm>
          <a:noFill/>
        </p:spPr>
        <p:txBody>
          <a:bodyPr/>
          <a:lstStyle/>
          <a:p>
            <a:pPr marL="457200" lvl="1" indent="0">
              <a:lnSpc>
                <a:spcPct val="90000"/>
              </a:lnSpc>
              <a:buNone/>
            </a:pPr>
            <a:endParaRPr lang="en-US" sz="2000" dirty="0"/>
          </a:p>
          <a:p>
            <a:pPr lvl="1">
              <a:lnSpc>
                <a:spcPct val="90000"/>
              </a:lnSpc>
            </a:pPr>
            <a:r>
              <a:rPr lang="en-US" sz="2000" b="1" dirty="0"/>
              <a:t>Imports :</a:t>
            </a:r>
          </a:p>
          <a:p>
            <a:pPr lvl="2">
              <a:lnSpc>
                <a:spcPct val="90000"/>
              </a:lnSpc>
            </a:pPr>
            <a:r>
              <a:rPr lang="en-US" sz="1800" dirty="0"/>
              <a:t>tax on importation of goods is charged as if it were a duty of customs</a:t>
            </a:r>
          </a:p>
          <a:p>
            <a:pPr lvl="2">
              <a:lnSpc>
                <a:spcPct val="90000"/>
              </a:lnSpc>
            </a:pPr>
            <a:r>
              <a:rPr lang="en-US" sz="1800" dirty="0"/>
              <a:t>Generally rate of duty is the same as would apply if bought in home market by registered trader</a:t>
            </a:r>
          </a:p>
          <a:p>
            <a:pPr lvl="2">
              <a:lnSpc>
                <a:spcPct val="90000"/>
              </a:lnSpc>
            </a:pPr>
            <a:r>
              <a:rPr lang="en-US" sz="1800" dirty="0"/>
              <a:t>becomes input tax of trader that can then be reclaimed</a:t>
            </a:r>
          </a:p>
          <a:p>
            <a:pPr lvl="2">
              <a:lnSpc>
                <a:spcPct val="90000"/>
              </a:lnSpc>
            </a:pPr>
            <a:r>
              <a:rPr lang="en-US" sz="1800" dirty="0"/>
              <a:t>lots of special rules e.g. works of art  subject to duty at reduced rate of 2.5%</a:t>
            </a:r>
          </a:p>
          <a:p>
            <a:pPr lvl="1">
              <a:lnSpc>
                <a:spcPct val="90000"/>
              </a:lnSpc>
            </a:pPr>
            <a:r>
              <a:rPr lang="en-US" sz="2000" b="1" dirty="0"/>
              <a:t>Exports</a:t>
            </a:r>
          </a:p>
          <a:p>
            <a:pPr lvl="2">
              <a:lnSpc>
                <a:spcPct val="90000"/>
              </a:lnSpc>
            </a:pPr>
            <a:r>
              <a:rPr lang="en-US" sz="1800" dirty="0"/>
              <a:t>supply is zero rated if exported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p:spPr>
        <p:txBody>
          <a:bodyPr/>
          <a:lstStyle/>
          <a:p>
            <a:r>
              <a:rPr lang="en-US"/>
              <a:t>Principles</a:t>
            </a:r>
          </a:p>
        </p:txBody>
      </p:sp>
      <p:sp>
        <p:nvSpPr>
          <p:cNvPr id="5123" name="Rectangle 3"/>
          <p:cNvSpPr>
            <a:spLocks noGrp="1" noChangeArrowheads="1"/>
          </p:cNvSpPr>
          <p:nvPr>
            <p:ph type="body" idx="1"/>
          </p:nvPr>
        </p:nvSpPr>
        <p:spPr>
          <a:noFill/>
        </p:spPr>
        <p:txBody>
          <a:bodyPr/>
          <a:lstStyle/>
          <a:p>
            <a:pPr lvl="1">
              <a:lnSpc>
                <a:spcPct val="90000"/>
              </a:lnSpc>
            </a:pPr>
            <a:r>
              <a:rPr lang="en-US" sz="2400" dirty="0"/>
              <a:t>Indirect, ‘consumption’ or ‘expenditure’ tax </a:t>
            </a:r>
          </a:p>
          <a:p>
            <a:pPr lvl="1">
              <a:lnSpc>
                <a:spcPct val="90000"/>
              </a:lnSpc>
            </a:pPr>
            <a:r>
              <a:rPr lang="en-US" sz="2400" dirty="0"/>
              <a:t>borne by final consumer but charged whenever a </a:t>
            </a:r>
            <a:r>
              <a:rPr lang="en-US" sz="2400" i="1" dirty="0"/>
              <a:t>taxable person</a:t>
            </a:r>
            <a:r>
              <a:rPr lang="en-US" sz="2400" dirty="0"/>
              <a:t> makes a </a:t>
            </a:r>
            <a:r>
              <a:rPr lang="en-US" sz="2400" i="1" dirty="0"/>
              <a:t>taxable supply </a:t>
            </a:r>
            <a:r>
              <a:rPr lang="en-US" sz="2400" dirty="0"/>
              <a:t> in course of business</a:t>
            </a:r>
          </a:p>
          <a:p>
            <a:pPr lvl="1">
              <a:lnSpc>
                <a:spcPct val="90000"/>
              </a:lnSpc>
            </a:pPr>
            <a:r>
              <a:rPr lang="en-US" sz="2400" dirty="0"/>
              <a:t>Designed to tax value added at each stage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p:spPr>
        <p:txBody>
          <a:bodyPr/>
          <a:lstStyle/>
          <a:p>
            <a:r>
              <a:rPr lang="en-US"/>
              <a:t>Principles</a:t>
            </a:r>
          </a:p>
        </p:txBody>
      </p:sp>
      <p:sp>
        <p:nvSpPr>
          <p:cNvPr id="5123" name="Rectangle 3"/>
          <p:cNvSpPr>
            <a:spLocks noGrp="1" noChangeArrowheads="1"/>
          </p:cNvSpPr>
          <p:nvPr>
            <p:ph type="body" idx="1"/>
          </p:nvPr>
        </p:nvSpPr>
        <p:spPr>
          <a:noFill/>
        </p:spPr>
        <p:txBody>
          <a:bodyPr/>
          <a:lstStyle/>
          <a:p>
            <a:pPr lvl="1">
              <a:lnSpc>
                <a:spcPct val="90000"/>
              </a:lnSpc>
            </a:pPr>
            <a:r>
              <a:rPr lang="en-US" sz="2400" dirty="0"/>
              <a:t>Taxable Person = ‘person’ who is (or required to be) ‘registered’ for VAT, referred to as a ‘trader’</a:t>
            </a:r>
          </a:p>
          <a:p>
            <a:pPr lvl="1">
              <a:lnSpc>
                <a:spcPct val="90000"/>
              </a:lnSpc>
            </a:pPr>
            <a:r>
              <a:rPr lang="en-US" sz="2400" dirty="0"/>
              <a:t>Taxable Supply = all forms of supply made for consideration (though some not taxable by legislation)</a:t>
            </a:r>
          </a:p>
          <a:p>
            <a:pPr lvl="2">
              <a:lnSpc>
                <a:spcPct val="90000"/>
              </a:lnSpc>
              <a:buFontTx/>
              <a:buNone/>
            </a:pPr>
            <a:r>
              <a:rPr lang="en-US" sz="2000" dirty="0"/>
              <a:t>e.g. transfer of property, supply of power, heat refrigeration </a:t>
            </a:r>
            <a:r>
              <a:rPr lang="en-US" sz="2000" dirty="0" err="1"/>
              <a:t>etc</a:t>
            </a:r>
            <a:r>
              <a:rPr lang="en-US" sz="2000" dirty="0"/>
              <a:t>, grant of interest in land, transfer of fixed or current assets, business gifts (unless &lt;£50), business goods used for private purposes</a:t>
            </a:r>
          </a:p>
        </p:txBody>
      </p:sp>
    </p:spTree>
    <p:extLst>
      <p:ext uri="{BB962C8B-B14F-4D97-AF65-F5344CB8AC3E}">
        <p14:creationId xmlns:p14="http://schemas.microsoft.com/office/powerpoint/2010/main" val="2677646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08050" y="457200"/>
            <a:ext cx="8420100" cy="1143000"/>
          </a:xfrm>
          <a:noFill/>
        </p:spPr>
        <p:txBody>
          <a:bodyPr/>
          <a:lstStyle/>
          <a:p>
            <a:r>
              <a:rPr lang="en-US"/>
              <a:t>Input v Output Tax</a:t>
            </a:r>
          </a:p>
        </p:txBody>
      </p:sp>
      <p:sp>
        <p:nvSpPr>
          <p:cNvPr id="6147" name="Rectangle 3"/>
          <p:cNvSpPr>
            <a:spLocks noGrp="1" noChangeArrowheads="1"/>
          </p:cNvSpPr>
          <p:nvPr>
            <p:ph type="body" idx="1"/>
          </p:nvPr>
        </p:nvSpPr>
        <p:spPr>
          <a:xfrm>
            <a:off x="742950" y="1828800"/>
            <a:ext cx="8832850" cy="4572000"/>
          </a:xfrm>
          <a:noFill/>
        </p:spPr>
        <p:txBody>
          <a:bodyPr/>
          <a:lstStyle/>
          <a:p>
            <a:pPr lvl="1"/>
            <a:r>
              <a:rPr lang="en-US" dirty="0"/>
              <a:t>taxable person’s </a:t>
            </a:r>
            <a:r>
              <a:rPr lang="en-US" i="1" dirty="0"/>
              <a:t>input tax</a:t>
            </a:r>
            <a:r>
              <a:rPr lang="en-US" dirty="0"/>
              <a:t> is the VAT on:</a:t>
            </a:r>
          </a:p>
          <a:p>
            <a:pPr lvl="2"/>
            <a:r>
              <a:rPr lang="en-US" dirty="0"/>
              <a:t>the supply to them of any business goods or services</a:t>
            </a:r>
          </a:p>
          <a:p>
            <a:pPr lvl="2"/>
            <a:r>
              <a:rPr lang="en-US" dirty="0"/>
              <a:t>paid or payable by them on the importation of any business goods from outside the EU</a:t>
            </a:r>
          </a:p>
          <a:p>
            <a:pPr lvl="1"/>
            <a:r>
              <a:rPr lang="en-US" dirty="0"/>
              <a:t>taxable person’s </a:t>
            </a:r>
            <a:r>
              <a:rPr lang="en-US" i="1" dirty="0"/>
              <a:t>output tax</a:t>
            </a:r>
            <a:r>
              <a:rPr lang="en-US" dirty="0"/>
              <a:t> is the VAT on: </a:t>
            </a:r>
          </a:p>
          <a:p>
            <a:pPr lvl="2"/>
            <a:r>
              <a:rPr lang="en-US" dirty="0"/>
              <a:t>supplies they make </a:t>
            </a:r>
          </a:p>
          <a:p>
            <a:pPr lvl="2"/>
            <a:r>
              <a:rPr lang="en-US" dirty="0"/>
              <a:t>or supplies acquired by them er from a supplier in another country (called reverse charge) </a:t>
            </a:r>
          </a:p>
          <a:p>
            <a:r>
              <a:rPr lang="en-US"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t>Tax Point</a:t>
            </a:r>
            <a:endParaRPr lang="en-GB"/>
          </a:p>
        </p:txBody>
      </p:sp>
      <p:sp>
        <p:nvSpPr>
          <p:cNvPr id="7171" name="Rectangle 3"/>
          <p:cNvSpPr>
            <a:spLocks noGrp="1" noChangeArrowheads="1"/>
          </p:cNvSpPr>
          <p:nvPr>
            <p:ph type="body" idx="1"/>
          </p:nvPr>
        </p:nvSpPr>
        <p:spPr/>
        <p:txBody>
          <a:bodyPr/>
          <a:lstStyle/>
          <a:p>
            <a:pPr>
              <a:buFontTx/>
              <a:buChar char="•"/>
            </a:pPr>
            <a:r>
              <a:rPr lang="en-US" sz="2800"/>
              <a:t>basic point = date on which supply of goods or services is treated as taking place </a:t>
            </a:r>
          </a:p>
          <a:p>
            <a:pPr lvl="1"/>
            <a:r>
              <a:rPr lang="en-US" sz="2400"/>
              <a:t>e.g. when removed, made available if not moved or when it is certain that supply has taken place if moved first</a:t>
            </a:r>
          </a:p>
          <a:p>
            <a:pPr>
              <a:buFontTx/>
              <a:buChar char="•"/>
            </a:pPr>
            <a:r>
              <a:rPr lang="en-US" sz="2800"/>
              <a:t>invoice date - if invoice within 14 days of supply (or regularly at end of month) can use invoice date as tax point</a:t>
            </a:r>
          </a:p>
          <a:p>
            <a:endParaRPr lang="en-GB" sz="2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a:t>The </a:t>
            </a:r>
            <a:r>
              <a:rPr lang="en-US"/>
              <a:t>VAT </a:t>
            </a:r>
            <a:r>
              <a:rPr lang="en-GB"/>
              <a:t>Chain</a:t>
            </a:r>
            <a:endParaRPr lang="en-US"/>
          </a:p>
        </p:txBody>
      </p:sp>
      <p:sp>
        <p:nvSpPr>
          <p:cNvPr id="8195" name="Rectangle 3"/>
          <p:cNvSpPr>
            <a:spLocks noGrp="1" noChangeArrowheads="1"/>
          </p:cNvSpPr>
          <p:nvPr>
            <p:ph type="body" idx="1"/>
          </p:nvPr>
        </p:nvSpPr>
        <p:spPr/>
        <p:txBody>
          <a:bodyPr/>
          <a:lstStyle/>
          <a:p>
            <a:r>
              <a:rPr lang="en-US"/>
              <a:t>Domestic : Goods &amp; Services</a:t>
            </a:r>
          </a:p>
        </p:txBody>
      </p:sp>
      <p:sp>
        <p:nvSpPr>
          <p:cNvPr id="8196" name="WordArt 4"/>
          <p:cNvSpPr>
            <a:spLocks noChangeArrowheads="1" noChangeShapeType="1" noTextEdit="1"/>
          </p:cNvSpPr>
          <p:nvPr/>
        </p:nvSpPr>
        <p:spPr bwMode="auto">
          <a:xfrm>
            <a:off x="1155700" y="4038600"/>
            <a:ext cx="1733550" cy="571500"/>
          </a:xfrm>
          <a:prstGeom prst="rect">
            <a:avLst/>
          </a:prstGeom>
        </p:spPr>
        <p:txBody>
          <a:bodyPr wrap="none" fromWordArt="1">
            <a:prstTxWarp prst="textPlain">
              <a:avLst>
                <a:gd name="adj" fmla="val 50000"/>
              </a:avLst>
            </a:prstTxWarp>
          </a:bodyPr>
          <a:lstStyle/>
          <a:p>
            <a:pPr algn="ctr"/>
            <a:r>
              <a:rPr lang="en-GB" sz="3600" kern="10">
                <a:ln w="19050">
                  <a:solidFill>
                    <a:srgbClr val="99CCFF"/>
                  </a:solidFill>
                  <a:round/>
                  <a:headEnd/>
                  <a:tailEnd/>
                </a:ln>
                <a:solidFill>
                  <a:srgbClr val="0066CC"/>
                </a:solidFill>
                <a:effectLst>
                  <a:outerShdw dist="35921" dir="2700000" algn="ctr" rotWithShape="0">
                    <a:srgbClr val="990000"/>
                  </a:outerShdw>
                </a:effectLst>
                <a:latin typeface="Impact"/>
              </a:rPr>
              <a:t>Supplier</a:t>
            </a:r>
          </a:p>
        </p:txBody>
      </p:sp>
      <p:sp>
        <p:nvSpPr>
          <p:cNvPr id="8197" name="WordArt 5"/>
          <p:cNvSpPr>
            <a:spLocks noChangeArrowheads="1" noChangeShapeType="1" noTextEdit="1"/>
          </p:cNvSpPr>
          <p:nvPr/>
        </p:nvSpPr>
        <p:spPr bwMode="auto">
          <a:xfrm>
            <a:off x="5943600" y="4038600"/>
            <a:ext cx="2001838" cy="571500"/>
          </a:xfrm>
          <a:prstGeom prst="rect">
            <a:avLst/>
          </a:prstGeom>
        </p:spPr>
        <p:txBody>
          <a:bodyPr wrap="none" fromWordArt="1">
            <a:prstTxWarp prst="textPlain">
              <a:avLst>
                <a:gd name="adj" fmla="val 50000"/>
              </a:avLst>
            </a:prstTxWarp>
          </a:bodyPr>
          <a:lstStyle/>
          <a:p>
            <a:pPr algn="ctr"/>
            <a:r>
              <a:rPr lang="en-GB" sz="3600" kern="10">
                <a:ln w="19050">
                  <a:solidFill>
                    <a:srgbClr val="99CCFF"/>
                  </a:solidFill>
                  <a:round/>
                  <a:headEnd/>
                  <a:tailEnd/>
                </a:ln>
                <a:solidFill>
                  <a:srgbClr val="0066CC"/>
                </a:solidFill>
                <a:effectLst>
                  <a:outerShdw dist="35921" dir="2700000" algn="ctr" rotWithShape="0">
                    <a:srgbClr val="990000"/>
                  </a:outerShdw>
                </a:effectLst>
                <a:latin typeface="Impact"/>
              </a:rPr>
              <a:t>Customer</a:t>
            </a:r>
          </a:p>
        </p:txBody>
      </p:sp>
      <p:sp>
        <p:nvSpPr>
          <p:cNvPr id="244742" name="AutoShape 6"/>
          <p:cNvSpPr>
            <a:spLocks noChangeArrowheads="1"/>
          </p:cNvSpPr>
          <p:nvPr/>
        </p:nvSpPr>
        <p:spPr bwMode="auto">
          <a:xfrm>
            <a:off x="3219450" y="4038600"/>
            <a:ext cx="2641600" cy="304800"/>
          </a:xfrm>
          <a:prstGeom prst="rightArrow">
            <a:avLst>
              <a:gd name="adj1" fmla="val 50000"/>
              <a:gd name="adj2" fmla="val 216667"/>
            </a:avLst>
          </a:prstGeom>
          <a:solidFill>
            <a:schemeClr val="accent1"/>
          </a:solidFill>
          <a:ln w="9525">
            <a:solidFill>
              <a:schemeClr val="tx1"/>
            </a:solidFill>
            <a:miter lim="800000"/>
            <a:headEnd/>
            <a:tailEnd/>
          </a:ln>
        </p:spPr>
        <p:txBody>
          <a:bodyPr wrap="none" anchor="ctr"/>
          <a:lstStyle/>
          <a:p>
            <a:endParaRPr lang="en-US"/>
          </a:p>
        </p:txBody>
      </p:sp>
      <p:sp>
        <p:nvSpPr>
          <p:cNvPr id="244743" name="AutoShape 7"/>
          <p:cNvSpPr>
            <a:spLocks noChangeArrowheads="1"/>
          </p:cNvSpPr>
          <p:nvPr/>
        </p:nvSpPr>
        <p:spPr bwMode="auto">
          <a:xfrm rot="10800000">
            <a:off x="3054350" y="4419600"/>
            <a:ext cx="2641600" cy="304800"/>
          </a:xfrm>
          <a:prstGeom prst="rightArrow">
            <a:avLst>
              <a:gd name="adj1" fmla="val 50000"/>
              <a:gd name="adj2" fmla="val 216667"/>
            </a:avLst>
          </a:prstGeom>
          <a:solidFill>
            <a:schemeClr val="accent1"/>
          </a:solidFill>
          <a:ln w="9525">
            <a:solidFill>
              <a:schemeClr val="tx1"/>
            </a:solidFill>
            <a:miter lim="800000"/>
            <a:headEnd/>
            <a:tailEnd/>
          </a:ln>
        </p:spPr>
        <p:txBody>
          <a:bodyPr wrap="none" anchor="ctr"/>
          <a:lstStyle/>
          <a:p>
            <a:endParaRPr lang="en-US"/>
          </a:p>
        </p:txBody>
      </p:sp>
      <p:sp>
        <p:nvSpPr>
          <p:cNvPr id="244744" name="Text Box 8"/>
          <p:cNvSpPr txBox="1">
            <a:spLocks noChangeArrowheads="1"/>
          </p:cNvSpPr>
          <p:nvPr/>
        </p:nvSpPr>
        <p:spPr bwMode="auto">
          <a:xfrm>
            <a:off x="3721100" y="3276600"/>
            <a:ext cx="148113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atin typeface="Tahoma" pitchFamily="34" charset="0"/>
              </a:rPr>
              <a:t>Charges </a:t>
            </a:r>
          </a:p>
        </p:txBody>
      </p:sp>
      <p:sp>
        <p:nvSpPr>
          <p:cNvPr id="244745" name="Text Box 9"/>
          <p:cNvSpPr txBox="1">
            <a:spLocks noChangeArrowheads="1"/>
          </p:cNvSpPr>
          <p:nvPr/>
        </p:nvSpPr>
        <p:spPr bwMode="auto">
          <a:xfrm>
            <a:off x="3962400" y="4724400"/>
            <a:ext cx="86836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Pays</a:t>
            </a:r>
          </a:p>
        </p:txBody>
      </p:sp>
      <p:sp>
        <p:nvSpPr>
          <p:cNvPr id="244746" name="Text Box 10"/>
          <p:cNvSpPr txBox="1">
            <a:spLocks noChangeArrowheads="1"/>
          </p:cNvSpPr>
          <p:nvPr/>
        </p:nvSpPr>
        <p:spPr bwMode="auto">
          <a:xfrm>
            <a:off x="1568450" y="2819400"/>
            <a:ext cx="9842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Input</a:t>
            </a:r>
          </a:p>
        </p:txBody>
      </p:sp>
      <p:sp>
        <p:nvSpPr>
          <p:cNvPr id="244747" name="Text Box 11"/>
          <p:cNvSpPr txBox="1">
            <a:spLocks noChangeArrowheads="1"/>
          </p:cNvSpPr>
          <p:nvPr/>
        </p:nvSpPr>
        <p:spPr bwMode="auto">
          <a:xfrm>
            <a:off x="5778500" y="4724400"/>
            <a:ext cx="22669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Output - input</a:t>
            </a:r>
          </a:p>
        </p:txBody>
      </p:sp>
      <p:sp>
        <p:nvSpPr>
          <p:cNvPr id="244748" name="AutoShape 12"/>
          <p:cNvSpPr>
            <a:spLocks noChangeArrowheads="1"/>
          </p:cNvSpPr>
          <p:nvPr/>
        </p:nvSpPr>
        <p:spPr bwMode="auto">
          <a:xfrm>
            <a:off x="8089900" y="4038600"/>
            <a:ext cx="1155700" cy="304800"/>
          </a:xfrm>
          <a:prstGeom prst="rightArrow">
            <a:avLst>
              <a:gd name="adj1" fmla="val 50000"/>
              <a:gd name="adj2" fmla="val 94792"/>
            </a:avLst>
          </a:prstGeom>
          <a:solidFill>
            <a:schemeClr val="accent1"/>
          </a:solidFill>
          <a:ln w="9525">
            <a:solidFill>
              <a:schemeClr val="tx1"/>
            </a:solidFill>
            <a:miter lim="800000"/>
            <a:headEnd/>
            <a:tailEnd/>
          </a:ln>
        </p:spPr>
        <p:txBody>
          <a:bodyPr wrap="none" anchor="ctr"/>
          <a:lstStyle/>
          <a:p>
            <a:endParaRPr lang="en-US"/>
          </a:p>
        </p:txBody>
      </p:sp>
      <p:sp>
        <p:nvSpPr>
          <p:cNvPr id="244749" name="AutoShape 13"/>
          <p:cNvSpPr>
            <a:spLocks noChangeArrowheads="1"/>
          </p:cNvSpPr>
          <p:nvPr/>
        </p:nvSpPr>
        <p:spPr bwMode="auto">
          <a:xfrm>
            <a:off x="1898650" y="3352800"/>
            <a:ext cx="330200" cy="609600"/>
          </a:xfrm>
          <a:prstGeom prst="downArrow">
            <a:avLst>
              <a:gd name="adj1" fmla="val 50000"/>
              <a:gd name="adj2" fmla="val 46154"/>
            </a:avLst>
          </a:prstGeom>
          <a:solidFill>
            <a:schemeClr val="accent1"/>
          </a:solidFill>
          <a:ln w="9525">
            <a:solidFill>
              <a:schemeClr val="tx1"/>
            </a:solidFill>
            <a:miter lim="800000"/>
            <a:headEnd/>
            <a:tailEnd/>
          </a:ln>
        </p:spPr>
        <p:txBody>
          <a:bodyPr wrap="none" anchor="ctr"/>
          <a:lstStyle/>
          <a:p>
            <a:endParaRPr lang="en-US"/>
          </a:p>
        </p:txBody>
      </p:sp>
      <p:sp>
        <p:nvSpPr>
          <p:cNvPr id="244750" name="AutoShape 14"/>
          <p:cNvSpPr>
            <a:spLocks noChangeArrowheads="1"/>
          </p:cNvSpPr>
          <p:nvPr/>
        </p:nvSpPr>
        <p:spPr bwMode="auto">
          <a:xfrm>
            <a:off x="6851650" y="5181600"/>
            <a:ext cx="330200" cy="609600"/>
          </a:xfrm>
          <a:prstGeom prst="downArrow">
            <a:avLst>
              <a:gd name="adj1" fmla="val 50000"/>
              <a:gd name="adj2" fmla="val 46154"/>
            </a:avLst>
          </a:prstGeom>
          <a:solidFill>
            <a:schemeClr val="accent1"/>
          </a:solidFill>
          <a:ln w="9525">
            <a:solidFill>
              <a:schemeClr val="tx1"/>
            </a:solidFill>
            <a:miter lim="800000"/>
            <a:headEnd/>
            <a:tailEnd/>
          </a:ln>
        </p:spPr>
        <p:txBody>
          <a:bodyPr wrap="none" anchor="ctr"/>
          <a:lstStyle/>
          <a:p>
            <a:endParaRPr lang="en-US"/>
          </a:p>
        </p:txBody>
      </p:sp>
      <p:sp>
        <p:nvSpPr>
          <p:cNvPr id="244751" name="Text Box 15"/>
          <p:cNvSpPr txBox="1">
            <a:spLocks noChangeArrowheads="1"/>
          </p:cNvSpPr>
          <p:nvPr/>
        </p:nvSpPr>
        <p:spPr bwMode="auto">
          <a:xfrm>
            <a:off x="5778500" y="5791200"/>
            <a:ext cx="24257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a:latin typeface="Tahoma" pitchFamily="34" charset="0"/>
              </a:rPr>
              <a:t>Fiscal Authority</a:t>
            </a:r>
          </a:p>
        </p:txBody>
      </p:sp>
      <p:sp>
        <p:nvSpPr>
          <p:cNvPr id="244752" name="Text Box 16"/>
          <p:cNvSpPr txBox="1">
            <a:spLocks noChangeArrowheads="1"/>
          </p:cNvSpPr>
          <p:nvPr/>
        </p:nvSpPr>
        <p:spPr bwMode="auto">
          <a:xfrm>
            <a:off x="8007350" y="3276600"/>
            <a:ext cx="158432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atin typeface="Tahoma" pitchFamily="34" charset="0"/>
              </a:rPr>
              <a:t>Charges  </a:t>
            </a:r>
          </a:p>
        </p:txBody>
      </p:sp>
      <p:sp>
        <p:nvSpPr>
          <p:cNvPr id="244753" name="AutoShape 17"/>
          <p:cNvSpPr>
            <a:spLocks noChangeArrowheads="1"/>
          </p:cNvSpPr>
          <p:nvPr/>
        </p:nvSpPr>
        <p:spPr bwMode="auto">
          <a:xfrm rot="10800000">
            <a:off x="8089900" y="4495800"/>
            <a:ext cx="1155700" cy="304800"/>
          </a:xfrm>
          <a:prstGeom prst="rightArrow">
            <a:avLst>
              <a:gd name="adj1" fmla="val 50000"/>
              <a:gd name="adj2" fmla="val 94792"/>
            </a:avLst>
          </a:prstGeom>
          <a:solidFill>
            <a:schemeClr val="accent1"/>
          </a:solidFill>
          <a:ln w="9525">
            <a:solidFill>
              <a:schemeClr val="tx1"/>
            </a:solidFill>
            <a:miter lim="800000"/>
            <a:headEnd/>
            <a:tailEnd/>
          </a:ln>
        </p:spPr>
        <p:txBody>
          <a:bodyPr wrap="none" anchor="ctr"/>
          <a:lstStyle/>
          <a:p>
            <a:endParaRPr lang="en-US"/>
          </a:p>
        </p:txBody>
      </p:sp>
      <p:sp>
        <p:nvSpPr>
          <p:cNvPr id="244754" name="Text Box 18"/>
          <p:cNvSpPr txBox="1">
            <a:spLocks noChangeArrowheads="1"/>
          </p:cNvSpPr>
          <p:nvPr/>
        </p:nvSpPr>
        <p:spPr bwMode="auto">
          <a:xfrm>
            <a:off x="8255000" y="4876800"/>
            <a:ext cx="86836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Pays</a:t>
            </a:r>
          </a:p>
        </p:txBody>
      </p:sp>
      <p:sp>
        <p:nvSpPr>
          <p:cNvPr id="244755" name="Text Box 19"/>
          <p:cNvSpPr txBox="1">
            <a:spLocks noChangeArrowheads="1"/>
          </p:cNvSpPr>
          <p:nvPr/>
        </p:nvSpPr>
        <p:spPr bwMode="auto">
          <a:xfrm>
            <a:off x="825500" y="4724400"/>
            <a:ext cx="22669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Output - input</a:t>
            </a:r>
          </a:p>
        </p:txBody>
      </p:sp>
      <p:sp>
        <p:nvSpPr>
          <p:cNvPr id="244756" name="AutoShape 20"/>
          <p:cNvSpPr>
            <a:spLocks noChangeArrowheads="1"/>
          </p:cNvSpPr>
          <p:nvPr/>
        </p:nvSpPr>
        <p:spPr bwMode="auto">
          <a:xfrm>
            <a:off x="1898650" y="5181600"/>
            <a:ext cx="330200" cy="609600"/>
          </a:xfrm>
          <a:prstGeom prst="downArrow">
            <a:avLst>
              <a:gd name="adj1" fmla="val 50000"/>
              <a:gd name="adj2" fmla="val 46154"/>
            </a:avLst>
          </a:prstGeom>
          <a:solidFill>
            <a:schemeClr val="accent1"/>
          </a:solidFill>
          <a:ln w="9525">
            <a:solidFill>
              <a:schemeClr val="tx1"/>
            </a:solidFill>
            <a:miter lim="800000"/>
            <a:headEnd/>
            <a:tailEnd/>
          </a:ln>
        </p:spPr>
        <p:txBody>
          <a:bodyPr wrap="none" anchor="ctr"/>
          <a:lstStyle/>
          <a:p>
            <a:endParaRPr lang="en-US"/>
          </a:p>
        </p:txBody>
      </p:sp>
      <p:sp>
        <p:nvSpPr>
          <p:cNvPr id="244757" name="Text Box 21"/>
          <p:cNvSpPr txBox="1">
            <a:spLocks noChangeArrowheads="1"/>
          </p:cNvSpPr>
          <p:nvPr/>
        </p:nvSpPr>
        <p:spPr bwMode="auto">
          <a:xfrm>
            <a:off x="825500" y="5791200"/>
            <a:ext cx="24257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a:latin typeface="Tahoma" pitchFamily="34" charset="0"/>
              </a:rPr>
              <a:t>Fiscal Authority</a:t>
            </a:r>
          </a:p>
        </p:txBody>
      </p:sp>
      <p:sp>
        <p:nvSpPr>
          <p:cNvPr id="244758" name="Text Box 22"/>
          <p:cNvSpPr txBox="1">
            <a:spLocks noChangeArrowheads="1"/>
          </p:cNvSpPr>
          <p:nvPr/>
        </p:nvSpPr>
        <p:spPr bwMode="auto">
          <a:xfrm>
            <a:off x="3054350" y="3657600"/>
            <a:ext cx="2870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(output/             )</a:t>
            </a:r>
          </a:p>
        </p:txBody>
      </p:sp>
      <p:sp>
        <p:nvSpPr>
          <p:cNvPr id="244759" name="Text Box 23"/>
          <p:cNvSpPr txBox="1">
            <a:spLocks noChangeArrowheads="1"/>
          </p:cNvSpPr>
          <p:nvPr/>
        </p:nvSpPr>
        <p:spPr bwMode="auto">
          <a:xfrm>
            <a:off x="7759700" y="3657600"/>
            <a:ext cx="195421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(output tax)</a:t>
            </a:r>
          </a:p>
        </p:txBody>
      </p:sp>
      <p:sp>
        <p:nvSpPr>
          <p:cNvPr id="244760" name="Text Box 24"/>
          <p:cNvSpPr txBox="1">
            <a:spLocks noChangeArrowheads="1"/>
          </p:cNvSpPr>
          <p:nvPr/>
        </p:nvSpPr>
        <p:spPr bwMode="auto">
          <a:xfrm>
            <a:off x="4292600" y="3657600"/>
            <a:ext cx="14859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atin typeface="Tahoma" pitchFamily="34" charset="0"/>
              </a:rPr>
              <a:t>input tax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4742"/>
                                        </p:tgtEl>
                                        <p:attrNameLst>
                                          <p:attrName>style.visibility</p:attrName>
                                        </p:attrNameLst>
                                      </p:cBhvr>
                                      <p:to>
                                        <p:strVal val="visible"/>
                                      </p:to>
                                    </p:set>
                                    <p:anim calcmode="lin" valueType="num">
                                      <p:cBhvr additive="base">
                                        <p:cTn id="7" dur="500" fill="hold"/>
                                        <p:tgtEl>
                                          <p:spTgt spid="244742"/>
                                        </p:tgtEl>
                                        <p:attrNameLst>
                                          <p:attrName>ppt_x</p:attrName>
                                        </p:attrNameLst>
                                      </p:cBhvr>
                                      <p:tavLst>
                                        <p:tav tm="0">
                                          <p:val>
                                            <p:strVal val="0-#ppt_w/2"/>
                                          </p:val>
                                        </p:tav>
                                        <p:tav tm="100000">
                                          <p:val>
                                            <p:strVal val="#ppt_x"/>
                                          </p:val>
                                        </p:tav>
                                      </p:tavLst>
                                    </p:anim>
                                    <p:anim calcmode="lin" valueType="num">
                                      <p:cBhvr additive="base">
                                        <p:cTn id="8" dur="500" fill="hold"/>
                                        <p:tgtEl>
                                          <p:spTgt spid="2447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4744"/>
                                        </p:tgtEl>
                                        <p:attrNameLst>
                                          <p:attrName>style.visibility</p:attrName>
                                        </p:attrNameLst>
                                      </p:cBhvr>
                                      <p:to>
                                        <p:strVal val="visible"/>
                                      </p:to>
                                    </p:set>
                                    <p:anim calcmode="lin" valueType="num">
                                      <p:cBhvr additive="base">
                                        <p:cTn id="13" dur="500" fill="hold"/>
                                        <p:tgtEl>
                                          <p:spTgt spid="244744"/>
                                        </p:tgtEl>
                                        <p:attrNameLst>
                                          <p:attrName>ppt_x</p:attrName>
                                        </p:attrNameLst>
                                      </p:cBhvr>
                                      <p:tavLst>
                                        <p:tav tm="0">
                                          <p:val>
                                            <p:strVal val="0-#ppt_w/2"/>
                                          </p:val>
                                        </p:tav>
                                        <p:tav tm="100000">
                                          <p:val>
                                            <p:strVal val="#ppt_x"/>
                                          </p:val>
                                        </p:tav>
                                      </p:tavLst>
                                    </p:anim>
                                    <p:anim calcmode="lin" valueType="num">
                                      <p:cBhvr additive="base">
                                        <p:cTn id="14" dur="500" fill="hold"/>
                                        <p:tgtEl>
                                          <p:spTgt spid="2447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4743"/>
                                        </p:tgtEl>
                                        <p:attrNameLst>
                                          <p:attrName>style.visibility</p:attrName>
                                        </p:attrNameLst>
                                      </p:cBhvr>
                                      <p:to>
                                        <p:strVal val="visible"/>
                                      </p:to>
                                    </p:set>
                                    <p:anim calcmode="lin" valueType="num">
                                      <p:cBhvr additive="base">
                                        <p:cTn id="19" dur="500" fill="hold"/>
                                        <p:tgtEl>
                                          <p:spTgt spid="244743"/>
                                        </p:tgtEl>
                                        <p:attrNameLst>
                                          <p:attrName>ppt_x</p:attrName>
                                        </p:attrNameLst>
                                      </p:cBhvr>
                                      <p:tavLst>
                                        <p:tav tm="0">
                                          <p:val>
                                            <p:strVal val="0-#ppt_w/2"/>
                                          </p:val>
                                        </p:tav>
                                        <p:tav tm="100000">
                                          <p:val>
                                            <p:strVal val="#ppt_x"/>
                                          </p:val>
                                        </p:tav>
                                      </p:tavLst>
                                    </p:anim>
                                    <p:anim calcmode="lin" valueType="num">
                                      <p:cBhvr additive="base">
                                        <p:cTn id="20" dur="500" fill="hold"/>
                                        <p:tgtEl>
                                          <p:spTgt spid="24474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4745"/>
                                        </p:tgtEl>
                                        <p:attrNameLst>
                                          <p:attrName>style.visibility</p:attrName>
                                        </p:attrNameLst>
                                      </p:cBhvr>
                                      <p:to>
                                        <p:strVal val="visible"/>
                                      </p:to>
                                    </p:set>
                                    <p:anim calcmode="lin" valueType="num">
                                      <p:cBhvr additive="base">
                                        <p:cTn id="25" dur="500" fill="hold"/>
                                        <p:tgtEl>
                                          <p:spTgt spid="244745"/>
                                        </p:tgtEl>
                                        <p:attrNameLst>
                                          <p:attrName>ppt_x</p:attrName>
                                        </p:attrNameLst>
                                      </p:cBhvr>
                                      <p:tavLst>
                                        <p:tav tm="0">
                                          <p:val>
                                            <p:strVal val="0-#ppt_w/2"/>
                                          </p:val>
                                        </p:tav>
                                        <p:tav tm="100000">
                                          <p:val>
                                            <p:strVal val="#ppt_x"/>
                                          </p:val>
                                        </p:tav>
                                      </p:tavLst>
                                    </p:anim>
                                    <p:anim calcmode="lin" valueType="num">
                                      <p:cBhvr additive="base">
                                        <p:cTn id="26" dur="500" fill="hold"/>
                                        <p:tgtEl>
                                          <p:spTgt spid="24474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44748"/>
                                        </p:tgtEl>
                                        <p:attrNameLst>
                                          <p:attrName>style.visibility</p:attrName>
                                        </p:attrNameLst>
                                      </p:cBhvr>
                                      <p:to>
                                        <p:strVal val="visible"/>
                                      </p:to>
                                    </p:set>
                                    <p:anim calcmode="lin" valueType="num">
                                      <p:cBhvr additive="base">
                                        <p:cTn id="31" dur="500" fill="hold"/>
                                        <p:tgtEl>
                                          <p:spTgt spid="244748"/>
                                        </p:tgtEl>
                                        <p:attrNameLst>
                                          <p:attrName>ppt_x</p:attrName>
                                        </p:attrNameLst>
                                      </p:cBhvr>
                                      <p:tavLst>
                                        <p:tav tm="0">
                                          <p:val>
                                            <p:strVal val="0-#ppt_w/2"/>
                                          </p:val>
                                        </p:tav>
                                        <p:tav tm="100000">
                                          <p:val>
                                            <p:strVal val="#ppt_x"/>
                                          </p:val>
                                        </p:tav>
                                      </p:tavLst>
                                    </p:anim>
                                    <p:anim calcmode="lin" valueType="num">
                                      <p:cBhvr additive="base">
                                        <p:cTn id="32" dur="500" fill="hold"/>
                                        <p:tgtEl>
                                          <p:spTgt spid="24474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44752"/>
                                        </p:tgtEl>
                                        <p:attrNameLst>
                                          <p:attrName>style.visibility</p:attrName>
                                        </p:attrNameLst>
                                      </p:cBhvr>
                                      <p:to>
                                        <p:strVal val="visible"/>
                                      </p:to>
                                    </p:set>
                                    <p:anim calcmode="lin" valueType="num">
                                      <p:cBhvr additive="base">
                                        <p:cTn id="37" dur="500" fill="hold"/>
                                        <p:tgtEl>
                                          <p:spTgt spid="244752"/>
                                        </p:tgtEl>
                                        <p:attrNameLst>
                                          <p:attrName>ppt_x</p:attrName>
                                        </p:attrNameLst>
                                      </p:cBhvr>
                                      <p:tavLst>
                                        <p:tav tm="0">
                                          <p:val>
                                            <p:strVal val="0-#ppt_w/2"/>
                                          </p:val>
                                        </p:tav>
                                        <p:tav tm="100000">
                                          <p:val>
                                            <p:strVal val="#ppt_x"/>
                                          </p:val>
                                        </p:tav>
                                      </p:tavLst>
                                    </p:anim>
                                    <p:anim calcmode="lin" valueType="num">
                                      <p:cBhvr additive="base">
                                        <p:cTn id="38" dur="500" fill="hold"/>
                                        <p:tgtEl>
                                          <p:spTgt spid="24475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44753"/>
                                        </p:tgtEl>
                                        <p:attrNameLst>
                                          <p:attrName>style.visibility</p:attrName>
                                        </p:attrNameLst>
                                      </p:cBhvr>
                                      <p:to>
                                        <p:strVal val="visible"/>
                                      </p:to>
                                    </p:set>
                                    <p:anim calcmode="lin" valueType="num">
                                      <p:cBhvr additive="base">
                                        <p:cTn id="43" dur="500" fill="hold"/>
                                        <p:tgtEl>
                                          <p:spTgt spid="244753"/>
                                        </p:tgtEl>
                                        <p:attrNameLst>
                                          <p:attrName>ppt_x</p:attrName>
                                        </p:attrNameLst>
                                      </p:cBhvr>
                                      <p:tavLst>
                                        <p:tav tm="0">
                                          <p:val>
                                            <p:strVal val="0-#ppt_w/2"/>
                                          </p:val>
                                        </p:tav>
                                        <p:tav tm="100000">
                                          <p:val>
                                            <p:strVal val="#ppt_x"/>
                                          </p:val>
                                        </p:tav>
                                      </p:tavLst>
                                    </p:anim>
                                    <p:anim calcmode="lin" valueType="num">
                                      <p:cBhvr additive="base">
                                        <p:cTn id="44" dur="500" fill="hold"/>
                                        <p:tgtEl>
                                          <p:spTgt spid="244753"/>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44754"/>
                                        </p:tgtEl>
                                        <p:attrNameLst>
                                          <p:attrName>style.visibility</p:attrName>
                                        </p:attrNameLst>
                                      </p:cBhvr>
                                      <p:to>
                                        <p:strVal val="visible"/>
                                      </p:to>
                                    </p:set>
                                    <p:anim calcmode="lin" valueType="num">
                                      <p:cBhvr additive="base">
                                        <p:cTn id="49" dur="500" fill="hold"/>
                                        <p:tgtEl>
                                          <p:spTgt spid="244754"/>
                                        </p:tgtEl>
                                        <p:attrNameLst>
                                          <p:attrName>ppt_x</p:attrName>
                                        </p:attrNameLst>
                                      </p:cBhvr>
                                      <p:tavLst>
                                        <p:tav tm="0">
                                          <p:val>
                                            <p:strVal val="0-#ppt_w/2"/>
                                          </p:val>
                                        </p:tav>
                                        <p:tav tm="100000">
                                          <p:val>
                                            <p:strVal val="#ppt_x"/>
                                          </p:val>
                                        </p:tav>
                                      </p:tavLst>
                                    </p:anim>
                                    <p:anim calcmode="lin" valueType="num">
                                      <p:cBhvr additive="base">
                                        <p:cTn id="50" dur="500" fill="hold"/>
                                        <p:tgtEl>
                                          <p:spTgt spid="244754"/>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44746"/>
                                        </p:tgtEl>
                                        <p:attrNameLst>
                                          <p:attrName>style.visibility</p:attrName>
                                        </p:attrNameLst>
                                      </p:cBhvr>
                                      <p:to>
                                        <p:strVal val="visible"/>
                                      </p:to>
                                    </p:set>
                                    <p:anim calcmode="lin" valueType="num">
                                      <p:cBhvr additive="base">
                                        <p:cTn id="55" dur="500" fill="hold"/>
                                        <p:tgtEl>
                                          <p:spTgt spid="244746"/>
                                        </p:tgtEl>
                                        <p:attrNameLst>
                                          <p:attrName>ppt_x</p:attrName>
                                        </p:attrNameLst>
                                      </p:cBhvr>
                                      <p:tavLst>
                                        <p:tav tm="0">
                                          <p:val>
                                            <p:strVal val="0-#ppt_w/2"/>
                                          </p:val>
                                        </p:tav>
                                        <p:tav tm="100000">
                                          <p:val>
                                            <p:strVal val="#ppt_x"/>
                                          </p:val>
                                        </p:tav>
                                      </p:tavLst>
                                    </p:anim>
                                    <p:anim calcmode="lin" valueType="num">
                                      <p:cBhvr additive="base">
                                        <p:cTn id="56" dur="500" fill="hold"/>
                                        <p:tgtEl>
                                          <p:spTgt spid="244746"/>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44749"/>
                                        </p:tgtEl>
                                        <p:attrNameLst>
                                          <p:attrName>style.visibility</p:attrName>
                                        </p:attrNameLst>
                                      </p:cBhvr>
                                      <p:to>
                                        <p:strVal val="visible"/>
                                      </p:to>
                                    </p:set>
                                    <p:anim calcmode="lin" valueType="num">
                                      <p:cBhvr additive="base">
                                        <p:cTn id="61" dur="500" fill="hold"/>
                                        <p:tgtEl>
                                          <p:spTgt spid="244749"/>
                                        </p:tgtEl>
                                        <p:attrNameLst>
                                          <p:attrName>ppt_x</p:attrName>
                                        </p:attrNameLst>
                                      </p:cBhvr>
                                      <p:tavLst>
                                        <p:tav tm="0">
                                          <p:val>
                                            <p:strVal val="0-#ppt_w/2"/>
                                          </p:val>
                                        </p:tav>
                                        <p:tav tm="100000">
                                          <p:val>
                                            <p:strVal val="#ppt_x"/>
                                          </p:val>
                                        </p:tav>
                                      </p:tavLst>
                                    </p:anim>
                                    <p:anim calcmode="lin" valueType="num">
                                      <p:cBhvr additive="base">
                                        <p:cTn id="62" dur="500" fill="hold"/>
                                        <p:tgtEl>
                                          <p:spTgt spid="244749"/>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44758"/>
                                        </p:tgtEl>
                                        <p:attrNameLst>
                                          <p:attrName>style.visibility</p:attrName>
                                        </p:attrNameLst>
                                      </p:cBhvr>
                                      <p:to>
                                        <p:strVal val="visible"/>
                                      </p:to>
                                    </p:set>
                                    <p:anim calcmode="lin" valueType="num">
                                      <p:cBhvr additive="base">
                                        <p:cTn id="67" dur="500" fill="hold"/>
                                        <p:tgtEl>
                                          <p:spTgt spid="244758"/>
                                        </p:tgtEl>
                                        <p:attrNameLst>
                                          <p:attrName>ppt_x</p:attrName>
                                        </p:attrNameLst>
                                      </p:cBhvr>
                                      <p:tavLst>
                                        <p:tav tm="0">
                                          <p:val>
                                            <p:strVal val="0-#ppt_w/2"/>
                                          </p:val>
                                        </p:tav>
                                        <p:tav tm="100000">
                                          <p:val>
                                            <p:strVal val="#ppt_x"/>
                                          </p:val>
                                        </p:tav>
                                      </p:tavLst>
                                    </p:anim>
                                    <p:anim calcmode="lin" valueType="num">
                                      <p:cBhvr additive="base">
                                        <p:cTn id="68" dur="500" fill="hold"/>
                                        <p:tgtEl>
                                          <p:spTgt spid="244758"/>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44755"/>
                                        </p:tgtEl>
                                        <p:attrNameLst>
                                          <p:attrName>style.visibility</p:attrName>
                                        </p:attrNameLst>
                                      </p:cBhvr>
                                      <p:to>
                                        <p:strVal val="visible"/>
                                      </p:to>
                                    </p:set>
                                    <p:anim calcmode="lin" valueType="num">
                                      <p:cBhvr additive="base">
                                        <p:cTn id="73" dur="500" fill="hold"/>
                                        <p:tgtEl>
                                          <p:spTgt spid="244755"/>
                                        </p:tgtEl>
                                        <p:attrNameLst>
                                          <p:attrName>ppt_x</p:attrName>
                                        </p:attrNameLst>
                                      </p:cBhvr>
                                      <p:tavLst>
                                        <p:tav tm="0">
                                          <p:val>
                                            <p:strVal val="0-#ppt_w/2"/>
                                          </p:val>
                                        </p:tav>
                                        <p:tav tm="100000">
                                          <p:val>
                                            <p:strVal val="#ppt_x"/>
                                          </p:val>
                                        </p:tav>
                                      </p:tavLst>
                                    </p:anim>
                                    <p:anim calcmode="lin" valueType="num">
                                      <p:cBhvr additive="base">
                                        <p:cTn id="74" dur="500" fill="hold"/>
                                        <p:tgtEl>
                                          <p:spTgt spid="244755"/>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44756"/>
                                        </p:tgtEl>
                                        <p:attrNameLst>
                                          <p:attrName>style.visibility</p:attrName>
                                        </p:attrNameLst>
                                      </p:cBhvr>
                                      <p:to>
                                        <p:strVal val="visible"/>
                                      </p:to>
                                    </p:set>
                                    <p:anim calcmode="lin" valueType="num">
                                      <p:cBhvr additive="base">
                                        <p:cTn id="79" dur="500" fill="hold"/>
                                        <p:tgtEl>
                                          <p:spTgt spid="244756"/>
                                        </p:tgtEl>
                                        <p:attrNameLst>
                                          <p:attrName>ppt_x</p:attrName>
                                        </p:attrNameLst>
                                      </p:cBhvr>
                                      <p:tavLst>
                                        <p:tav tm="0">
                                          <p:val>
                                            <p:strVal val="0-#ppt_w/2"/>
                                          </p:val>
                                        </p:tav>
                                        <p:tav tm="100000">
                                          <p:val>
                                            <p:strVal val="#ppt_x"/>
                                          </p:val>
                                        </p:tav>
                                      </p:tavLst>
                                    </p:anim>
                                    <p:anim calcmode="lin" valueType="num">
                                      <p:cBhvr additive="base">
                                        <p:cTn id="80" dur="500" fill="hold"/>
                                        <p:tgtEl>
                                          <p:spTgt spid="244756"/>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244757"/>
                                        </p:tgtEl>
                                        <p:attrNameLst>
                                          <p:attrName>style.visibility</p:attrName>
                                        </p:attrNameLst>
                                      </p:cBhvr>
                                      <p:to>
                                        <p:strVal val="visible"/>
                                      </p:to>
                                    </p:set>
                                    <p:anim calcmode="lin" valueType="num">
                                      <p:cBhvr additive="base">
                                        <p:cTn id="85" dur="500" fill="hold"/>
                                        <p:tgtEl>
                                          <p:spTgt spid="244757"/>
                                        </p:tgtEl>
                                        <p:attrNameLst>
                                          <p:attrName>ppt_x</p:attrName>
                                        </p:attrNameLst>
                                      </p:cBhvr>
                                      <p:tavLst>
                                        <p:tav tm="0">
                                          <p:val>
                                            <p:strVal val="0-#ppt_w/2"/>
                                          </p:val>
                                        </p:tav>
                                        <p:tav tm="100000">
                                          <p:val>
                                            <p:strVal val="#ppt_x"/>
                                          </p:val>
                                        </p:tav>
                                      </p:tavLst>
                                    </p:anim>
                                    <p:anim calcmode="lin" valueType="num">
                                      <p:cBhvr additive="base">
                                        <p:cTn id="86" dur="500" fill="hold"/>
                                        <p:tgtEl>
                                          <p:spTgt spid="244757"/>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244760"/>
                                        </p:tgtEl>
                                        <p:attrNameLst>
                                          <p:attrName>style.visibility</p:attrName>
                                        </p:attrNameLst>
                                      </p:cBhvr>
                                      <p:to>
                                        <p:strVal val="visible"/>
                                      </p:to>
                                    </p:set>
                                    <p:anim calcmode="lin" valueType="num">
                                      <p:cBhvr additive="base">
                                        <p:cTn id="91" dur="500" fill="hold"/>
                                        <p:tgtEl>
                                          <p:spTgt spid="244760"/>
                                        </p:tgtEl>
                                        <p:attrNameLst>
                                          <p:attrName>ppt_x</p:attrName>
                                        </p:attrNameLst>
                                      </p:cBhvr>
                                      <p:tavLst>
                                        <p:tav tm="0">
                                          <p:val>
                                            <p:strVal val="0-#ppt_w/2"/>
                                          </p:val>
                                        </p:tav>
                                        <p:tav tm="100000">
                                          <p:val>
                                            <p:strVal val="#ppt_x"/>
                                          </p:val>
                                        </p:tav>
                                      </p:tavLst>
                                    </p:anim>
                                    <p:anim calcmode="lin" valueType="num">
                                      <p:cBhvr additive="base">
                                        <p:cTn id="92" dur="500" fill="hold"/>
                                        <p:tgtEl>
                                          <p:spTgt spid="244760"/>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244759"/>
                                        </p:tgtEl>
                                        <p:attrNameLst>
                                          <p:attrName>style.visibility</p:attrName>
                                        </p:attrNameLst>
                                      </p:cBhvr>
                                      <p:to>
                                        <p:strVal val="visible"/>
                                      </p:to>
                                    </p:set>
                                    <p:anim calcmode="lin" valueType="num">
                                      <p:cBhvr additive="base">
                                        <p:cTn id="97" dur="500" fill="hold"/>
                                        <p:tgtEl>
                                          <p:spTgt spid="244759"/>
                                        </p:tgtEl>
                                        <p:attrNameLst>
                                          <p:attrName>ppt_x</p:attrName>
                                        </p:attrNameLst>
                                      </p:cBhvr>
                                      <p:tavLst>
                                        <p:tav tm="0">
                                          <p:val>
                                            <p:strVal val="0-#ppt_w/2"/>
                                          </p:val>
                                        </p:tav>
                                        <p:tav tm="100000">
                                          <p:val>
                                            <p:strVal val="#ppt_x"/>
                                          </p:val>
                                        </p:tav>
                                      </p:tavLst>
                                    </p:anim>
                                    <p:anim calcmode="lin" valueType="num">
                                      <p:cBhvr additive="base">
                                        <p:cTn id="98" dur="500" fill="hold"/>
                                        <p:tgtEl>
                                          <p:spTgt spid="244759"/>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244747"/>
                                        </p:tgtEl>
                                        <p:attrNameLst>
                                          <p:attrName>style.visibility</p:attrName>
                                        </p:attrNameLst>
                                      </p:cBhvr>
                                      <p:to>
                                        <p:strVal val="visible"/>
                                      </p:to>
                                    </p:set>
                                    <p:anim calcmode="lin" valueType="num">
                                      <p:cBhvr additive="base">
                                        <p:cTn id="103" dur="500" fill="hold"/>
                                        <p:tgtEl>
                                          <p:spTgt spid="244747"/>
                                        </p:tgtEl>
                                        <p:attrNameLst>
                                          <p:attrName>ppt_x</p:attrName>
                                        </p:attrNameLst>
                                      </p:cBhvr>
                                      <p:tavLst>
                                        <p:tav tm="0">
                                          <p:val>
                                            <p:strVal val="0-#ppt_w/2"/>
                                          </p:val>
                                        </p:tav>
                                        <p:tav tm="100000">
                                          <p:val>
                                            <p:strVal val="#ppt_x"/>
                                          </p:val>
                                        </p:tav>
                                      </p:tavLst>
                                    </p:anim>
                                    <p:anim calcmode="lin" valueType="num">
                                      <p:cBhvr additive="base">
                                        <p:cTn id="104" dur="500" fill="hold"/>
                                        <p:tgtEl>
                                          <p:spTgt spid="244747"/>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44750"/>
                                        </p:tgtEl>
                                        <p:attrNameLst>
                                          <p:attrName>style.visibility</p:attrName>
                                        </p:attrNameLst>
                                      </p:cBhvr>
                                      <p:to>
                                        <p:strVal val="visible"/>
                                      </p:to>
                                    </p:set>
                                    <p:anim calcmode="lin" valueType="num">
                                      <p:cBhvr additive="base">
                                        <p:cTn id="109" dur="500" fill="hold"/>
                                        <p:tgtEl>
                                          <p:spTgt spid="244750"/>
                                        </p:tgtEl>
                                        <p:attrNameLst>
                                          <p:attrName>ppt_x</p:attrName>
                                        </p:attrNameLst>
                                      </p:cBhvr>
                                      <p:tavLst>
                                        <p:tav tm="0">
                                          <p:val>
                                            <p:strVal val="0-#ppt_w/2"/>
                                          </p:val>
                                        </p:tav>
                                        <p:tav tm="100000">
                                          <p:val>
                                            <p:strVal val="#ppt_x"/>
                                          </p:val>
                                        </p:tav>
                                      </p:tavLst>
                                    </p:anim>
                                    <p:anim calcmode="lin" valueType="num">
                                      <p:cBhvr additive="base">
                                        <p:cTn id="110" dur="500" fill="hold"/>
                                        <p:tgtEl>
                                          <p:spTgt spid="244750"/>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244751"/>
                                        </p:tgtEl>
                                        <p:attrNameLst>
                                          <p:attrName>style.visibility</p:attrName>
                                        </p:attrNameLst>
                                      </p:cBhvr>
                                      <p:to>
                                        <p:strVal val="visible"/>
                                      </p:to>
                                    </p:set>
                                    <p:anim calcmode="lin" valueType="num">
                                      <p:cBhvr additive="base">
                                        <p:cTn id="115" dur="500" fill="hold"/>
                                        <p:tgtEl>
                                          <p:spTgt spid="244751"/>
                                        </p:tgtEl>
                                        <p:attrNameLst>
                                          <p:attrName>ppt_x</p:attrName>
                                        </p:attrNameLst>
                                      </p:cBhvr>
                                      <p:tavLst>
                                        <p:tav tm="0">
                                          <p:val>
                                            <p:strVal val="0-#ppt_w/2"/>
                                          </p:val>
                                        </p:tav>
                                        <p:tav tm="100000">
                                          <p:val>
                                            <p:strVal val="#ppt_x"/>
                                          </p:val>
                                        </p:tav>
                                      </p:tavLst>
                                    </p:anim>
                                    <p:anim calcmode="lin" valueType="num">
                                      <p:cBhvr additive="base">
                                        <p:cTn id="116" dur="500" fill="hold"/>
                                        <p:tgtEl>
                                          <p:spTgt spid="2447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42" grpId="0" animBg="1"/>
      <p:bldP spid="244743" grpId="0" animBg="1"/>
      <p:bldP spid="244744" grpId="0" autoUpdateAnimBg="0"/>
      <p:bldP spid="244745" grpId="0" autoUpdateAnimBg="0"/>
      <p:bldP spid="244746" grpId="0" autoUpdateAnimBg="0"/>
      <p:bldP spid="244747" grpId="0" autoUpdateAnimBg="0"/>
      <p:bldP spid="244748" grpId="0" animBg="1"/>
      <p:bldP spid="244749" grpId="0" animBg="1"/>
      <p:bldP spid="244750" grpId="0" animBg="1"/>
      <p:bldP spid="244751" grpId="0" autoUpdateAnimBg="0"/>
      <p:bldP spid="244752" grpId="0" autoUpdateAnimBg="0"/>
      <p:bldP spid="244753" grpId="0" animBg="1"/>
      <p:bldP spid="244754" grpId="0" autoUpdateAnimBg="0"/>
      <p:bldP spid="244755" grpId="0" autoUpdateAnimBg="0"/>
      <p:bldP spid="244756" grpId="0" animBg="1"/>
      <p:bldP spid="244757" grpId="0" autoUpdateAnimBg="0"/>
      <p:bldP spid="244758" grpId="0" autoUpdateAnimBg="0"/>
      <p:bldP spid="244759" grpId="0" autoUpdateAnimBg="0"/>
      <p:bldP spid="24476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p:spPr>
        <p:txBody>
          <a:bodyPr/>
          <a:lstStyle/>
          <a:p>
            <a:r>
              <a:rPr lang="en-US"/>
              <a:t>Value Added Tax (VAT)</a:t>
            </a:r>
          </a:p>
        </p:txBody>
      </p:sp>
      <p:sp>
        <p:nvSpPr>
          <p:cNvPr id="9219" name="Rectangle 3"/>
          <p:cNvSpPr>
            <a:spLocks noGrp="1" noChangeArrowheads="1"/>
          </p:cNvSpPr>
          <p:nvPr>
            <p:ph type="body" idx="1"/>
          </p:nvPr>
        </p:nvSpPr>
        <p:spPr>
          <a:noFill/>
        </p:spPr>
        <p:txBody>
          <a:bodyPr/>
          <a:lstStyle/>
          <a:p>
            <a:pPr>
              <a:lnSpc>
                <a:spcPct val="90000"/>
              </a:lnSpc>
            </a:pPr>
            <a:r>
              <a:rPr lang="en-US" sz="2800" dirty="0"/>
              <a:t>Impact of VAT on traders and customers</a:t>
            </a:r>
          </a:p>
          <a:p>
            <a:pPr lvl="1">
              <a:lnSpc>
                <a:spcPct val="90000"/>
              </a:lnSpc>
            </a:pPr>
            <a:r>
              <a:rPr lang="en-US" sz="2400" dirty="0"/>
              <a:t>cascade effect (see example) </a:t>
            </a:r>
          </a:p>
          <a:p>
            <a:pPr lvl="1">
              <a:lnSpc>
                <a:spcPct val="90000"/>
              </a:lnSpc>
            </a:pPr>
            <a:r>
              <a:rPr lang="en-US" sz="2400" dirty="0"/>
              <a:t>each person in chain receives and charges tax</a:t>
            </a:r>
          </a:p>
          <a:p>
            <a:pPr lvl="1">
              <a:lnSpc>
                <a:spcPct val="90000"/>
              </a:lnSpc>
            </a:pPr>
            <a:r>
              <a:rPr lang="en-US" sz="2400" dirty="0"/>
              <a:t>excess paid over to/reclaimed from HMRC</a:t>
            </a:r>
          </a:p>
          <a:p>
            <a:pPr lvl="1">
              <a:lnSpc>
                <a:spcPct val="90000"/>
              </a:lnSpc>
            </a:pPr>
            <a:r>
              <a:rPr lang="en-US" sz="2400" dirty="0"/>
              <a:t>in theory a taxable business is not effected by VAT (only needs to keep records and make/reclaim payments)</a:t>
            </a:r>
          </a:p>
          <a:p>
            <a:pPr>
              <a:lnSpc>
                <a:spcPct val="90000"/>
              </a:lnSpc>
            </a:pPr>
            <a:r>
              <a:rPr lang="en-US" sz="2800" dirty="0"/>
              <a:t>Value of taxable supply</a:t>
            </a:r>
          </a:p>
          <a:p>
            <a:pPr lvl="1">
              <a:lnSpc>
                <a:spcPct val="90000"/>
              </a:lnSpc>
            </a:pPr>
            <a:r>
              <a:rPr lang="en-US" sz="2400" dirty="0"/>
              <a:t>consideration paid or ‘arms length value’ if related party transaction</a:t>
            </a: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ahom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C:\MSOffice\Templates\Blank Presentation.pot</Template>
  <TotalTime>1583</TotalTime>
  <Words>2315</Words>
  <Application>Microsoft Macintosh PowerPoint</Application>
  <PresentationFormat>A4 Paper (210x297 mm)</PresentationFormat>
  <Paragraphs>300</Paragraphs>
  <Slides>31</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Impact</vt:lpstr>
      <vt:lpstr>Tahoma</vt:lpstr>
      <vt:lpstr>Times New Roman</vt:lpstr>
      <vt:lpstr>Verdana</vt:lpstr>
      <vt:lpstr>Blank Presentation</vt:lpstr>
      <vt:lpstr>Taxation: Policy and Practice 2026/27  Chapter 10 Slides:  Value Added Tax</vt:lpstr>
      <vt:lpstr>Overview</vt:lpstr>
      <vt:lpstr>Introduction</vt:lpstr>
      <vt:lpstr>Principles</vt:lpstr>
      <vt:lpstr>Principles</vt:lpstr>
      <vt:lpstr>Input v Output Tax</vt:lpstr>
      <vt:lpstr>Tax Point</vt:lpstr>
      <vt:lpstr>The VAT Chain</vt:lpstr>
      <vt:lpstr>Value Added Tax (VAT)</vt:lpstr>
      <vt:lpstr>Registration and de-registration</vt:lpstr>
      <vt:lpstr>Registration and de-registration</vt:lpstr>
      <vt:lpstr>Registration and de-registration cont ..</vt:lpstr>
      <vt:lpstr>Registration and de-registration cont ..</vt:lpstr>
      <vt:lpstr>Exempt Supplies</vt:lpstr>
      <vt:lpstr>Taxable Supplies.</vt:lpstr>
      <vt:lpstr>Zero rated</vt:lpstr>
      <vt:lpstr>VAT relief for food</vt:lpstr>
      <vt:lpstr>Accounting for VAT</vt:lpstr>
      <vt:lpstr>Accounting for VAT</vt:lpstr>
      <vt:lpstr>Tax Invoices</vt:lpstr>
      <vt:lpstr>Input Tax special cases</vt:lpstr>
      <vt:lpstr>Input Tax special cases</vt:lpstr>
      <vt:lpstr>Input tax cont..</vt:lpstr>
      <vt:lpstr>Input tax cont..</vt:lpstr>
      <vt:lpstr>Input tax cont..</vt:lpstr>
      <vt:lpstr>Zero rating new dwellings</vt:lpstr>
      <vt:lpstr>Special Schemes</vt:lpstr>
      <vt:lpstr>Special Schemes cont ..</vt:lpstr>
      <vt:lpstr>Special Schemes cont..</vt:lpstr>
      <vt:lpstr>Special Schemes cont..</vt:lpstr>
      <vt:lpstr>Imports and Exports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VAT</dc:title>
  <dc:creator>Lymer and Oats</dc:creator>
  <cp:lastModifiedBy>Oats, Lynne</cp:lastModifiedBy>
  <cp:revision>177</cp:revision>
  <cp:lastPrinted>2000-01-27T18:48:13Z</cp:lastPrinted>
  <dcterms:created xsi:type="dcterms:W3CDTF">1995-06-17T23:31:02Z</dcterms:created>
  <dcterms:modified xsi:type="dcterms:W3CDTF">2026-07-09T10:05:33Z</dcterms:modified>
</cp:coreProperties>
</file>