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8" r:id="rId3"/>
    <p:sldId id="264" r:id="rId4"/>
    <p:sldId id="259" r:id="rId5"/>
    <p:sldId id="263" r:id="rId6"/>
    <p:sldId id="260" r:id="rId7"/>
    <p:sldId id="261" r:id="rId8"/>
    <p:sldId id="262" r:id="rId9"/>
    <p:sldId id="266" r:id="rId10"/>
    <p:sldId id="269" r:id="rId11"/>
    <p:sldId id="267" r:id="rId12"/>
    <p:sldId id="268" r:id="rId13"/>
    <p:sldId id="265" r:id="rId14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01"/>
    <p:restoredTop sz="94660"/>
  </p:normalViewPr>
  <p:slideViewPr>
    <p:cSldViewPr>
      <p:cViewPr varScale="1">
        <p:scale>
          <a:sx n="127" d="100"/>
          <a:sy n="127" d="100"/>
        </p:scale>
        <p:origin x="1696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343A05-5800-8141-ADA4-EA96E2D3B0A9}" type="datetimeFigureOut">
              <a:rPr lang="en-US" smtClean="0"/>
              <a:t>7/9/26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2368BF-90C4-F54F-96CB-6240BB486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480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368BF-90C4-F54F-96CB-6240BB486B0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241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589B2-F7E7-4A44-9FE3-01C83C8ADF7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A47B28-D776-4F70-9151-DFAFF149A97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08A747-4B9A-4B68-A404-0FAAF025F45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274638"/>
            <a:ext cx="21717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3627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53BF05-9631-4EC4-B6CE-5F1DBD8F415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73BD9-370B-4A96-B340-8C79F922F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CE589A-590C-4387-A790-593D203B8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EE8A23-035F-4857-9A66-7FCC4ED596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A4D3995-E5E5-47EC-9E1C-EDD23A49C68A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5058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574C39-AF6A-45D1-BCE0-6EE1E239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03C576-2939-4A2F-BD49-798C5363B2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46AB81-E05D-4E48-8531-933B54A3F6E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5C7DF-6B0A-4807-A3D0-C0A300C07FE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8DD12-DFD0-414C-B9CE-FE8C9CA8642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A6E387-F3E8-4440-B8DB-70F83CF23F7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7E90F7-D800-4D19-8CC6-43B263961F4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4A4D3995-E5E5-47EC-9E1C-EDD23A49C68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990600" y="6384925"/>
            <a:ext cx="7924800" cy="52322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000" dirty="0">
                <a:latin typeface="Times New Roman" pitchFamily="18" charset="0"/>
              </a:rPr>
              <a:t>© Fiscal Publications – used with permission from Taxation: Policy &amp; Practice, 33</a:t>
            </a:r>
            <a:r>
              <a:rPr lang="en-US" sz="1000" baseline="30000" dirty="0">
                <a:latin typeface="Times New Roman" pitchFamily="18" charset="0"/>
              </a:rPr>
              <a:t>rd</a:t>
            </a:r>
            <a:r>
              <a:rPr lang="en-US" sz="1000" baseline="0" dirty="0">
                <a:latin typeface="Times New Roman" pitchFamily="18" charset="0"/>
              </a:rPr>
              <a:t> </a:t>
            </a:r>
            <a:r>
              <a:rPr lang="en-US" sz="1000" dirty="0">
                <a:latin typeface="Times New Roman" pitchFamily="18" charset="0"/>
              </a:rPr>
              <a:t>Edition 2026/27 by Lymer &amp; Oats</a:t>
            </a:r>
          </a:p>
          <a:p>
            <a:pPr>
              <a:defRPr/>
            </a:pP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03263" y="1752600"/>
            <a:ext cx="7740650" cy="986682"/>
          </a:xfrm>
        </p:spPr>
        <p:txBody>
          <a:bodyPr/>
          <a:lstStyle/>
          <a:p>
            <a:pPr eaLnBrk="1" hangingPunct="1"/>
            <a:r>
              <a:rPr lang="en-GB" dirty="0"/>
              <a:t>Taxation: Policy and Practice 2026/27</a:t>
            </a:r>
            <a:br>
              <a:rPr lang="en-GB" dirty="0"/>
            </a:br>
            <a:br>
              <a:rPr lang="en-GB" dirty="0"/>
            </a:br>
            <a:r>
              <a:rPr lang="en-GB" b="0" dirty="0"/>
              <a:t>Chapter 12 Slides:  International Tax Issues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44550" y="4724400"/>
            <a:ext cx="7080250" cy="1512912"/>
          </a:xfrm>
        </p:spPr>
        <p:txBody>
          <a:bodyPr/>
          <a:lstStyle/>
          <a:p>
            <a:pPr algn="l" eaLnBrk="1" hangingPunct="1"/>
            <a:r>
              <a:rPr lang="en-GB" b="1" dirty="0"/>
              <a:t>33rd Edition</a:t>
            </a:r>
          </a:p>
          <a:p>
            <a:pPr algn="l" eaLnBrk="1" hangingPunct="1"/>
            <a:r>
              <a:rPr lang="en-GB" b="1" dirty="0"/>
              <a:t>Andrew </a:t>
            </a:r>
            <a:r>
              <a:rPr lang="en-GB" b="1" dirty="0" err="1"/>
              <a:t>Lymer</a:t>
            </a:r>
            <a:r>
              <a:rPr lang="en-GB" b="1" dirty="0"/>
              <a:t> &amp; Lynne Oats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986011-CCC4-2643-B754-57CFBBE23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BEPS 2.0 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B2C12-BF98-2A46-B493-1D16BF8895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Announced October 2021, discussions still ongoing</a:t>
            </a:r>
          </a:p>
          <a:p>
            <a:r>
              <a:rPr lang="en-US" dirty="0"/>
              <a:t>Pillar One – for digital business, part of profit to be allocated to country using a formula</a:t>
            </a:r>
          </a:p>
          <a:p>
            <a:r>
              <a:rPr lang="en-US" dirty="0"/>
              <a:t>Pillar Two – Global minimum tax rate to curb base erosion and tax competition.</a:t>
            </a:r>
          </a:p>
        </p:txBody>
      </p:sp>
    </p:spTree>
    <p:extLst>
      <p:ext uri="{BB962C8B-B14F-4D97-AF65-F5344CB8AC3E}">
        <p14:creationId xmlns:p14="http://schemas.microsoft.com/office/powerpoint/2010/main" val="30925888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Diverted Profits Tax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/>
          <a:lstStyle/>
          <a:p>
            <a:r>
              <a:rPr lang="en-US" dirty="0"/>
              <a:t>Referred to as ‘Google tax’</a:t>
            </a:r>
          </a:p>
          <a:p>
            <a:r>
              <a:rPr lang="en-US" dirty="0"/>
              <a:t>Designed to catch contrived arrangements </a:t>
            </a:r>
          </a:p>
          <a:p>
            <a:r>
              <a:rPr lang="en-US" dirty="0"/>
              <a:t>Rate of 31% applies to diverted profits that relate to UK activity</a:t>
            </a:r>
          </a:p>
          <a:p>
            <a:r>
              <a:rPr lang="en-US" dirty="0"/>
              <a:t>Now replaced by Unassessed Transfer Pricing Profits (UTPP) tax.</a:t>
            </a:r>
          </a:p>
          <a:p>
            <a:r>
              <a:rPr lang="en-US" dirty="0"/>
              <a:t>From 1 January 2026, underassessed amounts taxed at CT rate +6%</a:t>
            </a:r>
          </a:p>
        </p:txBody>
      </p:sp>
    </p:spTree>
    <p:extLst>
      <p:ext uri="{BB962C8B-B14F-4D97-AF65-F5344CB8AC3E}">
        <p14:creationId xmlns:p14="http://schemas.microsoft.com/office/powerpoint/2010/main" val="11424579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8E2EE3E-CB02-2D41-B95A-0350FDF8E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Digital services tax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588EF80-6E85-6141-8521-9606E6E307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/>
              <a:t>A unilateral tax introduced in the UK with effect from 1 April 2020. </a:t>
            </a:r>
          </a:p>
          <a:p>
            <a:r>
              <a:rPr lang="en-GB" sz="2800" dirty="0"/>
              <a:t>Applies to businesses that provide to UK users social media platform, search engine or online market place. </a:t>
            </a:r>
          </a:p>
          <a:p>
            <a:r>
              <a:rPr lang="en-GB" sz="2800" dirty="0"/>
              <a:t>Targeted at very large multinationals.</a:t>
            </a:r>
          </a:p>
          <a:p>
            <a:r>
              <a:rPr lang="en-GB" sz="2800" dirty="0"/>
              <a:t>Tax is 2% of revenues derived from UK users</a:t>
            </a:r>
          </a:p>
        </p:txBody>
      </p:sp>
    </p:spTree>
    <p:extLst>
      <p:ext uri="{BB962C8B-B14F-4D97-AF65-F5344CB8AC3E}">
        <p14:creationId xmlns:p14="http://schemas.microsoft.com/office/powerpoint/2010/main" val="31463681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Information exchange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Helps tax authorities deal with offshore </a:t>
            </a:r>
            <a:r>
              <a:rPr lang="en-US"/>
              <a:t>tax evasion</a:t>
            </a:r>
          </a:p>
          <a:p>
            <a:r>
              <a:rPr lang="en-US" dirty="0"/>
              <a:t>Increasing number of agreements with other countries to exchange information</a:t>
            </a:r>
          </a:p>
          <a:p>
            <a:r>
              <a:rPr lang="en-US" dirty="0"/>
              <a:t>Increased pressure on tax havens to disclose bank and other financial information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892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Residence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dirty="0"/>
              <a:t>Affects how much income is taxable in the UK as well as when it becomes taxable.</a:t>
            </a:r>
          </a:p>
          <a:p>
            <a:pPr eaLnBrk="1" hangingPunct="1"/>
            <a:r>
              <a:rPr lang="en-GB" dirty="0"/>
              <a:t>For individuals largely based on physical presence and other ties</a:t>
            </a:r>
          </a:p>
          <a:p>
            <a:pPr eaLnBrk="1" hangingPunct="1"/>
            <a:r>
              <a:rPr lang="en-GB" dirty="0"/>
              <a:t>Statutory test</a:t>
            </a:r>
          </a:p>
          <a:p>
            <a:pPr eaLnBrk="1" hangingPunct="1"/>
            <a:r>
              <a:rPr lang="en-GB" dirty="0"/>
              <a:t>For companies place of incorporation or central management and control.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/>
              <a:t>Foreign Income and Gains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z="2400" dirty="0"/>
              <a:t>For many years residents of the UK who are not domiciled in the UK could pay a fee to have their foreign sourced income taxed only on remittance (the remittance based charge).</a:t>
            </a:r>
          </a:p>
          <a:p>
            <a:pPr eaLnBrk="1" hangingPunct="1"/>
            <a:r>
              <a:rPr lang="en-GB" sz="2400" dirty="0"/>
              <a:t>From 6 April 2025, replaced by a foreign income and gains (FIG) regime. </a:t>
            </a:r>
          </a:p>
          <a:p>
            <a:pPr eaLnBrk="1" hangingPunct="1"/>
            <a:r>
              <a:rPr lang="en-GB" sz="2400" dirty="0"/>
              <a:t>All UK tax residents now pay tax on their world wide income with special exemption for new residents under FIG for up to 4 years.</a:t>
            </a:r>
          </a:p>
          <a:p>
            <a:pPr eaLnBrk="1" hangingPunct="1"/>
            <a:r>
              <a:rPr lang="en-GB" sz="2400" dirty="0"/>
              <a:t>Overseas workday relief available under FIG for qualifying new residents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Double Taxation Relief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GB" sz="2800" dirty="0"/>
              <a:t>Double taxation arises when two countries claim jurisdictional right to tax the same income/profits.</a:t>
            </a:r>
          </a:p>
          <a:p>
            <a:pPr eaLnBrk="1" hangingPunct="1">
              <a:lnSpc>
                <a:spcPct val="80000"/>
              </a:lnSpc>
            </a:pPr>
            <a:r>
              <a:rPr lang="en-GB" sz="2800" dirty="0"/>
              <a:t>Double tax treaties seek to prevent (or at least mitigate) double taxation.</a:t>
            </a:r>
          </a:p>
          <a:p>
            <a:pPr eaLnBrk="1" hangingPunct="1">
              <a:lnSpc>
                <a:spcPct val="80000"/>
              </a:lnSpc>
            </a:pPr>
            <a:r>
              <a:rPr lang="en-GB" sz="2800" dirty="0"/>
              <a:t>In the UK unilateral relief applies in the absence of a treaty.</a:t>
            </a:r>
          </a:p>
          <a:p>
            <a:pPr eaLnBrk="1" hangingPunct="1">
              <a:lnSpc>
                <a:spcPct val="80000"/>
              </a:lnSpc>
            </a:pPr>
            <a:r>
              <a:rPr lang="en-GB" sz="2800" dirty="0"/>
              <a:t>Broadly, relief (credit) is the lower of the foreign tax paid and the UK tax on the foreign income.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/>
              <a:t>Double Taxation Relief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GB" sz="2800" dirty="0"/>
              <a:t>Double tax relief is the lower of the foreign tax paid or the UK tax on the foreign income and profits.</a:t>
            </a:r>
          </a:p>
          <a:p>
            <a:pPr eaLnBrk="1" hangingPunct="1">
              <a:lnSpc>
                <a:spcPct val="80000"/>
              </a:lnSpc>
            </a:pPr>
            <a:r>
              <a:rPr lang="en-GB" sz="2800" dirty="0"/>
              <a:t>Applies to both individuals and companies</a:t>
            </a:r>
          </a:p>
          <a:p>
            <a:pPr eaLnBrk="1" hangingPunct="1">
              <a:lnSpc>
                <a:spcPct val="80000"/>
              </a:lnSpc>
            </a:pPr>
            <a:r>
              <a:rPr lang="en-GB" sz="2800" dirty="0"/>
              <a:t>Dividends to companies from foreign subsidiaries exempt from UK tax. </a:t>
            </a:r>
          </a:p>
          <a:p>
            <a:pPr eaLnBrk="1" hangingPunct="1">
              <a:lnSpc>
                <a:spcPct val="80000"/>
              </a:lnSpc>
            </a:pPr>
            <a:r>
              <a:rPr lang="en-GB" sz="2800" dirty="0"/>
              <a:t>Companies can elect for permanent establishment (foreign branch) profits to be exempt.</a:t>
            </a:r>
          </a:p>
          <a:p>
            <a:pPr eaLnBrk="1" hangingPunct="1">
              <a:lnSpc>
                <a:spcPct val="80000"/>
              </a:lnSpc>
            </a:pPr>
            <a:endParaRPr lang="en-GB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Branch or Subsidiary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/>
              <a:t>A foreign branch is not a separate taxpaying entity, results are combined with UK head office.</a:t>
            </a:r>
          </a:p>
          <a:p>
            <a:pPr eaLnBrk="1" hangingPunct="1"/>
            <a:r>
              <a:rPr lang="en-GB"/>
              <a:t>A foreign subsidiary is a separate taxpaying entity and its profits will only be taxed to the UK parent when repatriated, usually as dividends.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International Tax Avoidance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sz="2800" dirty="0"/>
              <a:t>Transfer pricing = shifting profits to lower tax countries by manipulating the price at which goods and services are transferred between related entities.</a:t>
            </a:r>
          </a:p>
          <a:p>
            <a:pPr eaLnBrk="1" hangingPunct="1">
              <a:lnSpc>
                <a:spcPct val="90000"/>
              </a:lnSpc>
            </a:pPr>
            <a:r>
              <a:rPr lang="en-GB" sz="2800" dirty="0"/>
              <a:t>UK legislation requires use of the arm’s length price to calculate profits subject to UK taxation.</a:t>
            </a:r>
          </a:p>
          <a:p>
            <a:pPr eaLnBrk="1" hangingPunct="1">
              <a:lnSpc>
                <a:spcPct val="90000"/>
              </a:lnSpc>
            </a:pPr>
            <a:r>
              <a:rPr lang="en-GB" sz="2800" dirty="0"/>
              <a:t>No longer applies to domestic transfers between two related UK companies so long as they have the same tax rate.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International Tax Avoidance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sz="2400" dirty="0"/>
              <a:t>Controlled foreign companies = controlled by UK residents and subject to foreign tax &lt;75% of UK rate.</a:t>
            </a:r>
          </a:p>
          <a:p>
            <a:pPr eaLnBrk="1" hangingPunct="1">
              <a:lnSpc>
                <a:spcPct val="90000"/>
              </a:lnSpc>
            </a:pPr>
            <a:r>
              <a:rPr lang="en-GB" sz="2400" dirty="0"/>
              <a:t>Attributes foreign subsidiary’s profits to UK controller before being remitted.</a:t>
            </a:r>
          </a:p>
          <a:p>
            <a:pPr eaLnBrk="1" hangingPunct="1">
              <a:lnSpc>
                <a:spcPct val="90000"/>
              </a:lnSpc>
            </a:pPr>
            <a:r>
              <a:rPr lang="en-GB" sz="2400" dirty="0"/>
              <a:t>Subject to a number of exemptions including where CFC profits &lt;£50,000.</a:t>
            </a:r>
          </a:p>
          <a:p>
            <a:pPr eaLnBrk="1" hangingPunct="1">
              <a:lnSpc>
                <a:spcPct val="90000"/>
              </a:lnSpc>
            </a:pPr>
            <a:r>
              <a:rPr lang="en-GB" sz="2400" dirty="0"/>
              <a:t>If a company is a CFC and no exceptions apply, profits are apportioned to shareholders</a:t>
            </a:r>
          </a:p>
          <a:p>
            <a:pPr eaLnBrk="1" hangingPunct="1">
              <a:lnSpc>
                <a:spcPct val="90000"/>
              </a:lnSpc>
            </a:pPr>
            <a:r>
              <a:rPr lang="en-GB" sz="2400" dirty="0"/>
              <a:t>If a UK resident has been apportioned at least 25% of the chargeable profits, the CFC charge applies</a:t>
            </a:r>
          </a:p>
          <a:p>
            <a:pPr eaLnBrk="1" hangingPunct="1">
              <a:lnSpc>
                <a:spcPct val="90000"/>
              </a:lnSpc>
            </a:pPr>
            <a:endParaRPr lang="en-GB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OECD BEPS Project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Base Erosion and Profit Shifting project – review of international tax rules to prevent avoidance through moving taxable profits to jurisdictions with lower tax rates.</a:t>
            </a:r>
          </a:p>
          <a:p>
            <a:r>
              <a:rPr lang="en-US" sz="2800" dirty="0"/>
              <a:t>Final recommendations published 2017 resulted in changes to UK rules. </a:t>
            </a:r>
          </a:p>
          <a:p>
            <a:r>
              <a:rPr lang="en-US" sz="2800" dirty="0"/>
              <a:t>Ongoing changes to align UK rules with OECD model rules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28715691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Tahom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709</Words>
  <Application>Microsoft Macintosh PowerPoint</Application>
  <PresentationFormat>On-screen Show (4:3)</PresentationFormat>
  <Paragraphs>60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Tahoma</vt:lpstr>
      <vt:lpstr>Times New Roman</vt:lpstr>
      <vt:lpstr>Verdana</vt:lpstr>
      <vt:lpstr>Default Design</vt:lpstr>
      <vt:lpstr>Taxation: Policy and Practice 2026/27  Chapter 12 Slides:  International Tax Issues</vt:lpstr>
      <vt:lpstr>Residence</vt:lpstr>
      <vt:lpstr>Foreign Income and Gains</vt:lpstr>
      <vt:lpstr>Double Taxation Relief</vt:lpstr>
      <vt:lpstr>Double Taxation Relief</vt:lpstr>
      <vt:lpstr>Branch or Subsidiary</vt:lpstr>
      <vt:lpstr>International Tax Avoidance</vt:lpstr>
      <vt:lpstr>International Tax Avoidance</vt:lpstr>
      <vt:lpstr>OECD BEPS Project</vt:lpstr>
      <vt:lpstr>BEPS 2.0 proposals</vt:lpstr>
      <vt:lpstr>Diverted Profits Tax</vt:lpstr>
      <vt:lpstr>Digital services tax</vt:lpstr>
      <vt:lpstr>Information exchange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12: International Tax</dc:title>
  <dc:creator>Lymer &amp; Oats</dc:creator>
  <cp:lastModifiedBy>Oats, Lynne</cp:lastModifiedBy>
  <cp:revision>39</cp:revision>
  <dcterms:created xsi:type="dcterms:W3CDTF">2003-07-24T13:04:09Z</dcterms:created>
  <dcterms:modified xsi:type="dcterms:W3CDTF">2026-07-09T10:06:12Z</dcterms:modified>
</cp:coreProperties>
</file>