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95" r:id="rId2"/>
    <p:sldId id="296" r:id="rId3"/>
    <p:sldId id="297" r:id="rId4"/>
    <p:sldId id="298" r:id="rId5"/>
    <p:sldId id="307" r:id="rId6"/>
    <p:sldId id="299" r:id="rId7"/>
    <p:sldId id="308" r:id="rId8"/>
    <p:sldId id="300" r:id="rId9"/>
    <p:sldId id="301" r:id="rId10"/>
    <p:sldId id="302" r:id="rId11"/>
    <p:sldId id="303" r:id="rId12"/>
    <p:sldId id="310" r:id="rId13"/>
    <p:sldId id="319" r:id="rId14"/>
    <p:sldId id="311" r:id="rId15"/>
    <p:sldId id="320" r:id="rId16"/>
    <p:sldId id="321" r:id="rId17"/>
    <p:sldId id="305" r:id="rId18"/>
    <p:sldId id="313" r:id="rId19"/>
    <p:sldId id="314" r:id="rId20"/>
    <p:sldId id="315" r:id="rId21"/>
    <p:sldId id="316" r:id="rId22"/>
    <p:sldId id="317" r:id="rId23"/>
    <p:sldId id="318" r:id="rId24"/>
  </p:sldIdLst>
  <p:sldSz cx="9906000" cy="6858000" type="A4"/>
  <p:notesSz cx="9753600" cy="666908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01">
          <p15:clr>
            <a:srgbClr val="A4A3A4"/>
          </p15:clr>
        </p15:guide>
        <p15:guide id="2" pos="331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22"/>
    <p:restoredTop sz="94660"/>
  </p:normalViewPr>
  <p:slideViewPr>
    <p:cSldViewPr>
      <p:cViewPr varScale="1">
        <p:scale>
          <a:sx n="127" d="100"/>
          <a:sy n="127" d="100"/>
        </p:scale>
        <p:origin x="1216" y="19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312" y="-58"/>
      </p:cViewPr>
      <p:guideLst>
        <p:guide orient="horz" pos="2101"/>
        <p:guide pos="33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627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t" anchorCtr="0" compatLnSpc="1">
            <a:prstTxWarp prst="textNoShape">
              <a:avLst/>
            </a:prstTxWarp>
          </a:bodyPr>
          <a:lstStyle>
            <a:lvl1pPr defTabSz="8985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27675" y="0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t" anchorCtr="0" compatLnSpc="1">
            <a:prstTxWarp prst="textNoShape">
              <a:avLst/>
            </a:prstTxWarp>
          </a:bodyPr>
          <a:lstStyle>
            <a:lvl1pPr algn="r" defTabSz="8985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78163" y="2284413"/>
            <a:ext cx="3597275" cy="2489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23850" y="4816475"/>
            <a:ext cx="91059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4" tIns="45203" rIns="90404" bIns="452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35713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b" anchorCtr="0" compatLnSpc="1">
            <a:prstTxWarp prst="textNoShape">
              <a:avLst/>
            </a:prstTxWarp>
          </a:bodyPr>
          <a:lstStyle>
            <a:lvl1pPr defTabSz="8985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27675" y="6335713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b" anchorCtr="0" compatLnSpc="1">
            <a:prstTxWarp prst="textNoShape">
              <a:avLst/>
            </a:prstTxWarp>
          </a:bodyPr>
          <a:lstStyle>
            <a:lvl1pPr algn="r" defTabSz="898525">
              <a:defRPr sz="1000" i="1" smtClean="0"/>
            </a:lvl1pPr>
          </a:lstStyle>
          <a:p>
            <a:pPr>
              <a:defRPr/>
            </a:pPr>
            <a:fld id="{AE4849D6-71A5-407E-B2AA-7BFA74DE0B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28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547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5295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973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1915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453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1227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327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71177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67626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834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718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2696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8523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793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1480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0084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12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676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410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616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227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208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4849D6-71A5-407E-B2AA-7BFA74DE0BA4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80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7075" y="381000"/>
            <a:ext cx="210502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616267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6764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0" y="16764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810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6764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9283700" y="188913"/>
            <a:ext cx="3619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1444B7B8-6888-49D9-BD66-9DB5C8A9523D}" type="slidenum">
              <a:rPr lang="en-GB" sz="1200"/>
              <a:pPr>
                <a:defRPr/>
              </a:pPr>
              <a:t>‹#›</a:t>
            </a:fld>
            <a:endParaRPr lang="en-GB" sz="1200"/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990600" y="6389688"/>
            <a:ext cx="7924800" cy="609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© Fiscal Publications – used with permission from Taxation: Policy &amp; Practice, 33</a:t>
            </a:r>
            <a:r>
              <a:rPr lang="en-US" sz="1000" baseline="30000" dirty="0"/>
              <a:t>rd</a:t>
            </a:r>
            <a:r>
              <a:rPr lang="en-US" sz="1000" baseline="0" dirty="0"/>
              <a:t> </a:t>
            </a:r>
            <a:r>
              <a:rPr lang="en-US" sz="1000" dirty="0"/>
              <a:t>Edition 2026/27 by Lymer &amp; Oats</a:t>
            </a:r>
          </a:p>
          <a:p>
            <a:pPr>
              <a:defRPr/>
            </a:pP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8188" y="1428750"/>
            <a:ext cx="8385175" cy="1143000"/>
          </a:xfrm>
        </p:spPr>
        <p:txBody>
          <a:bodyPr/>
          <a:lstStyle/>
          <a:p>
            <a:r>
              <a:rPr lang="en-GB" dirty="0"/>
              <a:t>Taxation: Policy and Practice</a:t>
            </a:r>
            <a:br>
              <a:rPr lang="en-GB" dirty="0"/>
            </a:br>
            <a:r>
              <a:rPr lang="en-GB" dirty="0"/>
              <a:t>2026/27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Chapter 6 Slides: </a:t>
            </a:r>
            <a:br>
              <a:rPr lang="en-GB" b="0" dirty="0"/>
            </a:br>
            <a:r>
              <a:rPr lang="en-GB" b="0" dirty="0"/>
              <a:t>Business Profits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495800"/>
            <a:ext cx="6861175" cy="1752600"/>
          </a:xfrm>
        </p:spPr>
        <p:txBody>
          <a:bodyPr/>
          <a:lstStyle/>
          <a:p>
            <a:pPr algn="l"/>
            <a:r>
              <a:rPr lang="en-GB" baseline="30000" dirty="0"/>
              <a:t>33rd</a:t>
            </a:r>
            <a:r>
              <a:rPr lang="en-GB" dirty="0"/>
              <a:t> Edition</a:t>
            </a:r>
          </a:p>
          <a:p>
            <a:pPr algn="l"/>
            <a:r>
              <a:rPr lang="en-GB" dirty="0"/>
              <a:t>Andrew </a:t>
            </a:r>
            <a:r>
              <a:rPr lang="en-GB" dirty="0" err="1"/>
              <a:t>Lymer</a:t>
            </a:r>
            <a:r>
              <a:rPr lang="en-GB" dirty="0"/>
              <a:t> &amp; Lynne Oats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8839200" cy="4114800"/>
          </a:xfrm>
        </p:spPr>
        <p:txBody>
          <a:bodyPr/>
          <a:lstStyle/>
          <a:p>
            <a:pPr marL="533400" indent="-533400"/>
            <a:r>
              <a:rPr lang="en-US" sz="2800" dirty="0"/>
              <a:t>Adjustments to Accounting profit (2)</a:t>
            </a:r>
          </a:p>
          <a:p>
            <a:pPr marL="1295400" lvl="2" indent="-381000">
              <a:buFontTx/>
              <a:buNone/>
            </a:pPr>
            <a:r>
              <a:rPr lang="en-US" sz="1800" b="1" dirty="0"/>
              <a:t>Deductible and non deductible expenses </a:t>
            </a:r>
            <a:r>
              <a:rPr lang="en-US" sz="1800" dirty="0"/>
              <a:t>- add back non-deductible and leave alone deductible to get from ‘accounting’ to taxable profit </a:t>
            </a:r>
          </a:p>
          <a:p>
            <a:pPr marL="1295400" lvl="2" indent="-381000">
              <a:buFontTx/>
              <a:buNone/>
            </a:pPr>
            <a:r>
              <a:rPr lang="en-US" sz="1800" dirty="0"/>
              <a:t>	To be deductible must satisfy three criteria:</a:t>
            </a:r>
          </a:p>
          <a:p>
            <a:pPr marL="1295400" lvl="2" indent="-381000">
              <a:buFontTx/>
              <a:buAutoNum type="arabicPeriod"/>
            </a:pPr>
            <a:r>
              <a:rPr lang="en-US" sz="1800" dirty="0"/>
              <a:t>Must be </a:t>
            </a:r>
            <a:r>
              <a:rPr lang="en-US" sz="1800" i="1" dirty="0"/>
              <a:t>wholly &amp; exclusively</a:t>
            </a:r>
            <a:r>
              <a:rPr lang="en-US" sz="1800" dirty="0"/>
              <a:t> for the purposes of trade</a:t>
            </a:r>
          </a:p>
          <a:p>
            <a:pPr marL="1714500" lvl="3" indent="-342900">
              <a:buFontTx/>
              <a:buChar char="-"/>
            </a:pPr>
            <a:r>
              <a:rPr lang="en-US" sz="1600" dirty="0"/>
              <a:t>NB no ‘</a:t>
            </a:r>
            <a:r>
              <a:rPr lang="en-US" sz="1600" i="1" dirty="0"/>
              <a:t>necessary’ </a:t>
            </a:r>
            <a:r>
              <a:rPr lang="en-US" sz="1600" dirty="0"/>
              <a:t> rule as in ITEPA</a:t>
            </a:r>
          </a:p>
          <a:p>
            <a:pPr marL="1714500" lvl="3" indent="-342900">
              <a:buFontTx/>
              <a:buChar char="-"/>
            </a:pPr>
            <a:r>
              <a:rPr lang="en-US" sz="1600" i="1" dirty="0"/>
              <a:t>remoteness test</a:t>
            </a:r>
            <a:r>
              <a:rPr lang="en-US" sz="1600" dirty="0"/>
              <a:t> – if clearly linked to purposes of trade then allowed</a:t>
            </a:r>
          </a:p>
          <a:p>
            <a:pPr marL="1714500" lvl="3" indent="-342900">
              <a:buFontTx/>
              <a:buChar char="-"/>
            </a:pPr>
            <a:r>
              <a:rPr lang="en-US" sz="1600" i="1" dirty="0"/>
              <a:t>duality test</a:t>
            </a:r>
            <a:r>
              <a:rPr lang="en-US" sz="1600" dirty="0"/>
              <a:t> - used for more than one purpose 	</a:t>
            </a:r>
          </a:p>
          <a:p>
            <a:pPr marL="2171700" lvl="4" indent="-342900">
              <a:buFontTx/>
              <a:buNone/>
            </a:pPr>
            <a:r>
              <a:rPr lang="en-US" sz="1600" dirty="0"/>
              <a:t>	(e.g. private) then apportion or not allowable</a:t>
            </a:r>
            <a:endParaRPr lang="en-GB" sz="1600" dirty="0"/>
          </a:p>
          <a:p>
            <a:pPr marL="1295400" lvl="2" indent="-381000">
              <a:buFontTx/>
              <a:buAutoNum type="arabicPeriod"/>
            </a:pPr>
            <a:r>
              <a:rPr lang="en-US" sz="1800" dirty="0"/>
              <a:t>Must be revenue item- ‘fruit and trees’ test</a:t>
            </a:r>
          </a:p>
          <a:p>
            <a:pPr marL="1714500" lvl="3" indent="-342900">
              <a:buFontTx/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447800"/>
            <a:ext cx="8420100" cy="4114800"/>
          </a:xfrm>
        </p:spPr>
        <p:txBody>
          <a:bodyPr/>
          <a:lstStyle/>
          <a:p>
            <a:pPr marL="609600" indent="-609600"/>
            <a:r>
              <a:rPr lang="en-US" dirty="0"/>
              <a:t>Adjustments to Accounting profit (3)</a:t>
            </a:r>
          </a:p>
          <a:p>
            <a:pPr marL="1371600" lvl="2" indent="-457200">
              <a:buFontTx/>
              <a:buNone/>
            </a:pPr>
            <a:r>
              <a:rPr lang="en-US" sz="2000" b="1" dirty="0"/>
              <a:t>Deductible and non deductible expenses cont.</a:t>
            </a:r>
            <a:endParaRPr lang="en-US" sz="2000" dirty="0"/>
          </a:p>
          <a:p>
            <a:pPr marL="1371600" lvl="2" indent="-457200">
              <a:buFontTx/>
              <a:buNone/>
            </a:pPr>
            <a:r>
              <a:rPr lang="en-US" sz="2000" dirty="0"/>
              <a:t>3. Not specifically disallowed as deductible by statute e.g.</a:t>
            </a:r>
            <a:endParaRPr lang="en-US" sz="2000" b="1" dirty="0"/>
          </a:p>
          <a:p>
            <a:pPr marL="1371600" lvl="2" indent="-457200"/>
            <a:r>
              <a:rPr lang="en-US" sz="2000" dirty="0"/>
              <a:t>Illegal payments &amp; fines/penalties (employee parking fines often allowable!)</a:t>
            </a:r>
          </a:p>
          <a:p>
            <a:pPr marL="1371600" lvl="2" indent="-457200"/>
            <a:r>
              <a:rPr lang="en-US" sz="2000" dirty="0"/>
              <a:t>Appropriations - salary or interest on capital paid to proprietor </a:t>
            </a:r>
          </a:p>
          <a:p>
            <a:pPr marL="1371600" lvl="2" indent="-457200"/>
            <a:r>
              <a:rPr lang="en-US" sz="2000" dirty="0"/>
              <a:t>Depreciation, </a:t>
            </a:r>
            <a:r>
              <a:rPr lang="en-US" sz="2000" dirty="0" err="1"/>
              <a:t>amortisation</a:t>
            </a:r>
            <a:r>
              <a:rPr lang="en-US" sz="2000" dirty="0"/>
              <a:t> and general provisions not allowed (NB specific provisions e.g. against specific bad debts are allowed)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447800"/>
            <a:ext cx="8420100" cy="4717504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 dirty="0"/>
              <a:t>Adjustments to Accounting profit (4)</a:t>
            </a:r>
          </a:p>
          <a:p>
            <a:pPr marL="1371600" lvl="2" indent="-457200">
              <a:lnSpc>
                <a:spcPct val="90000"/>
              </a:lnSpc>
              <a:buFontTx/>
              <a:buNone/>
            </a:pPr>
            <a:r>
              <a:rPr lang="en-US" sz="2000" b="1" dirty="0"/>
              <a:t>Deductible and non deductible expenses cont.</a:t>
            </a:r>
            <a:endParaRPr lang="en-US" sz="2000" dirty="0"/>
          </a:p>
          <a:p>
            <a:pPr marL="1371600" lvl="2" indent="-457200">
              <a:lnSpc>
                <a:spcPct val="90000"/>
              </a:lnSpc>
            </a:pPr>
            <a:r>
              <a:rPr lang="en-US" sz="2000" dirty="0"/>
              <a:t>Entertaining - for staff normally deductible.</a:t>
            </a:r>
          </a:p>
          <a:p>
            <a:pPr marL="1371600" lvl="2" indent="-457200">
              <a:lnSpc>
                <a:spcPct val="90000"/>
              </a:lnSpc>
            </a:pPr>
            <a:r>
              <a:rPr lang="en-US" sz="2000" dirty="0"/>
              <a:t>Gifts for customers &lt; £</a:t>
            </a:r>
            <a:r>
              <a:rPr lang="en-GB" sz="2000" dirty="0"/>
              <a:t>5</a:t>
            </a:r>
            <a:r>
              <a:rPr lang="en-US" sz="2000" dirty="0"/>
              <a:t>0 pa deductible (if carry advertising and </a:t>
            </a:r>
            <a:r>
              <a:rPr lang="en-US" sz="2000" i="1" dirty="0"/>
              <a:t>not</a:t>
            </a:r>
            <a:r>
              <a:rPr lang="en-US" sz="2000" dirty="0"/>
              <a:t> food, alcohol or tobacco)	 </a:t>
            </a:r>
            <a:endParaRPr lang="en-US" sz="2000" i="1" dirty="0"/>
          </a:p>
          <a:p>
            <a:pPr marL="1371600" lvl="2" indent="-457200">
              <a:lnSpc>
                <a:spcPct val="90000"/>
              </a:lnSpc>
            </a:pPr>
            <a:r>
              <a:rPr lang="en-US" sz="2000" dirty="0"/>
              <a:t>Legal and professional charges – normally allowed unless relate to non-trading or capital items</a:t>
            </a:r>
          </a:p>
          <a:p>
            <a:pPr marL="1371600" lvl="2" indent="-457200">
              <a:lnSpc>
                <a:spcPct val="90000"/>
              </a:lnSpc>
            </a:pPr>
            <a:r>
              <a:rPr lang="en-GB" sz="2000" dirty="0"/>
              <a:t>Where expenditure is recoverable from insurance policies - not deductible</a:t>
            </a:r>
          </a:p>
          <a:p>
            <a:pPr marL="1371600" lvl="2" indent="-457200">
              <a:lnSpc>
                <a:spcPct val="90000"/>
              </a:lnSpc>
            </a:pPr>
            <a:r>
              <a:rPr lang="en-GB" sz="2000" dirty="0"/>
              <a:t>Patent royalties </a:t>
            </a:r>
          </a:p>
          <a:p>
            <a:pPr marL="1371600" lvl="2" indent="-457200">
              <a:lnSpc>
                <a:spcPct val="90000"/>
              </a:lnSpc>
            </a:pPr>
            <a:r>
              <a:rPr lang="en-GB" sz="2000" dirty="0"/>
              <a:t>Training course for staff OK + update course for proprietor but NOT course on development of new knowledge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447800"/>
            <a:ext cx="8420100" cy="4114800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 dirty="0"/>
              <a:t>Adjustments to Accounting profit (5)</a:t>
            </a:r>
          </a:p>
          <a:p>
            <a:pPr marL="1371600" lvl="2" indent="-457200">
              <a:lnSpc>
                <a:spcPct val="90000"/>
              </a:lnSpc>
              <a:buFontTx/>
              <a:buNone/>
            </a:pPr>
            <a:r>
              <a:rPr lang="en-US" sz="2000" b="1" dirty="0"/>
              <a:t>Deductible and non deductible expenses cont.</a:t>
            </a:r>
            <a:endParaRPr lang="en-US" sz="2000" dirty="0"/>
          </a:p>
          <a:p>
            <a:pPr marL="1371600" lvl="2" indent="-457200">
              <a:lnSpc>
                <a:spcPct val="90000"/>
              </a:lnSpc>
            </a:pPr>
            <a:r>
              <a:rPr lang="en-GB" sz="2000" dirty="0"/>
              <a:t>Repairs and improvements</a:t>
            </a:r>
          </a:p>
          <a:p>
            <a:pPr marL="1371600" lvl="2" indent="-457200">
              <a:lnSpc>
                <a:spcPct val="90000"/>
              </a:lnSpc>
            </a:pPr>
            <a:r>
              <a:rPr lang="en-GB" sz="2000" dirty="0"/>
              <a:t>Repairs deductible, improvements not (capital)</a:t>
            </a:r>
          </a:p>
          <a:p>
            <a:pPr marL="1371600" lvl="2" indent="-457200">
              <a:lnSpc>
                <a:spcPct val="90000"/>
              </a:lnSpc>
            </a:pPr>
            <a:r>
              <a:rPr lang="en-GB" sz="2000" dirty="0"/>
              <a:t>Initial repairs when asset first acquired:</a:t>
            </a:r>
          </a:p>
          <a:p>
            <a:pPr marL="914400" lvl="2" indent="0">
              <a:lnSpc>
                <a:spcPct val="90000"/>
              </a:lnSpc>
              <a:buNone/>
            </a:pPr>
            <a:r>
              <a:rPr lang="en-GB" sz="2000" dirty="0"/>
              <a:t>Law Shipping – not deductible</a:t>
            </a:r>
          </a:p>
          <a:p>
            <a:pPr marL="914400" lvl="2" indent="0">
              <a:lnSpc>
                <a:spcPct val="90000"/>
              </a:lnSpc>
              <a:buNone/>
            </a:pPr>
            <a:r>
              <a:rPr lang="en-GB" sz="2000" dirty="0"/>
              <a:t>Odeon Theatres - deductible</a:t>
            </a:r>
          </a:p>
          <a:p>
            <a:pPr marL="1371600" lvl="2" indent="-457200">
              <a:lnSpc>
                <a:spcPct val="90000"/>
              </a:lnSpc>
            </a:pPr>
            <a:r>
              <a:rPr lang="en-GB" sz="2000" dirty="0"/>
              <a:t>What if replacement? If only part replaced, probably deductible, but if whole asset replaced, then not deductible (capital).</a:t>
            </a:r>
          </a:p>
        </p:txBody>
      </p:sp>
    </p:spTree>
    <p:extLst>
      <p:ext uri="{BB962C8B-B14F-4D97-AF65-F5344CB8AC3E}">
        <p14:creationId xmlns:p14="http://schemas.microsoft.com/office/powerpoint/2010/main" val="36876627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5700" y="381000"/>
            <a:ext cx="8420100" cy="762000"/>
          </a:xfrm>
        </p:spPr>
        <p:txBody>
          <a:bodyPr/>
          <a:lstStyle/>
          <a:p>
            <a:r>
              <a:rPr lang="en-GB" dirty="0"/>
              <a:t>Car Hire /Leasing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96616" y="1412776"/>
            <a:ext cx="61708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latin typeface="+mn-lt"/>
              </a:rPr>
              <a:t>For lease agreements &gt;45 days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latin typeface="+mn-lt"/>
              </a:rPr>
              <a:t>and if CO</a:t>
            </a:r>
            <a:r>
              <a:rPr lang="en-GB" sz="2800" baseline="-25000" dirty="0">
                <a:latin typeface="+mn-lt"/>
              </a:rPr>
              <a:t>2</a:t>
            </a:r>
            <a:r>
              <a:rPr lang="en-GB" sz="2800" dirty="0">
                <a:latin typeface="+mn-lt"/>
              </a:rPr>
              <a:t> emissions &gt; 50g/km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latin typeface="+mn-lt"/>
              </a:rPr>
              <a:t>Disallow (add back) 15% of lease payment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Cash basis scheme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Previously for very small business – turnover &lt;£85,000</a:t>
            </a:r>
          </a:p>
          <a:p>
            <a:r>
              <a:rPr lang="en-US" sz="2800" dirty="0"/>
              <a:t>Default method for calculating trading profits unless opt to use accruals basis.</a:t>
            </a:r>
          </a:p>
          <a:p>
            <a:r>
              <a:rPr lang="en-US" sz="2800" dirty="0"/>
              <a:t>Use cash receipts and payments (no accruals)</a:t>
            </a:r>
          </a:p>
          <a:p>
            <a:r>
              <a:rPr lang="en-US" sz="2800" dirty="0"/>
              <a:t>Deductibility of loan interest limited to £500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15002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Simplified expenses scheme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Where eligible for cash basis, can use flat rate deductions</a:t>
            </a:r>
          </a:p>
          <a:p>
            <a:r>
              <a:rPr lang="en-US" sz="2800" dirty="0"/>
              <a:t>Mileage rates 55ppm for first 10,000 miles then 25ppm thereafter</a:t>
            </a:r>
          </a:p>
          <a:p>
            <a:r>
              <a:rPr lang="en-US" sz="2800" dirty="0"/>
              <a:t>Use of home to work from (</a:t>
            </a:r>
            <a:r>
              <a:rPr lang="en-US" sz="2800" dirty="0" err="1"/>
              <a:t>eg</a:t>
            </a:r>
            <a:r>
              <a:rPr lang="en-US" sz="2800" dirty="0"/>
              <a:t> home office)</a:t>
            </a:r>
          </a:p>
          <a:p>
            <a:r>
              <a:rPr lang="en-US" sz="2800" dirty="0"/>
              <a:t>Premises used for business and home (</a:t>
            </a:r>
            <a:r>
              <a:rPr lang="en-US" sz="2800" dirty="0" err="1"/>
              <a:t>eg</a:t>
            </a:r>
            <a:r>
              <a:rPr lang="en-US" sz="2800" dirty="0"/>
              <a:t> guest house)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6870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Business taxation  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/>
              <a:t>Basis of Assessment</a:t>
            </a:r>
          </a:p>
          <a:p>
            <a:pPr lvl="1"/>
            <a:r>
              <a:rPr lang="en-GB" sz="2400" dirty="0"/>
              <a:t>What accounting figures to include?</a:t>
            </a:r>
          </a:p>
          <a:p>
            <a:pPr lvl="2"/>
            <a:r>
              <a:rPr lang="en-GB" sz="2000" dirty="0"/>
              <a:t>Profits earned during  the tax year ended 5 April</a:t>
            </a:r>
          </a:p>
          <a:p>
            <a:pPr lvl="2"/>
            <a:r>
              <a:rPr lang="en-GB" sz="2000" dirty="0"/>
              <a:t>Trading on credit not cash = timing impact</a:t>
            </a:r>
          </a:p>
          <a:p>
            <a:pPr lvl="1"/>
            <a:r>
              <a:rPr lang="en-GB" sz="2400" dirty="0"/>
              <a:t>Old Current Year Basis (CYB) no longer applies</a:t>
            </a:r>
          </a:p>
          <a:p>
            <a:pPr lvl="2"/>
            <a:r>
              <a:rPr lang="en-GB" sz="2000" dirty="0"/>
              <a:t>Profits arising IN tax year are assessed in year</a:t>
            </a:r>
            <a:endParaRPr lang="en-US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Property Income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GB" sz="2800" dirty="0"/>
              <a:t>Income from land and property in the UK </a:t>
            </a:r>
          </a:p>
          <a:p>
            <a:pPr lvl="1"/>
            <a:r>
              <a:rPr lang="en-GB" sz="2400" dirty="0"/>
              <a:t>(if overseas then use foreign income rules)</a:t>
            </a:r>
          </a:p>
          <a:p>
            <a:pPr>
              <a:buFontTx/>
              <a:buChar char="•"/>
            </a:pPr>
            <a:r>
              <a:rPr lang="en-GB" sz="2800" dirty="0"/>
              <a:t>Includes:</a:t>
            </a:r>
          </a:p>
          <a:p>
            <a:pPr lvl="1"/>
            <a:r>
              <a:rPr lang="en-GB" sz="2400" dirty="0"/>
              <a:t>rents, </a:t>
            </a:r>
          </a:p>
          <a:p>
            <a:pPr lvl="1"/>
            <a:r>
              <a:rPr lang="en-GB" sz="2400" dirty="0"/>
              <a:t>lease premiums (&lt;50 years), </a:t>
            </a:r>
          </a:p>
          <a:p>
            <a:pPr lvl="1"/>
            <a:r>
              <a:rPr lang="en-GB" sz="2400" dirty="0"/>
              <a:t>income from rights of way, </a:t>
            </a:r>
          </a:p>
          <a:p>
            <a:pPr lvl="1"/>
            <a:r>
              <a:rPr lang="en-GB" sz="2400" dirty="0"/>
              <a:t>sporting rights over land, </a:t>
            </a:r>
          </a:p>
          <a:p>
            <a:pPr lvl="1"/>
            <a:r>
              <a:rPr lang="en-GB" sz="2400" dirty="0"/>
              <a:t>lettings on fixed caravans</a:t>
            </a:r>
          </a:p>
          <a:p>
            <a:pPr lvl="1"/>
            <a:r>
              <a:rPr lang="en-GB" sz="2400" dirty="0"/>
              <a:t>permanent moored house boats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Property Income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484784"/>
            <a:ext cx="8420100" cy="4114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Income pooled to create one profit or loss from all taxpayer’s properties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Called ‘Property income business’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Use same calculation/adjustment rules as for Trading income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e.g. ‘wholly and exclusively’ incurred expenses,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400" dirty="0"/>
              <a:t>capital allowances or wear &amp; tear allowances and any rent paid to superior-landlord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But - treat as unearned, non-trading income (not pensionable)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Basis of assessment = income </a:t>
            </a:r>
            <a:r>
              <a:rPr lang="en-GB" sz="2400" i="1" dirty="0"/>
              <a:t>in fiscal year</a:t>
            </a:r>
            <a:r>
              <a:rPr lang="en-GB" sz="2400" dirty="0"/>
              <a:t> on </a:t>
            </a:r>
            <a:r>
              <a:rPr lang="en-GB" sz="2400" i="1" dirty="0"/>
              <a:t>accruals basis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Might be allowed cash basis if small income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Overview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782050" cy="4114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Taxation of unincorporated businesses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Not separate legal entities so part of personal income taxation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Special trading profit rules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Badges of Trade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Adjustments of business profits for tax calculations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Cash basis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Property income – income from UK property and land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Property Income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6288" y="1628775"/>
            <a:ext cx="8763000" cy="4114800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GB" b="1" dirty="0"/>
              <a:t>Fully furnished residential property</a:t>
            </a:r>
          </a:p>
          <a:p>
            <a:pPr marL="990600" lvl="1" indent="-533400">
              <a:lnSpc>
                <a:spcPct val="90000"/>
              </a:lnSpc>
            </a:pPr>
            <a:r>
              <a:rPr lang="en-GB" sz="2400" dirty="0"/>
              <a:t>If property is domestic dwelling (other than holiday letting) then normal capital allowances not given</a:t>
            </a:r>
          </a:p>
          <a:p>
            <a:pPr marL="990600" lvl="1" indent="-533400">
              <a:lnSpc>
                <a:spcPct val="90000"/>
              </a:lnSpc>
            </a:pPr>
            <a:r>
              <a:rPr lang="en-GB" sz="2400" dirty="0"/>
              <a:t>Instead replacement cost of like for like furnishings, appliances etc is allowed.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Property Income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00200"/>
            <a:ext cx="87630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b="1" dirty="0"/>
              <a:t>Furnished holiday lettings (pre 2025)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Commercially let property on which aim to make a profit + available &gt; 140 days in the year &amp; let for 70+ days + for 7 months same tenant not &gt; 31 days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Special tax provision exists -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Treat as </a:t>
            </a:r>
            <a:r>
              <a:rPr lang="en-GB" sz="2000" i="1" dirty="0"/>
              <a:t>trading income</a:t>
            </a:r>
            <a:r>
              <a:rPr lang="en-GB" sz="2000" dirty="0"/>
              <a:t> unlike other property income  sources (i.e. is pensionable)</a:t>
            </a:r>
          </a:p>
          <a:p>
            <a:pPr lvl="2">
              <a:lnSpc>
                <a:spcPct val="90000"/>
              </a:lnSpc>
            </a:pPr>
            <a:r>
              <a:rPr lang="en-GB" sz="2000" i="1" dirty="0"/>
              <a:t>Can</a:t>
            </a:r>
            <a:r>
              <a:rPr lang="en-GB" sz="2000" dirty="0"/>
              <a:t> deduct normal capital allowances calculated in the normal way</a:t>
            </a:r>
          </a:p>
          <a:p>
            <a:pPr lvl="2">
              <a:lnSpc>
                <a:spcPct val="90000"/>
              </a:lnSpc>
            </a:pPr>
            <a:r>
              <a:rPr lang="en-GB" sz="2000" i="1" dirty="0"/>
              <a:t>Loss relief</a:t>
            </a:r>
            <a:r>
              <a:rPr lang="en-GB" sz="2000" dirty="0"/>
              <a:t> can be claimed as normal</a:t>
            </a:r>
          </a:p>
          <a:p>
            <a:pPr lvl="2">
              <a:lnSpc>
                <a:spcPct val="90000"/>
              </a:lnSpc>
            </a:pPr>
            <a:r>
              <a:rPr lang="en-GB" sz="2000" i="1" dirty="0"/>
              <a:t>Capital Gains Tax reliefs</a:t>
            </a:r>
            <a:r>
              <a:rPr lang="en-GB" sz="2000" dirty="0"/>
              <a:t> also available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BUT Property Income basis period rules still apply</a:t>
            </a:r>
            <a:r>
              <a:rPr lang="en-GB" dirty="0"/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Property Income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8915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 b="1" dirty="0"/>
              <a:t>Rent a room scheme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Let 1 or more furnished room in own home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Receive up to £7,500 (gross) rent tax free (per property)</a:t>
            </a:r>
          </a:p>
          <a:p>
            <a:pPr lvl="1">
              <a:lnSpc>
                <a:spcPct val="90000"/>
              </a:lnSpc>
            </a:pPr>
            <a:r>
              <a:rPr lang="en-GB" sz="2400" i="1" dirty="0"/>
              <a:t>Total </a:t>
            </a:r>
            <a:r>
              <a:rPr lang="en-GB" sz="2400" dirty="0"/>
              <a:t>net</a:t>
            </a:r>
            <a:r>
              <a:rPr lang="en-GB" sz="2400" i="1" dirty="0"/>
              <a:t> </a:t>
            </a:r>
            <a:r>
              <a:rPr lang="en-GB" sz="2400" dirty="0"/>
              <a:t>rent taxable if this amount exceeded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OR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Elect for </a:t>
            </a:r>
            <a:r>
              <a:rPr lang="en-GB" sz="2400" i="1" dirty="0"/>
              <a:t>alternative basis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Taxed on </a:t>
            </a:r>
            <a:r>
              <a:rPr lang="en-GB" sz="2000" i="1" dirty="0"/>
              <a:t>gross rents - £7,500</a:t>
            </a:r>
            <a:r>
              <a:rPr lang="en-GB" sz="2000" dirty="0"/>
              <a:t> (i.e. no other  deductions can then be claimed)</a:t>
            </a:r>
          </a:p>
          <a:p>
            <a:pPr lvl="2">
              <a:lnSpc>
                <a:spcPct val="90000"/>
              </a:lnSpc>
            </a:pPr>
            <a:endParaRPr lang="en-GB" sz="2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Premiums on leases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Lease premium = one off capital payment at commencement of lease period.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If lease is for 50 years or less (short lease) then proportion of lease premium is taxable as property income:</a:t>
            </a:r>
          </a:p>
          <a:p>
            <a:r>
              <a:rPr lang="en-GB" sz="2800" i="1" dirty="0"/>
              <a:t>P </a:t>
            </a:r>
            <a:r>
              <a:rPr lang="en-GB" sz="2800" dirty="0"/>
              <a:t>– (</a:t>
            </a:r>
            <a:r>
              <a:rPr lang="en-GB" sz="2800" i="1" dirty="0"/>
              <a:t>P </a:t>
            </a:r>
            <a:r>
              <a:rPr lang="en-GB" sz="2800" dirty="0"/>
              <a:t> (</a:t>
            </a:r>
            <a:r>
              <a:rPr lang="en-GB" sz="2800" i="1" dirty="0"/>
              <a:t>L </a:t>
            </a:r>
            <a:r>
              <a:rPr lang="en-GB" sz="2800" dirty="0"/>
              <a:t>– 1)  2%)</a:t>
            </a:r>
          </a:p>
          <a:p>
            <a:r>
              <a:rPr lang="en-GB" sz="2800" dirty="0"/>
              <a:t>Where p is the lease premium and L is the duration of the lease.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234330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705850" cy="4114800"/>
          </a:xfrm>
        </p:spPr>
        <p:txBody>
          <a:bodyPr/>
          <a:lstStyle/>
          <a:p>
            <a:endParaRPr lang="en-GB" dirty="0"/>
          </a:p>
          <a:p>
            <a:pPr lvl="2"/>
            <a:r>
              <a:rPr lang="en-GB" dirty="0"/>
              <a:t>Rules apply to both sole-traders &amp; partners </a:t>
            </a:r>
          </a:p>
          <a:p>
            <a:pPr lvl="2"/>
            <a:r>
              <a:rPr lang="en-GB" dirty="0"/>
              <a:t>Focus on sole-traders – a few differences for partners </a:t>
            </a:r>
          </a:p>
          <a:p>
            <a:pPr lvl="2"/>
            <a:r>
              <a:rPr lang="en-GB" dirty="0"/>
              <a:t>10% of workforce taxed under these rules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57200"/>
            <a:ext cx="8420100" cy="1143000"/>
          </a:xfrm>
        </p:spPr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782050" cy="4114800"/>
          </a:xfrm>
        </p:spPr>
        <p:txBody>
          <a:bodyPr/>
          <a:lstStyle/>
          <a:p>
            <a:r>
              <a:rPr lang="en-GB" sz="2800" dirty="0"/>
              <a:t>Identification of trading (business) activities</a:t>
            </a:r>
          </a:p>
          <a:p>
            <a:pPr lvl="2"/>
            <a:r>
              <a:rPr lang="en-GB" dirty="0"/>
              <a:t>How do we know if a trade is being engaged in? e.g. as opposed to a hobby</a:t>
            </a:r>
          </a:p>
          <a:p>
            <a:pPr lvl="3"/>
            <a:r>
              <a:rPr lang="en-GB" dirty="0"/>
              <a:t>i.e. buy a painting and sell it again – is this a trade or a one off hobby activity?</a:t>
            </a:r>
          </a:p>
          <a:p>
            <a:pPr lvl="3"/>
            <a:r>
              <a:rPr lang="en-GB" dirty="0"/>
              <a:t>If trade = pay income tax on profits</a:t>
            </a:r>
          </a:p>
          <a:p>
            <a:pPr lvl="3"/>
            <a:r>
              <a:rPr lang="en-GB" dirty="0"/>
              <a:t>If hobby = capital gains rules</a:t>
            </a:r>
          </a:p>
          <a:p>
            <a:pPr lvl="2"/>
            <a:r>
              <a:rPr lang="en-GB" dirty="0"/>
              <a:t>Legislation not much help </a:t>
            </a:r>
          </a:p>
          <a:p>
            <a:pPr marL="914400" lvl="2" indent="0">
              <a:buNone/>
            </a:pP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457200"/>
            <a:ext cx="8420100" cy="1143000"/>
          </a:xfrm>
        </p:spPr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782050" cy="4114800"/>
          </a:xfrm>
        </p:spPr>
        <p:txBody>
          <a:bodyPr/>
          <a:lstStyle/>
          <a:p>
            <a:r>
              <a:rPr lang="en-GB" sz="2800"/>
              <a:t>Identification of trading activities</a:t>
            </a:r>
          </a:p>
          <a:p>
            <a:pPr lvl="2"/>
            <a:r>
              <a:rPr lang="en-GB"/>
              <a:t>Use Badges of Trade instead (from Royal Commission on taxation of profits and income 1955)</a:t>
            </a:r>
          </a:p>
          <a:p>
            <a:pPr lvl="2"/>
            <a:r>
              <a:rPr lang="en-GB"/>
              <a:t>Indicative not individually conclusive</a:t>
            </a:r>
          </a:p>
          <a:p>
            <a:pPr lvl="3"/>
            <a:r>
              <a:rPr lang="en-GB"/>
              <a:t>i.e. can argue with HMRC if disagree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Badges of Trade</a:t>
            </a:r>
          </a:p>
          <a:p>
            <a:pPr lvl="2"/>
            <a:r>
              <a:rPr lang="en-US" sz="2000" b="1"/>
              <a:t>Subject matter</a:t>
            </a:r>
            <a:r>
              <a:rPr lang="en-US" sz="2000"/>
              <a:t> - </a:t>
            </a:r>
            <a:r>
              <a:rPr lang="en-US" sz="2000" i="1"/>
              <a:t>investment</a:t>
            </a:r>
            <a:r>
              <a:rPr lang="en-US" sz="2000"/>
              <a:t> gains obviously not </a:t>
            </a:r>
            <a:r>
              <a:rPr lang="en-US" sz="2000" i="1"/>
              <a:t>trading</a:t>
            </a:r>
            <a:r>
              <a:rPr lang="en-US" sz="2000"/>
              <a:t> income  -</a:t>
            </a:r>
          </a:p>
          <a:p>
            <a:pPr lvl="3"/>
            <a:r>
              <a:rPr lang="en-US" sz="1800"/>
              <a:t>e.g. Rutledge v IRC (1929) &amp; 1 million toilet rolls!</a:t>
            </a:r>
          </a:p>
          <a:p>
            <a:pPr lvl="2"/>
            <a:r>
              <a:rPr lang="en-US" sz="2000" b="1"/>
              <a:t>Frequency of transactions</a:t>
            </a:r>
            <a:r>
              <a:rPr lang="en-US" sz="2000"/>
              <a:t> - buy &amp; sell 100 cars in year = trade !</a:t>
            </a:r>
          </a:p>
          <a:p>
            <a:pPr lvl="2"/>
            <a:r>
              <a:rPr lang="en-US" sz="2000" b="1"/>
              <a:t>Length of ownership</a:t>
            </a:r>
            <a:r>
              <a:rPr lang="en-US" sz="2000"/>
              <a:t> - items bought &amp; sold quickly likely to indicate trade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Badges of Trade</a:t>
            </a:r>
          </a:p>
          <a:p>
            <a:pPr lvl="2"/>
            <a:r>
              <a:rPr lang="en-US" sz="2000" b="1"/>
              <a:t>Supplementary work and marketing</a:t>
            </a:r>
            <a:r>
              <a:rPr lang="en-US" sz="2000"/>
              <a:t> - do work to make something more marketable is indicative of trade </a:t>
            </a:r>
          </a:p>
          <a:p>
            <a:pPr lvl="3"/>
            <a:r>
              <a:rPr lang="en-US" sz="1800"/>
              <a:t>e.g. Cape Brandy Syndicate v IRC (1927)</a:t>
            </a:r>
          </a:p>
          <a:p>
            <a:pPr lvl="2"/>
            <a:r>
              <a:rPr lang="en-US" sz="2000" b="1"/>
              <a:t>Motive of the transaction</a:t>
            </a:r>
            <a:r>
              <a:rPr lang="en-US" sz="2000"/>
              <a:t> - if buy &amp; sell to gain profit as primary motive then strong indication that trading</a:t>
            </a:r>
          </a:p>
          <a:p>
            <a:pPr lvl="2"/>
            <a:r>
              <a:rPr lang="en-US" sz="2000" b="1"/>
              <a:t>Way asset acquired/sold </a:t>
            </a:r>
            <a:r>
              <a:rPr lang="en-US" sz="2000"/>
              <a:t>- if acquire by accident (e.g. inherited) or sold in emergency then unlikely to be considered trade</a:t>
            </a:r>
            <a:endParaRPr lang="en-GB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Taxable Profits Computation</a:t>
            </a:r>
          </a:p>
          <a:p>
            <a:pPr lvl="2"/>
            <a:r>
              <a:rPr lang="en-GB" dirty="0"/>
              <a:t>Pay tax on adjusted accounting profits</a:t>
            </a:r>
          </a:p>
          <a:p>
            <a:pPr lvl="2"/>
            <a:r>
              <a:rPr lang="en-GB" dirty="0"/>
              <a:t>Start with </a:t>
            </a:r>
            <a:r>
              <a:rPr lang="en-GB" i="1" dirty="0"/>
              <a:t>Net accounting profit before tax</a:t>
            </a:r>
          </a:p>
          <a:p>
            <a:pPr lvl="2"/>
            <a:r>
              <a:rPr lang="en-GB" dirty="0"/>
              <a:t>Questions =</a:t>
            </a:r>
          </a:p>
          <a:p>
            <a:pPr lvl="3"/>
            <a:r>
              <a:rPr lang="en-GB" dirty="0"/>
              <a:t>What accounting period to use for tax year? = </a:t>
            </a:r>
            <a:r>
              <a:rPr lang="en-GB" i="1" dirty="0"/>
              <a:t>basis period for assessment</a:t>
            </a:r>
          </a:p>
          <a:p>
            <a:pPr lvl="3"/>
            <a:r>
              <a:rPr lang="en-GB" dirty="0"/>
              <a:t>What income &amp; expenses in that period are relevant?</a:t>
            </a:r>
          </a:p>
          <a:p>
            <a:pPr lvl="2"/>
            <a:endParaRPr lang="en-GB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taxation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915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Adjustments to Accounting profit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US" sz="2000" dirty="0"/>
              <a:t>some adjustments are needed to determine trading profits for tax purposes</a:t>
            </a:r>
          </a:p>
          <a:p>
            <a:pPr lvl="2">
              <a:lnSpc>
                <a:spcPct val="90000"/>
              </a:lnSpc>
            </a:pPr>
            <a:r>
              <a:rPr lang="en-US" sz="1800" b="1" dirty="0"/>
              <a:t>Accounting Policies</a:t>
            </a:r>
            <a:r>
              <a:rPr lang="en-US" sz="1800" dirty="0"/>
              <a:t> - most OK for tax purposes but some anticipated losses not allowed (</a:t>
            </a:r>
            <a:r>
              <a:rPr lang="en-US" sz="1800" dirty="0" err="1"/>
              <a:t>e.g</a:t>
            </a:r>
            <a:r>
              <a:rPr lang="en-US" sz="1800" dirty="0"/>
              <a:t> loss on long term contracts can’t be anticipated)</a:t>
            </a:r>
          </a:p>
          <a:p>
            <a:pPr lvl="2">
              <a:lnSpc>
                <a:spcPct val="90000"/>
              </a:lnSpc>
            </a:pPr>
            <a:r>
              <a:rPr lang="en-US" sz="1800" b="1" dirty="0"/>
              <a:t>Income taxable but not in accounts</a:t>
            </a:r>
          </a:p>
          <a:p>
            <a:pPr lvl="3">
              <a:lnSpc>
                <a:spcPct val="90000"/>
              </a:lnSpc>
            </a:pPr>
            <a:r>
              <a:rPr lang="en-US" sz="1600" dirty="0"/>
              <a:t>e.g. goods taken for own use - normally selling price added to accounting profit (</a:t>
            </a:r>
            <a:r>
              <a:rPr lang="en-US" sz="1600" dirty="0" err="1"/>
              <a:t>i.e</a:t>
            </a:r>
            <a:r>
              <a:rPr lang="en-US" sz="1600" dirty="0"/>
              <a:t> treat as if sold to taxpayer)</a:t>
            </a:r>
          </a:p>
          <a:p>
            <a:pPr lvl="3">
              <a:lnSpc>
                <a:spcPct val="90000"/>
              </a:lnSpc>
            </a:pPr>
            <a:r>
              <a:rPr lang="en-US" sz="1600" b="1" dirty="0"/>
              <a:t>Other income -</a:t>
            </a:r>
            <a:r>
              <a:rPr lang="en-US" sz="1600" dirty="0"/>
              <a:t>  exclude any income taxable under any other category </a:t>
            </a:r>
          </a:p>
          <a:p>
            <a:pPr lvl="4">
              <a:lnSpc>
                <a:spcPct val="90000"/>
              </a:lnSpc>
            </a:pPr>
            <a:r>
              <a:rPr lang="en-US" sz="1600" dirty="0"/>
              <a:t>e.g. taxed at source, or property income such as rent (</a:t>
            </a:r>
            <a:r>
              <a:rPr lang="en-US" sz="1600" dirty="0" err="1"/>
              <a:t>ie</a:t>
            </a:r>
            <a:r>
              <a:rPr lang="en-US" sz="1600" dirty="0"/>
              <a:t> not trading profits)</a:t>
            </a:r>
          </a:p>
          <a:p>
            <a:pPr lvl="4">
              <a:lnSpc>
                <a:spcPct val="90000"/>
              </a:lnSpc>
            </a:pPr>
            <a:r>
              <a:rPr lang="en-US" sz="1600" dirty="0"/>
              <a:t>or if capital receipt such as from selling fixed asset of the business</a:t>
            </a:r>
          </a:p>
          <a:p>
            <a:pPr>
              <a:lnSpc>
                <a:spcPct val="90000"/>
              </a:lnSpc>
            </a:pPr>
            <a:endParaRPr lang="en-GB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C:\MSOffice\Templates\Blank Presentation.pot</Template>
  <TotalTime>1598</TotalTime>
  <Words>1418</Words>
  <Application>Microsoft Macintosh PowerPoint</Application>
  <PresentationFormat>A4 Paper (210x297 mm)</PresentationFormat>
  <Paragraphs>180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Tahoma</vt:lpstr>
      <vt:lpstr>Times New Roman</vt:lpstr>
      <vt:lpstr>Verdana</vt:lpstr>
      <vt:lpstr>Blank Presentation</vt:lpstr>
      <vt:lpstr>Taxation: Policy and Practice 2026/27  Chapter 6 Slides:  Business Profits</vt:lpstr>
      <vt:lpstr>Overview</vt:lpstr>
      <vt:lpstr>Business taxation</vt:lpstr>
      <vt:lpstr>Business taxation</vt:lpstr>
      <vt:lpstr>Business taxation</vt:lpstr>
      <vt:lpstr>Business taxation</vt:lpstr>
      <vt:lpstr>Business taxation</vt:lpstr>
      <vt:lpstr>Business taxation</vt:lpstr>
      <vt:lpstr>Business taxation</vt:lpstr>
      <vt:lpstr>Business taxation</vt:lpstr>
      <vt:lpstr>Business taxation</vt:lpstr>
      <vt:lpstr>Business taxation</vt:lpstr>
      <vt:lpstr>Business taxation</vt:lpstr>
      <vt:lpstr>Car Hire /Leasing</vt:lpstr>
      <vt:lpstr>Cash basis scheme</vt:lpstr>
      <vt:lpstr>Simplified expenses scheme</vt:lpstr>
      <vt:lpstr>Business taxation  </vt:lpstr>
      <vt:lpstr>Property Income</vt:lpstr>
      <vt:lpstr>Property Income</vt:lpstr>
      <vt:lpstr>Property Income</vt:lpstr>
      <vt:lpstr>Property Income</vt:lpstr>
      <vt:lpstr>Property Income</vt:lpstr>
      <vt:lpstr>Premiums on leases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6: Business Profits</dc:title>
  <dc:creator>Lymer &amp; Oats</dc:creator>
  <cp:lastModifiedBy>Oats, Lynne</cp:lastModifiedBy>
  <cp:revision>121</cp:revision>
  <cp:lastPrinted>2000-01-27T18:48:13Z</cp:lastPrinted>
  <dcterms:created xsi:type="dcterms:W3CDTF">1995-06-17T23:31:02Z</dcterms:created>
  <dcterms:modified xsi:type="dcterms:W3CDTF">2026-07-09T10:05:15Z</dcterms:modified>
</cp:coreProperties>
</file>