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4" autoAdjust="0"/>
    <p:restoredTop sz="95753" autoAdjust="0"/>
  </p:normalViewPr>
  <p:slideViewPr>
    <p:cSldViewPr>
      <p:cViewPr varScale="1">
        <p:scale>
          <a:sx n="122" d="100"/>
          <a:sy n="122" d="100"/>
        </p:scale>
        <p:origin x="158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73FE1-63D1-4C8C-8DAC-88D36F3C45E1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04EEC-688D-4107-BCAA-F1A07D3CF5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9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C5F86-F2C0-4D93-928F-FB8C974C16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0E7A3-B2A7-47AD-ABCC-DC7A82F7E1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B964D-14AA-4801-A39E-929F2DA9CD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8950" y="274638"/>
            <a:ext cx="212566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2293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79BB8-287B-4031-A888-F1BEC1CB99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514B-8168-47D7-8253-CEF0B356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63432-8220-452E-B74E-05CD7A0A4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67500B-B65C-403B-988F-7E89933916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DC850-A837-42CD-A4A1-0E9C9056F10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39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DCBAE-88FB-4FCF-A7E3-B96AAA3E7B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3BB97-E696-4744-9A3C-B978420A85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E1479-DDE1-4B8B-BA4F-1833CB784E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B2B7-C2DF-4723-90F0-1F8FFD4D62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6E27D-20A6-453C-8CC7-9FEE7E39FC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D920E-3340-4FB6-9762-7F7D29FB06F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CEF94-5743-4ACE-AE0D-19BA71232E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507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19DC850-A837-42CD-A4A1-0E9C9056F1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990600" y="6384925"/>
            <a:ext cx="7924800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latin typeface="Times New Roman" pitchFamily="18" charset="0"/>
              </a:rPr>
              <a:t>© Fiscal Publications – used with permission from Taxation: Policy &amp; Practice, 33</a:t>
            </a:r>
            <a:r>
              <a:rPr lang="en-US" sz="1000" baseline="30000" dirty="0">
                <a:latin typeface="Times New Roman" pitchFamily="18" charset="0"/>
              </a:rPr>
              <a:t>rd</a:t>
            </a:r>
            <a:r>
              <a:rPr lang="en-US" sz="1000" baseline="0" dirty="0">
                <a:latin typeface="Times New Roman" pitchFamily="18" charset="0"/>
              </a:rPr>
              <a:t>  </a:t>
            </a:r>
            <a:r>
              <a:rPr lang="en-US" sz="1000" dirty="0">
                <a:latin typeface="Times New Roman" pitchFamily="18" charset="0"/>
              </a:rPr>
              <a:t>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700808"/>
            <a:ext cx="7740650" cy="1143000"/>
          </a:xfrm>
        </p:spPr>
        <p:txBody>
          <a:bodyPr/>
          <a:lstStyle/>
          <a:p>
            <a:pPr eaLnBrk="1" hangingPunct="1"/>
            <a:r>
              <a:rPr lang="en-GB" dirty="0"/>
              <a:t>Taxation: Policy and Practice 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11 Slides:  </a:t>
            </a:r>
            <a:br>
              <a:rPr lang="en-GB" b="0" dirty="0"/>
            </a:br>
            <a:r>
              <a:rPr lang="en-GB" b="0" dirty="0"/>
              <a:t>Tax Planning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437063"/>
            <a:ext cx="6332537" cy="1752600"/>
          </a:xfrm>
        </p:spPr>
        <p:txBody>
          <a:bodyPr/>
          <a:lstStyle/>
          <a:p>
            <a:pPr algn="l" eaLnBrk="1" hangingPunct="1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 eaLnBrk="1" hangingPunct="1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Tax Avoidance?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62000" y="2743200"/>
            <a:ext cx="7772400" cy="1447800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100000">
                <a:srgbClr val="FF00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57200" y="45720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latin typeface="Times New Roman" pitchFamily="18" charset="0"/>
              </a:rPr>
              <a:t>Planning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995936" y="4572000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>
                <a:latin typeface="Times New Roman" pitchFamily="18" charset="0"/>
              </a:rPr>
              <a:t>Acceptable avoidance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948264" y="4572000"/>
            <a:ext cx="18909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>
                <a:latin typeface="Times New Roman" pitchFamily="18" charset="0"/>
              </a:rPr>
              <a:t>Unacceptable avoidance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utoUpdateAnimBg="0"/>
      <p:bldP spid="2056" grpId="0" autoUpdateAnimBg="0"/>
      <p:bldP spid="205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Tax Planning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Remuneration packages e.g. exempt benefits in kind.</a:t>
            </a:r>
          </a:p>
          <a:p>
            <a:pPr eaLnBrk="1" hangingPunct="1"/>
            <a:r>
              <a:rPr lang="en-GB"/>
              <a:t>Salary sacrifice</a:t>
            </a:r>
          </a:p>
          <a:p>
            <a:pPr eaLnBrk="1" hangingPunct="1"/>
            <a:r>
              <a:rPr lang="en-GB" dirty="0"/>
              <a:t>Capital allowances e.g. short life assets.</a:t>
            </a:r>
          </a:p>
          <a:p>
            <a:pPr eaLnBrk="1" hangingPunct="1">
              <a:buFontTx/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Employee or Self employed?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/>
              <a:t>As self employed:</a:t>
            </a:r>
          </a:p>
          <a:p>
            <a:pPr eaLnBrk="1" hangingPunct="1"/>
            <a:r>
              <a:rPr lang="en-GB" sz="2800"/>
              <a:t>Pay tax later</a:t>
            </a:r>
          </a:p>
          <a:p>
            <a:pPr eaLnBrk="1" hangingPunct="1"/>
            <a:r>
              <a:rPr lang="en-GB" sz="2800"/>
              <a:t>Wider range of deductions (no necessarily requirement)</a:t>
            </a:r>
          </a:p>
          <a:p>
            <a:pPr eaLnBrk="1" hangingPunct="1"/>
            <a:r>
              <a:rPr lang="en-GB" sz="2800"/>
              <a:t>Lower national insurance contributions</a:t>
            </a:r>
          </a:p>
          <a:p>
            <a:pPr eaLnBrk="1" hangingPunct="1"/>
            <a:r>
              <a:rPr lang="en-GB" sz="2800"/>
              <a:t>But no employment legislation protection (e.g. leave and redundancy entitlements)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Sole trader or Company?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/>
              <a:t>No national insurance contributions for companies.</a:t>
            </a:r>
          </a:p>
          <a:p>
            <a:pPr eaLnBrk="1" hangingPunct="1"/>
            <a:r>
              <a:rPr lang="en-GB" sz="2800"/>
              <a:t>Flexibility regarding how much to distribute and in what form, dividends or salary.</a:t>
            </a:r>
          </a:p>
          <a:p>
            <a:pPr eaLnBrk="1" hangingPunct="1"/>
            <a:r>
              <a:rPr lang="en-GB" sz="2800"/>
              <a:t>Capital gains treated differently for companies, no taper relief and no annual exemption.</a:t>
            </a:r>
          </a:p>
          <a:p>
            <a:pPr eaLnBrk="1" hangingPunct="1"/>
            <a:r>
              <a:rPr lang="en-GB" sz="2800"/>
              <a:t>Be careful of non-tax considerations.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IR35 Rules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/>
              <a:t>Introduced with effect from 2001-02 year.</a:t>
            </a:r>
          </a:p>
          <a:p>
            <a:pPr eaLnBrk="1" hangingPunct="1"/>
            <a:r>
              <a:rPr lang="en-GB" sz="2800"/>
              <a:t>Deals with the use of personal services companies (and other forms of intermediaries)</a:t>
            </a:r>
          </a:p>
          <a:p>
            <a:pPr eaLnBrk="1" hangingPunct="1"/>
            <a:r>
              <a:rPr lang="en-GB" sz="2800"/>
              <a:t>If relationship with client would be employment but for the intermediary, IR35 applies and additional tax and national insurance contributions may become payable.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Settlements and income splitting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/>
              <a:t>Introduced in 1920s as tax avoidance rule – treats income as belonging to settlor.</a:t>
            </a:r>
          </a:p>
          <a:p>
            <a:pPr eaLnBrk="1" hangingPunct="1"/>
            <a:r>
              <a:rPr lang="en-GB" sz="2800" dirty="0"/>
              <a:t>Used in 2000’s to combat family companies.</a:t>
            </a:r>
          </a:p>
          <a:p>
            <a:pPr eaLnBrk="1" hangingPunct="1"/>
            <a:r>
              <a:rPr lang="en-GB" sz="2800" dirty="0"/>
              <a:t>Arctic Systems case – House of Lords found in favour of taxpayer – settlements rules not applicable</a:t>
            </a:r>
          </a:p>
          <a:p>
            <a:pPr eaLnBrk="1" hangingPunct="1"/>
            <a:r>
              <a:rPr lang="en-GB" sz="2800" dirty="0"/>
              <a:t>Proposals to create new rules to prevent income splitting now shelved.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Tax Avoidance case law	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18864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GB" sz="2000" dirty="0"/>
              <a:t>IRC v Duke of Westminster (1936)</a:t>
            </a:r>
          </a:p>
          <a:p>
            <a:pPr eaLnBrk="1" hangingPunct="1"/>
            <a:r>
              <a:rPr lang="en-GB" sz="2000" dirty="0"/>
              <a:t>WT Ramsay Ltd v IRC (1981)</a:t>
            </a:r>
          </a:p>
          <a:p>
            <a:pPr eaLnBrk="1" hangingPunct="1"/>
            <a:r>
              <a:rPr lang="en-GB" sz="2000" dirty="0" err="1"/>
              <a:t>Furniss</a:t>
            </a:r>
            <a:r>
              <a:rPr lang="en-GB" sz="2000" dirty="0"/>
              <a:t> v Dawson (1984)</a:t>
            </a:r>
          </a:p>
          <a:p>
            <a:pPr eaLnBrk="1" hangingPunct="1"/>
            <a:r>
              <a:rPr lang="en-GB" sz="2000" dirty="0"/>
              <a:t>Craven v White (1989)</a:t>
            </a:r>
          </a:p>
          <a:p>
            <a:pPr eaLnBrk="1" hangingPunct="1"/>
            <a:r>
              <a:rPr lang="en-GB" sz="2000" dirty="0"/>
              <a:t>IRC v </a:t>
            </a:r>
            <a:r>
              <a:rPr lang="en-GB" sz="2000" dirty="0" err="1"/>
              <a:t>McGuckian</a:t>
            </a:r>
            <a:r>
              <a:rPr lang="en-GB" sz="2000" dirty="0"/>
              <a:t> (1997)</a:t>
            </a:r>
          </a:p>
          <a:p>
            <a:pPr eaLnBrk="1" hangingPunct="1"/>
            <a:r>
              <a:rPr lang="en-GB" sz="2000" dirty="0" err="1"/>
              <a:t>McNiven</a:t>
            </a:r>
            <a:r>
              <a:rPr lang="en-GB" sz="2000" dirty="0"/>
              <a:t> v Westmoreland Investments Ltd (2001)</a:t>
            </a:r>
          </a:p>
          <a:p>
            <a:pPr eaLnBrk="1" hangingPunct="1"/>
            <a:r>
              <a:rPr lang="en-GB" sz="2000" dirty="0"/>
              <a:t>Barclays Mercantile Business Finance Ltd v </a:t>
            </a:r>
            <a:r>
              <a:rPr lang="en-GB" sz="2000" dirty="0" err="1"/>
              <a:t>Mawon</a:t>
            </a:r>
            <a:r>
              <a:rPr lang="en-GB" sz="2000" dirty="0"/>
              <a:t> (2005)</a:t>
            </a:r>
          </a:p>
          <a:p>
            <a:pPr eaLnBrk="1" hangingPunct="1"/>
            <a:r>
              <a:rPr lang="en-GB" sz="2000" dirty="0"/>
              <a:t>Tower </a:t>
            </a:r>
            <a:r>
              <a:rPr lang="en-GB" sz="2000" dirty="0" err="1"/>
              <a:t>Mcashback</a:t>
            </a:r>
            <a:r>
              <a:rPr lang="en-GB" sz="2000" dirty="0"/>
              <a:t> (2011)</a:t>
            </a:r>
          </a:p>
          <a:p>
            <a:pPr eaLnBrk="1" hangingPunct="1"/>
            <a:r>
              <a:rPr lang="en-GB" sz="2000" dirty="0"/>
              <a:t>Tower Radio Ltd (2015)</a:t>
            </a:r>
          </a:p>
          <a:p>
            <a:pPr eaLnBrk="1" hangingPunct="1"/>
            <a:r>
              <a:rPr lang="en-GB" sz="2000" dirty="0"/>
              <a:t>UBS AG v HMRC (2016)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Tackling Tax Avoidance in the UK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/>
              <a:t>Disclosure of Tax Avoidance rules introduced in 2004</a:t>
            </a:r>
          </a:p>
          <a:p>
            <a:pPr eaLnBrk="1" hangingPunct="1"/>
            <a:r>
              <a:rPr lang="en-GB" sz="2800" dirty="0"/>
              <a:t>Targeted anti avoidance rules</a:t>
            </a:r>
          </a:p>
          <a:p>
            <a:pPr eaLnBrk="1" hangingPunct="1"/>
            <a:r>
              <a:rPr lang="en-GB" sz="2800" dirty="0"/>
              <a:t>Promoters and enablers of tax avoidance</a:t>
            </a:r>
          </a:p>
          <a:p>
            <a:pPr eaLnBrk="1" hangingPunct="1"/>
            <a:r>
              <a:rPr lang="en-GB" sz="2800" dirty="0"/>
              <a:t>General Anti Abuse Rule</a:t>
            </a:r>
          </a:p>
          <a:p>
            <a:pPr lvl="1" eaLnBrk="1" hangingPunct="1"/>
            <a:r>
              <a:rPr lang="en-GB" sz="2400" dirty="0"/>
              <a:t>Introduced in 2013</a:t>
            </a:r>
          </a:p>
          <a:p>
            <a:pPr lvl="1" eaLnBrk="1" hangingPunct="1"/>
            <a:r>
              <a:rPr lang="en-GB" sz="2400" dirty="0"/>
              <a:t>Captures ‘egregious’ cases</a:t>
            </a:r>
          </a:p>
          <a:p>
            <a:pPr lvl="1" eaLnBrk="1" hangingPunct="1"/>
            <a:r>
              <a:rPr lang="en-GB" sz="2400" dirty="0"/>
              <a:t>GAAR Panel independent of HMRC to examine application to particular cases.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371</Words>
  <Application>Microsoft Macintosh PowerPoint</Application>
  <PresentationFormat>On-screen Show (4:3)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Tahoma</vt:lpstr>
      <vt:lpstr>Times New Roman</vt:lpstr>
      <vt:lpstr>Verdana</vt:lpstr>
      <vt:lpstr>Default Design</vt:lpstr>
      <vt:lpstr>Taxation: Policy and Practice 2026/27  Chapter 11 Slides:   Tax Planning</vt:lpstr>
      <vt:lpstr>Tax Avoidance?</vt:lpstr>
      <vt:lpstr>Tax Planning</vt:lpstr>
      <vt:lpstr>Employee or Self employed?</vt:lpstr>
      <vt:lpstr>Sole trader or Company?</vt:lpstr>
      <vt:lpstr>IR35 Rules</vt:lpstr>
      <vt:lpstr>Settlements and income splitting</vt:lpstr>
      <vt:lpstr>Tax Avoidance case law </vt:lpstr>
      <vt:lpstr>Tackling Tax Avoidance in the UK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11: Tax Planning</dc:title>
  <dc:creator>Lymer &amp; Oats</dc:creator>
  <cp:lastModifiedBy>Oats, Lynne</cp:lastModifiedBy>
  <cp:revision>32</cp:revision>
  <dcterms:created xsi:type="dcterms:W3CDTF">2003-07-24T12:30:00Z</dcterms:created>
  <dcterms:modified xsi:type="dcterms:W3CDTF">2026-07-09T10:05:49Z</dcterms:modified>
</cp:coreProperties>
</file>