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4" r:id="rId4"/>
    <p:sldId id="259" r:id="rId5"/>
    <p:sldId id="263" r:id="rId6"/>
    <p:sldId id="266" r:id="rId7"/>
    <p:sldId id="265" r:id="rId8"/>
    <p:sldId id="267" r:id="rId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25"/>
    <p:restoredTop sz="94660"/>
  </p:normalViewPr>
  <p:slideViewPr>
    <p:cSldViewPr>
      <p:cViewPr varScale="1">
        <p:scale>
          <a:sx n="127" d="100"/>
          <a:sy n="127" d="100"/>
        </p:scale>
        <p:origin x="95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21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87E75-EAE4-4971-8C83-438F9116F060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0A5C6-088A-47EC-9FAA-D6D35CFC3B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07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589B2-F7E7-4A44-9FE3-01C83C8ADF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47B28-D776-4F70-9151-DFAFF149A9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8A747-4B9A-4B68-A404-0FAAF025F4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3BF05-9631-4EC4-B6CE-5F1DBD8F41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8F54E-C074-46C4-ADC4-5D3DDE1E7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E18FB-0EB5-4CCA-92CA-EC8C73D4E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172F0-1A48-4967-889E-5D229CEF82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A4D3995-E5E5-47EC-9E1C-EDD23A49C68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859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74C39-AF6A-45D1-BCE0-6EE1E239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3C576-2939-4A2F-BD49-798C5363B2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6AB81-E05D-4E48-8531-933B54A3F6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5C7DF-6B0A-4807-A3D0-C0A300C07F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8DD12-DFD0-414C-B9CE-FE8C9CA864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6E387-F3E8-4440-B8DB-70F83CF23F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E90F7-D800-4D19-8CC6-43B263961F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A4D3995-E5E5-47EC-9E1C-EDD23A49C6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990600" y="6384925"/>
            <a:ext cx="792480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>
                <a:latin typeface="Times New Roman" pitchFamily="18" charset="0"/>
              </a:rPr>
              <a:t>© Fiscal Publications – used with permission from Taxation: Policy &amp; Practice, 33</a:t>
            </a:r>
            <a:r>
              <a:rPr lang="en-US" sz="1000" baseline="30000" dirty="0">
                <a:latin typeface="Times New Roman" pitchFamily="18" charset="0"/>
              </a:rPr>
              <a:t>rd</a:t>
            </a:r>
            <a:r>
              <a:rPr lang="en-US" sz="1000" baseline="0" dirty="0">
                <a:latin typeface="Times New Roman" pitchFamily="18" charset="0"/>
              </a:rPr>
              <a:t> </a:t>
            </a:r>
            <a:r>
              <a:rPr lang="en-US" sz="1000" dirty="0">
                <a:latin typeface="Times New Roman" pitchFamily="18" charset="0"/>
              </a:rPr>
              <a:t>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3263" y="1752600"/>
            <a:ext cx="7740650" cy="1143000"/>
          </a:xfrm>
        </p:spPr>
        <p:txBody>
          <a:bodyPr/>
          <a:lstStyle/>
          <a:p>
            <a:pPr eaLnBrk="1" hangingPunct="1"/>
            <a:r>
              <a:rPr lang="en-GB" dirty="0"/>
              <a:t>Taxation: Policy and Practice 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13 Slides:  Environmental Taxes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44550" y="4724400"/>
            <a:ext cx="7080250" cy="1752600"/>
          </a:xfrm>
        </p:spPr>
        <p:txBody>
          <a:bodyPr/>
          <a:lstStyle/>
          <a:p>
            <a:pPr algn="l" eaLnBrk="1" hangingPunct="1"/>
            <a:r>
              <a:rPr lang="en-GB" b="1" baseline="30000" dirty="0"/>
              <a:t>33rd</a:t>
            </a:r>
            <a:r>
              <a:rPr lang="en-GB" b="1" dirty="0"/>
              <a:t> Edition</a:t>
            </a:r>
          </a:p>
          <a:p>
            <a:pPr algn="l" eaLnBrk="1" hangingPunct="1"/>
            <a:r>
              <a:rPr lang="en-GB" b="1" dirty="0"/>
              <a:t>Andrew </a:t>
            </a:r>
            <a:r>
              <a:rPr lang="en-GB" b="1" dirty="0" err="1"/>
              <a:t>Lymer</a:t>
            </a:r>
            <a:r>
              <a:rPr lang="en-GB" b="1" dirty="0"/>
              <a:t> &amp; Lynne Oats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Objectives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dirty="0"/>
              <a:t>Explain the rationale for using environmental taxes</a:t>
            </a:r>
          </a:p>
          <a:p>
            <a:pPr eaLnBrk="1" hangingPunct="1"/>
            <a:r>
              <a:rPr lang="en-GB" dirty="0"/>
              <a:t>Describe the different forms of environmental taxes</a:t>
            </a:r>
          </a:p>
          <a:p>
            <a:pPr eaLnBrk="1" hangingPunct="1"/>
            <a:r>
              <a:rPr lang="en-GB" dirty="0"/>
              <a:t>Describe the UK environmental taxes and incentives.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Combatting Climate Change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/>
              <a:t>Countries around the world increasingly concerned about environment degradation including carbon emissions.</a:t>
            </a:r>
          </a:p>
          <a:p>
            <a:pPr eaLnBrk="1" hangingPunct="1"/>
            <a:r>
              <a:rPr lang="en-GB" dirty="0"/>
              <a:t>Can use a range of tools including regulation, economic instruments and taxes</a:t>
            </a:r>
          </a:p>
          <a:p>
            <a:pPr eaLnBrk="1" hangingPunct="1"/>
            <a:r>
              <a:rPr lang="en-GB" dirty="0"/>
              <a:t>Putting a price on pollution should stimulate technological innovation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Emissions Trading Schemes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2800" dirty="0"/>
              <a:t>Businesses are allocated permits that allow them to produce a certain level of emissions.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Those who can reduce emissions, can sell excess permits.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Following Brexit, UK ETS replaced EU scheme from 1 January 2021.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2013, UK introduced carbon ‘floor price’ to make carbon based energy supplies more expensive.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Green Taxes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800" dirty="0"/>
              <a:t>Transport taxes and incentives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Fuel duty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Vehicle excise duty (VED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New </a:t>
            </a:r>
            <a:r>
              <a:rPr lang="en-GB" sz="2800" dirty="0" err="1"/>
              <a:t>eVED</a:t>
            </a:r>
            <a:r>
              <a:rPr lang="en-GB" sz="2800" dirty="0"/>
              <a:t> at 3p per mile for electric and 1.5p for plug-in hybrids from April 2028.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Use of CO</a:t>
            </a:r>
            <a:r>
              <a:rPr lang="en-GB" sz="2800" baseline="-25000" dirty="0"/>
              <a:t>2</a:t>
            </a:r>
            <a:r>
              <a:rPr lang="en-GB" sz="2800" dirty="0"/>
              <a:t> emissions as basis for benefit in kind/capital allowances.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800" dirty="0"/>
              <a:t>Climate Change Levy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Introduced in 2001, tax on use of energy in industry, commerce and public sector.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Can get discount by entering into climate change agreement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GB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Green Taxes (</a:t>
            </a:r>
            <a:r>
              <a:rPr lang="en-GB" dirty="0" err="1"/>
              <a:t>ctd</a:t>
            </a:r>
            <a:r>
              <a:rPr lang="en-GB" dirty="0"/>
              <a:t>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800" dirty="0"/>
              <a:t>Energy Profits Levy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25% surcharge on extraordinary profits of oil and gas companies from 22 May 2022.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Originally designed as a windfall tax, but now to remain in place until 2030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Imposed in addition to ‘ring fenced’ corporation tax at 30% and a supplementary charge of 10%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To be replaced by a new Oil and Gas Price Mechanism, revenue based an applies an additional tax rate above price thresholds (still under consultation).</a:t>
            </a:r>
          </a:p>
          <a:p>
            <a:pPr eaLnBrk="1" hangingPunct="1">
              <a:lnSpc>
                <a:spcPct val="80000"/>
              </a:lnSpc>
            </a:pPr>
            <a:endParaRPr lang="en-GB" sz="2800" dirty="0"/>
          </a:p>
          <a:p>
            <a:pPr eaLnBrk="1" hangingPunct="1">
              <a:lnSpc>
                <a:spcPct val="80000"/>
              </a:lnSpc>
            </a:pPr>
            <a:endParaRPr lang="en-GB" sz="2800" dirty="0"/>
          </a:p>
          <a:p>
            <a:pPr marL="0" indent="0" eaLnBrk="1" hangingPunct="1">
              <a:lnSpc>
                <a:spcPct val="80000"/>
              </a:lnSpc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201021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Green Taxes (</a:t>
            </a:r>
            <a:r>
              <a:rPr lang="en-GB" dirty="0" err="1"/>
              <a:t>ctd</a:t>
            </a:r>
            <a:r>
              <a:rPr lang="en-GB" dirty="0"/>
              <a:t>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800" dirty="0"/>
              <a:t>Landfill Tax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Introduced in 1996.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Works like VAT, applies to landfill site operators, waste carriers, local authorities.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Rate of tax depends on type and volume of waste.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800" dirty="0"/>
              <a:t>Aggregates Levy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Applies to aggregates extractors/producers. 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Aggregates = sand, gravel and rock.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GB" sz="2800" dirty="0"/>
          </a:p>
          <a:p>
            <a:pPr marL="0" indent="0" eaLnBrk="1" hangingPunct="1">
              <a:lnSpc>
                <a:spcPct val="80000"/>
              </a:lnSpc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20516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Green Taxes (</a:t>
            </a:r>
            <a:r>
              <a:rPr lang="en-GB" dirty="0" err="1"/>
              <a:t>ctd</a:t>
            </a:r>
            <a:r>
              <a:rPr lang="en-GB"/>
              <a:t>)</a:t>
            </a:r>
            <a:endParaRPr lang="en-GB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800" dirty="0"/>
              <a:t>Plastics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Minimum charge for single use carrier bags in England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Plastic packaging tax introduced April 2023. </a:t>
            </a:r>
          </a:p>
          <a:p>
            <a:pPr eaLnBrk="1" hangingPunct="1">
              <a:lnSpc>
                <a:spcPct val="80000"/>
              </a:lnSpc>
            </a:pPr>
            <a:endParaRPr lang="en-GB" sz="2800" dirty="0"/>
          </a:p>
          <a:p>
            <a:pPr marL="0" indent="0" eaLnBrk="1" hangingPunct="1">
              <a:lnSpc>
                <a:spcPct val="80000"/>
              </a:lnSpc>
              <a:buNone/>
            </a:pPr>
            <a:endParaRPr lang="en-GB" sz="2800" dirty="0"/>
          </a:p>
          <a:p>
            <a:pPr marL="0" indent="0" eaLnBrk="1" hangingPunct="1">
              <a:lnSpc>
                <a:spcPct val="80000"/>
              </a:lnSpc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4333325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379</Words>
  <Application>Microsoft Macintosh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Tahoma</vt:lpstr>
      <vt:lpstr>Times New Roman</vt:lpstr>
      <vt:lpstr>Verdana</vt:lpstr>
      <vt:lpstr>Default Design</vt:lpstr>
      <vt:lpstr>Taxation: Policy and Practice 2026/27  Chapter 13 Slides:  Environmental Taxes</vt:lpstr>
      <vt:lpstr>Objectives</vt:lpstr>
      <vt:lpstr>Combatting Climate Change</vt:lpstr>
      <vt:lpstr>Emissions Trading Schemes</vt:lpstr>
      <vt:lpstr>Green Taxes</vt:lpstr>
      <vt:lpstr>Green Taxes (ctd)</vt:lpstr>
      <vt:lpstr>Green Taxes (ctd)</vt:lpstr>
      <vt:lpstr>Green Taxes (ctd)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12: International Tax</dc:title>
  <dc:creator>Lymer &amp; Oats</dc:creator>
  <cp:lastModifiedBy>Oats, Lynne</cp:lastModifiedBy>
  <cp:revision>36</cp:revision>
  <dcterms:created xsi:type="dcterms:W3CDTF">2003-07-24T13:04:09Z</dcterms:created>
  <dcterms:modified xsi:type="dcterms:W3CDTF">2026-07-09T10:06:31Z</dcterms:modified>
</cp:coreProperties>
</file>