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4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7" r:id="rId10"/>
    <p:sldId id="292" r:id="rId11"/>
    <p:sldId id="293" r:id="rId12"/>
    <p:sldId id="294" r:id="rId13"/>
    <p:sldId id="296" r:id="rId14"/>
    <p:sldId id="295" r:id="rId15"/>
    <p:sldId id="300" r:id="rId16"/>
    <p:sldId id="299" r:id="rId17"/>
  </p:sldIdLst>
  <p:sldSz cx="9902825" cy="6858000"/>
  <p:notesSz cx="9894888" cy="67675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2">
          <p15:clr>
            <a:srgbClr val="A4A3A4"/>
          </p15:clr>
        </p15:guide>
        <p15:guide id="2" pos="335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56"/>
    <p:restoredTop sz="94660"/>
  </p:normalViewPr>
  <p:slideViewPr>
    <p:cSldViewPr>
      <p:cViewPr varScale="1">
        <p:scale>
          <a:sx n="127" d="100"/>
          <a:sy n="127" d="100"/>
        </p:scale>
        <p:origin x="1552" y="192"/>
      </p:cViewPr>
      <p:guideLst>
        <p:guide orient="horz" pos="2160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312" y="-58"/>
      </p:cViewPr>
      <p:guideLst>
        <p:guide orient="horz" pos="2132"/>
        <p:guide pos="335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33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t" anchorCtr="0" compatLnSpc="1">
            <a:prstTxWarp prst="textNoShape">
              <a:avLst/>
            </a:prstTxWarp>
          </a:bodyPr>
          <a:lstStyle>
            <a:lvl1pPr defTabSz="9112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0705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t" anchorCtr="0" compatLnSpc="1">
            <a:prstTxWarp prst="textNoShape">
              <a:avLst/>
            </a:prstTxWarp>
          </a:bodyPr>
          <a:lstStyle>
            <a:lvl1pPr algn="r" defTabSz="9112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24200" y="2317750"/>
            <a:ext cx="3646488" cy="25257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28613" y="4887913"/>
            <a:ext cx="92376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25" tIns="45863" rIns="91725" bIns="458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b" anchorCtr="0" compatLnSpc="1">
            <a:prstTxWarp prst="textNoShape">
              <a:avLst/>
            </a:prstTxWarp>
          </a:bodyPr>
          <a:lstStyle>
            <a:lvl1pPr defTabSz="9112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0705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8" tIns="0" rIns="18978" bIns="0" numCol="1" anchor="b" anchorCtr="0" compatLnSpc="1">
            <a:prstTxWarp prst="textNoShape">
              <a:avLst/>
            </a:prstTxWarp>
          </a:bodyPr>
          <a:lstStyle>
            <a:lvl1pPr algn="r" defTabSz="911225">
              <a:defRPr sz="1000" i="1" smtClean="0"/>
            </a:lvl1pPr>
          </a:lstStyle>
          <a:p>
            <a:pPr>
              <a:defRPr/>
            </a:pPr>
            <a:fld id="{EC0BBA92-BEE6-4827-B72F-73D59424C80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25313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BBA92-BEE6-4827-B72F-73D59424C80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102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88528-5257-4717-B620-9D007C8FCD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042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042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042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01381-59EA-45ED-A8DB-E8C436E82D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59A3D-DB20-42AB-9429-B40C2D70269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56438" y="609600"/>
            <a:ext cx="2103437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1088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C7FAA-C282-4B0D-A0D2-4718EAD795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433E7-AA90-4E69-BB37-E483194A3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C473BB-82B5-4106-B111-26580FEC3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23823A-3C4E-4054-A5EE-7B567EE214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4D2615-4504-48C4-81AC-A5FB6B5DB65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291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AAACD-5819-45D7-AEE4-8B0188913B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169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1692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E0E8F-1663-4530-95C3-1B5E31FDBA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226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7613" y="1981200"/>
            <a:ext cx="413226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5BF4D-36B2-413B-8B64-3DF8799EBF0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222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5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5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788" y="1535113"/>
            <a:ext cx="43767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788" y="2174875"/>
            <a:ext cx="43767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15EB5-09A6-472B-9B53-EBC5502999C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61FA4-CCA7-4E85-A973-2D4A14E293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038DD-A647-4A96-B92A-A128379B9D6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7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913" y="273050"/>
            <a:ext cx="55356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7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2963" y="6248400"/>
            <a:ext cx="31369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A3255-8377-4D24-91B8-D44EC439AE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16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169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7713" y="6248400"/>
            <a:ext cx="206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84D2615-4504-48C4-81AC-A5FB6B5DB6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9280525" y="188913"/>
            <a:ext cx="3619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D92BD58E-6FD1-4F84-96AC-D1104FA98FB1}" type="slidenum">
              <a:rPr lang="en-GB" sz="1200"/>
              <a:pPr>
                <a:defRPr/>
              </a:pPr>
              <a:t>‹#›</a:t>
            </a:fld>
            <a:endParaRPr lang="en-GB" sz="1200"/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990600" y="6389688"/>
            <a:ext cx="7924800" cy="609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© Fiscal Publications – used with permission from Taxation: Policy &amp; Practice, 33</a:t>
            </a:r>
            <a:r>
              <a:rPr lang="en-US" sz="1000" baseline="30000" dirty="0"/>
              <a:t>rd</a:t>
            </a:r>
            <a:r>
              <a:rPr lang="en-US" sz="1000" baseline="0" dirty="0"/>
              <a:t> </a:t>
            </a:r>
            <a:r>
              <a:rPr lang="en-US" sz="1000" dirty="0"/>
              <a:t>Edition 2026/27 by Lymer &amp; Oats</a:t>
            </a:r>
          </a:p>
          <a:p>
            <a:pPr>
              <a:defRPr/>
            </a:pP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8382000" cy="1143000"/>
          </a:xfrm>
        </p:spPr>
        <p:txBody>
          <a:bodyPr/>
          <a:lstStyle/>
          <a:p>
            <a:r>
              <a:rPr lang="en-GB" b="1" dirty="0"/>
              <a:t>Taxation: Policy and Practice</a:t>
            </a:r>
            <a:br>
              <a:rPr lang="en-GB" b="1" dirty="0"/>
            </a:br>
            <a:r>
              <a:rPr lang="en-GB" b="1" dirty="0"/>
              <a:t>2026/27</a:t>
            </a:r>
            <a:br>
              <a:rPr lang="en-GB" dirty="0"/>
            </a:br>
            <a:br>
              <a:rPr lang="en-GB" dirty="0"/>
            </a:br>
            <a:r>
              <a:rPr lang="en-GB" dirty="0"/>
              <a:t>Chapter 14 Slides: Impacts of the UK tax system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495800"/>
            <a:ext cx="6858000" cy="1752600"/>
          </a:xfrm>
        </p:spPr>
        <p:txBody>
          <a:bodyPr/>
          <a:lstStyle/>
          <a:p>
            <a:pPr algn="l"/>
            <a:r>
              <a:rPr lang="en-GB" baseline="30000" dirty="0"/>
              <a:t>33rd</a:t>
            </a:r>
            <a:r>
              <a:rPr lang="en-GB" dirty="0"/>
              <a:t> Edition</a:t>
            </a:r>
          </a:p>
          <a:p>
            <a:pPr algn="l"/>
            <a:r>
              <a:rPr lang="en-GB" dirty="0"/>
              <a:t>Andrew </a:t>
            </a:r>
            <a:r>
              <a:rPr lang="en-GB" dirty="0" err="1"/>
              <a:t>Lymer</a:t>
            </a:r>
            <a:r>
              <a:rPr lang="en-GB" dirty="0"/>
              <a:t> &amp; Lynne Oats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Decisions about work and leisure</a:t>
            </a:r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901065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Marginal rate of tax more important than average rate of tax</a:t>
            </a:r>
          </a:p>
          <a:p>
            <a:pPr>
              <a:lnSpc>
                <a:spcPct val="90000"/>
              </a:lnSpc>
            </a:pPr>
            <a:r>
              <a:rPr lang="en-GB"/>
              <a:t>Reductions in higher rates of tax can induce more work from people</a:t>
            </a:r>
          </a:p>
          <a:p>
            <a:pPr>
              <a:lnSpc>
                <a:spcPct val="90000"/>
              </a:lnSpc>
            </a:pPr>
            <a:r>
              <a:rPr lang="en-GB"/>
              <a:t>Actual response depends on circumstances:</a:t>
            </a:r>
          </a:p>
          <a:p>
            <a:pPr lvl="1">
              <a:lnSpc>
                <a:spcPct val="90000"/>
              </a:lnSpc>
            </a:pPr>
            <a:r>
              <a:rPr lang="en-GB"/>
              <a:t>Work harder as now getting more per hour or</a:t>
            </a:r>
          </a:p>
          <a:p>
            <a:pPr lvl="1">
              <a:lnSpc>
                <a:spcPct val="90000"/>
              </a:lnSpc>
            </a:pPr>
            <a:r>
              <a:rPr lang="en-GB"/>
              <a:t>Work less hard as getting what you previously earned for less work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Personal Investment Decisions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Tax affects personal investment decisions</a:t>
            </a:r>
          </a:p>
          <a:p>
            <a:pPr lvl="1"/>
            <a:r>
              <a:rPr lang="en-GB"/>
              <a:t>Tax-free products</a:t>
            </a:r>
          </a:p>
          <a:p>
            <a:pPr lvl="2"/>
            <a:r>
              <a:rPr lang="en-GB"/>
              <a:t>e.g. ISAs – mini or maxi</a:t>
            </a:r>
          </a:p>
          <a:p>
            <a:pPr lvl="1"/>
            <a:r>
              <a:rPr lang="en-GB"/>
              <a:t>Tax relieved products</a:t>
            </a:r>
          </a:p>
          <a:p>
            <a:pPr lvl="2"/>
            <a:r>
              <a:rPr lang="en-GB"/>
              <a:t>e.g. Personal pensions – tax deductible contributions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Business Investment Decisions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981200"/>
            <a:ext cx="8705850" cy="4114800"/>
          </a:xfrm>
        </p:spPr>
        <p:txBody>
          <a:bodyPr/>
          <a:lstStyle/>
          <a:p>
            <a:r>
              <a:rPr lang="en-GB"/>
              <a:t>Key business task – invest now for future returns</a:t>
            </a:r>
          </a:p>
          <a:p>
            <a:r>
              <a:rPr lang="en-GB"/>
              <a:t>Business investment flows are taxed therefore must consider tax impacts when planning for the best investments</a:t>
            </a:r>
          </a:p>
          <a:p>
            <a:pPr lvl="1"/>
            <a:r>
              <a:rPr lang="en-GB"/>
              <a:t>e.g. in NPV calculations consider tax deductibility of interest payment in cost of capital calculations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 incentives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Research and development incentives – HMRC study shows system not working as efficiently as hoped. General view is that it does increase overall volume of UK R&amp;D, but fraud is a problem.</a:t>
            </a:r>
          </a:p>
          <a:p>
            <a:r>
              <a:rPr lang="en-GB" sz="2800" dirty="0"/>
              <a:t>EIS and VCT schemes – HMRC 2023 study found a positive impact of these incentives for the companies supported.</a:t>
            </a:r>
          </a:p>
        </p:txBody>
      </p:sp>
    </p:spTree>
    <p:extLst>
      <p:ext uri="{BB962C8B-B14F-4D97-AF65-F5344CB8AC3E}">
        <p14:creationId xmlns:p14="http://schemas.microsoft.com/office/powerpoint/2010/main" val="1234015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 incentives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Intangibles – 2010 HMRC report indicates tax treatment not decisive in terms of investment in intangible assets.</a:t>
            </a:r>
          </a:p>
          <a:p>
            <a:r>
              <a:rPr lang="en-GB" sz="2800" dirty="0"/>
              <a:t>Community investment tax relief</a:t>
            </a:r>
          </a:p>
          <a:p>
            <a:pPr marL="457200" indent="-457200">
              <a:buFont typeface="Arial"/>
              <a:buChar char="•"/>
            </a:pPr>
            <a:r>
              <a:rPr lang="en-GB" sz="2800" dirty="0"/>
              <a:t>Like EIS but for deprived communities.</a:t>
            </a:r>
          </a:p>
          <a:p>
            <a:r>
              <a:rPr lang="en-GB" sz="2800" dirty="0"/>
              <a:t>Real Estate Investment Trusts</a:t>
            </a:r>
          </a:p>
          <a:p>
            <a:pPr marL="457200" indent="-457200">
              <a:buFont typeface="Arial"/>
              <a:buChar char="•"/>
            </a:pPr>
            <a:r>
              <a:rPr lang="en-GB" sz="2800" dirty="0"/>
              <a:t>Introduced in 2007</a:t>
            </a:r>
          </a:p>
          <a:p>
            <a:pPr marL="457200" indent="-457200">
              <a:buFont typeface="Arial"/>
              <a:buChar char="•"/>
            </a:pPr>
            <a:r>
              <a:rPr lang="en-GB" sz="2800" dirty="0"/>
              <a:t>Removes corporate level tax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496997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CF4B8-2BAA-7CB6-F5E9-F95BD4CB2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 Industries reliefs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C40C1-2C14-37F2-BBFB-DC8DCBEA23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Audio Visual reliefs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High end TV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Video Games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Children’s TV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Deductions superseded by audio visual expenditure credits from 2025</a:t>
            </a:r>
          </a:p>
          <a:p>
            <a:pPr marL="0" indent="0"/>
            <a:r>
              <a:rPr lang="en-US" sz="2800" dirty="0"/>
              <a:t>Cultural reliefs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Theatre, orchestra and museum and gallery reliefs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606941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F30D9-A686-934D-B78F-D0BEDDB82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Charities and tax reliefs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19F3F-FB0E-D840-ADAA-F69F2CDC3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Reliefs for charitable bodies</a:t>
            </a:r>
          </a:p>
          <a:p>
            <a:r>
              <a:rPr lang="en-GB" dirty="0"/>
              <a:t>Reliefs for donors to charities – gift aid and Inheritance tax relief.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4219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/>
              <a:t>Cover in chapter:</a:t>
            </a:r>
          </a:p>
          <a:p>
            <a:pPr>
              <a:lnSpc>
                <a:spcPct val="80000"/>
              </a:lnSpc>
            </a:pPr>
            <a:endParaRPr lang="en-GB" sz="2400" dirty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400" dirty="0"/>
              <a:t>Concept of incidence, compliance costs and excess burden of taxation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400" dirty="0"/>
              <a:t>Distorting effects of UK taxation on decision making activity</a:t>
            </a:r>
          </a:p>
          <a:p>
            <a:pPr lvl="1">
              <a:lnSpc>
                <a:spcPct val="80000"/>
              </a:lnSpc>
            </a:pPr>
            <a:r>
              <a:rPr lang="en-GB" sz="2400" dirty="0"/>
              <a:t>Personal investments</a:t>
            </a:r>
          </a:p>
          <a:p>
            <a:pPr lvl="1">
              <a:lnSpc>
                <a:spcPct val="80000"/>
              </a:lnSpc>
            </a:pPr>
            <a:r>
              <a:rPr lang="en-GB" sz="2400" dirty="0"/>
              <a:t>Business investments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400" dirty="0"/>
              <a:t>Using tax to affect decision making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400" dirty="0"/>
              <a:t>Problems of achieving fiscal neutrality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Fiscal neutrality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GB" dirty="0"/>
              <a:t>Fiscally neutral – when a tax system does not discriminate between economic choices</a:t>
            </a:r>
          </a:p>
          <a:p>
            <a:pPr>
              <a:buFontTx/>
              <a:buChar char="•"/>
            </a:pPr>
            <a:r>
              <a:rPr lang="en-GB" dirty="0"/>
              <a:t>Maintaining fiscal neutrality – changing the tax system in ways that avoid (further) distortions to decision making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Fiscal neutrality and distortions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Basic Example – VAT on products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/>
              <a:t>VAT on Hobnobs - treated luxury good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/>
              <a:t>No VAT on Jaffa cakes – as food item</a:t>
            </a:r>
          </a:p>
          <a:p>
            <a:pPr>
              <a:lnSpc>
                <a:spcPct val="90000"/>
              </a:lnSpc>
            </a:pPr>
            <a:r>
              <a:rPr lang="en-GB"/>
              <a:t>Presence of VAT on one will affect consumption of both items (if substitutes and other things equal)</a:t>
            </a:r>
          </a:p>
          <a:p>
            <a:pPr>
              <a:lnSpc>
                <a:spcPct val="90000"/>
              </a:lnSpc>
            </a:pPr>
            <a:r>
              <a:rPr lang="en-GB"/>
              <a:t>This is called a </a:t>
            </a:r>
            <a:r>
              <a:rPr lang="en-GB" i="1"/>
              <a:t>distortionary substitution effect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5334000"/>
            <a:ext cx="219075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1524000"/>
            <a:ext cx="1847850" cy="838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Fiscal neutrality and distortions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Example continued:</a:t>
            </a:r>
          </a:p>
          <a:p>
            <a:r>
              <a:rPr lang="en-GB" dirty="0"/>
              <a:t>VAT would be fiscally neutral if ….?</a:t>
            </a:r>
          </a:p>
          <a:p>
            <a:endParaRPr lang="en-GB" dirty="0"/>
          </a:p>
          <a:p>
            <a:r>
              <a:rPr lang="en-GB" dirty="0"/>
              <a:t>All goods suffered the same levels of VAT   or</a:t>
            </a:r>
          </a:p>
          <a:p>
            <a:r>
              <a:rPr lang="en-GB" dirty="0"/>
              <a:t>Similar effect if all substitute goods at least had the same VAT rate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Fiscal neutrality and distortions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Importance of fiscal neutrality:</a:t>
            </a:r>
          </a:p>
          <a:p>
            <a:r>
              <a:rPr lang="en-GB" dirty="0"/>
              <a:t>	</a:t>
            </a:r>
            <a:r>
              <a:rPr lang="en-GB" sz="2800" dirty="0"/>
              <a:t>if a tax system is not fiscally neutral – tax revenue raised may not exceed economic loss resulting from presence of tax</a:t>
            </a:r>
          </a:p>
          <a:p>
            <a:endParaRPr lang="en-GB" sz="2800" dirty="0"/>
          </a:p>
          <a:p>
            <a:r>
              <a:rPr lang="en-GB" dirty="0"/>
              <a:t>Excess burden of tax - difference between economic loss and extra revenue raised by tax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Fiscal neutrality and distortions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VAT makes saving cheaper than spending</a:t>
            </a:r>
          </a:p>
          <a:p>
            <a:r>
              <a:rPr lang="en-GB"/>
              <a:t>Is this good or bad for society?</a:t>
            </a:r>
          </a:p>
          <a:p>
            <a:endParaRPr lang="en-GB"/>
          </a:p>
          <a:p>
            <a:r>
              <a:rPr lang="en-GB"/>
              <a:t>Taxing investment returns affects consumption of investments just like other products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Fiscal neutrality and distortions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How can a fiscally neutral tax system exist?</a:t>
            </a:r>
          </a:p>
          <a:p>
            <a:r>
              <a:rPr lang="en-GB" dirty="0"/>
              <a:t>Only possible if all forms of income and types of savings are taxed the same</a:t>
            </a:r>
          </a:p>
          <a:p>
            <a:r>
              <a:rPr lang="en-GB" dirty="0"/>
              <a:t>Possible? Sensible?</a:t>
            </a:r>
          </a:p>
          <a:p>
            <a:r>
              <a:rPr lang="en-GB" dirty="0"/>
              <a:t>Impossible to achieve and denies use of tax as ‘engineering’ tool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Tax expenditures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950" y="1752600"/>
            <a:ext cx="8888982" cy="4343400"/>
          </a:xfrm>
        </p:spPr>
        <p:txBody>
          <a:bodyPr/>
          <a:lstStyle/>
          <a:p>
            <a:r>
              <a:rPr lang="en-GB" sz="2000" dirty="0"/>
              <a:t>Methods: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Exemption from tax </a:t>
            </a:r>
            <a:r>
              <a:rPr lang="en-GB" sz="2000" dirty="0" err="1"/>
              <a:t>eg</a:t>
            </a:r>
            <a:r>
              <a:rPr lang="en-GB" sz="2000" dirty="0"/>
              <a:t> interest on ISAs exempt from income tax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Deduction from tax base </a:t>
            </a:r>
            <a:r>
              <a:rPr lang="en-GB" sz="2000" dirty="0" err="1"/>
              <a:t>eg</a:t>
            </a:r>
            <a:r>
              <a:rPr lang="en-GB" sz="2000" dirty="0"/>
              <a:t> charitable donations relief  for companies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Credit against tax liability </a:t>
            </a:r>
            <a:r>
              <a:rPr lang="en-GB" sz="2000" dirty="0" err="1"/>
              <a:t>eg</a:t>
            </a:r>
            <a:r>
              <a:rPr lang="en-GB" sz="2000" dirty="0"/>
              <a:t> research and development credit under corporation tax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Rate relief lower rate, </a:t>
            </a:r>
            <a:r>
              <a:rPr lang="en-GB" sz="2000" dirty="0" err="1"/>
              <a:t>eg</a:t>
            </a:r>
            <a:r>
              <a:rPr lang="en-GB" sz="2000" dirty="0"/>
              <a:t> business asset disposal relief for CGT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Deferral – pay later, </a:t>
            </a:r>
            <a:r>
              <a:rPr lang="en-GB" sz="2000" dirty="0" err="1"/>
              <a:t>eg</a:t>
            </a:r>
            <a:r>
              <a:rPr lang="en-GB" sz="2000" dirty="0"/>
              <a:t> rollover relief for CGT</a:t>
            </a:r>
          </a:p>
          <a:p>
            <a:endParaRPr lang="en-GB" sz="2000" dirty="0"/>
          </a:p>
          <a:p>
            <a:r>
              <a:rPr lang="en-GB" sz="2000" dirty="0"/>
              <a:t>Better than direct government subsidies?</a:t>
            </a:r>
          </a:p>
        </p:txBody>
      </p:sp>
    </p:spTree>
    <p:extLst>
      <p:ext uri="{BB962C8B-B14F-4D97-AF65-F5344CB8AC3E}">
        <p14:creationId xmlns:p14="http://schemas.microsoft.com/office/powerpoint/2010/main" val="136295385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C:\MSOffice\Templates\Blank Presentation.pot</Template>
  <TotalTime>548</TotalTime>
  <Words>675</Words>
  <Application>Microsoft Macintosh PowerPoint</Application>
  <PresentationFormat>Custom</PresentationFormat>
  <Paragraphs>102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Tahoma</vt:lpstr>
      <vt:lpstr>Times New Roman</vt:lpstr>
      <vt:lpstr>Verdana</vt:lpstr>
      <vt:lpstr>Blank Presentation</vt:lpstr>
      <vt:lpstr>Taxation: Policy and Practice 2026/27  Chapter 14 Slides: Impacts of the UK tax system</vt:lpstr>
      <vt:lpstr>Introduction</vt:lpstr>
      <vt:lpstr>Fiscal neutrality</vt:lpstr>
      <vt:lpstr>Fiscal neutrality and distortions</vt:lpstr>
      <vt:lpstr>Fiscal neutrality and distortions</vt:lpstr>
      <vt:lpstr>Fiscal neutrality and distortions</vt:lpstr>
      <vt:lpstr>Fiscal neutrality and distortions</vt:lpstr>
      <vt:lpstr>Fiscal neutrality and distortions</vt:lpstr>
      <vt:lpstr>Tax expenditures</vt:lpstr>
      <vt:lpstr>Decisions about work and leisure</vt:lpstr>
      <vt:lpstr>Personal Investment Decisions</vt:lpstr>
      <vt:lpstr>Business Investment Decisions</vt:lpstr>
      <vt:lpstr>Specific incentives</vt:lpstr>
      <vt:lpstr>Specific incentives </vt:lpstr>
      <vt:lpstr>Creative Industries reliefs</vt:lpstr>
      <vt:lpstr>Charities and tax reliefs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3: Impact</dc:title>
  <dc:creator>Lymer and Oats</dc:creator>
  <cp:lastModifiedBy>Oats, Lynne</cp:lastModifiedBy>
  <cp:revision>64</cp:revision>
  <cp:lastPrinted>2000-01-27T18:48:13Z</cp:lastPrinted>
  <dcterms:created xsi:type="dcterms:W3CDTF">1995-06-17T23:31:02Z</dcterms:created>
  <dcterms:modified xsi:type="dcterms:W3CDTF">2026-07-09T10:06:44Z</dcterms:modified>
</cp:coreProperties>
</file>